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 name="第10节：实现和使用分库分表" id="{474DB359-EF0A-A24D-85FE-1E5A3F5F54A1}">
          <p14:sldIdLst>
            <p14:sldId id="317"/>
            <p14:sldId id="318"/>
            <p14:sldId id="319"/>
          </p14:sldIdLst>
        </p14:section>
        <p14:section name="第11节：声明事务领取活动领域开发" id="{3E51A057-9DD9-C941-95A7-624BE8394DFA}">
          <p14:sldIdLst>
            <p14:sldId id="320"/>
          </p14:sldIdLst>
        </p14:section>
        <p14:section name="第12节：在应用层编排抽奖过程" id="{7C13831B-B1C9-D242-B9A3-4C50F70DB8AE}">
          <p14:sldIdLst>
            <p14:sldId id="321"/>
            <p14:sldId id="322"/>
          </p14:sldIdLst>
        </p14:section>
        <p14:section name="第13节：规则引擎量化人群参与活动" id="{58D6AF54-2FA6-2F4E-B0E0-1B2FC6BEB106}">
          <p14:sldIdLst>
            <p14:sldId id="323"/>
            <p14:sldId id="324"/>
            <p14:sldId id="325"/>
          </p14:sldIdLst>
        </p14:section>
        <p14:section name="第14节：门面接口封装和对象转换" id="{C4A39E4F-645E-CA4A-90D9-048E9764C5C0}">
          <p14:sldIdLst>
            <p14:sldId id="326"/>
            <p14:sldId id="327"/>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642" autoAdjust="0"/>
  </p:normalViewPr>
  <p:slideViewPr>
    <p:cSldViewPr snapToGrid="0">
      <p:cViewPr varScale="1">
        <p:scale>
          <a:sx n="205" d="100"/>
          <a:sy n="205" d="100"/>
        </p:scale>
        <p:origin x="16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2021/10/16</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10</a:t>
            </a:r>
            <a:r>
              <a:rPr lang="zh-CN" altLang="en-US" sz="2000"/>
              <a:t>节：实现和使用分库分表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开发一个基于 </a:t>
            </a:r>
            <a:r>
              <a:rPr lang="en" altLang="zh-CN" sz="800"/>
              <a:t>HashMap </a:t>
            </a:r>
            <a:r>
              <a:rPr lang="zh-CN" altLang="en-US" sz="800"/>
              <a:t>核心设计原理，使用哈希散列</a:t>
            </a:r>
            <a:r>
              <a:rPr lang="en-US" altLang="zh-CN" sz="800"/>
              <a:t>+</a:t>
            </a:r>
            <a:r>
              <a:rPr lang="zh-CN" altLang="en-US" sz="800"/>
              <a:t>扰动函数的方式，把数据散列到多个库表中的组件，并验证使用。</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409139"/>
            <a:ext cx="4720168" cy="954107"/>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日，新增数据库路由组件开发工程 </a:t>
            </a: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这是一个自研的分库分表组件。主要用到的技术点包括：散列算法、数据源切换、</a:t>
            </a:r>
            <a:r>
              <a:rPr lang="en" altLang="zh-CN" sz="700">
                <a:solidFill>
                  <a:schemeClr val="tx1">
                    <a:lumMod val="85000"/>
                    <a:lumOff val="15000"/>
                  </a:schemeClr>
                </a:solidFill>
                <a:latin typeface="+mj-lt"/>
              </a:rPr>
              <a:t>AOP</a:t>
            </a:r>
            <a:r>
              <a:rPr lang="zh-CN" altLang="en-US" sz="700">
                <a:solidFill>
                  <a:schemeClr val="tx1">
                    <a:lumMod val="85000"/>
                    <a:lumOff val="15000"/>
                  </a:schemeClr>
                </a:solidFill>
                <a:latin typeface="+mj-lt"/>
              </a:rPr>
              <a:t>切面、</a:t>
            </a:r>
            <a:r>
              <a:rPr lang="en" altLang="zh-CN" sz="700">
                <a:solidFill>
                  <a:schemeClr val="tx1">
                    <a:lumMod val="85000"/>
                    <a:lumOff val="15000"/>
                  </a:schemeClr>
                </a:solidFill>
                <a:latin typeface="+mj-lt"/>
              </a:rPr>
              <a:t>SpringBoot Starter </a:t>
            </a:r>
            <a:r>
              <a:rPr lang="zh-CN" altLang="en-US" sz="700">
                <a:solidFill>
                  <a:schemeClr val="tx1">
                    <a:lumMod val="85000"/>
                    <a:lumOff val="15000"/>
                  </a:schemeClr>
                </a:solidFill>
                <a:latin typeface="+mj-lt"/>
              </a:rPr>
              <a:t>开发等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日，完善分库中表信息，</a:t>
            </a:r>
            <a:r>
              <a:rPr lang="en" altLang="zh-CN" sz="700">
                <a:solidFill>
                  <a:schemeClr val="tx1">
                    <a:lumMod val="85000"/>
                    <a:lumOff val="15000"/>
                  </a:schemeClr>
                </a:solidFill>
                <a:latin typeface="+mj-lt"/>
              </a:rPr>
              <a:t>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user_take_activity_count</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user_strategy_export_001~004</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用于测试验证数据库路由组件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30</a:t>
            </a:r>
            <a:r>
              <a:rPr lang="zh-CN" altLang="en-US" sz="700">
                <a:solidFill>
                  <a:schemeClr val="tx1">
                    <a:lumMod val="85000"/>
                    <a:lumOff val="15000"/>
                  </a:schemeClr>
                </a:solidFill>
                <a:latin typeface="+mj-lt"/>
              </a:rPr>
              <a:t>日，基于</a:t>
            </a:r>
            <a:r>
              <a:rPr lang="en" altLang="zh-CN" sz="700">
                <a:solidFill>
                  <a:schemeClr val="tx1">
                    <a:lumMod val="85000"/>
                    <a:lumOff val="15000"/>
                  </a:schemeClr>
                </a:solidFill>
                <a:latin typeface="+mj-lt"/>
              </a:rPr>
              <a:t>Mybatis</a:t>
            </a:r>
            <a:r>
              <a:rPr lang="zh-CN" altLang="en-US" sz="700">
                <a:solidFill>
                  <a:schemeClr val="tx1">
                    <a:lumMod val="85000"/>
                    <a:lumOff val="15000"/>
                  </a:schemeClr>
                </a:solidFill>
                <a:latin typeface="+mj-lt"/>
              </a:rPr>
              <a:t>拦截器对数据库路由分表使用方式进行优化，减少用户在使用过程中需要对数据库语句进行硬编码处理</a:t>
            </a:r>
          </a:p>
        </p:txBody>
      </p:sp>
    </p:spTree>
    <p:extLst>
      <p:ext uri="{BB962C8B-B14F-4D97-AF65-F5344CB8AC3E}">
        <p14:creationId xmlns:p14="http://schemas.microsoft.com/office/powerpoint/2010/main" val="9484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40032-A9B9-CF4D-AB2B-9A7517D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 y="0"/>
            <a:ext cx="4969311" cy="3600450"/>
          </a:xfrm>
          <a:prstGeom prst="rect">
            <a:avLst/>
          </a:prstGeom>
        </p:spPr>
      </p:pic>
    </p:spTree>
    <p:extLst>
      <p:ext uri="{BB962C8B-B14F-4D97-AF65-F5344CB8AC3E}">
        <p14:creationId xmlns:p14="http://schemas.microsoft.com/office/powerpoint/2010/main" val="104888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EAF3F-BF04-644A-A8F3-51E64B9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56" y="606425"/>
            <a:ext cx="4191000" cy="2387600"/>
          </a:xfrm>
          <a:prstGeom prst="rect">
            <a:avLst/>
          </a:prstGeom>
        </p:spPr>
      </p:pic>
    </p:spTree>
    <p:extLst>
      <p:ext uri="{BB962C8B-B14F-4D97-AF65-F5344CB8AC3E}">
        <p14:creationId xmlns:p14="http://schemas.microsoft.com/office/powerpoint/2010/main" val="18690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11</a:t>
            </a:r>
            <a:r>
              <a:rPr lang="zh-CN" altLang="en-US" sz="2000"/>
              <a:t>节：声明事务领取活动领域开发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扩展自研数据库路由组件，支持声明式事务处理。用于领取活动领域功能开发中用户领取活动信息，在一个事务下记录多张表数据。</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1169551"/>
          </a:xfrm>
          <a:prstGeom prst="rect">
            <a:avLst/>
          </a:prstGeom>
        </p:spPr>
        <p:txBody>
          <a:bodyPr wrap="square">
            <a:spAutoFit/>
          </a:bodyPr>
          <a:lstStyle/>
          <a:p>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扩展和完善自研简单版数据库路由组件，拆解路由策略满足声明式路由配合声明式事务一起使用。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补全库表 </a:t>
            </a:r>
            <a:r>
              <a:rPr lang="en" altLang="zh-CN" sz="700">
                <a:solidFill>
                  <a:schemeClr val="tx1">
                    <a:lumMod val="85000"/>
                    <a:lumOff val="15000"/>
                  </a:schemeClr>
                </a:solidFill>
                <a:latin typeface="+mj-lt"/>
              </a:rPr>
              <a:t>activity </a:t>
            </a:r>
            <a:r>
              <a:rPr lang="zh-CN" altLang="en-US" sz="700">
                <a:solidFill>
                  <a:schemeClr val="tx1">
                    <a:lumMod val="85000"/>
                    <a:lumOff val="15000"/>
                  </a:schemeClr>
                </a:solidFill>
                <a:latin typeface="+mj-lt"/>
              </a:rPr>
              <a:t>增加字段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运行本章节记得更新此分支下最新 </a:t>
            </a:r>
            <a:r>
              <a:rPr lang="en" altLang="zh-CN" sz="700">
                <a:solidFill>
                  <a:schemeClr val="tx1">
                    <a:lumMod val="85000"/>
                    <a:lumOff val="15000"/>
                  </a:schemeClr>
                </a:solidFill>
                <a:latin typeface="+mj-lt"/>
                <a:hlinkClick r:id="" action="ppaction://noaction">
                  <a:extLst>
                    <a:ext uri="{A12FA001-AC4F-418D-AE19-62706E023703}">
                      <ahyp:hlinkClr xmlns:ahyp="http://schemas.microsoft.com/office/drawing/2018/hyperlinkcolor" val="tx"/>
                    </a:ext>
                  </a:extLst>
                </a:hlinkClick>
              </a:rPr>
              <a:t>SQL</a:t>
            </a:r>
            <a:r>
              <a:rPr lang="en"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语句。抽奖策略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用于关联活动与抽奖系统的关系。也就是用户领取完活动后，可以通过活动表中的抽奖策略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继续执行抽奖操作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基于模板模式开发领取活动领域，因为在领取活动中需要进行活动的日期、库存、状态等校验，并处理扣减库存、添加用户领取信息、封装结果等一系列流程操作，因此使用抽象类定义模板模式更为妥当</a:t>
            </a:r>
          </a:p>
        </p:txBody>
      </p:sp>
    </p:spTree>
    <p:extLst>
      <p:ext uri="{BB962C8B-B14F-4D97-AF65-F5344CB8AC3E}">
        <p14:creationId xmlns:p14="http://schemas.microsoft.com/office/powerpoint/2010/main" val="374744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12</a:t>
            </a:r>
            <a:r>
              <a:rPr lang="zh-CN" altLang="en-US" sz="2000"/>
              <a:t>节：在应用层编排抽奖过程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在 </a:t>
            </a:r>
            <a:r>
              <a:rPr lang="en" altLang="zh-CN" sz="800"/>
              <a:t>application </a:t>
            </a:r>
            <a:r>
              <a:rPr lang="zh-CN" altLang="en-US" sz="800"/>
              <a:t>应用层调用领域服务功能，编排抽奖过程，包括：领取活动、执行抽奖、落库结果，这其中还有一部分待实现的发送 </a:t>
            </a:r>
            <a:r>
              <a:rPr lang="en" altLang="zh-CN" sz="800"/>
              <a:t>MQ </a:t>
            </a:r>
            <a:r>
              <a:rPr lang="zh-CN" altLang="en-US" sz="800"/>
              <a:t>消息，后续处理。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67360"/>
            <a:ext cx="4720168" cy="1169551"/>
          </a:xfrm>
          <a:prstGeom prst="rect">
            <a:avLst/>
          </a:prstGeom>
        </p:spPr>
        <p:txBody>
          <a:bodyPr wrap="square">
            <a:spAutoFit/>
          </a:bodyPr>
          <a:lstStyle/>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分别在两个分库的表 </a:t>
            </a:r>
            <a:r>
              <a:rPr lang="en" altLang="zh-CN" sz="700">
                <a:solidFill>
                  <a:schemeClr val="tx1">
                    <a:lumMod val="85000"/>
                    <a:lumOff val="15000"/>
                  </a:schemeClr>
                </a:solidFill>
                <a:latin typeface="+mj-lt"/>
              </a:rPr>
              <a:t>lottery_01.user_take_activity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lottery_02.user_take_activity </a:t>
            </a:r>
            <a:r>
              <a:rPr lang="zh-CN" altLang="en-US" sz="700">
                <a:solidFill>
                  <a:schemeClr val="tx1">
                    <a:lumMod val="85000"/>
                    <a:lumOff val="15000"/>
                  </a:schemeClr>
                </a:solidFill>
                <a:latin typeface="+mj-lt"/>
              </a:rPr>
              <a:t>中添加 </a:t>
            </a:r>
            <a:r>
              <a:rPr lang="en" altLang="zh-CN" sz="700">
                <a:solidFill>
                  <a:schemeClr val="tx1">
                    <a:lumMod val="85000"/>
                    <a:lumOff val="15000"/>
                  </a:schemeClr>
                </a:solidFill>
                <a:latin typeface="+mj-lt"/>
              </a:rPr>
              <a:t>state【</a:t>
            </a:r>
            <a:r>
              <a:rPr lang="zh-CN" altLang="en-US" sz="700">
                <a:solidFill>
                  <a:schemeClr val="tx1">
                    <a:lumMod val="85000"/>
                    <a:lumOff val="15000"/>
                  </a:schemeClr>
                </a:solidFill>
                <a:latin typeface="+mj-lt"/>
              </a:rPr>
              <a:t>活动单使用状态 </a:t>
            </a:r>
            <a:r>
              <a:rPr lang="en-US" altLang="zh-CN" sz="700">
                <a:solidFill>
                  <a:schemeClr val="tx1">
                    <a:lumMod val="85000"/>
                    <a:lumOff val="15000"/>
                  </a:schemeClr>
                </a:solidFill>
                <a:latin typeface="+mj-lt"/>
              </a:rPr>
              <a:t>0</a:t>
            </a:r>
            <a:r>
              <a:rPr lang="zh-CN" altLang="en-US" sz="700">
                <a:solidFill>
                  <a:schemeClr val="tx1">
                    <a:lumMod val="85000"/>
                    <a:lumOff val="15000"/>
                  </a:schemeClr>
                </a:solidFill>
                <a:latin typeface="+mj-lt"/>
              </a:rPr>
              <a:t>未使用、</a:t>
            </a:r>
            <a:r>
              <a:rPr lang="en-US" altLang="zh-CN" sz="700">
                <a:solidFill>
                  <a:schemeClr val="tx1">
                    <a:lumMod val="85000"/>
                    <a:lumOff val="15000"/>
                  </a:schemeClr>
                </a:solidFill>
                <a:latin typeface="+mj-lt"/>
              </a:rPr>
              <a:t>1</a:t>
            </a:r>
            <a:r>
              <a:rPr lang="zh-CN" altLang="en-US" sz="700">
                <a:solidFill>
                  <a:schemeClr val="tx1">
                    <a:lumMod val="85000"/>
                    <a:lumOff val="15000"/>
                  </a:schemeClr>
                </a:solidFill>
                <a:latin typeface="+mj-lt"/>
              </a:rPr>
              <a:t>已使用</a:t>
            </a:r>
            <a:r>
              <a:rPr lang="en-US"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状态字段，这个状态字段用于写入中奖信息到 </a:t>
            </a:r>
            <a:r>
              <a:rPr lang="en" altLang="zh-CN" sz="700">
                <a:solidFill>
                  <a:schemeClr val="tx1">
                    <a:lumMod val="85000"/>
                    <a:lumOff val="15000"/>
                  </a:schemeClr>
                </a:solidFill>
                <a:latin typeface="+mj-lt"/>
              </a:rPr>
              <a:t>user_strategy_export_000~003 </a:t>
            </a:r>
            <a:r>
              <a:rPr lang="zh-CN" altLang="en-US" sz="700">
                <a:solidFill>
                  <a:schemeClr val="tx1">
                    <a:lumMod val="85000"/>
                    <a:lumOff val="15000"/>
                  </a:schemeClr>
                </a:solidFill>
                <a:latin typeface="+mj-lt"/>
              </a:rPr>
              <a:t>表中时候，两个表可以做一个幂等性的事务。同时还需要加入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字段，用于处理领取了活动单但执行抽奖失败时，可以继续获取到此抽奖单继续执行抽奖，而不需要重新领取活动。其实领取活动就像是一种活动镜像信息，可以在控制幂等反复使用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在 </a:t>
            </a:r>
            <a:r>
              <a:rPr lang="en" altLang="zh-CN" sz="700">
                <a:solidFill>
                  <a:schemeClr val="tx1">
                    <a:lumMod val="85000"/>
                    <a:lumOff val="15000"/>
                  </a:schemeClr>
                </a:solidFill>
                <a:latin typeface="+mj-lt"/>
              </a:rPr>
              <a:t>lottery-application </a:t>
            </a:r>
            <a:r>
              <a:rPr lang="zh-CN" altLang="en-US" sz="700">
                <a:solidFill>
                  <a:schemeClr val="tx1">
                    <a:lumMod val="85000"/>
                    <a:lumOff val="15000"/>
                  </a:schemeClr>
                </a:solidFill>
                <a:latin typeface="+mj-lt"/>
              </a:rPr>
              <a:t>模块下新增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包用于流程编排，其实它也是 </a:t>
            </a:r>
            <a:r>
              <a:rPr lang="en" altLang="zh-CN" sz="700">
                <a:solidFill>
                  <a:schemeClr val="tx1">
                    <a:lumMod val="85000"/>
                    <a:lumOff val="15000"/>
                  </a:schemeClr>
                </a:solidFill>
                <a:latin typeface="+mj-lt"/>
              </a:rPr>
              <a:t>service </a:t>
            </a:r>
            <a:r>
              <a:rPr lang="zh-CN" altLang="en-US" sz="700">
                <a:solidFill>
                  <a:schemeClr val="tx1">
                    <a:lumMod val="85000"/>
                    <a:lumOff val="15000"/>
                  </a:schemeClr>
                </a:solidFill>
                <a:latin typeface="+mj-lt"/>
              </a:rPr>
              <a:t>服务包是对领域功能的封装，很薄的一层。那么定义成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是想大家对流程编排有个概念，一般这一层的处理可以使用可视化的流程编排工具通过拖拽的方式，处理这部分代码的逻辑。</a:t>
            </a:r>
          </a:p>
        </p:txBody>
      </p:sp>
    </p:spTree>
    <p:extLst>
      <p:ext uri="{BB962C8B-B14F-4D97-AF65-F5344CB8AC3E}">
        <p14:creationId xmlns:p14="http://schemas.microsoft.com/office/powerpoint/2010/main" val="239956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36A103-4C13-0349-9D1C-197C42F55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40313" cy="3600450"/>
          </a:xfrm>
          <a:prstGeom prst="rect">
            <a:avLst/>
          </a:prstGeom>
        </p:spPr>
      </p:pic>
    </p:spTree>
    <p:extLst>
      <p:ext uri="{BB962C8B-B14F-4D97-AF65-F5344CB8AC3E}">
        <p14:creationId xmlns:p14="http://schemas.microsoft.com/office/powerpoint/2010/main" val="39747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13</a:t>
            </a:r>
            <a:r>
              <a:rPr lang="zh-CN" altLang="en-US" sz="2000"/>
              <a:t>节：规则引擎量化人群参与活动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使用组合模式搭建用于量化人群的规则引擎，用于用户参与活动之前，通过规则引擎过滤性别、年龄、首单消费、消费金额、忠实用户等各类身份来量化出具体可参与的抽奖活动。通过这样的方式控制运营成本和精细化运营。</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738664"/>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增加规则引擎开发需要的相关的配置类表：</a:t>
            </a:r>
            <a:r>
              <a:rPr lang="en" altLang="zh-CN" sz="700">
                <a:solidFill>
                  <a:schemeClr val="tx1">
                    <a:lumMod val="75000"/>
                    <a:lumOff val="25000"/>
                  </a:schemeClr>
                </a:solidFill>
                <a:latin typeface="+mj-ea"/>
                <a:ea typeface="+mj-ea"/>
              </a:rPr>
              <a:t>rule_tree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rule_tree_node_line </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运用组合模式搭建规则引擎领域服务，包括：</a:t>
            </a:r>
            <a:r>
              <a:rPr lang="en" altLang="zh-CN" sz="700">
                <a:solidFill>
                  <a:schemeClr val="tx1">
                    <a:lumMod val="75000"/>
                    <a:lumOff val="25000"/>
                  </a:schemeClr>
                </a:solidFill>
                <a:latin typeface="+mj-ea"/>
                <a:ea typeface="+mj-ea"/>
              </a:rPr>
              <a:t>logic </a:t>
            </a:r>
            <a:r>
              <a:rPr lang="zh-CN" altLang="en-US" sz="700">
                <a:solidFill>
                  <a:schemeClr val="tx1">
                    <a:lumMod val="75000"/>
                    <a:lumOff val="25000"/>
                  </a:schemeClr>
                </a:solidFill>
                <a:latin typeface="+mj-ea"/>
                <a:ea typeface="+mj-ea"/>
              </a:rPr>
              <a:t>逻辑过滤器、</a:t>
            </a:r>
            <a:r>
              <a:rPr lang="en" altLang="zh-CN" sz="700">
                <a:solidFill>
                  <a:schemeClr val="tx1">
                    <a:lumMod val="75000"/>
                    <a:lumOff val="25000"/>
                  </a:schemeClr>
                </a:solidFill>
                <a:latin typeface="+mj-ea"/>
                <a:ea typeface="+mj-ea"/>
              </a:rPr>
              <a:t>engine </a:t>
            </a:r>
            <a:r>
              <a:rPr lang="zh-CN" altLang="en-US" sz="700">
                <a:solidFill>
                  <a:schemeClr val="tx1">
                    <a:lumMod val="75000"/>
                    <a:lumOff val="25000"/>
                  </a:schemeClr>
                </a:solidFill>
                <a:latin typeface="+mj-ea"/>
                <a:ea typeface="+mj-ea"/>
              </a:rPr>
              <a:t>引擎执行器 </a:t>
            </a: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修改 </a:t>
            </a:r>
            <a:r>
              <a:rPr lang="en" altLang="zh-CN" sz="700">
                <a:solidFill>
                  <a:schemeClr val="tx1">
                    <a:lumMod val="75000"/>
                    <a:lumOff val="25000"/>
                  </a:schemeClr>
                </a:solidFill>
                <a:latin typeface="+mj-ea"/>
                <a:ea typeface="+mj-ea"/>
              </a:rPr>
              <a:t>lottery-infrastructure </a:t>
            </a:r>
            <a:r>
              <a:rPr lang="zh-CN" altLang="en-US" sz="700">
                <a:solidFill>
                  <a:schemeClr val="tx1">
                    <a:lumMod val="75000"/>
                    <a:lumOff val="25000"/>
                  </a:schemeClr>
                </a:solidFill>
                <a:latin typeface="+mj-ea"/>
                <a:ea typeface="+mj-ea"/>
              </a:rPr>
              <a:t>基础层中仓储实现类更为合适的的注解为 </a:t>
            </a:r>
            <a:r>
              <a:rPr lang="en-US" altLang="zh-C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Repository </a:t>
            </a:r>
            <a:r>
              <a:rPr lang="zh-CN" altLang="en-US" sz="700">
                <a:solidFill>
                  <a:schemeClr val="tx1">
                    <a:lumMod val="75000"/>
                    <a:lumOff val="25000"/>
                  </a:schemeClr>
                </a:solidFill>
                <a:latin typeface="+mj-ea"/>
                <a:ea typeface="+mj-ea"/>
              </a:rPr>
              <a:t>包括： </a:t>
            </a:r>
            <a:r>
              <a:rPr lang="en" altLang="zh-CN" sz="700">
                <a:solidFill>
                  <a:schemeClr val="tx1">
                    <a:lumMod val="75000"/>
                    <a:lumOff val="25000"/>
                  </a:schemeClr>
                </a:solidFill>
                <a:latin typeface="+mj-ea"/>
                <a:ea typeface="+mj-ea"/>
              </a:rPr>
              <a:t>ActivityRepository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StrategyRepository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UserTakeActivityRepository</a:t>
            </a:r>
            <a:endParaRPr lang="zh-CN" altLang="en-US" sz="6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44232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365513-965D-BE41-BDF0-78AA946B7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791"/>
            <a:ext cx="5040313" cy="2696867"/>
          </a:xfrm>
          <a:prstGeom prst="rect">
            <a:avLst/>
          </a:prstGeom>
        </p:spPr>
      </p:pic>
    </p:spTree>
    <p:extLst>
      <p:ext uri="{BB962C8B-B14F-4D97-AF65-F5344CB8AC3E}">
        <p14:creationId xmlns:p14="http://schemas.microsoft.com/office/powerpoint/2010/main" val="1697473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7F02E2-7740-AA40-B817-285227A97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792"/>
            <a:ext cx="5040313" cy="2530865"/>
          </a:xfrm>
          <a:prstGeom prst="rect">
            <a:avLst/>
          </a:prstGeom>
        </p:spPr>
      </p:pic>
    </p:spTree>
    <p:extLst>
      <p:ext uri="{BB962C8B-B14F-4D97-AF65-F5344CB8AC3E}">
        <p14:creationId xmlns:p14="http://schemas.microsoft.com/office/powerpoint/2010/main" val="184672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14</a:t>
            </a:r>
            <a:r>
              <a:rPr lang="zh-CN" altLang="en-US" sz="2000"/>
              <a:t>节：门面接口封装和对象转换</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61959"/>
          </a:xfrm>
          <a:prstGeom prst="rect">
            <a:avLst/>
          </a:prstGeom>
        </p:spPr>
        <p:txBody>
          <a:bodyPr wrap="square">
            <a:spAutoFit/>
          </a:bodyPr>
          <a:lstStyle/>
          <a:p>
            <a:r>
              <a:rPr lang="zh-CN" altLang="en-US" sz="800"/>
              <a:t>在 </a:t>
            </a:r>
            <a:r>
              <a:rPr lang="en" altLang="zh-CN" sz="800"/>
              <a:t>lottery-interfaces </a:t>
            </a:r>
            <a:r>
              <a:rPr lang="zh-CN" altLang="en-US" sz="800"/>
              <a:t>接口层创建 </a:t>
            </a:r>
            <a:r>
              <a:rPr lang="en" altLang="zh-CN" i="1"/>
              <a:t>facade </a:t>
            </a:r>
            <a:r>
              <a:rPr lang="zh-CN" altLang="en-US" i="1"/>
              <a:t>门面模式</a:t>
            </a:r>
            <a:r>
              <a:rPr lang="en-US" altLang="zh-CN" i="1"/>
              <a:t> </a:t>
            </a:r>
            <a:r>
              <a:rPr lang="zh-CN" altLang="en-US" sz="800"/>
              <a:t>包装抽奖接口，并在 </a:t>
            </a:r>
            <a:r>
              <a:rPr lang="en" altLang="zh-CN" i="1"/>
              <a:t>assembler </a:t>
            </a:r>
            <a:r>
              <a:rPr lang="zh-CN" altLang="en-US" i="1"/>
              <a:t>包</a:t>
            </a:r>
            <a:r>
              <a:rPr lang="en-US" altLang="zh-CN" i="1"/>
              <a:t> </a:t>
            </a:r>
            <a:r>
              <a:rPr lang="zh-CN" altLang="en-US" sz="800"/>
              <a:t>使用 </a:t>
            </a:r>
            <a:r>
              <a:rPr lang="en" altLang="zh-CN" sz="800"/>
              <a:t>MapStruct </a:t>
            </a:r>
            <a:r>
              <a:rPr lang="zh-CN" altLang="en-US" sz="800"/>
              <a:t>做对象转换操作处理。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846386"/>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补充 </a:t>
            </a:r>
            <a:r>
              <a:rPr lang="en" altLang="zh-CN" sz="700">
                <a:solidFill>
                  <a:schemeClr val="tx1">
                    <a:lumMod val="75000"/>
                    <a:lumOff val="25000"/>
                  </a:schemeClr>
                </a:solidFill>
                <a:latin typeface="+mj-ea"/>
                <a:ea typeface="+mj-ea"/>
              </a:rPr>
              <a:t>lottery-application </a:t>
            </a:r>
            <a:r>
              <a:rPr lang="zh-CN" altLang="en-US" sz="700">
                <a:solidFill>
                  <a:schemeClr val="tx1">
                    <a:lumMod val="75000"/>
                    <a:lumOff val="25000"/>
                  </a:schemeClr>
                </a:solidFill>
                <a:latin typeface="+mj-ea"/>
                <a:ea typeface="+mj-ea"/>
              </a:rPr>
              <a:t>应用层对规则引擎的调用，添加接口方法 </a:t>
            </a:r>
            <a:r>
              <a:rPr lang="en" altLang="zh-CN" sz="700">
                <a:solidFill>
                  <a:schemeClr val="tx1">
                    <a:lumMod val="75000"/>
                    <a:lumOff val="25000"/>
                  </a:schemeClr>
                </a:solidFill>
                <a:latin typeface="+mj-ea"/>
                <a:ea typeface="+mj-ea"/>
              </a:rPr>
              <a:t>IActivityProcess#doRuleQuantificationCrowd</a:t>
            </a:r>
            <a:br>
              <a:rPr lang="en" altLang="zh-CN" sz="700">
                <a:solidFill>
                  <a:schemeClr val="tx1">
                    <a:lumMod val="75000"/>
                    <a:lumOff val="25000"/>
                  </a:schemeClr>
                </a:solidFill>
                <a:latin typeface="+mj-ea"/>
                <a:ea typeface="+mj-ea"/>
              </a:rPr>
            </a:b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删掉 </a:t>
            </a:r>
            <a:r>
              <a:rPr lang="en" altLang="zh-CN" sz="700">
                <a:solidFill>
                  <a:schemeClr val="tx1">
                    <a:lumMod val="75000"/>
                    <a:lumOff val="25000"/>
                  </a:schemeClr>
                </a:solidFill>
                <a:latin typeface="+mj-ea"/>
                <a:ea typeface="+mj-ea"/>
              </a:rPr>
              <a:t>lottery-rpc </a:t>
            </a:r>
            <a:r>
              <a:rPr lang="zh-CN" altLang="en-US" sz="700">
                <a:solidFill>
                  <a:schemeClr val="tx1">
                    <a:lumMod val="75000"/>
                    <a:lumOff val="25000"/>
                  </a:schemeClr>
                </a:solidFill>
                <a:latin typeface="+mj-ea"/>
                <a:ea typeface="+mj-ea"/>
              </a:rPr>
              <a:t>测试内容，新增加抽奖活动展台接口 </a:t>
            </a:r>
            <a:r>
              <a:rPr lang="en" altLang="zh-CN" sz="700">
                <a:solidFill>
                  <a:schemeClr val="tx1">
                    <a:lumMod val="75000"/>
                    <a:lumOff val="25000"/>
                  </a:schemeClr>
                </a:solidFill>
                <a:latin typeface="+mj-ea"/>
                <a:ea typeface="+mj-ea"/>
              </a:rPr>
              <a:t>ILotteryActivityBooth</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并添加两个抽奖的接口方法，普通抽奖和量化人群抽奖。</a:t>
            </a:r>
            <a:br>
              <a:rPr lang="en-US" altLang="zh-CN" sz="700">
                <a:solidFill>
                  <a:schemeClr val="tx1">
                    <a:lumMod val="75000"/>
                    <a:lumOff val="25000"/>
                  </a:schemeClr>
                </a:solidFill>
                <a:latin typeface="+mj-ea"/>
                <a:ea typeface="+mj-ea"/>
              </a:rPr>
            </a:b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开发 </a:t>
            </a:r>
            <a:r>
              <a:rPr lang="en" altLang="zh-CN" sz="700">
                <a:solidFill>
                  <a:schemeClr val="tx1">
                    <a:lumMod val="75000"/>
                    <a:lumOff val="25000"/>
                  </a:schemeClr>
                </a:solidFill>
                <a:latin typeface="+mj-ea"/>
                <a:ea typeface="+mj-ea"/>
              </a:rPr>
              <a:t>lottery-interfaces </a:t>
            </a:r>
            <a:r>
              <a:rPr lang="zh-CN" altLang="en-US" sz="700">
                <a:solidFill>
                  <a:schemeClr val="tx1">
                    <a:lumMod val="75000"/>
                    <a:lumOff val="25000"/>
                  </a:schemeClr>
                </a:solidFill>
                <a:latin typeface="+mj-ea"/>
                <a:ea typeface="+mj-ea"/>
              </a:rPr>
              <a:t>接口层，对抽奖活动的封装，并对外提供抽奖服务。</a:t>
            </a:r>
            <a:endParaRPr lang="zh-CN" altLang="en-US" sz="5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43722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6550F1-F530-264A-B414-CCD958EAB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695"/>
            <a:ext cx="5040313" cy="2697060"/>
          </a:xfrm>
          <a:prstGeom prst="rect">
            <a:avLst/>
          </a:prstGeom>
        </p:spPr>
      </p:pic>
    </p:spTree>
    <p:extLst>
      <p:ext uri="{BB962C8B-B14F-4D97-AF65-F5344CB8AC3E}">
        <p14:creationId xmlns:p14="http://schemas.microsoft.com/office/powerpoint/2010/main" val="2635162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B53120-B5E9-584A-BFA5-A6D8AD753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666"/>
            <a:ext cx="5040313" cy="2009117"/>
          </a:xfrm>
          <a:prstGeom prst="rect">
            <a:avLst/>
          </a:prstGeom>
        </p:spPr>
      </p:pic>
    </p:spTree>
    <p:extLst>
      <p:ext uri="{BB962C8B-B14F-4D97-AF65-F5344CB8AC3E}">
        <p14:creationId xmlns:p14="http://schemas.microsoft.com/office/powerpoint/2010/main" val="235758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104149</TotalTime>
  <Words>2565</Words>
  <Application>Microsoft Macintosh PowerPoint</Application>
  <PresentationFormat>自定义</PresentationFormat>
  <Paragraphs>271</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1385</cp:revision>
  <dcterms:created xsi:type="dcterms:W3CDTF">2019-12-17T12:03:56Z</dcterms:created>
  <dcterms:modified xsi:type="dcterms:W3CDTF">2021-10-16T04:07:46Z</dcterms:modified>
</cp:coreProperties>
</file>