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4"/>
  </p:notesMasterIdLst>
  <p:sldIdLst>
    <p:sldId id="256" r:id="rId2"/>
    <p:sldId id="322" r:id="rId3"/>
    <p:sldId id="274" r:id="rId4"/>
    <p:sldId id="285" r:id="rId5"/>
    <p:sldId id="278" r:id="rId6"/>
    <p:sldId id="276" r:id="rId7"/>
    <p:sldId id="282" r:id="rId8"/>
    <p:sldId id="283" r:id="rId9"/>
    <p:sldId id="284" r:id="rId10"/>
    <p:sldId id="286" r:id="rId11"/>
    <p:sldId id="290" r:id="rId12"/>
    <p:sldId id="288" r:id="rId13"/>
    <p:sldId id="296" r:id="rId14"/>
    <p:sldId id="297" r:id="rId15"/>
    <p:sldId id="318" r:id="rId16"/>
    <p:sldId id="317" r:id="rId17"/>
    <p:sldId id="292" r:id="rId18"/>
    <p:sldId id="287" r:id="rId19"/>
    <p:sldId id="291" r:id="rId20"/>
    <p:sldId id="321" r:id="rId21"/>
    <p:sldId id="261" r:id="rId22"/>
    <p:sldId id="268" r:id="rId23"/>
    <p:sldId id="273" r:id="rId24"/>
    <p:sldId id="294" r:id="rId25"/>
    <p:sldId id="270" r:id="rId26"/>
    <p:sldId id="271" r:id="rId27"/>
    <p:sldId id="272" r:id="rId28"/>
    <p:sldId id="319" r:id="rId29"/>
    <p:sldId id="293" r:id="rId30"/>
    <p:sldId id="301" r:id="rId31"/>
    <p:sldId id="302" r:id="rId32"/>
    <p:sldId id="303" r:id="rId33"/>
    <p:sldId id="308" r:id="rId34"/>
    <p:sldId id="309" r:id="rId35"/>
    <p:sldId id="307" r:id="rId36"/>
    <p:sldId id="305" r:id="rId37"/>
    <p:sldId id="313" r:id="rId38"/>
    <p:sldId id="314" r:id="rId39"/>
    <p:sldId id="312" r:id="rId40"/>
    <p:sldId id="298" r:id="rId41"/>
    <p:sldId id="316" r:id="rId42"/>
    <p:sldId id="267" r:id="rId43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6" autoAdjust="0"/>
    <p:restoredTop sz="56607" autoAdjust="0"/>
  </p:normalViewPr>
  <p:slideViewPr>
    <p:cSldViewPr snapToGrid="0">
      <p:cViewPr varScale="1">
        <p:scale>
          <a:sx n="65" d="100"/>
          <a:sy n="65" d="100"/>
        </p:scale>
        <p:origin x="2910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B613-613A-410D-A69D-B9965551B65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8AB7-2B39-4A18-A110-F960ECCF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6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6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0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5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4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82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93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8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53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6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68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74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15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18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9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69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7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4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1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2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1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1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28AB7-2B39-4A18-A110-F960ECCFCF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131307"/>
            <a:ext cx="1966784" cy="9506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49720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 sz="20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 Architecture Simulation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264920"/>
          </a:xfrm>
        </p:spPr>
        <p:txBody>
          <a:bodyPr/>
          <a:lstStyle/>
          <a:p>
            <a:pPr algn="r"/>
            <a:r>
              <a:rPr lang="en-US" altLang="ko-KR" sz="2400" dirty="0"/>
              <a:t>Shin-</a:t>
            </a:r>
            <a:r>
              <a:rPr lang="en-US" altLang="ko-KR" sz="2400" dirty="0" err="1"/>
              <a:t>haeng</a:t>
            </a:r>
            <a:r>
              <a:rPr lang="en-US" altLang="ko-KR" sz="2400" dirty="0"/>
              <a:t> Kang</a:t>
            </a:r>
          </a:p>
          <a:p>
            <a:pPr algn="r"/>
            <a:r>
              <a:rPr lang="en-US" altLang="ko-KR" sz="2400" dirty="0"/>
              <a:t>shkang@iris.snu.ac.kr</a:t>
            </a:r>
          </a:p>
          <a:p>
            <a:pPr algn="r"/>
            <a:r>
              <a:rPr lang="en-US" altLang="ko-KR" sz="2400" dirty="0"/>
              <a:t>2016-03-15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68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Terminologies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and target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Simulation host, simulation target </a:t>
            </a:r>
          </a:p>
          <a:p>
            <a:pPr lvl="1"/>
            <a:r>
              <a:rPr lang="en-US" altLang="ko-KR" dirty="0"/>
              <a:t>Simulation host: the system executing simulation.</a:t>
            </a:r>
          </a:p>
          <a:p>
            <a:pPr lvl="1"/>
            <a:r>
              <a:rPr lang="en-US" altLang="ko-KR" dirty="0"/>
              <a:t>Simulation target: the system being simulated.</a:t>
            </a:r>
          </a:p>
          <a:p>
            <a:pPr lvl="1"/>
            <a:r>
              <a:rPr lang="en-US" altLang="ko-KR" dirty="0"/>
              <a:t>Ex ) The definition of Architecture simulation: </a:t>
            </a:r>
            <a:br>
              <a:rPr lang="en-US" altLang="ko-KR" dirty="0"/>
            </a:br>
            <a:r>
              <a:rPr lang="en-US" altLang="ko-KR" dirty="0"/>
              <a:t>to design tomorrow’s architecture using today’s architecture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Simulation time, simulated time</a:t>
            </a:r>
          </a:p>
          <a:p>
            <a:pPr lvl="1"/>
            <a:r>
              <a:rPr lang="en-US" altLang="ko-KR" dirty="0"/>
              <a:t>Simulation time: </a:t>
            </a:r>
          </a:p>
          <a:p>
            <a:pPr lvl="2"/>
            <a:r>
              <a:rPr lang="en-US" altLang="ko-KR" dirty="0"/>
              <a:t>Consumed during the computation of the simulation (</a:t>
            </a:r>
            <a:r>
              <a:rPr lang="en-US" altLang="ko-KR" dirty="0" err="1"/>
              <a:t>wallclock</a:t>
            </a:r>
            <a:r>
              <a:rPr lang="en-US" altLang="ko-KR" dirty="0"/>
              <a:t> time)</a:t>
            </a:r>
          </a:p>
          <a:p>
            <a:pPr lvl="1"/>
            <a:r>
              <a:rPr lang="en-US" altLang="ko-KR" dirty="0"/>
              <a:t>Simulated Time</a:t>
            </a:r>
          </a:p>
          <a:p>
            <a:pPr lvl="2"/>
            <a:r>
              <a:rPr lang="en-US" altLang="ko-KR" dirty="0"/>
              <a:t>Simulated within the simulation</a:t>
            </a:r>
          </a:p>
          <a:p>
            <a:pPr lvl="1"/>
            <a:r>
              <a:rPr lang="en-US" altLang="ko-KR" dirty="0"/>
              <a:t>example) it takes 1000s </a:t>
            </a:r>
            <a:r>
              <a:rPr lang="en-US" altLang="ko-KR" b="1" dirty="0">
                <a:solidFill>
                  <a:srgbClr val="FF0000"/>
                </a:solidFill>
              </a:rPr>
              <a:t>(simulation time)</a:t>
            </a:r>
            <a:r>
              <a:rPr lang="en-US" altLang="ko-KR" dirty="0"/>
              <a:t> on the simulation host to simulate 1s  </a:t>
            </a:r>
            <a:r>
              <a:rPr lang="en-US" altLang="ko-KR" b="1" dirty="0">
                <a:solidFill>
                  <a:srgbClr val="FF0000"/>
                </a:solidFill>
              </a:rPr>
              <a:t>(simulated time)</a:t>
            </a:r>
            <a:r>
              <a:rPr lang="en-US" altLang="ko-KR" dirty="0"/>
              <a:t> of the simulation target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121408" y="3182112"/>
            <a:ext cx="2511552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 bwMode="auto">
          <a:xfrm>
            <a:off x="5175504" y="3176016"/>
            <a:ext cx="204216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2366105" y="3176016"/>
            <a:ext cx="2022157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Simulation target</a:t>
            </a:r>
            <a:endParaRPr lang="ko-KR" alt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75504" y="3176016"/>
            <a:ext cx="1849737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Simulation host</a:t>
            </a: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2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Cross-compile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318" y="2866628"/>
            <a:ext cx="7093663" cy="3754874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shkang@ubuntu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example]$ arm-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-o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hello_world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hello_world.c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shkang@ubuntu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example]$ ./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hello_world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-bash: ./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hello_world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cannot execute binary file: Exec format error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shkang@ubuntu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example]$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tqsim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hello_world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Hello world! I am an arm binary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-----------------Statistics---------------------------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Total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commited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inst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 : 12049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Estimated execution cycle : 37945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Cache il1]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num_access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2124 /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num_miss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303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Cache dl1]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num_access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4777 /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num_miss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185</a:t>
            </a:r>
          </a:p>
          <a:p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Cache ul2]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num_access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488 /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num_miss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453</a:t>
            </a:r>
          </a:p>
          <a:p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Bpred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num_lookups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2822 / </a:t>
            </a:r>
            <a:r>
              <a:rPr lang="en-US" altLang="ko-KR" sz="1400" i="1" dirty="0" err="1">
                <a:latin typeface="Consolas" pitchFamily="49" charset="0"/>
                <a:cs typeface="Consolas" pitchFamily="49" charset="0"/>
              </a:rPr>
              <a:t>num_misses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: 475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75773" y="1362076"/>
            <a:ext cx="8394261" cy="885366"/>
          </a:xfrm>
        </p:spPr>
        <p:txBody>
          <a:bodyPr/>
          <a:lstStyle/>
          <a:p>
            <a:r>
              <a:rPr lang="en-US" altLang="ko-KR" dirty="0"/>
              <a:t>Definition: creating executable code for a simulation target system on which the compiler is running (=host system)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65102" y="2399825"/>
            <a:ext cx="6462090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+mn-lt"/>
              </a:rPr>
              <a:t>Creating ARM-executable binary on an x64 </a:t>
            </a:r>
            <a:r>
              <a:rPr lang="en-US" altLang="ko-KR" sz="2000" u="sng" dirty="0" err="1">
                <a:latin typeface="+mn-lt"/>
              </a:rPr>
              <a:t>ubuntu</a:t>
            </a:r>
            <a:r>
              <a:rPr lang="en-US" altLang="ko-KR" sz="2000" u="sng" dirty="0">
                <a:latin typeface="+mn-lt"/>
              </a:rPr>
              <a:t> machine</a:t>
            </a:r>
            <a:endParaRPr lang="ko-KR" altLang="en-US" sz="2000" u="sng" dirty="0">
              <a:latin typeface="+mn-lt"/>
            </a:endParaRPr>
          </a:p>
        </p:txBody>
      </p:sp>
      <p:sp>
        <p:nvSpPr>
          <p:cNvPr id="8" name="왼쪽 화살표 7"/>
          <p:cNvSpPr/>
          <p:nvPr/>
        </p:nvSpPr>
        <p:spPr>
          <a:xfrm>
            <a:off x="4395731" y="3869557"/>
            <a:ext cx="1994053" cy="520640"/>
          </a:xfrm>
          <a:prstGeom prst="lef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Simulation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7050795" y="2780938"/>
            <a:ext cx="2093205" cy="534555"/>
          </a:xfrm>
          <a:prstGeom prst="lef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Cross-compile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categories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</a:p>
          <a:p>
            <a:pPr lvl="1"/>
            <a:r>
              <a:rPr lang="en-US" altLang="ko-KR" dirty="0"/>
              <a:t>Instruction set simulator:  can model a target microprocessor only</a:t>
            </a:r>
          </a:p>
          <a:p>
            <a:pPr lvl="1"/>
            <a:r>
              <a:rPr lang="en-US" altLang="ko-KR" dirty="0"/>
              <a:t>Full system simulator: can model an entire computer system including a processor, a memory system, and I/O devices.</a:t>
            </a:r>
          </a:p>
          <a:p>
            <a:r>
              <a:rPr lang="en-US" altLang="ko-KR" dirty="0" smtClean="0"/>
              <a:t>Focus</a:t>
            </a:r>
            <a:endParaRPr lang="en-US" altLang="ko-KR" dirty="0"/>
          </a:p>
          <a:p>
            <a:pPr lvl="1"/>
            <a:r>
              <a:rPr lang="en-US" altLang="ko-KR" dirty="0"/>
              <a:t>Functional simulation</a:t>
            </a:r>
          </a:p>
          <a:p>
            <a:pPr lvl="2"/>
            <a:r>
              <a:rPr lang="en-US" altLang="ko-KR" dirty="0" smtClean="0"/>
              <a:t>Generates </a:t>
            </a:r>
            <a:r>
              <a:rPr lang="en-US" altLang="ko-KR" dirty="0"/>
              <a:t>correct program output</a:t>
            </a:r>
          </a:p>
          <a:p>
            <a:pPr lvl="2"/>
            <a:r>
              <a:rPr lang="en-US" altLang="ko-KR" dirty="0"/>
              <a:t>Validate only functional requirements</a:t>
            </a:r>
          </a:p>
          <a:p>
            <a:pPr lvl="1"/>
            <a:r>
              <a:rPr lang="en-US" altLang="ko-KR" dirty="0"/>
              <a:t>Timing simulation</a:t>
            </a:r>
          </a:p>
          <a:p>
            <a:pPr lvl="2"/>
            <a:r>
              <a:rPr lang="en-US" altLang="ko-KR" dirty="0"/>
              <a:t>captures the timing of events to obtain program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871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categories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336021"/>
          </a:xfrm>
        </p:spPr>
        <p:txBody>
          <a:bodyPr/>
          <a:lstStyle/>
          <a:p>
            <a:r>
              <a:rPr lang="en-US" altLang="ko-KR" dirty="0"/>
              <a:t>Input (workload)</a:t>
            </a:r>
          </a:p>
          <a:p>
            <a:pPr lvl="1"/>
            <a:r>
              <a:rPr lang="en-US" altLang="ko-KR" dirty="0"/>
              <a:t>Trace-driven (event-driven): Simulator reads a “trace” of instructions captured during a previous execution</a:t>
            </a:r>
          </a:p>
          <a:p>
            <a:pPr lvl="2"/>
            <a:r>
              <a:rPr lang="en-US" altLang="ko-KR" dirty="0"/>
              <a:t>Trace = time ordered record of events on real system</a:t>
            </a:r>
          </a:p>
          <a:p>
            <a:pPr lvl="1"/>
            <a:r>
              <a:rPr lang="en-US" altLang="ko-KR" dirty="0"/>
              <a:t>Execution-driven: Simulator “runs” the </a:t>
            </a:r>
            <a:r>
              <a:rPr lang="en-US" altLang="ko-KR" dirty="0" smtClean="0"/>
              <a:t>program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8671" y="3739074"/>
            <a:ext cx="1353312" cy="2802874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2 408ed4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 10019d94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2 408ed8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1 10019d88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2 408edc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0 10013220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2 408ee0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2 408ee4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1 100230b8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2 408ee8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0 10013220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2 408eec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2 408ef0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2 408ef4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1 10013220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2 408ef8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1 100230bc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2 408efc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6417" y="3698096"/>
            <a:ext cx="2657856" cy="16215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Trace-based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Cache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Simulator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542815" y="5526285"/>
            <a:ext cx="6655220" cy="1015663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./</a:t>
            </a:r>
            <a:r>
              <a:rPr lang="en-US" altLang="ko-KR" sz="2000" dirty="0" err="1">
                <a:latin typeface="+mn-lt"/>
              </a:rPr>
              <a:t>dineroIV</a:t>
            </a:r>
            <a:r>
              <a:rPr lang="en-US" altLang="ko-KR" sz="2000" dirty="0">
                <a:latin typeface="+mn-lt"/>
              </a:rPr>
              <a:t> -l1-isize 16384 -l1-iassoc 4 -l1-ibsize 32 -l1-irepl l </a:t>
            </a: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-l1-dsize 32768 -l1-dassoc 2 -l1-dbsize 16 -l1-drepl f </a:t>
            </a: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-l1-dwalloc a -l1-dwback a -</a:t>
            </a:r>
            <a:r>
              <a:rPr lang="en-US" altLang="ko-KR" sz="2000" dirty="0" err="1">
                <a:latin typeface="+mn-lt"/>
              </a:rPr>
              <a:t>informat</a:t>
            </a:r>
            <a:r>
              <a:rPr lang="en-US" altLang="ko-KR" sz="2000" dirty="0">
                <a:latin typeface="+mn-lt"/>
              </a:rPr>
              <a:t> d &lt; cc1.din &gt; </a:t>
            </a:r>
            <a:r>
              <a:rPr lang="en-US" altLang="ko-KR" sz="2000" dirty="0" err="1">
                <a:latin typeface="+mn-lt"/>
              </a:rPr>
              <a:t>sample.out</a:t>
            </a: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2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categories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718742"/>
          </a:xfrm>
        </p:spPr>
        <p:txBody>
          <a:bodyPr/>
          <a:lstStyle/>
          <a:p>
            <a:r>
              <a:rPr lang="en-US" altLang="ko-KR" dirty="0"/>
              <a:t>Abstraction level </a:t>
            </a:r>
          </a:p>
          <a:p>
            <a:pPr lvl="1"/>
            <a:r>
              <a:rPr lang="en-US" altLang="ko-KR" dirty="0"/>
              <a:t>RTL (Register Transfer Level) </a:t>
            </a:r>
          </a:p>
          <a:p>
            <a:pPr lvl="1"/>
            <a:r>
              <a:rPr lang="en-US" altLang="ko-KR" dirty="0"/>
              <a:t>TLM (Transaction Level Modeling)</a:t>
            </a:r>
          </a:p>
          <a:p>
            <a:pPr lvl="2"/>
            <a:r>
              <a:rPr lang="en-US" altLang="ko-KR" dirty="0"/>
              <a:t>abstracts communication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06480" y="4072957"/>
            <a:ext cx="2602061" cy="1760537"/>
            <a:chOff x="957263" y="4749800"/>
            <a:chExt cx="2665412" cy="18034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263" y="4749800"/>
              <a:ext cx="2665412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01725" y="5159375"/>
              <a:ext cx="43338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CLK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28700" y="5365750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ADDR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052513" y="5549900"/>
              <a:ext cx="3603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EN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28700" y="5807075"/>
              <a:ext cx="49688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65225" y="5997575"/>
              <a:ext cx="47307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nRW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26547" y="4184876"/>
            <a:ext cx="2519363" cy="1541463"/>
            <a:chOff x="5400675" y="4902199"/>
            <a:chExt cx="2519363" cy="1541463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5" y="4902199"/>
              <a:ext cx="2519363" cy="154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464175" y="5456237"/>
              <a:ext cx="6477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MEMORY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680075" y="5857874"/>
              <a:ext cx="4318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CPU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32525" y="5430837"/>
              <a:ext cx="5048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Read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85000" y="5438774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Write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305550" y="5832474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Load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6858000" y="5832474"/>
              <a:ext cx="631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800">
                  <a:solidFill>
                    <a:schemeClr val="tx1"/>
                  </a:solidFill>
                  <a:ea typeface="굴림" panose="020B0600000101010101" pitchFamily="50" charset="-127"/>
                </a:rPr>
                <a:t>Execute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75773" y="3404978"/>
            <a:ext cx="1228677" cy="99214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RTL module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773" y="5494385"/>
            <a:ext cx="1228677" cy="99214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RTL module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546605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717437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894839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1078812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1243074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1394194" y="4397118"/>
            <a:ext cx="0" cy="109726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4806597" y="3404978"/>
            <a:ext cx="1228677" cy="99214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Functional Module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06597" y="5494386"/>
            <a:ext cx="1228677" cy="99214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Functional Module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8336" y="4620514"/>
            <a:ext cx="1123549" cy="62419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Pin_0 = 1</a:t>
            </a:r>
          </a:p>
          <a:p>
            <a:pPr algn="ct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Pin_1 = 0</a:t>
            </a:r>
          </a:p>
          <a:p>
            <a:pPr algn="ct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Pin_2 = 0</a:t>
            </a:r>
          </a:p>
          <a:p>
            <a:pPr algn="ctr"/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……</a:t>
            </a:r>
          </a:p>
        </p:txBody>
      </p:sp>
      <p:cxnSp>
        <p:nvCxnSpPr>
          <p:cNvPr id="30" name="직선 화살표 연결선 29"/>
          <p:cNvCxnSpPr>
            <a:stCxn id="27" idx="2"/>
            <a:endCxn id="28" idx="0"/>
          </p:cNvCxnSpPr>
          <p:nvPr/>
        </p:nvCxnSpPr>
        <p:spPr bwMode="auto">
          <a:xfrm>
            <a:off x="5420935" y="4397118"/>
            <a:ext cx="0" cy="109726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31" name="모서리가 둥근 직사각형 30"/>
          <p:cNvSpPr/>
          <p:nvPr/>
        </p:nvSpPr>
        <p:spPr>
          <a:xfrm>
            <a:off x="4589772" y="4643511"/>
            <a:ext cx="1642616" cy="62419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write(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data)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354859" y="3073129"/>
            <a:ext cx="1963899" cy="36933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+mn-lt"/>
              </a:rPr>
              <a:t>TLM</a:t>
            </a:r>
            <a:endParaRPr lang="ko-KR" alt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1352" y="3073129"/>
            <a:ext cx="1504626" cy="36933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+mn-lt"/>
              </a:rPr>
              <a:t>RTL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set simulator (ISS)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Based on the instruction set architecture</a:t>
            </a:r>
          </a:p>
          <a:p>
            <a:r>
              <a:rPr lang="en-US" altLang="ko-KR" dirty="0"/>
              <a:t>Implemented in high level languages like C++</a:t>
            </a:r>
          </a:p>
          <a:p>
            <a:r>
              <a:rPr lang="en-US" altLang="ko-KR" dirty="0"/>
              <a:t>Modeling the behavior of microprocessors </a:t>
            </a:r>
          </a:p>
          <a:p>
            <a:pPr lvl="1"/>
            <a:r>
              <a:rPr lang="en-US" altLang="ko-KR" dirty="0"/>
              <a:t>Reading instructions and maintaining internal variables which represent the processor's registers.</a:t>
            </a:r>
          </a:p>
          <a:p>
            <a:r>
              <a:rPr lang="en-US" altLang="ko-KR" dirty="0"/>
              <a:t>Categories</a:t>
            </a:r>
          </a:p>
          <a:p>
            <a:pPr lvl="1"/>
            <a:r>
              <a:rPr lang="en-US" altLang="ko-KR" dirty="0"/>
              <a:t>Interpretive ISS</a:t>
            </a:r>
          </a:p>
          <a:p>
            <a:pPr lvl="1"/>
            <a:r>
              <a:rPr lang="en-US" altLang="ko-KR" dirty="0"/>
              <a:t>Compiled </a:t>
            </a:r>
            <a:r>
              <a:rPr lang="en-US" altLang="ko-KR" dirty="0" smtClean="0"/>
              <a:t>ISS</a:t>
            </a:r>
          </a:p>
          <a:p>
            <a:pPr lvl="2"/>
            <a:r>
              <a:rPr lang="en-US" altLang="ko-KR" dirty="0" smtClean="0"/>
              <a:t>Static</a:t>
            </a:r>
          </a:p>
          <a:p>
            <a:pPr lvl="2"/>
            <a:r>
              <a:rPr lang="en-US" altLang="ko-KR" dirty="0" err="1" smtClean="0"/>
              <a:t>Dyanmic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3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Interpretive ISS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4"/>
            <a:ext cx="8394261" cy="217459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Interpret an instruction one by one</a:t>
            </a:r>
          </a:p>
          <a:p>
            <a:r>
              <a:rPr lang="en-US" altLang="ko-KR" dirty="0" smtClean="0"/>
              <a:t>Mimics the microarchitecture pipeline</a:t>
            </a:r>
            <a:endParaRPr lang="en-US" altLang="ko-KR" dirty="0"/>
          </a:p>
          <a:p>
            <a:r>
              <a:rPr lang="en-US" altLang="ko-KR" dirty="0"/>
              <a:t>Flexible &amp; Accurate</a:t>
            </a:r>
          </a:p>
          <a:p>
            <a:pPr lvl="1"/>
            <a:r>
              <a:rPr lang="en-US" altLang="ko-KR" dirty="0"/>
              <a:t>Working in the similar way to the processor behavior</a:t>
            </a:r>
          </a:p>
          <a:p>
            <a:pPr lvl="1"/>
            <a:r>
              <a:rPr lang="en-US" altLang="ko-KR" dirty="0"/>
              <a:t>Easy to implement, easy to estimate performance</a:t>
            </a:r>
          </a:p>
          <a:p>
            <a:r>
              <a:rPr lang="en-US" altLang="ko-KR" dirty="0"/>
              <a:t>Slow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047" y="3846892"/>
            <a:ext cx="2930486" cy="2610998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ruu_init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for (;;) {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ruu_commit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ruu_writeback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lsq_refresh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ruu_issue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ruu_dispatch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ruu_fetch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6958" y="6457890"/>
            <a:ext cx="3228641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+mn-lt"/>
              </a:rPr>
              <a:t>Simplescalar’s</a:t>
            </a:r>
            <a:r>
              <a:rPr lang="en-US" altLang="ko-KR" sz="2000" dirty="0">
                <a:latin typeface="+mn-lt"/>
              </a:rPr>
              <a:t> main function</a:t>
            </a:r>
            <a:endParaRPr lang="ko-KR" altLang="en-US" sz="20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88" y="3846892"/>
            <a:ext cx="4681790" cy="2610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364577" y="6368004"/>
            <a:ext cx="2713115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+mn-lt"/>
              </a:rPr>
              <a:t>Simplescalar’s</a:t>
            </a:r>
            <a:r>
              <a:rPr lang="en-US" altLang="ko-KR" sz="2000" dirty="0">
                <a:latin typeface="+mn-lt"/>
              </a:rPr>
              <a:t> structure</a:t>
            </a: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Statically Compiled </a:t>
            </a:r>
            <a:r>
              <a:rPr lang="en-US" altLang="ko-KR" dirty="0"/>
              <a:t>ISS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6067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Simulation compiler compiles the target binary to produce a C code to be executed on the host machine: reduce decoding time.</a:t>
            </a:r>
          </a:p>
          <a:p>
            <a:r>
              <a:rPr lang="en-US" altLang="ko-KR" dirty="0"/>
              <a:t>Fast</a:t>
            </a:r>
          </a:p>
          <a:p>
            <a:r>
              <a:rPr lang="en-US" altLang="ko-KR" dirty="0"/>
              <a:t>Cannot support dynamic program code</a:t>
            </a:r>
          </a:p>
          <a:p>
            <a:pPr lvl="1"/>
            <a:r>
              <a:rPr lang="en-US" altLang="ko-KR" dirty="0"/>
              <a:t>Self-modifying code, external code (loading), dynamic linking library, and multiple instruction set (</a:t>
            </a:r>
            <a:r>
              <a:rPr lang="en-US" altLang="ko-KR" dirty="0" err="1"/>
              <a:t>ARM:Thumb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Large memory space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9132" y="4120267"/>
            <a:ext cx="1707615" cy="404719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Target Code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132" y="6122538"/>
            <a:ext cx="1707615" cy="37296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Target Binary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073" y="4829005"/>
            <a:ext cx="1453731" cy="89602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Target </a:t>
            </a:r>
            <a:br>
              <a:rPr lang="en-US" altLang="ko-KR" sz="18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Cross-Compiler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3586" y="5718144"/>
            <a:ext cx="1180707" cy="113985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 Code generation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64631" y="6122538"/>
            <a:ext cx="1133426" cy="33106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 code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75501" y="5935575"/>
            <a:ext cx="1418358" cy="7049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Host executable Code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93251" y="5989395"/>
            <a:ext cx="1453731" cy="59735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Host C-compiler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 bwMode="auto">
          <a:xfrm flipH="1">
            <a:off x="1132939" y="4524986"/>
            <a:ext cx="1" cy="304019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6" idx="4"/>
            <a:endCxn id="5" idx="0"/>
          </p:cNvCxnSpPr>
          <p:nvPr/>
        </p:nvCxnSpPr>
        <p:spPr bwMode="auto">
          <a:xfrm>
            <a:off x="1132939" y="5725034"/>
            <a:ext cx="1" cy="397504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5" idx="3"/>
          </p:cNvCxnSpPr>
          <p:nvPr/>
        </p:nvCxnSpPr>
        <p:spPr bwMode="auto">
          <a:xfrm flipV="1">
            <a:off x="1986747" y="6294963"/>
            <a:ext cx="398588" cy="14059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6"/>
            <a:endCxn id="8" idx="1"/>
          </p:cNvCxnSpPr>
          <p:nvPr/>
        </p:nvCxnSpPr>
        <p:spPr bwMode="auto">
          <a:xfrm>
            <a:off x="3584293" y="6288072"/>
            <a:ext cx="380338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3"/>
            <a:endCxn id="10" idx="2"/>
          </p:cNvCxnSpPr>
          <p:nvPr/>
        </p:nvCxnSpPr>
        <p:spPr bwMode="auto">
          <a:xfrm>
            <a:off x="5098057" y="6288072"/>
            <a:ext cx="495194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0" idx="6"/>
            <a:endCxn id="9" idx="1"/>
          </p:cNvCxnSpPr>
          <p:nvPr/>
        </p:nvCxnSpPr>
        <p:spPr bwMode="auto">
          <a:xfrm flipV="1">
            <a:off x="7046982" y="6288071"/>
            <a:ext cx="428519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20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binary translation (DBT)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98640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 </a:t>
            </a:r>
            <a:r>
              <a:rPr lang="en-US" altLang="ko-KR" i="1" dirty="0"/>
              <a:t>runtime</a:t>
            </a:r>
            <a:r>
              <a:rPr lang="en-US" altLang="ko-KR" dirty="0"/>
              <a:t> conversion of the </a:t>
            </a:r>
            <a:r>
              <a:rPr lang="en-US" altLang="ko-KR" i="1" dirty="0"/>
              <a:t>target</a:t>
            </a:r>
            <a:r>
              <a:rPr lang="en-US" altLang="ko-KR" dirty="0"/>
              <a:t> CPU instructions into the </a:t>
            </a:r>
            <a:r>
              <a:rPr lang="en-US" altLang="ko-KR" i="1" dirty="0"/>
              <a:t>host</a:t>
            </a:r>
            <a:r>
              <a:rPr lang="en-US" altLang="ko-KR" dirty="0"/>
              <a:t> instruction set.</a:t>
            </a:r>
          </a:p>
          <a:p>
            <a:r>
              <a:rPr lang="en-US" altLang="ko-KR" dirty="0"/>
              <a:t>Relative slow</a:t>
            </a:r>
          </a:p>
          <a:p>
            <a:r>
              <a:rPr lang="en-US" altLang="ko-KR" dirty="0"/>
              <a:t>Flexible and relatively </a:t>
            </a:r>
            <a:r>
              <a:rPr lang="en-US" altLang="ko-KR" dirty="0" smtClean="0"/>
              <a:t>accurate</a:t>
            </a:r>
          </a:p>
          <a:p>
            <a:r>
              <a:rPr lang="en-US" altLang="ko-KR" dirty="0" smtClean="0"/>
              <a:t>Ex) QEMU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00946" y="6457890"/>
            <a:ext cx="2554225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QEMU emulation flow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0469" y="5171095"/>
            <a:ext cx="1115501" cy="650373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Target Binary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73497" y="5048266"/>
            <a:ext cx="1158688" cy="89602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Inst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8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Fetch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31327" y="4854325"/>
            <a:ext cx="1495341" cy="128391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Binary </a:t>
            </a:r>
            <a:br>
              <a:rPr lang="en-US" altLang="ko-KR" sz="18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Trans</a:t>
            </a:r>
            <a:br>
              <a:rPr lang="en-US" altLang="ko-KR" sz="18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lation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7" idx="3"/>
            <a:endCxn id="9" idx="2"/>
          </p:cNvCxnSpPr>
          <p:nvPr/>
        </p:nvCxnSpPr>
        <p:spPr bwMode="auto">
          <a:xfrm flipV="1">
            <a:off x="1195970" y="5496281"/>
            <a:ext cx="37752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9" idx="6"/>
            <a:endCxn id="13" idx="2"/>
          </p:cNvCxnSpPr>
          <p:nvPr/>
        </p:nvCxnSpPr>
        <p:spPr bwMode="auto">
          <a:xfrm flipV="1">
            <a:off x="2732185" y="5496280"/>
            <a:ext cx="499142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0" name="순서도: 자기 디스크 39"/>
          <p:cNvSpPr/>
          <p:nvPr/>
        </p:nvSpPr>
        <p:spPr>
          <a:xfrm>
            <a:off x="5225810" y="4854325"/>
            <a:ext cx="1576427" cy="128391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Translation</a:t>
            </a:r>
            <a:br>
              <a:rPr lang="en-US" altLang="ko-KR" sz="18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Cache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301379" y="5112326"/>
            <a:ext cx="1615921" cy="767907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Execution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5145301" y="3567556"/>
            <a:ext cx="1737444" cy="932614"/>
          </a:xfrm>
          <a:prstGeom prst="flowChartDecision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Cache hit?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13" idx="6"/>
            <a:endCxn id="40" idx="2"/>
          </p:cNvCxnSpPr>
          <p:nvPr/>
        </p:nvCxnSpPr>
        <p:spPr bwMode="auto">
          <a:xfrm>
            <a:off x="4726668" y="5496280"/>
            <a:ext cx="4991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>
            <a:stCxn id="40" idx="4"/>
            <a:endCxn id="41" idx="2"/>
          </p:cNvCxnSpPr>
          <p:nvPr/>
        </p:nvCxnSpPr>
        <p:spPr bwMode="auto">
          <a:xfrm>
            <a:off x="6802237" y="5496280"/>
            <a:ext cx="4991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꺾인 연결선 67"/>
          <p:cNvCxnSpPr>
            <a:stCxn id="9" idx="0"/>
            <a:endCxn id="55" idx="0"/>
          </p:cNvCxnSpPr>
          <p:nvPr/>
        </p:nvCxnSpPr>
        <p:spPr bwMode="auto">
          <a:xfrm rot="5400000" flipH="1" flipV="1">
            <a:off x="3343077" y="2377320"/>
            <a:ext cx="1480710" cy="3861182"/>
          </a:xfrm>
          <a:prstGeom prst="bentConnector3">
            <a:avLst>
              <a:gd name="adj1" fmla="val 115439"/>
            </a:avLst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>
            <a:stCxn id="55" idx="2"/>
            <a:endCxn id="40" idx="1"/>
          </p:cNvCxnSpPr>
          <p:nvPr/>
        </p:nvCxnSpPr>
        <p:spPr bwMode="auto">
          <a:xfrm>
            <a:off x="6014023" y="4500170"/>
            <a:ext cx="1" cy="35415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035037" y="4399715"/>
            <a:ext cx="623889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  <a:latin typeface="+mn-lt"/>
              </a:rPr>
              <a:t>Hit</a:t>
            </a:r>
            <a:endParaRPr lang="ko-KR" altLang="en-US" sz="28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6" name="꺾인 연결선 15"/>
          <p:cNvCxnSpPr>
            <a:stCxn id="55" idx="1"/>
            <a:endCxn id="13" idx="0"/>
          </p:cNvCxnSpPr>
          <p:nvPr/>
        </p:nvCxnSpPr>
        <p:spPr bwMode="auto">
          <a:xfrm rot="10800000" flipV="1">
            <a:off x="3978999" y="4033863"/>
            <a:ext cx="1166303" cy="820462"/>
          </a:xfrm>
          <a:prstGeom prst="bentConnector2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4134923" y="3514236"/>
            <a:ext cx="929870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  <a:latin typeface="+mn-lt"/>
              </a:rPr>
              <a:t>False</a:t>
            </a:r>
            <a:endParaRPr lang="ko-KR" altLang="en-US" sz="28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SNUCSE Unified Account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525719"/>
          </a:xfrm>
        </p:spPr>
        <p:txBody>
          <a:bodyPr/>
          <a:lstStyle/>
          <a:p>
            <a:r>
              <a:rPr lang="en-US" altLang="ko-KR" dirty="0"/>
              <a:t>http://www.snucse.org/Account/JoinForm.aspx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10" y="2106869"/>
            <a:ext cx="534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binary translation (DBT)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25800" y="1587500"/>
            <a:ext cx="5067300" cy="35560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>
                <a:latin typeface="Consolas" pitchFamily="49" charset="0"/>
                <a:cs typeface="Consolas" pitchFamily="49" charset="0"/>
              </a:rPr>
              <a:t>0x00008d0c:  e92d4800      push {fp, lr}</a:t>
            </a:r>
            <a:endParaRPr lang="ko-KR" altLang="en-US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100" y="2571750"/>
            <a:ext cx="5067300" cy="147320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mov_i32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tmp5,r13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movi_i32 tmp6,$0xfffffffffffffff8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add_i32 tmp5,tmp5,tmp6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mov_i32 tmp6,r11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qemu_st_i32 tmp6,tmp5,leul,$0x0      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……</a:t>
            </a:r>
            <a:endParaRPr lang="en-US" altLang="ko-KR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397000" y="1517590"/>
            <a:ext cx="1717906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Arm binary</a:t>
            </a:r>
          </a:p>
          <a:p>
            <a:r>
              <a:rPr lang="en-US" altLang="ko-KR" sz="2000" dirty="0" smtClean="0">
                <a:latin typeface="+mn-lt"/>
              </a:rPr>
              <a:t>(target binary)</a:t>
            </a:r>
            <a:endParaRPr lang="ko-KR" altLang="en-US" sz="20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70042" y="3244790"/>
            <a:ext cx="1630767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+mn-lt"/>
              </a:rPr>
              <a:t>Intermediate </a:t>
            </a:r>
            <a:br>
              <a:rPr lang="en-US" altLang="ko-KR" sz="2000" dirty="0" smtClean="0">
                <a:latin typeface="+mn-lt"/>
              </a:rPr>
            </a:br>
            <a:r>
              <a:rPr lang="en-US" altLang="ko-KR" sz="2000" dirty="0" smtClean="0">
                <a:latin typeface="+mn-lt"/>
              </a:rPr>
              <a:t>code</a:t>
            </a:r>
            <a:endParaRPr lang="ko-KR" altLang="en-US" sz="2000" dirty="0" smtClean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3100" y="4711700"/>
            <a:ext cx="5067300" cy="168910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0x7f56b63fba10: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-0x4(%r14),%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0x7f56b63fba14:  test   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  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0x7f56b63fba16: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jne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0x7f56b63fbaba 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0x7f56b63fba1c: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$0x9380,%ebp   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0x7f56b63fba21: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%gs:0x0(%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),%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0x7f56b63fba25: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%ebp,0x8(%r14)                                                                   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0x7f56b63fba29: 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%gs:0x0(%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),%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                                                            </a:t>
            </a:r>
          </a:p>
          <a:p>
            <a:pPr algn="ctr"/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12683" y="5133945"/>
            <a:ext cx="1545488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+mn-lt"/>
              </a:rPr>
              <a:t>x64 binary</a:t>
            </a:r>
          </a:p>
          <a:p>
            <a:pPr algn="ctr"/>
            <a:r>
              <a:rPr lang="en-US" altLang="ko-KR" sz="2000" dirty="0" smtClean="0">
                <a:latin typeface="+mn-lt"/>
              </a:rPr>
              <a:t>(host binary)</a:t>
            </a:r>
            <a:endParaRPr lang="ko-KR" altLang="en-US" sz="2000" dirty="0" smtClean="0">
              <a:latin typeface="+mn-lt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486400" y="2035175"/>
            <a:ext cx="546100" cy="4445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ko-KR" altLang="en-US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486400" y="4175125"/>
            <a:ext cx="546100" cy="4445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ko-KR" alt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Cycle-accurate simulation</a:t>
            </a:r>
          </a:p>
          <a:p>
            <a:r>
              <a:rPr lang="en-US" altLang="ko-KR" dirty="0"/>
              <a:t>k-CPI simulation</a:t>
            </a:r>
            <a:endParaRPr lang="ko-KR" altLang="en-US" dirty="0"/>
          </a:p>
          <a:p>
            <a:r>
              <a:rPr lang="en-US" altLang="ko-KR" dirty="0"/>
              <a:t>Analytical simulation</a:t>
            </a:r>
          </a:p>
          <a:p>
            <a:r>
              <a:rPr lang="en-US" altLang="ko-KR" dirty="0"/>
              <a:t>Sampled simulation</a:t>
            </a:r>
          </a:p>
          <a:p>
            <a:r>
              <a:rPr lang="en-US" altLang="ko-KR" dirty="0"/>
              <a:t>Statistical simulation</a:t>
            </a:r>
          </a:p>
          <a:p>
            <a:r>
              <a:rPr lang="en-US" altLang="ko-KR" dirty="0"/>
              <a:t>FPGA-accelerated simulation</a:t>
            </a:r>
          </a:p>
        </p:txBody>
      </p:sp>
    </p:spTree>
    <p:extLst>
      <p:ext uri="{BB962C8B-B14F-4D97-AF65-F5344CB8AC3E}">
        <p14:creationId xmlns:p14="http://schemas.microsoft.com/office/powerpoint/2010/main" val="24634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Cycle-accurate simulation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868805"/>
          </a:xfrm>
        </p:spPr>
        <p:txBody>
          <a:bodyPr/>
          <a:lstStyle/>
          <a:p>
            <a:r>
              <a:rPr lang="en-US" altLang="ko-KR" dirty="0"/>
              <a:t>Simulates a microarchitecture on a cycle-by-cycle basis</a:t>
            </a:r>
          </a:p>
          <a:p>
            <a:pPr lvl="1"/>
            <a:r>
              <a:rPr lang="en-US" altLang="ko-KR" dirty="0"/>
              <a:t>Update the system state every cycle</a:t>
            </a:r>
          </a:p>
          <a:p>
            <a:r>
              <a:rPr lang="en-US" altLang="ko-KR" dirty="0"/>
              <a:t>Slow</a:t>
            </a:r>
          </a:p>
          <a:p>
            <a:pPr lvl="1"/>
            <a:r>
              <a:rPr lang="en-US" altLang="ko-KR" dirty="0"/>
              <a:t>10 – 100 KIPS (kilo simulated instructions per second)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291328" y="3560064"/>
            <a:ext cx="2060448" cy="1804416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100 KIPS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i7 Simulator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22832" y="3560064"/>
            <a:ext cx="2060448" cy="1804416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240 GIPS</a:t>
            </a:r>
          </a:p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Intel Core i7 5960X 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608057" y="5693664"/>
            <a:ext cx="1687834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To simulate 1s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91328" y="5693664"/>
            <a:ext cx="2325317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240,000s is required</a:t>
            </a:r>
          </a:p>
          <a:p>
            <a:pPr algn="ctr"/>
            <a:r>
              <a:rPr lang="en-US" altLang="ko-KR" sz="2000" dirty="0">
                <a:solidFill>
                  <a:schemeClr val="accent3"/>
                </a:solidFill>
                <a:latin typeface="+mn-lt"/>
              </a:rPr>
              <a:t>1.82 year</a:t>
            </a:r>
            <a:endParaRPr lang="ko-KR" altLang="en-US" sz="20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4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k-CPI simulation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takes k cycles to execute one instruction</a:t>
            </a:r>
          </a:p>
          <a:p>
            <a:r>
              <a:rPr lang="en-US" altLang="ko-KR" dirty="0"/>
              <a:t>The number of cycles is given </a:t>
            </a:r>
          </a:p>
          <a:p>
            <a:pPr lvl="1"/>
            <a:r>
              <a:rPr lang="en-US" altLang="ko-KR" dirty="0"/>
              <a:t>By one cycle for all instructions (1-CPI model)</a:t>
            </a:r>
          </a:p>
          <a:p>
            <a:pPr lvl="1"/>
            <a:r>
              <a:rPr lang="en-US" altLang="ko-KR" dirty="0"/>
              <a:t>According to the datasheet of the simulated processor (datasheet model)</a:t>
            </a:r>
          </a:p>
          <a:p>
            <a:r>
              <a:rPr lang="en-US" altLang="ko-KR" dirty="0"/>
              <a:t>Fastest but inaccurate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Imperas</a:t>
            </a:r>
            <a:r>
              <a:rPr lang="en-US" altLang="ko-KR" dirty="0"/>
              <a:t> OVP and ARM </a:t>
            </a:r>
            <a:r>
              <a:rPr lang="en-US" altLang="ko-KR" dirty="0" err="1"/>
              <a:t>FastModels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Analytical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3067050"/>
          </a:xfrm>
        </p:spPr>
        <p:txBody>
          <a:bodyPr/>
          <a:lstStyle/>
          <a:p>
            <a:r>
              <a:rPr lang="en-US" altLang="ko-KR" dirty="0"/>
              <a:t>Estimates the processor performance by using mathematical formulas</a:t>
            </a:r>
          </a:p>
          <a:p>
            <a:r>
              <a:rPr lang="en-US" altLang="ko-KR" dirty="0"/>
              <a:t>How construct a model?</a:t>
            </a:r>
          </a:p>
          <a:p>
            <a:pPr lvl="1"/>
            <a:r>
              <a:rPr lang="en-US" altLang="ko-KR" dirty="0"/>
              <a:t>Mechanistic model: based on the mechanics of the target processor</a:t>
            </a:r>
          </a:p>
          <a:p>
            <a:pPr lvl="2"/>
            <a:r>
              <a:rPr lang="en-US" altLang="ko-KR" dirty="0"/>
              <a:t>White-box modeling</a:t>
            </a:r>
          </a:p>
          <a:p>
            <a:pPr lvl="1"/>
            <a:r>
              <a:rPr lang="en-US" altLang="ko-KR" dirty="0"/>
              <a:t>Empirical model: by machine learning or regression analysis</a:t>
            </a:r>
          </a:p>
          <a:p>
            <a:pPr lvl="2"/>
            <a:r>
              <a:rPr lang="en-US" altLang="ko-KR" dirty="0"/>
              <a:t>Black-box modeling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17" y="4648200"/>
            <a:ext cx="591585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Sampled simulation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performs cycle-accurate simulation with sampling units rather than the entire instruction streams</a:t>
            </a:r>
          </a:p>
          <a:p>
            <a:r>
              <a:rPr lang="en-US" altLang="ko-KR" dirty="0"/>
              <a:t>Sampling units are selected</a:t>
            </a:r>
          </a:p>
          <a:p>
            <a:pPr lvl="1"/>
            <a:r>
              <a:rPr lang="en-US" altLang="ko-KR" dirty="0"/>
              <a:t>randomly </a:t>
            </a:r>
          </a:p>
          <a:p>
            <a:pPr lvl="1"/>
            <a:r>
              <a:rPr lang="en-US" altLang="ko-KR" dirty="0"/>
              <a:t>periodically</a:t>
            </a:r>
          </a:p>
          <a:p>
            <a:pPr lvl="1"/>
            <a:r>
              <a:rPr lang="en-US" altLang="ko-KR" dirty="0"/>
              <a:t>based on phase analysis</a:t>
            </a:r>
          </a:p>
          <a:p>
            <a:pPr lvl="1"/>
            <a:endParaRPr lang="ko-KR" altLang="en-US" dirty="0"/>
          </a:p>
        </p:txBody>
      </p:sp>
      <p:pic>
        <p:nvPicPr>
          <p:cNvPr id="11" name="그림 10" descr="Red Apple Isolated by Petr Kratochvi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" y="4128489"/>
            <a:ext cx="2633663" cy="2633663"/>
          </a:xfrm>
          <a:prstGeom prst="rect">
            <a:avLst/>
          </a:prstGeom>
        </p:spPr>
      </p:pic>
      <p:pic>
        <p:nvPicPr>
          <p:cNvPr id="12" name="그림 11" descr="Red Apple Isolated by Petr Kratochvi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4128489"/>
            <a:ext cx="2633663" cy="263366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1438" y="4762201"/>
            <a:ext cx="1266825" cy="73342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64982" y="4871439"/>
            <a:ext cx="2590800" cy="2190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2620" y="5205407"/>
            <a:ext cx="2590800" cy="2399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2620" y="5575098"/>
            <a:ext cx="2590800" cy="2190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3713" y="5909065"/>
            <a:ext cx="2590800" cy="3488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Statistical simulation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4"/>
            <a:ext cx="8394261" cy="3058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Uses generated short-running synthetic traces or benchmarks that are representative for long-running benchmarks</a:t>
            </a:r>
          </a:p>
          <a:p>
            <a:r>
              <a:rPr lang="en-US" altLang="ko-KR" dirty="0"/>
              <a:t>Statistics collection phase</a:t>
            </a:r>
          </a:p>
          <a:p>
            <a:pPr lvl="1"/>
            <a:r>
              <a:rPr lang="en-US" altLang="ko-KR" dirty="0"/>
              <a:t>Base program characteristics: basic instruction mix and instruction dependency</a:t>
            </a:r>
          </a:p>
          <a:p>
            <a:pPr lvl="1"/>
            <a:r>
              <a:rPr lang="en-US" altLang="ko-KR" dirty="0"/>
              <a:t>Micro-architectural dependent statistics: cache, branch statistics</a:t>
            </a:r>
          </a:p>
          <a:p>
            <a:r>
              <a:rPr lang="en-US" altLang="ko-KR" dirty="0"/>
              <a:t>Synthetic simulator phase</a:t>
            </a:r>
          </a:p>
          <a:p>
            <a:pPr lvl="1"/>
            <a:r>
              <a:rPr lang="en-US" altLang="ko-KR" dirty="0"/>
              <a:t>Feed a synthetic instruction trace to a simple processor model</a:t>
            </a:r>
            <a:endParaRPr lang="ko-KR" altLang="en-US" dirty="0"/>
          </a:p>
        </p:txBody>
      </p:sp>
      <p:pic>
        <p:nvPicPr>
          <p:cNvPr id="6" name="그림 5" descr="Red Apple Isolated by Petr Kratochvi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8" y="4420619"/>
            <a:ext cx="2633663" cy="2633663"/>
          </a:xfrm>
          <a:prstGeom prst="rect">
            <a:avLst/>
          </a:prstGeom>
        </p:spPr>
      </p:pic>
      <p:pic>
        <p:nvPicPr>
          <p:cNvPr id="7" name="그림 6" descr="レッドアップルクリップアート 〜によって Karen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2" y="4616902"/>
            <a:ext cx="2681287" cy="2105791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18014" y="5397230"/>
            <a:ext cx="1266825" cy="73342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FPGA-accelerated simulation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819275"/>
          </a:xfrm>
        </p:spPr>
        <p:txBody>
          <a:bodyPr/>
          <a:lstStyle/>
          <a:p>
            <a:r>
              <a:rPr lang="en-US" altLang="ko-KR" dirty="0"/>
              <a:t>Implements timing models onto field-programmable gate-arrays (FPGA)</a:t>
            </a:r>
          </a:p>
          <a:p>
            <a:r>
              <a:rPr lang="en-US" altLang="ko-KR" dirty="0"/>
              <a:t>Demands an additional hardware and development time to synthesize the model into hardware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3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1386348" y="1386348"/>
            <a:ext cx="0" cy="430652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1386348" y="5692877"/>
            <a:ext cx="628281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99326" y="5883133"/>
            <a:ext cx="1151848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Accuracy</a:t>
            </a:r>
            <a:endParaRPr lang="ko-KR" alt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39416" y="1625765"/>
            <a:ext cx="969951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Speed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3" name="원호 12"/>
          <p:cNvSpPr/>
          <p:nvPr/>
        </p:nvSpPr>
        <p:spPr bwMode="auto">
          <a:xfrm rot="10800000">
            <a:off x="2147213" y="-2063263"/>
            <a:ext cx="8223506" cy="7378055"/>
          </a:xfrm>
          <a:prstGeom prst="arc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23071" y="3421625"/>
            <a:ext cx="250723" cy="235974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8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simulator?</a:t>
            </a:r>
          </a:p>
          <a:p>
            <a:r>
              <a:rPr lang="en-US" altLang="ko-KR" dirty="0"/>
              <a:t>Terminologies</a:t>
            </a:r>
          </a:p>
          <a:p>
            <a:r>
              <a:rPr lang="en-US" altLang="ko-KR" dirty="0" smtClean="0"/>
              <a:t>Timing model</a:t>
            </a:r>
            <a:endParaRPr lang="en-US" altLang="ko-KR" dirty="0"/>
          </a:p>
          <a:p>
            <a:r>
              <a:rPr lang="en-US" altLang="ko-KR" dirty="0" err="1"/>
              <a:t>SystemC</a:t>
            </a:r>
            <a:r>
              <a:rPr lang="en-US" altLang="ko-KR" dirty="0"/>
              <a:t>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set of C++ classes and macros to support system-level design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Even Verilog or VHDL’s behavioral modeling is not high-level enough</a:t>
            </a:r>
          </a:p>
          <a:p>
            <a:pPr lvl="1"/>
            <a:r>
              <a:rPr lang="en-US" altLang="ko-KR" dirty="0"/>
              <a:t>People generally use C or C++</a:t>
            </a:r>
          </a:p>
          <a:p>
            <a:r>
              <a:rPr lang="en-US" altLang="ko-KR" dirty="0"/>
              <a:t>Developed by OSCI (Open </a:t>
            </a:r>
            <a:r>
              <a:rPr lang="en-US" altLang="ko-KR" dirty="0" err="1"/>
              <a:t>systemC</a:t>
            </a:r>
            <a:r>
              <a:rPr lang="en-US" altLang="ko-KR" dirty="0"/>
              <a:t> initiative)</a:t>
            </a:r>
          </a:p>
          <a:p>
            <a:r>
              <a:rPr lang="en-US" altLang="ko-KR" dirty="0"/>
              <a:t>Open-source</a:t>
            </a:r>
          </a:p>
          <a:p>
            <a:pPr lvl="1"/>
            <a:r>
              <a:rPr lang="en-US" altLang="ko-KR" dirty="0"/>
              <a:t>http://accellera.org/downloads/standards/systemc</a:t>
            </a:r>
          </a:p>
          <a:p>
            <a:r>
              <a:rPr lang="en-US" altLang="ko-KR" dirty="0"/>
              <a:t>Support both </a:t>
            </a:r>
            <a:r>
              <a:rPr lang="en-US" altLang="ko-KR" dirty="0">
                <a:solidFill>
                  <a:srgbClr val="FF0000"/>
                </a:solidFill>
              </a:rPr>
              <a:t>TLM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RTL modeling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Does not have to use multiple languages to use multiple level of abstractions.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supports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Concurrency 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Concurrent processes can be described using plain C++ syntax</a:t>
            </a:r>
          </a:p>
          <a:p>
            <a:r>
              <a:rPr lang="en-US" altLang="ko-KR" dirty="0"/>
              <a:t>Timing</a:t>
            </a:r>
          </a:p>
          <a:p>
            <a:pPr lvl="1"/>
            <a:r>
              <a:rPr lang="en-US" altLang="ko-KR" dirty="0"/>
              <a:t>Clocks are special signals that run periodically and trigger clocked processes</a:t>
            </a:r>
          </a:p>
          <a:p>
            <a:r>
              <a:rPr lang="en-US" altLang="ko-KR" dirty="0"/>
              <a:t>Rich set of data types for HW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design methodology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71869" y="1346446"/>
            <a:ext cx="4478057" cy="3928078"/>
            <a:chOff x="617818" y="1196071"/>
            <a:chExt cx="4666736" cy="3928078"/>
          </a:xfrm>
        </p:grpSpPr>
        <p:sp>
          <p:nvSpPr>
            <p:cNvPr id="4" name="직사각형 3"/>
            <p:cNvSpPr/>
            <p:nvPr/>
          </p:nvSpPr>
          <p:spPr>
            <a:xfrm>
              <a:off x="617820" y="1931987"/>
              <a:ext cx="1746421" cy="81554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C, C++</a:t>
              </a:r>
              <a:b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System-level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Model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17819" y="3114117"/>
              <a:ext cx="1746421" cy="8155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Analysis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7818" y="4296247"/>
              <a:ext cx="1746421" cy="81554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Results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38133" y="1931987"/>
              <a:ext cx="1746421" cy="81554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Verilog/VHDL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538132" y="3114117"/>
              <a:ext cx="1746421" cy="8155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Simulation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538130" y="4308603"/>
              <a:ext cx="1746421" cy="8155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  <a:ea typeface="나눔바른고딕" panose="020B0603020101020101" pitchFamily="50" charset="-127"/>
                </a:rPr>
                <a:t>Synthesis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5" idx="0"/>
            </p:cNvCxnSpPr>
            <p:nvPr/>
          </p:nvCxnSpPr>
          <p:spPr>
            <a:xfrm flipH="1">
              <a:off x="1491030" y="2747533"/>
              <a:ext cx="1" cy="36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직선 화살표 연결선 11"/>
            <p:cNvCxnSpPr>
              <a:stCxn id="5" idx="2"/>
              <a:endCxn id="6" idx="0"/>
            </p:cNvCxnSpPr>
            <p:nvPr/>
          </p:nvCxnSpPr>
          <p:spPr>
            <a:xfrm flipH="1">
              <a:off x="1491029" y="3929663"/>
              <a:ext cx="1" cy="36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꺾인 연결선 12"/>
            <p:cNvCxnSpPr>
              <a:stCxn id="6" idx="2"/>
              <a:endCxn id="4" idx="1"/>
            </p:cNvCxnSpPr>
            <p:nvPr/>
          </p:nvCxnSpPr>
          <p:spPr>
            <a:xfrm rot="5400000" flipH="1">
              <a:off x="-331592" y="3289173"/>
              <a:ext cx="2772033" cy="873209"/>
            </a:xfrm>
            <a:prstGeom prst="bentConnector4">
              <a:avLst>
                <a:gd name="adj1" fmla="val -13299"/>
                <a:gd name="adj2" fmla="val 14410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직선 화살표 연결선 13"/>
            <p:cNvCxnSpPr>
              <a:stCxn id="7" idx="2"/>
              <a:endCxn id="8" idx="0"/>
            </p:cNvCxnSpPr>
            <p:nvPr/>
          </p:nvCxnSpPr>
          <p:spPr>
            <a:xfrm flipH="1">
              <a:off x="4411343" y="2747533"/>
              <a:ext cx="1" cy="36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직선 화살표 연결선 14"/>
            <p:cNvCxnSpPr>
              <a:stCxn id="8" idx="2"/>
              <a:endCxn id="10" idx="0"/>
            </p:cNvCxnSpPr>
            <p:nvPr/>
          </p:nvCxnSpPr>
          <p:spPr>
            <a:xfrm flipH="1">
              <a:off x="4411341" y="3929663"/>
              <a:ext cx="2" cy="37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직선 화살표 연결선 16"/>
            <p:cNvCxnSpPr>
              <a:stCxn id="4" idx="3"/>
              <a:endCxn id="7" idx="1"/>
            </p:cNvCxnSpPr>
            <p:nvPr/>
          </p:nvCxnSpPr>
          <p:spPr>
            <a:xfrm>
              <a:off x="2364241" y="2339760"/>
              <a:ext cx="117389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34397" y="1196071"/>
              <a:ext cx="153890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  <a:ea typeface="나눔바른고딕" panose="020B0603020101020101" pitchFamily="50" charset="-127"/>
                </a:rPr>
                <a:t>Manual</a:t>
              </a:r>
              <a:br>
                <a:rPr lang="en-US" altLang="ko-KR" sz="1400" dirty="0">
                  <a:latin typeface="Consolas" panose="020B0609020204030204" pitchFamily="49" charset="0"/>
                  <a:ea typeface="나눔바른고딕" panose="020B0603020101020101" pitchFamily="50" charset="-127"/>
                </a:rPr>
              </a:br>
              <a:r>
                <a:rPr lang="en-US" altLang="ko-KR" sz="1400" dirty="0">
                  <a:latin typeface="Consolas" panose="020B0609020204030204" pitchFamily="49" charset="0"/>
                  <a:ea typeface="나눔바른고딕" panose="020B0603020101020101" pitchFamily="50" charset="-127"/>
                </a:rPr>
                <a:t>Translation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나눔바른고딕" panose="020B0603020101020101" pitchFamily="50" charset="-127"/>
                </a:rPr>
                <a:t>(Error-prone)</a:t>
              </a:r>
              <a:endParaRPr lang="ko-KR" altLang="en-US" sz="1400" dirty="0"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56388" y="6021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Previous design methodology</a:t>
            </a:r>
            <a:endParaRPr lang="ko-KR" altLang="en-US" sz="14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7122" y="6021773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SystemC</a:t>
            </a:r>
            <a:r>
              <a:rPr lang="en-US" altLang="ko-KR" sz="1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-based methodology</a:t>
            </a:r>
            <a:endParaRPr lang="ko-KR" altLang="en-US" sz="14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28552" y="1776362"/>
            <a:ext cx="1746421" cy="612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SystemC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Model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28552" y="2751826"/>
            <a:ext cx="1746421" cy="61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Simulation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8552" y="3727290"/>
            <a:ext cx="1746421" cy="61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Refinement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28552" y="4702754"/>
            <a:ext cx="1746421" cy="61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Synthesis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cxnSp>
        <p:nvCxnSpPr>
          <p:cNvPr id="26" name="직선 화살표 연결선 25"/>
          <p:cNvCxnSpPr>
            <a:stCxn id="21" idx="2"/>
            <a:endCxn id="22" idx="0"/>
          </p:cNvCxnSpPr>
          <p:nvPr/>
        </p:nvCxnSpPr>
        <p:spPr>
          <a:xfrm>
            <a:off x="7601763" y="2388362"/>
            <a:ext cx="0" cy="36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>
            <a:stCxn id="22" idx="2"/>
            <a:endCxn id="24" idx="0"/>
          </p:cNvCxnSpPr>
          <p:nvPr/>
        </p:nvCxnSpPr>
        <p:spPr>
          <a:xfrm>
            <a:off x="7601763" y="3363826"/>
            <a:ext cx="0" cy="36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>
            <a:off x="7601763" y="4339290"/>
            <a:ext cx="0" cy="36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564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Introductory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179" y="1701113"/>
            <a:ext cx="3048000" cy="289971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Testbench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34025" y="1701113"/>
            <a:ext cx="3048000" cy="48026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Counter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0179" y="5226907"/>
            <a:ext cx="3048000" cy="12768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Clock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482806" y="2277761"/>
            <a:ext cx="263610" cy="288325"/>
            <a:chOff x="4819137" y="1944129"/>
            <a:chExt cx="263610" cy="288325"/>
          </a:xfrm>
        </p:grpSpPr>
        <p:sp>
          <p:nvSpPr>
            <p:cNvPr id="8" name="직사각형 7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82806" y="2962016"/>
            <a:ext cx="263610" cy="288325"/>
            <a:chOff x="4819137" y="1944129"/>
            <a:chExt cx="263610" cy="288325"/>
          </a:xfrm>
        </p:grpSpPr>
        <p:sp>
          <p:nvSpPr>
            <p:cNvPr id="11" name="직사각형 10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82806" y="3707542"/>
            <a:ext cx="263610" cy="288325"/>
            <a:chOff x="4819137" y="1944129"/>
            <a:chExt cx="263610" cy="288325"/>
          </a:xfrm>
        </p:grpSpPr>
        <p:sp>
          <p:nvSpPr>
            <p:cNvPr id="14" name="직사각형 13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2082374" y="4324865"/>
            <a:ext cx="263610" cy="288325"/>
            <a:chOff x="4819137" y="1944129"/>
            <a:chExt cx="263610" cy="288325"/>
          </a:xfrm>
        </p:grpSpPr>
        <p:sp>
          <p:nvSpPr>
            <p:cNvPr id="17" name="직사각형 16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46383" y="2277761"/>
            <a:ext cx="263610" cy="288325"/>
            <a:chOff x="4819137" y="1944129"/>
            <a:chExt cx="263610" cy="288325"/>
          </a:xfrm>
        </p:grpSpPr>
        <p:sp>
          <p:nvSpPr>
            <p:cNvPr id="20" name="직사각형 19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46383" y="2962016"/>
            <a:ext cx="263610" cy="288325"/>
            <a:chOff x="4819137" y="1944129"/>
            <a:chExt cx="263610" cy="288325"/>
          </a:xfrm>
        </p:grpSpPr>
        <p:sp>
          <p:nvSpPr>
            <p:cNvPr id="23" name="직사각형 22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50501" y="5721697"/>
            <a:ext cx="263610" cy="288325"/>
            <a:chOff x="4819137" y="1944129"/>
            <a:chExt cx="263610" cy="288325"/>
          </a:xfrm>
        </p:grpSpPr>
        <p:sp>
          <p:nvSpPr>
            <p:cNvPr id="26" name="직사각형 25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550502" y="3711405"/>
            <a:ext cx="263610" cy="288325"/>
            <a:chOff x="4819137" y="1944129"/>
            <a:chExt cx="263610" cy="288325"/>
          </a:xfrm>
        </p:grpSpPr>
        <p:sp>
          <p:nvSpPr>
            <p:cNvPr id="29" name="직사각형 28"/>
            <p:cNvSpPr/>
            <p:nvPr/>
          </p:nvSpPr>
          <p:spPr>
            <a:xfrm>
              <a:off x="4819137" y="1944129"/>
              <a:ext cx="255373" cy="2883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5400000">
              <a:off x="4819135" y="1944131"/>
              <a:ext cx="263613" cy="263610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214179" y="4600832"/>
            <a:ext cx="0" cy="6260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연결선 31"/>
          <p:cNvCxnSpPr>
            <a:stCxn id="9" idx="0"/>
            <a:endCxn id="21" idx="3"/>
          </p:cNvCxnSpPr>
          <p:nvPr/>
        </p:nvCxnSpPr>
        <p:spPr>
          <a:xfrm>
            <a:off x="3746416" y="2409569"/>
            <a:ext cx="179996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12" idx="0"/>
            <a:endCxn id="24" idx="3"/>
          </p:cNvCxnSpPr>
          <p:nvPr/>
        </p:nvCxnSpPr>
        <p:spPr>
          <a:xfrm>
            <a:off x="3746416" y="3093824"/>
            <a:ext cx="179996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연결선 33"/>
          <p:cNvCxnSpPr>
            <a:stCxn id="15" idx="0"/>
            <a:endCxn id="30" idx="3"/>
          </p:cNvCxnSpPr>
          <p:nvPr/>
        </p:nvCxnSpPr>
        <p:spPr>
          <a:xfrm>
            <a:off x="3746416" y="3839350"/>
            <a:ext cx="1804086" cy="3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/>
          <p:cNvCxnSpPr>
            <a:stCxn id="6" idx="3"/>
            <a:endCxn id="27" idx="3"/>
          </p:cNvCxnSpPr>
          <p:nvPr/>
        </p:nvCxnSpPr>
        <p:spPr>
          <a:xfrm flipV="1">
            <a:off x="3738179" y="5853505"/>
            <a:ext cx="1812322" cy="118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690179" y="133178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Module</a:t>
            </a:r>
            <a:endParaRPr lang="ko-KR" altLang="en-US" sz="1600" dirty="0" err="1">
              <a:solidFill>
                <a:srgbClr val="FF000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0011" y="19040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Port</a:t>
            </a:r>
            <a:endParaRPr lang="ko-KR" altLang="en-US" sz="1600" dirty="0" err="1">
              <a:solidFill>
                <a:srgbClr val="FF000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4112" y="386449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Channel</a:t>
            </a:r>
            <a:endParaRPr lang="ko-KR" altLang="en-US" sz="1600" dirty="0" err="1">
              <a:solidFill>
                <a:srgbClr val="FF000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18912" y="4913869"/>
            <a:ext cx="2034746" cy="12768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do_count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1984" y="208867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나눔바른고딕" panose="020B0603020101020101" pitchFamily="50" charset="-127"/>
              </a:rPr>
              <a:t>Reset</a:t>
            </a:r>
            <a:endParaRPr lang="ko-KR" altLang="en-US" sz="1600" dirty="0" err="1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7857" y="275237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나눔바른고딕" panose="020B0603020101020101" pitchFamily="50" charset="-127"/>
              </a:rPr>
              <a:t>Go</a:t>
            </a:r>
            <a:endParaRPr lang="ko-KR" altLang="en-US" sz="1600" dirty="0" err="1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3192" y="349516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나눔바른고딕" panose="020B0603020101020101" pitchFamily="50" charset="-127"/>
              </a:rPr>
              <a:t>value</a:t>
            </a:r>
            <a:endParaRPr lang="ko-KR" altLang="en-US" sz="1600" dirty="0" err="1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51216" y="457531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process</a:t>
            </a:r>
            <a:endParaRPr lang="ko-KR" altLang="en-US" sz="1600" b="1" dirty="0" err="1">
              <a:solidFill>
                <a:srgbClr val="FF0000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0477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Basic Unit of Design</a:t>
            </a:r>
          </a:p>
          <a:p>
            <a:r>
              <a:rPr lang="en-US" altLang="ko-KR" dirty="0"/>
              <a:t>Hierarchical Entity</a:t>
            </a:r>
          </a:p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774" y="2409825"/>
            <a:ext cx="3920002" cy="4181475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SC_MODULE(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module_name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port declaration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local channel(signal) declaration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variable declaration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process declaration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other method declaration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submodule declaration */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/* constructor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SC_CTOR(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module_name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/* module instantiation and </a:t>
            </a:r>
            <a:br>
              <a:rPr lang="en-US" altLang="ko-KR" sz="14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   channel binding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/* process registration */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/* sensitivity list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/* module variable </a:t>
            </a:r>
            <a:br>
              <a:rPr lang="en-US" altLang="ko-KR" sz="14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      initialization */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43" y="2809875"/>
            <a:ext cx="4417498" cy="31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Ports (pin-level)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Define the interface to each module</a:t>
            </a:r>
          </a:p>
          <a:p>
            <a:r>
              <a:rPr lang="en-US" altLang="ko-KR" dirty="0"/>
              <a:t>Three types of ports depending on the direction</a:t>
            </a:r>
          </a:p>
          <a:p>
            <a:pPr lvl="1"/>
            <a:r>
              <a:rPr lang="en-US" altLang="ko-KR" dirty="0"/>
              <a:t>Input: </a:t>
            </a:r>
            <a:r>
              <a:rPr lang="en-US" altLang="ko-KR" dirty="0" err="1"/>
              <a:t>sc_in</a:t>
            </a:r>
            <a:endParaRPr lang="en-US" altLang="ko-KR" dirty="0"/>
          </a:p>
          <a:p>
            <a:pPr lvl="1"/>
            <a:r>
              <a:rPr lang="en-US" altLang="ko-KR" dirty="0"/>
              <a:t>Output: </a:t>
            </a:r>
            <a:r>
              <a:rPr lang="en-US" altLang="ko-KR" dirty="0" err="1"/>
              <a:t>sc_out</a:t>
            </a:r>
            <a:endParaRPr lang="en-US" altLang="ko-KR" dirty="0"/>
          </a:p>
          <a:p>
            <a:pPr lvl="1"/>
            <a:r>
              <a:rPr lang="en-US" altLang="ko-KR" dirty="0"/>
              <a:t>Bidirectional: </a:t>
            </a:r>
            <a:r>
              <a:rPr lang="en-US" altLang="ko-KR" dirty="0" err="1"/>
              <a:t>sc_inout</a:t>
            </a:r>
            <a:endParaRPr lang="en-US" altLang="ko-KR" dirty="0"/>
          </a:p>
          <a:p>
            <a:r>
              <a:rPr lang="en-US" altLang="ko-KR" dirty="0"/>
              <a:t>Member functions</a:t>
            </a:r>
          </a:p>
          <a:p>
            <a:pPr lvl="1"/>
            <a:r>
              <a:rPr lang="en-US" altLang="ko-KR" dirty="0"/>
              <a:t>read(): read the current value</a:t>
            </a:r>
          </a:p>
          <a:p>
            <a:pPr lvl="1"/>
            <a:r>
              <a:rPr lang="en-US" altLang="ko-KR" dirty="0"/>
              <a:t>write(value): write a new value</a:t>
            </a:r>
          </a:p>
          <a:p>
            <a:pPr lvl="1"/>
            <a:r>
              <a:rPr lang="en-US" altLang="ko-KR" dirty="0"/>
              <a:t>event(), </a:t>
            </a:r>
            <a:r>
              <a:rPr lang="en-US" altLang="ko-KR" dirty="0" err="1"/>
              <a:t>pos</a:t>
            </a:r>
            <a:r>
              <a:rPr lang="en-US" altLang="ko-KR" dirty="0"/>
              <a:t>()/</a:t>
            </a:r>
            <a:r>
              <a:rPr lang="en-US" altLang="ko-KR" dirty="0" err="1"/>
              <a:t>neg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 err="1"/>
              <a:t>sc_in</a:t>
            </a:r>
            <a:r>
              <a:rPr lang="en-US" altLang="ko-KR" dirty="0"/>
              <a:t>{</a:t>
            </a:r>
            <a:r>
              <a:rPr lang="en-US" altLang="ko-KR" dirty="0" err="1"/>
              <a:t>out,inout</a:t>
            </a:r>
            <a:r>
              <a:rPr lang="en-US" altLang="ko-KR" dirty="0"/>
              <a:t>}&lt;</a:t>
            </a:r>
            <a:r>
              <a:rPr lang="en-US" altLang="ko-KR" dirty="0" err="1"/>
              <a:t>data_type</a:t>
            </a:r>
            <a:r>
              <a:rPr lang="en-US" altLang="ko-KR" dirty="0"/>
              <a:t>&gt; </a:t>
            </a:r>
            <a:r>
              <a:rPr lang="en-US" altLang="ko-KR" dirty="0" err="1"/>
              <a:t>port_name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clk</a:t>
            </a:r>
            <a:r>
              <a:rPr lang="en-US" altLang="ko-KR" dirty="0"/>
              <a:t>, reset, go;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0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</a:t>
            </a:r>
            <a:endParaRPr lang="ko-KR" altLang="en-US" dirty="0"/>
          </a:p>
        </p:txBody>
      </p:sp>
      <p:graphicFrame>
        <p:nvGraphicFramePr>
          <p:cNvPr id="4" name="Group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24718"/>
              </p:ext>
            </p:extLst>
          </p:nvPr>
        </p:nvGraphicFramePr>
        <p:xfrm>
          <a:off x="199445" y="1840642"/>
          <a:ext cx="8735196" cy="4291929"/>
        </p:xfrm>
        <a:graphic>
          <a:graphicData uri="http://schemas.openxmlformats.org/drawingml/2006/table">
            <a:tbl>
              <a:tblPr/>
              <a:tblGrid>
                <a:gridCol w="152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굴림체" pitchFamily="49" charset="-127"/>
                      </a:endParaRP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SC_METHOD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SC_THREAD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Infinite loop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No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Yes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Yes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257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construct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SC_METHOD(pro)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sensitive_pos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semsitive_neg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SC_THREAD(pro);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sensitive_pos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semsitive_neg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(sig);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SC_CTHREAD(pro,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clock.pos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());</a:t>
                      </a:r>
                    </a:p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SC_CTHREAD(pro.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clock,neg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());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suspend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NA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wait()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wait(); wait(n*);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local variable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lost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saved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saved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9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Static sensitivity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signal events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signal events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clock edge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79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Dynamic sensitivity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next_trigger(ev);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wait(ev)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wait_until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exp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); watching(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exp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);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2"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Usage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Comb. logic</a:t>
                      </a:r>
                    </a:p>
                  </a:txBody>
                  <a:tcPr marL="90870" marR="9087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Behavior, test bench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 pitchFamily="49" charset="-127"/>
                        </a:rPr>
                        <a:t>FSM</a:t>
                      </a:r>
                    </a:p>
                  </a:txBody>
                  <a:tcPr marL="90870" marR="9087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Determine when to trigger the process</a:t>
            </a:r>
          </a:p>
          <a:p>
            <a:r>
              <a:rPr lang="en-US" altLang="ko-KR" dirty="0"/>
              <a:t>Static sensitivity: defined in SC_CTOR</a:t>
            </a:r>
          </a:p>
          <a:p>
            <a:pPr lvl="1"/>
            <a:r>
              <a:rPr lang="en-US" altLang="ko-KR" dirty="0"/>
              <a:t>sensitive &lt;&lt; event [&lt;&lt; event]…;	//streaming style</a:t>
            </a:r>
          </a:p>
          <a:p>
            <a:pPr lvl="1"/>
            <a:r>
              <a:rPr lang="en-US" altLang="ko-KR" dirty="0"/>
              <a:t>sensitive(event [, event]…);		//functional style</a:t>
            </a:r>
          </a:p>
          <a:p>
            <a:r>
              <a:rPr lang="en-US" altLang="ko-KR" dirty="0"/>
              <a:t>Dynamic sensitivity: defined inside the process definition</a:t>
            </a:r>
          </a:p>
          <a:p>
            <a:pPr lvl="1"/>
            <a:r>
              <a:rPr lang="en-US" altLang="ko-KR" dirty="0"/>
              <a:t>SC_METHOD: </a:t>
            </a:r>
            <a:r>
              <a:rPr lang="en-US" altLang="ko-KR" dirty="0" err="1"/>
              <a:t>next_trigger</a:t>
            </a:r>
            <a:r>
              <a:rPr lang="en-US" altLang="ko-KR" dirty="0"/>
              <a:t>(event)</a:t>
            </a:r>
          </a:p>
          <a:p>
            <a:pPr lvl="1"/>
            <a:r>
              <a:rPr lang="en-US" altLang="ko-KR" dirty="0"/>
              <a:t>SC_THREAD: wait(event)</a:t>
            </a:r>
          </a:p>
          <a:p>
            <a:pPr lvl="1"/>
            <a:r>
              <a:rPr lang="en-US" altLang="ko-KR" dirty="0"/>
              <a:t>SC_CTHREAD: </a:t>
            </a:r>
            <a:r>
              <a:rPr lang="en-US" altLang="ko-KR" dirty="0" err="1"/>
              <a:t>wait_until</a:t>
            </a:r>
            <a:r>
              <a:rPr lang="en-US" altLang="ko-KR" dirty="0"/>
              <a:t>(expression)</a:t>
            </a:r>
          </a:p>
          <a:p>
            <a:pPr lvl="1"/>
            <a:r>
              <a:rPr lang="en-US" altLang="ko-KR" dirty="0"/>
              <a:t>SC_CTHREAD: watching(expression)</a:t>
            </a:r>
          </a:p>
          <a:p>
            <a:r>
              <a:rPr lang="en-US" altLang="ko-KR" dirty="0"/>
              <a:t>Defined on process registration to restart the process when the expression is met.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in </a:t>
            </a:r>
            <a:r>
              <a:rPr lang="en-US" altLang="ko-KR" dirty="0" err="1"/>
              <a:t>SystemC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Time in </a:t>
            </a:r>
            <a:r>
              <a:rPr lang="en-US" altLang="ko-KR" dirty="0" err="1"/>
              <a:t>SystemC</a:t>
            </a:r>
            <a:endParaRPr lang="en-US" altLang="ko-KR" dirty="0"/>
          </a:p>
          <a:p>
            <a:pPr lvl="1"/>
            <a:r>
              <a:rPr lang="en-US" altLang="ko-KR" dirty="0"/>
              <a:t>units: SC_SEC, SC_MS, SC_US, SC_NS, SC_PS, SC_FS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sc_time</a:t>
            </a:r>
            <a:r>
              <a:rPr lang="en-US" altLang="ko-KR" dirty="0"/>
              <a:t>” class defines a time object (ex) </a:t>
            </a:r>
            <a:r>
              <a:rPr lang="en-US" altLang="ko-KR" dirty="0" err="1"/>
              <a:t>sc_time</a:t>
            </a:r>
            <a:r>
              <a:rPr lang="en-US" altLang="ko-KR" dirty="0"/>
              <a:t> t(15, SC_NS)</a:t>
            </a:r>
          </a:p>
          <a:p>
            <a:pPr lvl="1"/>
            <a:r>
              <a:rPr lang="en-US" altLang="ko-KR" dirty="0"/>
              <a:t>Define the time unit</a:t>
            </a:r>
          </a:p>
          <a:p>
            <a:pPr lvl="2"/>
            <a:r>
              <a:rPr lang="en-US" altLang="ko-KR" dirty="0" err="1"/>
              <a:t>sc_set_default_time_unit</a:t>
            </a:r>
            <a:r>
              <a:rPr lang="en-US" altLang="ko-KR" dirty="0"/>
              <a:t>(1, SC_NS): set the default time unit</a:t>
            </a:r>
          </a:p>
          <a:p>
            <a:pPr lvl="2"/>
            <a:r>
              <a:rPr lang="en-US" altLang="ko-KR" dirty="0" err="1"/>
              <a:t>sc_set_time_resolution</a:t>
            </a:r>
            <a:r>
              <a:rPr lang="en-US" altLang="ko-KR" dirty="0"/>
              <a:t>(1,SC_NS): set the default time resolution</a:t>
            </a:r>
          </a:p>
          <a:p>
            <a:pPr lvl="3"/>
            <a:r>
              <a:rPr lang="en-US" altLang="ko-KR" dirty="0"/>
              <a:t>The default is SC_PS if omitted</a:t>
            </a:r>
          </a:p>
          <a:p>
            <a:pPr lvl="1"/>
            <a:r>
              <a:rPr lang="en-US" altLang="ko-KR" dirty="0"/>
              <a:t>Keep track of the current simulation time: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sc_time_stamp</a:t>
            </a:r>
            <a:r>
              <a:rPr lang="en-US" altLang="ko-KR" dirty="0"/>
              <a:t>()&lt;&lt;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Clock</a:t>
            </a:r>
          </a:p>
          <a:p>
            <a:pPr lvl="1"/>
            <a:r>
              <a:rPr lang="en-US" altLang="ko-KR" dirty="0"/>
              <a:t>The only thing in </a:t>
            </a:r>
            <a:r>
              <a:rPr lang="en-US" altLang="ko-KR" dirty="0" err="1"/>
              <a:t>SystemC</a:t>
            </a:r>
            <a:r>
              <a:rPr lang="en-US" altLang="ko-KR" dirty="0"/>
              <a:t> that has a notion of real time</a:t>
            </a:r>
          </a:p>
          <a:p>
            <a:pPr lvl="1"/>
            <a:r>
              <a:rPr lang="en-US" altLang="ko-KR" dirty="0" err="1"/>
              <a:t>sc_clock</a:t>
            </a:r>
            <a:r>
              <a:rPr lang="en-US" altLang="ko-KR" dirty="0"/>
              <a:t> name(“name”, period, </a:t>
            </a:r>
            <a:r>
              <a:rPr lang="en-US" altLang="ko-KR" dirty="0" err="1"/>
              <a:t>duty_cycle</a:t>
            </a:r>
            <a:r>
              <a:rPr lang="en-US" altLang="ko-KR" dirty="0"/>
              <a:t>, first, rising) or</a:t>
            </a:r>
            <a:br>
              <a:rPr lang="en-US" altLang="ko-KR" dirty="0"/>
            </a:br>
            <a:r>
              <a:rPr lang="en-US" altLang="ko-KR" dirty="0" err="1"/>
              <a:t>sc_clock</a:t>
            </a:r>
            <a:r>
              <a:rPr lang="en-US" altLang="ko-KR" dirty="0"/>
              <a:t> name(“name”, period, </a:t>
            </a:r>
            <a:r>
              <a:rPr lang="en-US" altLang="ko-KR" dirty="0" err="1"/>
              <a:t>time_unit</a:t>
            </a:r>
            <a:r>
              <a:rPr lang="en-US" altLang="ko-KR" dirty="0"/>
              <a:t>, </a:t>
            </a:r>
            <a:r>
              <a:rPr lang="en-US" altLang="ko-KR" dirty="0" err="1"/>
              <a:t>duty_cycle</a:t>
            </a:r>
            <a:r>
              <a:rPr lang="en-US" altLang="ko-KR" dirty="0"/>
              <a:t>, first, </a:t>
            </a:r>
            <a:r>
              <a:rPr lang="en-US" altLang="ko-KR" dirty="0" err="1"/>
              <a:t>first_time_unit</a:t>
            </a:r>
            <a:r>
              <a:rPr lang="en-US" altLang="ko-KR" dirty="0"/>
              <a:t>, rising) </a:t>
            </a:r>
          </a:p>
          <a:p>
            <a:pPr lvl="2"/>
            <a:r>
              <a:rPr lang="en-US" altLang="ko-KR" dirty="0"/>
              <a:t>first: time elapsed until encounters the first edge</a:t>
            </a:r>
          </a:p>
          <a:p>
            <a:pPr lvl="2"/>
            <a:r>
              <a:rPr lang="en-US" altLang="ko-KR" dirty="0"/>
              <a:t>rising: set “TRUE” if the first edge is rising or “FALSE” if falling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1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552700"/>
          </a:xfrm>
        </p:spPr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has two types of channel : primitive and hierarchical</a:t>
            </a:r>
          </a:p>
          <a:p>
            <a:r>
              <a:rPr lang="en-US" altLang="ko-KR" dirty="0"/>
              <a:t>Primitive channels</a:t>
            </a:r>
          </a:p>
          <a:p>
            <a:pPr lvl="1"/>
            <a:r>
              <a:rPr lang="en-US" altLang="ko-KR" dirty="0"/>
              <a:t>Contains no hierarchy, no processes.</a:t>
            </a:r>
          </a:p>
          <a:p>
            <a:pPr lvl="1"/>
            <a:r>
              <a:rPr lang="en-US" altLang="ko-KR" dirty="0"/>
              <a:t>Designed to be very fast due to their simplicity. </a:t>
            </a:r>
          </a:p>
          <a:p>
            <a:pPr lvl="1"/>
            <a:r>
              <a:rPr lang="en-US" altLang="ko-KR" dirty="0" err="1"/>
              <a:t>sc_signal</a:t>
            </a:r>
            <a:r>
              <a:rPr lang="en-US" altLang="ko-KR" dirty="0"/>
              <a:t>, </a:t>
            </a:r>
            <a:r>
              <a:rPr lang="en-US" altLang="ko-KR" dirty="0" err="1"/>
              <a:t>sc_buffer</a:t>
            </a:r>
            <a:r>
              <a:rPr lang="en-US" altLang="ko-KR" dirty="0"/>
              <a:t>, </a:t>
            </a:r>
            <a:r>
              <a:rPr lang="en-US" altLang="ko-KR" dirty="0" err="1"/>
              <a:t>sc_mutex</a:t>
            </a:r>
            <a:r>
              <a:rPr lang="en-US" altLang="ko-KR" dirty="0"/>
              <a:t>, </a:t>
            </a:r>
            <a:r>
              <a:rPr lang="en-US" altLang="ko-KR" dirty="0" err="1"/>
              <a:t>sc_fifo</a:t>
            </a:r>
            <a:r>
              <a:rPr lang="en-US" altLang="ko-KR" dirty="0"/>
              <a:t>, </a:t>
            </a:r>
            <a:r>
              <a:rPr lang="en-US" altLang="ko-KR" dirty="0" err="1"/>
              <a:t>sc_semaphore</a:t>
            </a:r>
            <a:r>
              <a:rPr lang="en-US" altLang="ko-KR" dirty="0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7575" y="4452938"/>
            <a:ext cx="1512888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90600" y="4452939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module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990600" y="4956176"/>
            <a:ext cx="1079500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6001" y="5100639"/>
            <a:ext cx="288925" cy="288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86001" y="517366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286001" y="5316538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62264" y="4668839"/>
            <a:ext cx="1296987" cy="865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06725" y="4668839"/>
            <a:ext cx="113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Channel</a:t>
            </a:r>
            <a:br>
              <a:rPr lang="en-US" altLang="ko-KR" b="0">
                <a:ea typeface="굴림" panose="020B0600000101010101" pitchFamily="50" charset="-127"/>
              </a:rPr>
            </a:br>
            <a:endParaRPr lang="en-US" altLang="ko-KR" b="0">
              <a:ea typeface="굴림" panose="020B0600000101010101" pitchFamily="50" charset="-127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717801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790826" y="5173664"/>
            <a:ext cx="142875" cy="142875"/>
            <a:chOff x="1837" y="3612"/>
            <a:chExt cx="90" cy="9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014789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 rot="10800000">
            <a:off x="4087814" y="5173664"/>
            <a:ext cx="142875" cy="142875"/>
            <a:chOff x="1837" y="3612"/>
            <a:chExt cx="90" cy="90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574926" y="5245100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070100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2501901" y="5389564"/>
            <a:ext cx="730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554288" y="5670551"/>
            <a:ext cx="62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port</a:t>
            </a: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933700" y="5316538"/>
            <a:ext cx="43338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346450" y="5599114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interface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591050" y="4452938"/>
            <a:ext cx="3887788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664075" y="4452939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module</a:t>
            </a:r>
          </a:p>
        </p:txBody>
      </p:sp>
      <p:sp>
        <p:nvSpPr>
          <p:cNvPr id="30" name="Oval 32"/>
          <p:cNvSpPr>
            <a:spLocks noChangeArrowheads="1"/>
          </p:cNvSpPr>
          <p:nvPr/>
        </p:nvSpPr>
        <p:spPr bwMode="auto">
          <a:xfrm>
            <a:off x="4878389" y="4956176"/>
            <a:ext cx="936625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446589" y="5100639"/>
            <a:ext cx="288925" cy="288925"/>
            <a:chOff x="3833" y="3566"/>
            <a:chExt cx="182" cy="182"/>
          </a:xfrm>
        </p:grpSpPr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833" y="3566"/>
              <a:ext cx="182" cy="1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i="1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kumimoji="1" sz="16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361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833" y="370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5815013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4302126" y="524510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4733926" y="52451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173789" y="4668839"/>
            <a:ext cx="936625" cy="865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6102350" y="4668839"/>
            <a:ext cx="107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0">
                <a:ea typeface="굴림" panose="020B0600000101010101" pitchFamily="50" charset="-127"/>
              </a:rPr>
              <a:t>channel</a:t>
            </a:r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6029326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6102351" y="5173664"/>
            <a:ext cx="142875" cy="142875"/>
            <a:chOff x="1837" y="3612"/>
            <a:chExt cx="90" cy="90"/>
          </a:xfrm>
        </p:grpSpPr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6965951" y="5100639"/>
            <a:ext cx="288925" cy="288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 rot="10800000">
            <a:off x="7038976" y="5173664"/>
            <a:ext cx="142875" cy="142875"/>
            <a:chOff x="1837" y="3612"/>
            <a:chExt cx="90" cy="90"/>
          </a:xfrm>
        </p:grpSpPr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837" y="361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927" y="361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183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7470776" y="4956176"/>
            <a:ext cx="936625" cy="5762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ea typeface="굴림" panose="020B0600000101010101" pitchFamily="50" charset="-127"/>
              </a:rPr>
              <a:t>process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254875" y="5245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Text Box 57"/>
          <p:cNvSpPr txBox="1">
            <a:spLocks noChangeArrowheads="1"/>
          </p:cNvSpPr>
          <p:nvPr/>
        </p:nvSpPr>
        <p:spPr bwMode="auto">
          <a:xfrm>
            <a:off x="3057526" y="5173663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solidFill>
                  <a:schemeClr val="tx1"/>
                </a:solidFill>
                <a:ea typeface="굴림" panose="020B0600000101010101" pitchFamily="50" charset="-127"/>
              </a:rPr>
              <a:t>interface</a:t>
            </a:r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6173788" y="5202238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 b="1">
                <a:solidFill>
                  <a:srgbClr val="0000CC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i="1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16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solidFill>
                  <a:schemeClr val="tx1"/>
                </a:solidFill>
                <a:ea typeface="굴림" panose="020B0600000101010101" pitchFamily="50" charset="-127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1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Why simulator?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Both supports 1 writer &amp; multiple readers</a:t>
            </a:r>
          </a:p>
          <a:p>
            <a:r>
              <a:rPr lang="en-US" altLang="ko-KR" dirty="0"/>
              <a:t>Basic methods</a:t>
            </a:r>
          </a:p>
          <a:p>
            <a:pPr lvl="1"/>
            <a:r>
              <a:rPr lang="en-US" altLang="ko-KR" dirty="0"/>
              <a:t>read(), write(), delayed(), event(),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Evaluate-update protocol</a:t>
            </a:r>
          </a:p>
          <a:p>
            <a:pPr lvl="1"/>
            <a:r>
              <a:rPr lang="en-US" altLang="ko-KR" dirty="0"/>
              <a:t>New value is visible after the current process is suspended</a:t>
            </a:r>
          </a:p>
          <a:p>
            <a:r>
              <a:rPr lang="en-US" altLang="ko-KR" dirty="0"/>
              <a:t>Difference </a:t>
            </a:r>
          </a:p>
          <a:p>
            <a:pPr lvl="1"/>
            <a:r>
              <a:rPr lang="en-US" altLang="ko-KR" dirty="0" err="1"/>
              <a:t>sc_buffer</a:t>
            </a:r>
            <a:r>
              <a:rPr lang="en-US" altLang="ko-KR" dirty="0"/>
              <a:t> generates an event at every write() while </a:t>
            </a:r>
            <a:r>
              <a:rPr lang="en-US" altLang="ko-KR" dirty="0" err="1"/>
              <a:t>sc_signal</a:t>
            </a:r>
            <a:r>
              <a:rPr lang="en-US" altLang="ko-KR" dirty="0"/>
              <a:t> generates an event only when the value is changed.</a:t>
            </a:r>
          </a:p>
          <a:p>
            <a:pPr lvl="1"/>
            <a:r>
              <a:rPr lang="en-US" altLang="ko-KR" i="1" dirty="0"/>
              <a:t>You will see the difference through the lab.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SystemC</a:t>
            </a:r>
            <a:r>
              <a:rPr lang="en-US" altLang="ko-KR" dirty="0"/>
              <a:t> module (revisited)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1" y="1362075"/>
            <a:ext cx="7026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Notification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en-US" altLang="ko-KR" baseline="30000" dirty="0"/>
              <a:t>th</a:t>
            </a:r>
            <a:r>
              <a:rPr lang="en-US" altLang="ko-KR" dirty="0"/>
              <a:t> March, Friday</a:t>
            </a:r>
          </a:p>
          <a:p>
            <a:r>
              <a:rPr lang="en-US" altLang="ko-KR" dirty="0"/>
              <a:t>1-3 PM</a:t>
            </a:r>
          </a:p>
          <a:p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311-1, Building </a:t>
            </a:r>
            <a:r>
              <a:rPr lang="en-US" altLang="ko-KR" dirty="0" smtClean="0"/>
              <a:t>302</a:t>
            </a:r>
          </a:p>
          <a:p>
            <a:endParaRPr lang="en-US" altLang="ko-KR" dirty="0"/>
          </a:p>
          <a:p>
            <a:r>
              <a:rPr lang="en-US" altLang="ko-KR" dirty="0" smtClean="0"/>
              <a:t>Q) Do you have an SNUCSE Unified account?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3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24587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Imitation of the operation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of </a:t>
            </a:r>
            <a:r>
              <a:rPr lang="en-US" altLang="ko-KR" sz="2400" dirty="0"/>
              <a:t>a real-world process or system 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simulation </a:t>
            </a:r>
            <a:r>
              <a:rPr lang="en-US" altLang="ko-KR" dirty="0"/>
              <a:t>of technology, safety engineering, testing, training, education, and video </a:t>
            </a:r>
            <a:r>
              <a:rPr lang="en-US" altLang="ko-KR" dirty="0" smtClean="0"/>
              <a:t>games</a:t>
            </a:r>
          </a:p>
          <a:p>
            <a:r>
              <a:rPr lang="en-US" altLang="ko-KR" sz="2400" dirty="0" smtClean="0"/>
              <a:t>Need </a:t>
            </a:r>
            <a:r>
              <a:rPr lang="en-US" altLang="ko-KR" sz="2400" dirty="0"/>
              <a:t>to build an appropriate simulation model.</a:t>
            </a:r>
          </a:p>
          <a:p>
            <a:pPr lvl="1"/>
            <a:r>
              <a:rPr lang="en-US" altLang="ko-KR" sz="2000" dirty="0"/>
              <a:t>To represent the key characteristics or behaviors/functions of the selected system and process.</a:t>
            </a:r>
            <a:endParaRPr lang="ko-KR" altLang="en-US" sz="2000" dirty="0"/>
          </a:p>
        </p:txBody>
      </p:sp>
      <p:pic>
        <p:nvPicPr>
          <p:cNvPr id="2050" name="Picture 2" descr="https://upload.wikimedia.org/wikipedia/commons/e/ed/Christer_Fuglesang_underwater_EVA_simulation_for_STS-116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2665" y="3820795"/>
            <a:ext cx="1795292" cy="272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3/3d/Horse_simulator_WW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2" y="3820795"/>
            <a:ext cx="3769210" cy="27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a/ac/STS-116_spacewalk_2.jpg/1280px-STS-116_spacewalk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0" y="4326620"/>
            <a:ext cx="2581507" cy="17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tomorrow’s architecture using today’s architecture</a:t>
            </a:r>
          </a:p>
          <a:p>
            <a:r>
              <a:rPr lang="en-US" altLang="ko-KR" dirty="0"/>
              <a:t>The most important tool available to computer architecture researchers</a:t>
            </a:r>
          </a:p>
          <a:p>
            <a:r>
              <a:rPr lang="en-US" altLang="ko-KR" dirty="0"/>
              <a:t>Purpose</a:t>
            </a:r>
          </a:p>
          <a:p>
            <a:pPr lvl="1"/>
            <a:r>
              <a:rPr lang="en-US" altLang="ko-KR" dirty="0"/>
              <a:t>Obtain performance characteristics for new architectures</a:t>
            </a:r>
          </a:p>
          <a:p>
            <a:pPr lvl="1"/>
            <a:r>
              <a:rPr lang="en-US" altLang="ko-KR" dirty="0"/>
              <a:t>Architectural exploration</a:t>
            </a:r>
          </a:p>
          <a:p>
            <a:pPr lvl="1"/>
            <a:r>
              <a:rPr lang="en-US" altLang="ko-KR" dirty="0"/>
              <a:t>Early software development/optimization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400175"/>
          </a:xfrm>
        </p:spPr>
        <p:txBody>
          <a:bodyPr/>
          <a:lstStyle/>
          <a:p>
            <a:r>
              <a:rPr lang="en-US" altLang="ko-KR" dirty="0"/>
              <a:t>Performance evaluation methodologies in papers appearing in the Proceedings of the International Symposium on Computer Architecture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0" y="3200399"/>
            <a:ext cx="783394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962275" y="4038600"/>
            <a:ext cx="638175" cy="1990724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600450" y="5245100"/>
            <a:ext cx="830677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lt"/>
              </a:rPr>
              <a:t>27.9%</a:t>
            </a:r>
            <a:endParaRPr lang="ko-KR" altLang="en-US" sz="20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00450" y="4406841"/>
            <a:ext cx="631904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lt"/>
              </a:rPr>
              <a:t>88%</a:t>
            </a:r>
            <a:endParaRPr lang="ko-KR" altLang="en-US" sz="20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00450" y="4038600"/>
            <a:ext cx="631904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lt"/>
              </a:rPr>
              <a:t>87%</a:t>
            </a:r>
            <a:endParaRPr lang="ko-KR" altLang="en-US" sz="20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2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Architecture exploration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6"/>
            <a:ext cx="8394261" cy="626466"/>
          </a:xfrm>
        </p:spPr>
        <p:txBody>
          <a:bodyPr/>
          <a:lstStyle/>
          <a:p>
            <a:r>
              <a:rPr lang="en-US" altLang="ko-KR" dirty="0"/>
              <a:t>Find the optimal configuration</a:t>
            </a:r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1299432" y="3769995"/>
            <a:ext cx="0" cy="20955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1299432" y="5865495"/>
            <a:ext cx="297942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1299432" y="4852372"/>
            <a:ext cx="2523641" cy="101312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964268" y="5859838"/>
            <a:ext cx="1649747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n-lt"/>
              </a:rPr>
              <a:t>Cache set size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64052" y="4303395"/>
            <a:ext cx="822661" cy="1015663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n-lt"/>
              </a:rPr>
              <a:t>Cache</a:t>
            </a: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line</a:t>
            </a: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size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 rot="20354114">
            <a:off x="2070132" y="5208239"/>
            <a:ext cx="1522404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Associativity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964268" y="2518410"/>
            <a:ext cx="1749197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+mn-lt"/>
              </a:rPr>
              <a:t>Decision space</a:t>
            </a:r>
            <a:endParaRPr lang="ko-KR" altLang="en-US" sz="2000" u="sng" dirty="0">
              <a:latin typeface="+mn-lt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5619386" y="3769995"/>
            <a:ext cx="0" cy="20955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5619386" y="5865495"/>
            <a:ext cx="297942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6284222" y="5907465"/>
            <a:ext cx="1912703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Cache miss ratio</a:t>
            </a:r>
            <a:endParaRPr lang="ko-KR" altLang="en-US" sz="20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178777" y="2518410"/>
            <a:ext cx="1860638" cy="40011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latin typeface="+mn-lt"/>
              </a:rPr>
              <a:t>Objective space</a:t>
            </a:r>
            <a:endParaRPr lang="ko-KR" altLang="en-US" sz="2000" u="sng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018204" y="3055728"/>
            <a:ext cx="1578574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Power</a:t>
            </a:r>
            <a:br>
              <a:rPr lang="en-US" altLang="ko-KR" sz="2000" dirty="0">
                <a:latin typeface="+mn-lt"/>
              </a:rPr>
            </a:br>
            <a:r>
              <a:rPr lang="en-US" altLang="ko-KR" sz="2000" dirty="0">
                <a:latin typeface="+mn-lt"/>
              </a:rPr>
              <a:t>consumption</a:t>
            </a:r>
            <a:endParaRPr lang="ko-KR" altLang="en-US" sz="2000" dirty="0">
              <a:latin typeface="+mn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72912" y="3922395"/>
            <a:ext cx="281940" cy="2819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74218" y="5178088"/>
            <a:ext cx="230207" cy="2302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/>
          <p:cNvCxnSpPr>
            <a:stCxn id="25" idx="6"/>
            <a:endCxn id="26" idx="2"/>
          </p:cNvCxnSpPr>
          <p:nvPr/>
        </p:nvCxnSpPr>
        <p:spPr bwMode="auto">
          <a:xfrm>
            <a:off x="2754852" y="4063365"/>
            <a:ext cx="4319366" cy="1229827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32" name="직사각형 31"/>
          <p:cNvSpPr/>
          <p:nvPr/>
        </p:nvSpPr>
        <p:spPr>
          <a:xfrm rot="966514">
            <a:off x="3977261" y="4406597"/>
            <a:ext cx="1487938" cy="3693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Simulation</a:t>
            </a:r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055432" y="4276904"/>
            <a:ext cx="230207" cy="2302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3) Early software development/optimization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773" y="1362075"/>
            <a:ext cx="8394261" cy="196501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Simulators let you prototype, develop and test applications without using a physical device.</a:t>
            </a:r>
          </a:p>
          <a:p>
            <a:r>
              <a:rPr lang="en-US" altLang="ko-KR" sz="2400" dirty="0"/>
              <a:t>Example) A virtual mobile device emulator for Android</a:t>
            </a:r>
          </a:p>
          <a:p>
            <a:pPr lvl="1"/>
            <a:r>
              <a:rPr lang="en-US" altLang="ko-KR" dirty="0"/>
              <a:t>mimics all of the hardware and software features of a typical mobile device, except that it cannot place actual phone calls</a:t>
            </a:r>
          </a:p>
          <a:p>
            <a:pPr lvl="1"/>
            <a:endParaRPr lang="en-US" altLang="ko-KR" dirty="0"/>
          </a:p>
          <a:p>
            <a:pPr lvl="1"/>
            <a:endParaRPr lang="ko-KR" altLang="en-US" sz="2000" dirty="0"/>
          </a:p>
        </p:txBody>
      </p:sp>
      <p:pic>
        <p:nvPicPr>
          <p:cNvPr id="3074" name="Picture 2" descr="http://developer.android.com/images/tools/studio-sample-in-edi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13" y="3420817"/>
            <a:ext cx="5727371" cy="32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 clean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lIns="0" tIns="0" rIns="0" bIns="0" rtlCol="0" anchor="ctr">
        <a:normAutofit/>
      </a:bodyPr>
      <a:lstStyle>
        <a:defPPr algn="ctr">
          <a:defRPr sz="1800" dirty="0" smtClean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h clean" id="{19D0EE10-3257-406C-A565-C0996FC43EA1}" vid="{5D97F6ED-1AF8-4E53-8116-6D6CB82FAF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clean</Template>
  <TotalTime>1585</TotalTime>
  <Words>1712</Words>
  <Application>Microsoft Office PowerPoint</Application>
  <PresentationFormat>화면 슬라이드 쇼(4:3)</PresentationFormat>
  <Paragraphs>477</Paragraphs>
  <Slides>42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굴림</vt:lpstr>
      <vt:lpstr>굴림체</vt:lpstr>
      <vt:lpstr>나눔바른고딕</vt:lpstr>
      <vt:lpstr>맑은 고딕</vt:lpstr>
      <vt:lpstr>Arial</vt:lpstr>
      <vt:lpstr>Arial Narrow</vt:lpstr>
      <vt:lpstr>Calibri</vt:lpstr>
      <vt:lpstr>Consolas</vt:lpstr>
      <vt:lpstr>Times New Roman</vt:lpstr>
      <vt:lpstr>Wingdings</vt:lpstr>
      <vt:lpstr>Wingdings 2</vt:lpstr>
      <vt:lpstr>eth clean</vt:lpstr>
      <vt:lpstr>Introduction to Architecture Simulation</vt:lpstr>
      <vt:lpstr>SNUCSE Unified Account</vt:lpstr>
      <vt:lpstr>Agenda</vt:lpstr>
      <vt:lpstr>Why simulator?</vt:lpstr>
      <vt:lpstr>Simulation?</vt:lpstr>
      <vt:lpstr>Architecture Simulation</vt:lpstr>
      <vt:lpstr>1) Performance evaluation</vt:lpstr>
      <vt:lpstr>2) Architecture exploration</vt:lpstr>
      <vt:lpstr>3) Early software development/optimization</vt:lpstr>
      <vt:lpstr>Terminologies</vt:lpstr>
      <vt:lpstr>Host and target</vt:lpstr>
      <vt:lpstr>Cross-compile</vt:lpstr>
      <vt:lpstr>Simulation categories (1)</vt:lpstr>
      <vt:lpstr>Simulation categories (2)</vt:lpstr>
      <vt:lpstr>Simulation categories (3)</vt:lpstr>
      <vt:lpstr>Instruction set simulator (ISS)</vt:lpstr>
      <vt:lpstr>Interpretive ISS</vt:lpstr>
      <vt:lpstr>Statically Compiled ISS</vt:lpstr>
      <vt:lpstr>Dynamic binary translation (DBT)</vt:lpstr>
      <vt:lpstr>Dynamic binary translation (DBT)</vt:lpstr>
      <vt:lpstr>Timing model</vt:lpstr>
      <vt:lpstr>Cycle-accurate simulation </vt:lpstr>
      <vt:lpstr>k-CPI simulation </vt:lpstr>
      <vt:lpstr>Analytical simulation</vt:lpstr>
      <vt:lpstr>Sampled simulation </vt:lpstr>
      <vt:lpstr>Statistical simulation </vt:lpstr>
      <vt:lpstr>FPGA-accelerated simulation </vt:lpstr>
      <vt:lpstr>Conclusion</vt:lpstr>
      <vt:lpstr>SystemC</vt:lpstr>
      <vt:lpstr>SystemC</vt:lpstr>
      <vt:lpstr>SystemC supports</vt:lpstr>
      <vt:lpstr>SystemC design methodology</vt:lpstr>
      <vt:lpstr>Introductory Example</vt:lpstr>
      <vt:lpstr>Module</vt:lpstr>
      <vt:lpstr>Ports (pin-level)</vt:lpstr>
      <vt:lpstr>Processes</vt:lpstr>
      <vt:lpstr>Sensitivity List</vt:lpstr>
      <vt:lpstr>Timing in SystemC</vt:lpstr>
      <vt:lpstr>Channels (1)</vt:lpstr>
      <vt:lpstr>Channels (2)</vt:lpstr>
      <vt:lpstr>SystemC module (revisited)</vt:lpstr>
      <vt:lpstr>Lab Notification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Architecture Simulation</dc:title>
  <dc:creator>shkang</dc:creator>
  <cp:lastModifiedBy>shkang</cp:lastModifiedBy>
  <cp:revision>382</cp:revision>
  <dcterms:created xsi:type="dcterms:W3CDTF">2016-03-08T03:10:20Z</dcterms:created>
  <dcterms:modified xsi:type="dcterms:W3CDTF">2016-03-15T06:04:54Z</dcterms:modified>
</cp:coreProperties>
</file>