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37"/>
  </p:notesMasterIdLst>
  <p:sldIdLst>
    <p:sldId id="256" r:id="rId2"/>
    <p:sldId id="323" r:id="rId3"/>
    <p:sldId id="325" r:id="rId4"/>
    <p:sldId id="327" r:id="rId5"/>
    <p:sldId id="324" r:id="rId6"/>
    <p:sldId id="301" r:id="rId7"/>
    <p:sldId id="331" r:id="rId8"/>
    <p:sldId id="333" r:id="rId9"/>
    <p:sldId id="355" r:id="rId10"/>
    <p:sldId id="359" r:id="rId11"/>
    <p:sldId id="360" r:id="rId12"/>
    <p:sldId id="358" r:id="rId13"/>
    <p:sldId id="361" r:id="rId14"/>
    <p:sldId id="307" r:id="rId15"/>
    <p:sldId id="356" r:id="rId16"/>
    <p:sldId id="305" r:id="rId17"/>
    <p:sldId id="357" r:id="rId18"/>
    <p:sldId id="313" r:id="rId19"/>
    <p:sldId id="314" r:id="rId20"/>
    <p:sldId id="312" r:id="rId21"/>
    <p:sldId id="298" r:id="rId22"/>
    <p:sldId id="338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0" r:id="rId33"/>
    <p:sldId id="351" r:id="rId34"/>
    <p:sldId id="352" r:id="rId35"/>
    <p:sldId id="353" r:id="rId36"/>
  </p:sldIdLst>
  <p:sldSz cx="9144000" cy="6858000" type="screen4x3"/>
  <p:notesSz cx="7302500" cy="95869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6" autoAdjust="0"/>
    <p:restoredTop sz="96391" autoAdjust="0"/>
  </p:normalViewPr>
  <p:slideViewPr>
    <p:cSldViewPr snapToGrid="0">
      <p:cViewPr varScale="1">
        <p:scale>
          <a:sx n="115" d="100"/>
          <a:sy n="115" d="100"/>
        </p:scale>
        <p:origin x="1470" y="10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137025" y="0"/>
            <a:ext cx="316388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9B613-613A-410D-A69D-B9965551B65D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493838" y="1198563"/>
            <a:ext cx="4314825" cy="3235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05900"/>
            <a:ext cx="3163888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137025" y="9105900"/>
            <a:ext cx="3163888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28AB7-2B39-4A18-A110-F960ECCFC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30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28AB7-2B39-4A18-A110-F960ECCFCF0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47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A0EC04-DF5D-4A4E-9958-505EB977A71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342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7620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5131307"/>
            <a:ext cx="1966784" cy="9506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052" y="381000"/>
            <a:ext cx="8405982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773" y="1362075"/>
            <a:ext cx="8394261" cy="497205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400">
                <a:latin typeface="Calibri" pitchFamily="34" charset="0"/>
              </a:defRPr>
            </a:lvl1pPr>
            <a:lvl2pPr>
              <a:spcAft>
                <a:spcPts val="600"/>
              </a:spcAft>
              <a:buClrTx/>
              <a:defRPr sz="20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158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marL="119063" indent="-119063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accent1">
            <a:lumMod val="75000"/>
            <a:lumOff val="25000"/>
          </a:schemeClr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Tx/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 i="1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tmp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mailto:shkang@iris.snu.ac.k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SystemC</a:t>
            </a:r>
            <a:r>
              <a:rPr lang="en-US" altLang="ko-KR" dirty="0" smtClean="0"/>
              <a:t> Lab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264920"/>
          </a:xfrm>
        </p:spPr>
        <p:txBody>
          <a:bodyPr/>
          <a:lstStyle/>
          <a:p>
            <a:pPr algn="r"/>
            <a:r>
              <a:rPr lang="en-US" altLang="ko-KR" sz="2400" dirty="0"/>
              <a:t>Shin-</a:t>
            </a:r>
            <a:r>
              <a:rPr lang="en-US" altLang="ko-KR" sz="2400" dirty="0" err="1"/>
              <a:t>haeng</a:t>
            </a:r>
            <a:r>
              <a:rPr lang="en-US" altLang="ko-KR" sz="2400" dirty="0"/>
              <a:t> Kang</a:t>
            </a:r>
          </a:p>
          <a:p>
            <a:pPr algn="r"/>
            <a:r>
              <a:rPr lang="en-US" altLang="ko-KR" sz="2400" dirty="0" smtClean="0"/>
              <a:t>shkang@iris.snu.ac.kr</a:t>
            </a:r>
          </a:p>
          <a:p>
            <a:pPr algn="r"/>
            <a:r>
              <a:rPr lang="en-US" altLang="ko-KR" sz="2400" dirty="0" smtClean="0"/>
              <a:t>Digital System Design Methodology</a:t>
            </a:r>
            <a:endParaRPr lang="en-US" altLang="ko-KR" sz="2400" dirty="0"/>
          </a:p>
          <a:p>
            <a:pPr algn="r"/>
            <a:r>
              <a:rPr lang="en-US" altLang="ko-KR" sz="2400" dirty="0" smtClean="0"/>
              <a:t>2016-03-18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7681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Temporary LOG-IN ID and password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 you have your own, use it.</a:t>
            </a:r>
          </a:p>
          <a:p>
            <a:r>
              <a:rPr lang="en-US" altLang="ko-KR" dirty="0" smtClean="0"/>
              <a:t>Otherwise, use a temporary login ID</a:t>
            </a:r>
          </a:p>
          <a:p>
            <a:pPr lvl="1"/>
            <a:r>
              <a:rPr lang="en-US" altLang="ko-KR" dirty="0" smtClean="0"/>
              <a:t>Choose</a:t>
            </a:r>
            <a:r>
              <a:rPr lang="ko-KR" altLang="en-US" dirty="0" smtClean="0"/>
              <a:t> </a:t>
            </a:r>
            <a:r>
              <a:rPr lang="en-US" altLang="ko-KR" dirty="0"/>
              <a:t>Digital Systems Design Methodology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Choose Not </a:t>
            </a:r>
            <a:r>
              <a:rPr lang="en-US" altLang="ko-KR" dirty="0"/>
              <a:t>listed? </a:t>
            </a:r>
            <a:r>
              <a:rPr lang="en-US" altLang="ko-KR" dirty="0" smtClean="0"/>
              <a:t>-&gt; type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“dsdm2016”</a:t>
            </a:r>
          </a:p>
        </p:txBody>
      </p:sp>
    </p:spTree>
    <p:extLst>
      <p:ext uri="{BB962C8B-B14F-4D97-AF65-F5344CB8AC3E}">
        <p14:creationId xmlns:p14="http://schemas.microsoft.com/office/powerpoint/2010/main" val="51643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Server LOG-ID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5773" y="1362075"/>
            <a:ext cx="8394261" cy="237034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Download an SSH application</a:t>
            </a:r>
          </a:p>
          <a:p>
            <a:pPr lvl="1"/>
            <a:r>
              <a:rPr lang="en-US" altLang="ko-KR" dirty="0" smtClean="0"/>
              <a:t>http</a:t>
            </a:r>
            <a:r>
              <a:rPr lang="en-US" altLang="ko-KR" dirty="0"/>
              <a:t>://mobaxterm.mobatek.net/MobaXterm_v8.6.zip</a:t>
            </a:r>
            <a:endParaRPr lang="en-US" altLang="ko-KR" dirty="0" smtClean="0"/>
          </a:p>
          <a:p>
            <a:r>
              <a:rPr lang="en-US" altLang="ko-KR" dirty="0" smtClean="0"/>
              <a:t>Connect to tyrell.snu.ac.kr</a:t>
            </a:r>
          </a:p>
          <a:p>
            <a:r>
              <a:rPr lang="en-US" altLang="ko-KR" dirty="0" smtClean="0"/>
              <a:t>Login ID</a:t>
            </a:r>
          </a:p>
          <a:p>
            <a:pPr lvl="1"/>
            <a:r>
              <a:rPr lang="en-US" altLang="ko-KR" dirty="0" smtClean="0"/>
              <a:t>Default password: “</a:t>
            </a:r>
            <a:r>
              <a:rPr lang="en-US" altLang="ko-KR" dirty="0" err="1" smtClean="0"/>
              <a:t>defaultpasswd</a:t>
            </a:r>
            <a:r>
              <a:rPr lang="en-US" altLang="ko-KR" dirty="0" smtClean="0"/>
              <a:t>”</a:t>
            </a:r>
          </a:p>
          <a:p>
            <a:pPr lvl="1"/>
            <a:r>
              <a:rPr lang="en-US" altLang="ko-KR" dirty="0" smtClean="0"/>
              <a:t>Change the default password to your owns. 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38619" y="3922222"/>
          <a:ext cx="2761533" cy="2595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51836">
                  <a:extLst>
                    <a:ext uri="{9D8B030D-6E8A-4147-A177-3AD203B41FA5}">
                      <a16:colId xmlns:a16="http://schemas.microsoft.com/office/drawing/2014/main" val="1139412320"/>
                    </a:ext>
                  </a:extLst>
                </a:gridCol>
                <a:gridCol w="1509697">
                  <a:extLst>
                    <a:ext uri="{9D8B030D-6E8A-4147-A177-3AD203B41FA5}">
                      <a16:colId xmlns:a16="http://schemas.microsoft.com/office/drawing/2014/main" val="3508699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Student</a:t>
                      </a:r>
                      <a:r>
                        <a:rPr lang="en-US" altLang="ko-KR" baseline="0" dirty="0" smtClean="0"/>
                        <a:t> 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Login 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638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30752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Student01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683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81455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Student02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75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82421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Student03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11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22693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Student04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79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31434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Student05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396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21235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Student06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2673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033440" y="3930535"/>
          <a:ext cx="2204473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99314">
                  <a:extLst>
                    <a:ext uri="{9D8B030D-6E8A-4147-A177-3AD203B41FA5}">
                      <a16:colId xmlns:a16="http://schemas.microsoft.com/office/drawing/2014/main" val="1139412320"/>
                    </a:ext>
                  </a:extLst>
                </a:gridCol>
                <a:gridCol w="1205159">
                  <a:extLst>
                    <a:ext uri="{9D8B030D-6E8A-4147-A177-3AD203B41FA5}">
                      <a16:colId xmlns:a16="http://schemas.microsoft.com/office/drawing/2014/main" val="3508699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31052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Student14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683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31054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Student15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75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21189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Student16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11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21217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Student17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79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21229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Student18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396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30281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Student19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2673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589230" y="3930535"/>
          <a:ext cx="2155132" cy="25944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76947">
                  <a:extLst>
                    <a:ext uri="{9D8B030D-6E8A-4147-A177-3AD203B41FA5}">
                      <a16:colId xmlns:a16="http://schemas.microsoft.com/office/drawing/2014/main" val="197796404"/>
                    </a:ext>
                  </a:extLst>
                </a:gridCol>
                <a:gridCol w="1178185">
                  <a:extLst>
                    <a:ext uri="{9D8B030D-6E8A-4147-A177-3AD203B41FA5}">
                      <a16:colId xmlns:a16="http://schemas.microsoft.com/office/drawing/2014/main" val="2562786203"/>
                    </a:ext>
                  </a:extLst>
                </a:gridCol>
              </a:tblGrid>
              <a:tr h="369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21276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Student07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05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22147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Student08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31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22895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Student09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22907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Student10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58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23299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Student11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307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31048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Student12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467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31050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student13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6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76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Modules: Basic Unit of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5773" y="1362075"/>
            <a:ext cx="8394261" cy="990600"/>
          </a:xfrm>
        </p:spPr>
        <p:txBody>
          <a:bodyPr/>
          <a:lstStyle/>
          <a:p>
            <a:r>
              <a:rPr lang="en-US" altLang="ko-KR" dirty="0" smtClean="0"/>
              <a:t>Syntax (</a:t>
            </a:r>
            <a:r>
              <a:rPr lang="en-US" altLang="ko-KR" dirty="0" smtClean="0">
                <a:solidFill>
                  <a:srgbClr val="FF0000"/>
                </a:solidFill>
              </a:rPr>
              <a:t>RTL style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7393" y="2487573"/>
            <a:ext cx="4253167" cy="437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i="1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SC_MODULE(</a:t>
            </a:r>
            <a:r>
              <a:rPr lang="en-US" altLang="ko-KR" sz="1400" dirty="0" err="1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module_name</a:t>
            </a:r>
            <a:r>
              <a:rPr lang="en-US" altLang="ko-KR" sz="1400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400" b="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sz="1400" b="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 port declaration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 local channel(signal) declaration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 variable declaration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 process declaration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 other method declaration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 submodule declaration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sz="1400" b="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 constructor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400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SC_CTOR(</a:t>
            </a:r>
            <a:r>
              <a:rPr lang="en-US" altLang="ko-KR" sz="1400" dirty="0" err="1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module_name</a:t>
            </a:r>
            <a:r>
              <a:rPr lang="en-US" altLang="ko-KR" sz="1400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en-US" altLang="ko-KR" sz="1400" b="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/* module instantiation and </a:t>
            </a:r>
            <a:br>
              <a:rPr lang="en-US" altLang="ko-KR" sz="1400" b="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400" b="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   channel binding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/* process registration */</a:t>
            </a:r>
            <a:r>
              <a:rPr lang="en-US" altLang="ko-KR" b="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b="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1400" b="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 sensitivity list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/* module variable initialization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726" y="2585161"/>
            <a:ext cx="4282787" cy="344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1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Modules: Basic Unit of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5773" y="1362075"/>
            <a:ext cx="8394261" cy="600075"/>
          </a:xfrm>
        </p:spPr>
        <p:txBody>
          <a:bodyPr/>
          <a:lstStyle/>
          <a:p>
            <a:r>
              <a:rPr lang="en-US" altLang="ko-KR" dirty="0"/>
              <a:t>Syntax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TLM </a:t>
            </a:r>
            <a:r>
              <a:rPr lang="en-US" altLang="ko-KR" dirty="0">
                <a:solidFill>
                  <a:srgbClr val="FF0000"/>
                </a:solidFill>
              </a:rPr>
              <a:t>style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2181225"/>
            <a:ext cx="8077200" cy="429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39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SystemC</a:t>
            </a:r>
            <a:r>
              <a:rPr lang="en-US" altLang="ko-KR" dirty="0" smtClean="0"/>
              <a:t> Ports </a:t>
            </a:r>
            <a:r>
              <a:rPr lang="en-US" altLang="ko-KR" dirty="0"/>
              <a:t>(pin-level)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Define the interface to each module</a:t>
            </a:r>
          </a:p>
          <a:p>
            <a:r>
              <a:rPr lang="en-US" altLang="ko-KR" dirty="0"/>
              <a:t>Three types of ports depending on the direction</a:t>
            </a:r>
          </a:p>
          <a:p>
            <a:pPr lvl="1"/>
            <a:r>
              <a:rPr lang="en-US" altLang="ko-KR" dirty="0"/>
              <a:t>Input: </a:t>
            </a:r>
            <a:r>
              <a:rPr lang="en-US" altLang="ko-KR" dirty="0" err="1"/>
              <a:t>sc_in</a:t>
            </a:r>
            <a:endParaRPr lang="en-US" altLang="ko-KR" dirty="0"/>
          </a:p>
          <a:p>
            <a:pPr lvl="1"/>
            <a:r>
              <a:rPr lang="en-US" altLang="ko-KR" dirty="0"/>
              <a:t>Output: </a:t>
            </a:r>
            <a:r>
              <a:rPr lang="en-US" altLang="ko-KR" dirty="0" err="1"/>
              <a:t>sc_out</a:t>
            </a:r>
            <a:endParaRPr lang="en-US" altLang="ko-KR" dirty="0"/>
          </a:p>
          <a:p>
            <a:pPr lvl="1"/>
            <a:r>
              <a:rPr lang="en-US" altLang="ko-KR" dirty="0"/>
              <a:t>Bidirectional: </a:t>
            </a:r>
            <a:r>
              <a:rPr lang="en-US" altLang="ko-KR" dirty="0" err="1"/>
              <a:t>sc_inout</a:t>
            </a:r>
            <a:endParaRPr lang="en-US" altLang="ko-KR" dirty="0"/>
          </a:p>
          <a:p>
            <a:r>
              <a:rPr lang="en-US" altLang="ko-KR" dirty="0" smtClean="0"/>
              <a:t>Syntax</a:t>
            </a:r>
          </a:p>
          <a:p>
            <a:pPr lvl="1"/>
            <a:r>
              <a:rPr lang="en-US" altLang="ko-KR" dirty="0" err="1" smtClean="0"/>
              <a:t>sc_in</a:t>
            </a:r>
            <a:r>
              <a:rPr lang="en-US" altLang="ko-KR" dirty="0" smtClean="0"/>
              <a:t>{</a:t>
            </a:r>
            <a:r>
              <a:rPr lang="en-US" altLang="ko-KR" dirty="0" err="1" smtClean="0"/>
              <a:t>out,inout</a:t>
            </a:r>
            <a:r>
              <a:rPr lang="en-US" altLang="ko-KR" dirty="0"/>
              <a:t>}&lt;</a:t>
            </a:r>
            <a:r>
              <a:rPr lang="en-US" altLang="ko-KR" dirty="0" err="1"/>
              <a:t>data_type</a:t>
            </a:r>
            <a:r>
              <a:rPr lang="en-US" altLang="ko-KR" dirty="0"/>
              <a:t>&gt; </a:t>
            </a:r>
            <a:r>
              <a:rPr lang="en-US" altLang="ko-KR" dirty="0" err="1"/>
              <a:t>port_name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/>
              <a:t>ex) </a:t>
            </a:r>
            <a:r>
              <a:rPr lang="en-US" altLang="ko-KR" dirty="0" err="1"/>
              <a:t>sc_in</a:t>
            </a:r>
            <a:r>
              <a:rPr lang="en-US" altLang="ko-KR" dirty="0"/>
              <a:t>&lt;bool&gt; </a:t>
            </a:r>
            <a:r>
              <a:rPr lang="en-US" altLang="ko-KR" dirty="0" err="1"/>
              <a:t>clk</a:t>
            </a:r>
            <a:r>
              <a:rPr lang="en-US" altLang="ko-KR" dirty="0"/>
              <a:t>, reset, go;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107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SystemC</a:t>
            </a:r>
            <a:r>
              <a:rPr lang="en-US" altLang="ko-KR" dirty="0"/>
              <a:t> Processes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Processes </a:t>
            </a:r>
            <a:r>
              <a:rPr lang="en-US" altLang="ko-KR" dirty="0"/>
              <a:t>have sensitivity lists, i.e. a list of signals that cause the process to be invoked, whenever the value of a signal in this list changes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method</a:t>
            </a:r>
          </a:p>
          <a:p>
            <a:pPr lvl="1"/>
            <a:r>
              <a:rPr lang="en-US" altLang="ko-KR" dirty="0" smtClean="0"/>
              <a:t>behaves </a:t>
            </a:r>
            <a:r>
              <a:rPr lang="en-US" altLang="ko-KR" dirty="0"/>
              <a:t>like a </a:t>
            </a:r>
            <a:r>
              <a:rPr lang="en-US" altLang="ko-KR" dirty="0" smtClean="0"/>
              <a:t>function</a:t>
            </a:r>
          </a:p>
          <a:p>
            <a:r>
              <a:rPr lang="en-US" altLang="ko-KR" dirty="0" smtClean="0"/>
              <a:t>threads</a:t>
            </a:r>
          </a:p>
          <a:p>
            <a:pPr lvl="1"/>
            <a:r>
              <a:rPr lang="en-US" altLang="ko-KR" dirty="0" smtClean="0"/>
              <a:t>Keeps </a:t>
            </a:r>
            <a:r>
              <a:rPr lang="en-US" altLang="ko-KR" dirty="0"/>
              <a:t>executing or waiting for some event to occur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cthread</a:t>
            </a:r>
            <a:r>
              <a:rPr lang="en-US" altLang="ko-KR" dirty="0" smtClean="0"/>
              <a:t> : a special thread.</a:t>
            </a:r>
          </a:p>
          <a:p>
            <a:pPr lvl="1"/>
            <a:r>
              <a:rPr lang="en-US" altLang="ko-KR" dirty="0"/>
              <a:t>The sensitivity list is just the specified clock edge.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780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SystemC</a:t>
            </a:r>
            <a:r>
              <a:rPr lang="en-US" altLang="ko-KR" dirty="0" smtClean="0"/>
              <a:t> Processes</a:t>
            </a:r>
            <a:endParaRPr lang="ko-KR" altLang="en-US" dirty="0"/>
          </a:p>
        </p:txBody>
      </p:sp>
      <p:graphicFrame>
        <p:nvGraphicFramePr>
          <p:cNvPr id="4" name="Group 1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224718"/>
              </p:ext>
            </p:extLst>
          </p:nvPr>
        </p:nvGraphicFramePr>
        <p:xfrm>
          <a:off x="199445" y="1840642"/>
          <a:ext cx="8735196" cy="4291929"/>
        </p:xfrm>
        <a:graphic>
          <a:graphicData uri="http://schemas.openxmlformats.org/drawingml/2006/table">
            <a:tbl>
              <a:tblPr/>
              <a:tblGrid>
                <a:gridCol w="1525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1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302">
                <a:tc>
                  <a:txBody>
                    <a:bodyPr/>
                    <a:lstStyle/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+mn-lt"/>
                        <a:ea typeface="굴림체" pitchFamily="49" charset="-127"/>
                      </a:endParaRPr>
                    </a:p>
                  </a:txBody>
                  <a:tcPr marL="90870" marR="9087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SC_METHOD</a:t>
                      </a:r>
                    </a:p>
                  </a:txBody>
                  <a:tcPr marL="90870" marR="90870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SC_THREAD</a:t>
                      </a:r>
                    </a:p>
                  </a:txBody>
                  <a:tcPr marL="90870" marR="9087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SC_CTHREAD</a:t>
                      </a:r>
                    </a:p>
                  </a:txBody>
                  <a:tcPr marL="90870" marR="9087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2">
                <a:tc>
                  <a:txBody>
                    <a:bodyPr/>
                    <a:lstStyle/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Infinite loop</a:t>
                      </a:r>
                    </a:p>
                  </a:txBody>
                  <a:tcPr marL="90870" marR="9087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No</a:t>
                      </a:r>
                    </a:p>
                  </a:txBody>
                  <a:tcPr marL="90870" marR="90870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Yes</a:t>
                      </a:r>
                    </a:p>
                  </a:txBody>
                  <a:tcPr marL="90870" marR="9087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Yes</a:t>
                      </a:r>
                    </a:p>
                  </a:txBody>
                  <a:tcPr marL="90870" marR="9087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3257">
                <a:tc>
                  <a:txBody>
                    <a:bodyPr/>
                    <a:lstStyle/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construct</a:t>
                      </a:r>
                    </a:p>
                  </a:txBody>
                  <a:tcPr marL="90870" marR="9087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SC_METHOD(pro)</a:t>
                      </a:r>
                    </a:p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sensitive(sig);</a:t>
                      </a:r>
                    </a:p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sensitive_pos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(sig);</a:t>
                      </a:r>
                    </a:p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semsitive_neg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(sig);</a:t>
                      </a:r>
                    </a:p>
                  </a:txBody>
                  <a:tcPr marL="90870" marR="90870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SC_THREAD(pro);</a:t>
                      </a:r>
                    </a:p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sensitive(sig);</a:t>
                      </a:r>
                    </a:p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sensitive_pos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(sig);</a:t>
                      </a:r>
                    </a:p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semsitive_neg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(sig);</a:t>
                      </a:r>
                    </a:p>
                  </a:txBody>
                  <a:tcPr marL="90870" marR="9087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SC_CTHREAD(pro, 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clock.pos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());</a:t>
                      </a:r>
                    </a:p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SC_CTHREAD(pro. 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clock,neg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());</a:t>
                      </a:r>
                    </a:p>
                  </a:txBody>
                  <a:tcPr marL="90870" marR="9087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02">
                <a:tc>
                  <a:txBody>
                    <a:bodyPr/>
                    <a:lstStyle/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suspend</a:t>
                      </a:r>
                    </a:p>
                  </a:txBody>
                  <a:tcPr marL="90870" marR="9087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NA</a:t>
                      </a:r>
                    </a:p>
                  </a:txBody>
                  <a:tcPr marL="90870" marR="90870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wait()</a:t>
                      </a:r>
                    </a:p>
                  </a:txBody>
                  <a:tcPr marL="90870" marR="9087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wait(); wait(n*);</a:t>
                      </a:r>
                    </a:p>
                  </a:txBody>
                  <a:tcPr marL="90870" marR="9087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02">
                <a:tc>
                  <a:txBody>
                    <a:bodyPr/>
                    <a:lstStyle/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local variable</a:t>
                      </a:r>
                    </a:p>
                  </a:txBody>
                  <a:tcPr marL="90870" marR="9087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lost</a:t>
                      </a:r>
                    </a:p>
                  </a:txBody>
                  <a:tcPr marL="90870" marR="90870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saved</a:t>
                      </a:r>
                    </a:p>
                  </a:txBody>
                  <a:tcPr marL="90870" marR="9087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saved</a:t>
                      </a:r>
                    </a:p>
                  </a:txBody>
                  <a:tcPr marL="90870" marR="9087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79">
                <a:tc>
                  <a:txBody>
                    <a:bodyPr/>
                    <a:lstStyle/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Static sensitivity</a:t>
                      </a:r>
                    </a:p>
                  </a:txBody>
                  <a:tcPr marL="90870" marR="9087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signal events</a:t>
                      </a:r>
                    </a:p>
                  </a:txBody>
                  <a:tcPr marL="90870" marR="90870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signal events</a:t>
                      </a:r>
                    </a:p>
                  </a:txBody>
                  <a:tcPr marL="90870" marR="9087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clock edge</a:t>
                      </a:r>
                    </a:p>
                  </a:txBody>
                  <a:tcPr marL="90870" marR="9087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79">
                <a:tc>
                  <a:txBody>
                    <a:bodyPr/>
                    <a:lstStyle/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Dynamic sensitivity</a:t>
                      </a:r>
                    </a:p>
                  </a:txBody>
                  <a:tcPr marL="90870" marR="9087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next_trigger(ev);</a:t>
                      </a:r>
                    </a:p>
                  </a:txBody>
                  <a:tcPr marL="90870" marR="90870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wait(ev)</a:t>
                      </a:r>
                    </a:p>
                  </a:txBody>
                  <a:tcPr marL="90870" marR="9087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wait_until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(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exp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); watching(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exp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);</a:t>
                      </a:r>
                    </a:p>
                  </a:txBody>
                  <a:tcPr marL="90870" marR="9087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02">
                <a:tc>
                  <a:txBody>
                    <a:bodyPr/>
                    <a:lstStyle/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Usage</a:t>
                      </a:r>
                    </a:p>
                  </a:txBody>
                  <a:tcPr marL="90870" marR="9087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Comb. logic</a:t>
                      </a:r>
                    </a:p>
                  </a:txBody>
                  <a:tcPr marL="90870" marR="90870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Behavior, test bench</a:t>
                      </a:r>
                    </a:p>
                  </a:txBody>
                  <a:tcPr marL="90870" marR="9087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FSM</a:t>
                      </a:r>
                    </a:p>
                  </a:txBody>
                  <a:tcPr marL="90870" marR="9087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72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Processes:examples</a:t>
            </a:r>
            <a:endParaRPr lang="ko-KR" altLang="en-US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4" y="2196491"/>
            <a:ext cx="2515430" cy="2018061"/>
          </a:xfrm>
          <a:prstGeom prst="rect">
            <a:avLst/>
          </a:prstGeom>
        </p:spPr>
      </p:pic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916" y="2196491"/>
            <a:ext cx="2412091" cy="3022451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02" y="2196491"/>
            <a:ext cx="3543765" cy="302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38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Sensitivity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Determine when to trigger the process</a:t>
            </a:r>
          </a:p>
          <a:p>
            <a:r>
              <a:rPr lang="en-US" altLang="ko-KR" dirty="0"/>
              <a:t>Static sensitivity: defined in SC_CTOR</a:t>
            </a:r>
          </a:p>
          <a:p>
            <a:pPr lvl="1"/>
            <a:r>
              <a:rPr lang="en-US" altLang="ko-KR" dirty="0"/>
              <a:t>sensitive &lt;&lt; event [&lt;&lt; event]…;	//streaming style</a:t>
            </a:r>
          </a:p>
          <a:p>
            <a:pPr lvl="1"/>
            <a:r>
              <a:rPr lang="en-US" altLang="ko-KR" dirty="0"/>
              <a:t>sensitive(event [, event]…);		//functional style</a:t>
            </a:r>
          </a:p>
          <a:p>
            <a:r>
              <a:rPr lang="en-US" altLang="ko-KR" dirty="0"/>
              <a:t>Dynamic sensitivity: defined inside the process definition</a:t>
            </a:r>
          </a:p>
          <a:p>
            <a:pPr lvl="1"/>
            <a:r>
              <a:rPr lang="en-US" altLang="ko-KR" dirty="0"/>
              <a:t>SC_METHOD: </a:t>
            </a:r>
            <a:r>
              <a:rPr lang="en-US" altLang="ko-KR" dirty="0" err="1"/>
              <a:t>next_trigger</a:t>
            </a:r>
            <a:r>
              <a:rPr lang="en-US" altLang="ko-KR" dirty="0"/>
              <a:t>(event)</a:t>
            </a:r>
          </a:p>
          <a:p>
            <a:pPr lvl="1"/>
            <a:r>
              <a:rPr lang="en-US" altLang="ko-KR" dirty="0"/>
              <a:t>SC_THREAD: wait(event)</a:t>
            </a:r>
          </a:p>
          <a:p>
            <a:pPr lvl="1"/>
            <a:r>
              <a:rPr lang="en-US" altLang="ko-KR" dirty="0"/>
              <a:t>SC_CTHREAD: </a:t>
            </a:r>
            <a:r>
              <a:rPr lang="en-US" altLang="ko-KR" dirty="0" err="1"/>
              <a:t>wait_until</a:t>
            </a:r>
            <a:r>
              <a:rPr lang="en-US" altLang="ko-KR" dirty="0"/>
              <a:t>(expression)</a:t>
            </a:r>
          </a:p>
          <a:p>
            <a:pPr lvl="1"/>
            <a:r>
              <a:rPr lang="en-US" altLang="ko-KR" dirty="0"/>
              <a:t>SC_CTHREAD: watching(expression)</a:t>
            </a:r>
          </a:p>
          <a:p>
            <a:r>
              <a:rPr lang="en-US" altLang="ko-KR" dirty="0"/>
              <a:t>Defined on process registration to restart the process when the expression is met.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883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Timing in </a:t>
            </a:r>
            <a:r>
              <a:rPr lang="en-US" altLang="ko-KR" dirty="0" err="1"/>
              <a:t>SystemC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Time in </a:t>
            </a:r>
            <a:r>
              <a:rPr lang="en-US" altLang="ko-KR" dirty="0" err="1"/>
              <a:t>SystemC</a:t>
            </a:r>
            <a:endParaRPr lang="en-US" altLang="ko-KR" dirty="0"/>
          </a:p>
          <a:p>
            <a:pPr lvl="1"/>
            <a:r>
              <a:rPr lang="en-US" altLang="ko-KR" dirty="0"/>
              <a:t>units: SC_SEC, SC_MS, SC_US, SC_NS, SC_PS, SC_FS</a:t>
            </a:r>
          </a:p>
          <a:p>
            <a:pPr lvl="1"/>
            <a:r>
              <a:rPr lang="en-US" altLang="ko-KR" dirty="0"/>
              <a:t>“</a:t>
            </a:r>
            <a:r>
              <a:rPr lang="en-US" altLang="ko-KR" dirty="0" err="1"/>
              <a:t>sc_time</a:t>
            </a:r>
            <a:r>
              <a:rPr lang="en-US" altLang="ko-KR" dirty="0"/>
              <a:t>” class defines a time object (ex) </a:t>
            </a:r>
            <a:r>
              <a:rPr lang="en-US" altLang="ko-KR" dirty="0" err="1"/>
              <a:t>sc_time</a:t>
            </a:r>
            <a:r>
              <a:rPr lang="en-US" altLang="ko-KR" dirty="0"/>
              <a:t> t(15, SC_NS)</a:t>
            </a:r>
          </a:p>
          <a:p>
            <a:pPr lvl="1"/>
            <a:r>
              <a:rPr lang="en-US" altLang="ko-KR" dirty="0"/>
              <a:t>Define the time unit</a:t>
            </a:r>
          </a:p>
          <a:p>
            <a:pPr lvl="2"/>
            <a:r>
              <a:rPr lang="en-US" altLang="ko-KR" dirty="0" err="1"/>
              <a:t>sc_set_default_time_unit</a:t>
            </a:r>
            <a:r>
              <a:rPr lang="en-US" altLang="ko-KR" dirty="0"/>
              <a:t>(1, SC_NS): set the default time unit</a:t>
            </a:r>
          </a:p>
          <a:p>
            <a:pPr lvl="2"/>
            <a:r>
              <a:rPr lang="en-US" altLang="ko-KR" dirty="0" err="1"/>
              <a:t>sc_set_time_resolution</a:t>
            </a:r>
            <a:r>
              <a:rPr lang="en-US" altLang="ko-KR" dirty="0"/>
              <a:t>(1,SC_NS): set the default time resolution</a:t>
            </a:r>
          </a:p>
          <a:p>
            <a:pPr lvl="3"/>
            <a:r>
              <a:rPr lang="en-US" altLang="ko-KR" dirty="0"/>
              <a:t>The default is SC_PS if omitted</a:t>
            </a:r>
          </a:p>
          <a:p>
            <a:pPr lvl="1"/>
            <a:r>
              <a:rPr lang="en-US" altLang="ko-KR" dirty="0"/>
              <a:t>Keep track of the current simulation time: </a:t>
            </a:r>
            <a:r>
              <a:rPr lang="en-US" altLang="ko-KR" dirty="0" err="1"/>
              <a:t>cout</a:t>
            </a:r>
            <a:r>
              <a:rPr lang="en-US" altLang="ko-KR" dirty="0"/>
              <a:t> &lt;&lt; </a:t>
            </a:r>
            <a:r>
              <a:rPr lang="en-US" altLang="ko-KR" dirty="0" err="1"/>
              <a:t>sc_time_stamp</a:t>
            </a:r>
            <a:r>
              <a:rPr lang="en-US" altLang="ko-KR" dirty="0"/>
              <a:t>()&lt;&lt;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Clock</a:t>
            </a:r>
          </a:p>
          <a:p>
            <a:pPr lvl="1"/>
            <a:r>
              <a:rPr lang="en-US" altLang="ko-KR" dirty="0"/>
              <a:t>The only thing in </a:t>
            </a:r>
            <a:r>
              <a:rPr lang="en-US" altLang="ko-KR" dirty="0" err="1"/>
              <a:t>SystemC</a:t>
            </a:r>
            <a:r>
              <a:rPr lang="en-US" altLang="ko-KR" dirty="0"/>
              <a:t> that has a notion of real time</a:t>
            </a:r>
          </a:p>
          <a:p>
            <a:pPr lvl="1"/>
            <a:r>
              <a:rPr lang="en-US" altLang="ko-KR" dirty="0" err="1"/>
              <a:t>sc_clock</a:t>
            </a:r>
            <a:r>
              <a:rPr lang="en-US" altLang="ko-KR" dirty="0"/>
              <a:t> name(“name”, period, </a:t>
            </a:r>
            <a:r>
              <a:rPr lang="en-US" altLang="ko-KR" dirty="0" err="1"/>
              <a:t>duty_cycle</a:t>
            </a:r>
            <a:r>
              <a:rPr lang="en-US" altLang="ko-KR" dirty="0"/>
              <a:t>, first, rising) or</a:t>
            </a:r>
            <a:br>
              <a:rPr lang="en-US" altLang="ko-KR" dirty="0"/>
            </a:br>
            <a:r>
              <a:rPr lang="en-US" altLang="ko-KR" dirty="0" err="1"/>
              <a:t>sc_clock</a:t>
            </a:r>
            <a:r>
              <a:rPr lang="en-US" altLang="ko-KR" dirty="0"/>
              <a:t> name(“name”, period, </a:t>
            </a:r>
            <a:r>
              <a:rPr lang="en-US" altLang="ko-KR" dirty="0" err="1"/>
              <a:t>time_unit</a:t>
            </a:r>
            <a:r>
              <a:rPr lang="en-US" altLang="ko-KR" dirty="0"/>
              <a:t>, </a:t>
            </a:r>
            <a:r>
              <a:rPr lang="en-US" altLang="ko-KR" dirty="0" err="1"/>
              <a:t>duty_cycle</a:t>
            </a:r>
            <a:r>
              <a:rPr lang="en-US" altLang="ko-KR" dirty="0"/>
              <a:t>, first, </a:t>
            </a:r>
            <a:r>
              <a:rPr lang="en-US" altLang="ko-KR" dirty="0" err="1"/>
              <a:t>first_time_unit</a:t>
            </a:r>
            <a:r>
              <a:rPr lang="en-US" altLang="ko-KR" dirty="0"/>
              <a:t>, rising) </a:t>
            </a:r>
          </a:p>
          <a:p>
            <a:pPr lvl="2"/>
            <a:r>
              <a:rPr lang="en-US" altLang="ko-KR" dirty="0"/>
              <a:t>first: time elapsed until encounters the first edge</a:t>
            </a:r>
          </a:p>
          <a:p>
            <a:pPr lvl="2"/>
            <a:r>
              <a:rPr lang="en-US" altLang="ko-KR" dirty="0"/>
              <a:t>rising: set “TRUE” if the first edge is rising or “FALSE” if falling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917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am I missing in the previous class?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Statically compiled ISS?</a:t>
            </a:r>
          </a:p>
          <a:p>
            <a:r>
              <a:rPr lang="en-US" altLang="ko-KR" dirty="0" smtClean="0"/>
              <a:t>When you need </a:t>
            </a:r>
            <a:r>
              <a:rPr lang="en-US" altLang="ko-KR" dirty="0" err="1" smtClean="0"/>
              <a:t>SystemC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Can you use legacy C code in </a:t>
            </a:r>
            <a:r>
              <a:rPr lang="en-US" altLang="ko-KR" dirty="0" err="1" smtClean="0"/>
              <a:t>SystemC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16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Channels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5773" y="1362075"/>
            <a:ext cx="8394261" cy="2552700"/>
          </a:xfrm>
        </p:spPr>
        <p:txBody>
          <a:bodyPr/>
          <a:lstStyle/>
          <a:p>
            <a:r>
              <a:rPr lang="en-US" altLang="ko-KR" dirty="0" err="1"/>
              <a:t>SystemC</a:t>
            </a:r>
            <a:r>
              <a:rPr lang="en-US" altLang="ko-KR" dirty="0"/>
              <a:t> has two types of channel : primitive and hierarchical</a:t>
            </a:r>
          </a:p>
          <a:p>
            <a:r>
              <a:rPr lang="en-US" altLang="ko-KR" dirty="0"/>
              <a:t>Primitive channels</a:t>
            </a:r>
          </a:p>
          <a:p>
            <a:pPr lvl="1"/>
            <a:r>
              <a:rPr lang="en-US" altLang="ko-KR" dirty="0"/>
              <a:t>Contains no hierarchy, no processes.</a:t>
            </a:r>
          </a:p>
          <a:p>
            <a:pPr lvl="1"/>
            <a:r>
              <a:rPr lang="en-US" altLang="ko-KR" dirty="0"/>
              <a:t>Designed to be very fast due to their simplicity. </a:t>
            </a:r>
          </a:p>
          <a:p>
            <a:pPr lvl="1"/>
            <a:r>
              <a:rPr lang="en-US" altLang="ko-KR" dirty="0" err="1"/>
              <a:t>sc_signal</a:t>
            </a:r>
            <a:r>
              <a:rPr lang="en-US" altLang="ko-KR" dirty="0"/>
              <a:t>, </a:t>
            </a:r>
            <a:r>
              <a:rPr lang="en-US" altLang="ko-KR" dirty="0" err="1"/>
              <a:t>sc_buffer</a:t>
            </a:r>
            <a:r>
              <a:rPr lang="en-US" altLang="ko-KR" dirty="0"/>
              <a:t>, </a:t>
            </a:r>
            <a:r>
              <a:rPr lang="en-US" altLang="ko-KR" dirty="0" err="1"/>
              <a:t>sc_mutex</a:t>
            </a:r>
            <a:r>
              <a:rPr lang="en-US" altLang="ko-KR" dirty="0"/>
              <a:t>, </a:t>
            </a:r>
            <a:r>
              <a:rPr lang="en-US" altLang="ko-KR" dirty="0" err="1"/>
              <a:t>sc_fifo</a:t>
            </a:r>
            <a:r>
              <a:rPr lang="en-US" altLang="ko-KR" dirty="0"/>
              <a:t>, </a:t>
            </a:r>
            <a:r>
              <a:rPr lang="en-US" altLang="ko-KR" dirty="0" err="1"/>
              <a:t>sc_semaphore</a:t>
            </a:r>
            <a:r>
              <a:rPr lang="en-US" altLang="ko-KR" dirty="0"/>
              <a:t>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17575" y="4452938"/>
            <a:ext cx="1512888" cy="12239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i="1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ko-KR" altLang="ko-KR" b="0">
              <a:solidFill>
                <a:schemeClr val="tx1"/>
              </a:solidFill>
              <a:ea typeface="굴림" panose="020B0600000101010101" pitchFamily="50" charset="-127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90600" y="4452939"/>
            <a:ext cx="1017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i="1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b="0">
                <a:ea typeface="굴림" panose="020B0600000101010101" pitchFamily="50" charset="-127"/>
              </a:rPr>
              <a:t>module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990600" y="4956176"/>
            <a:ext cx="1079500" cy="576263"/>
          </a:xfrm>
          <a:prstGeom prst="ellipse">
            <a:avLst/>
          </a:prstGeom>
          <a:solidFill>
            <a:srgbClr val="FFFF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i="1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solidFill>
                  <a:schemeClr val="tx1"/>
                </a:solidFill>
                <a:ea typeface="굴림" panose="020B0600000101010101" pitchFamily="50" charset="-127"/>
              </a:rPr>
              <a:t>process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286001" y="5100639"/>
            <a:ext cx="288925" cy="2889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i="1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ko-KR" altLang="en-US" b="0">
              <a:solidFill>
                <a:schemeClr val="tx1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286001" y="5173663"/>
            <a:ext cx="288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286001" y="5316538"/>
            <a:ext cx="288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862264" y="4668839"/>
            <a:ext cx="1296987" cy="86518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i="1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ko-KR" altLang="ko-KR" b="0">
              <a:solidFill>
                <a:schemeClr val="tx1"/>
              </a:solidFill>
              <a:ea typeface="굴림" panose="020B0600000101010101" pitchFamily="50" charset="-127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006725" y="4668839"/>
            <a:ext cx="11318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i="1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b="0">
                <a:ea typeface="굴림" panose="020B0600000101010101" pitchFamily="50" charset="-127"/>
              </a:rPr>
              <a:t>Channel</a:t>
            </a:r>
            <a:br>
              <a:rPr lang="en-US" altLang="ko-KR" b="0">
                <a:ea typeface="굴림" panose="020B0600000101010101" pitchFamily="50" charset="-127"/>
              </a:rPr>
            </a:br>
            <a:endParaRPr lang="en-US" altLang="ko-KR" b="0">
              <a:ea typeface="굴림" panose="020B0600000101010101" pitchFamily="50" charset="-127"/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2717801" y="5100639"/>
            <a:ext cx="288925" cy="2889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i="1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ko-KR" altLang="en-US" b="0">
              <a:solidFill>
                <a:schemeClr val="tx1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grpSp>
        <p:nvGrpSpPr>
          <p:cNvPr id="13" name="Group 19"/>
          <p:cNvGrpSpPr>
            <a:grpSpLocks/>
          </p:cNvGrpSpPr>
          <p:nvPr/>
        </p:nvGrpSpPr>
        <p:grpSpPr bwMode="auto">
          <a:xfrm>
            <a:off x="2790826" y="5173664"/>
            <a:ext cx="142875" cy="142875"/>
            <a:chOff x="1837" y="3612"/>
            <a:chExt cx="90" cy="9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37" y="3612"/>
              <a:ext cx="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927" y="3612"/>
              <a:ext cx="0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1837" y="3702"/>
              <a:ext cx="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4014789" y="5100639"/>
            <a:ext cx="288925" cy="2889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i="1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ko-KR" altLang="en-US" b="0">
              <a:solidFill>
                <a:schemeClr val="tx1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grpSp>
        <p:nvGrpSpPr>
          <p:cNvPr id="18" name="Group 20"/>
          <p:cNvGrpSpPr>
            <a:grpSpLocks/>
          </p:cNvGrpSpPr>
          <p:nvPr/>
        </p:nvGrpSpPr>
        <p:grpSpPr bwMode="auto">
          <a:xfrm rot="10800000">
            <a:off x="4087814" y="5173664"/>
            <a:ext cx="142875" cy="142875"/>
            <a:chOff x="1837" y="3612"/>
            <a:chExt cx="90" cy="90"/>
          </a:xfrm>
        </p:grpSpPr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1837" y="3612"/>
              <a:ext cx="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1927" y="3612"/>
              <a:ext cx="0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 flipH="1">
              <a:off x="1837" y="3702"/>
              <a:ext cx="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2574926" y="5245100"/>
            <a:ext cx="142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>
            <a:off x="2070100" y="5245100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>
            <a:off x="2501901" y="5389564"/>
            <a:ext cx="73025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2554288" y="5670551"/>
            <a:ext cx="620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i="1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b="0">
                <a:ea typeface="굴림" panose="020B0600000101010101" pitchFamily="50" charset="-127"/>
              </a:rPr>
              <a:t>port</a:t>
            </a:r>
          </a:p>
        </p:txBody>
      </p:sp>
      <p:sp>
        <p:nvSpPr>
          <p:cNvPr id="26" name="Line 28"/>
          <p:cNvSpPr>
            <a:spLocks noChangeShapeType="1"/>
          </p:cNvSpPr>
          <p:nvPr/>
        </p:nvSpPr>
        <p:spPr bwMode="auto">
          <a:xfrm>
            <a:off x="2933700" y="5316538"/>
            <a:ext cx="433388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3346450" y="5599114"/>
            <a:ext cx="1157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i="1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b="0">
                <a:ea typeface="굴림" panose="020B0600000101010101" pitchFamily="50" charset="-127"/>
              </a:rPr>
              <a:t>interface</a:t>
            </a:r>
          </a:p>
        </p:txBody>
      </p:sp>
      <p:sp>
        <p:nvSpPr>
          <p:cNvPr id="28" name="Rectangle 30"/>
          <p:cNvSpPr>
            <a:spLocks noChangeArrowheads="1"/>
          </p:cNvSpPr>
          <p:nvPr/>
        </p:nvSpPr>
        <p:spPr bwMode="auto">
          <a:xfrm>
            <a:off x="4591050" y="4452938"/>
            <a:ext cx="3887788" cy="12239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i="1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ko-KR" altLang="ko-KR" b="0">
              <a:solidFill>
                <a:schemeClr val="tx1"/>
              </a:solidFill>
              <a:ea typeface="굴림" panose="020B0600000101010101" pitchFamily="50" charset="-127"/>
            </a:endParaRPr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4664075" y="4452939"/>
            <a:ext cx="1017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i="1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b="0">
                <a:ea typeface="굴림" panose="020B0600000101010101" pitchFamily="50" charset="-127"/>
              </a:rPr>
              <a:t>module</a:t>
            </a:r>
          </a:p>
        </p:txBody>
      </p:sp>
      <p:sp>
        <p:nvSpPr>
          <p:cNvPr id="30" name="Oval 32"/>
          <p:cNvSpPr>
            <a:spLocks noChangeArrowheads="1"/>
          </p:cNvSpPr>
          <p:nvPr/>
        </p:nvSpPr>
        <p:spPr bwMode="auto">
          <a:xfrm>
            <a:off x="4878389" y="4956176"/>
            <a:ext cx="936625" cy="576263"/>
          </a:xfrm>
          <a:prstGeom prst="ellipse">
            <a:avLst/>
          </a:prstGeom>
          <a:solidFill>
            <a:srgbClr val="FFFF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i="1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solidFill>
                  <a:schemeClr val="tx1"/>
                </a:solidFill>
                <a:ea typeface="굴림" panose="020B0600000101010101" pitchFamily="50" charset="-127"/>
              </a:rPr>
              <a:t>process</a:t>
            </a:r>
          </a:p>
        </p:txBody>
      </p:sp>
      <p:grpSp>
        <p:nvGrpSpPr>
          <p:cNvPr id="31" name="Group 37"/>
          <p:cNvGrpSpPr>
            <a:grpSpLocks/>
          </p:cNvGrpSpPr>
          <p:nvPr/>
        </p:nvGrpSpPr>
        <p:grpSpPr bwMode="auto">
          <a:xfrm>
            <a:off x="4446589" y="5100639"/>
            <a:ext cx="288925" cy="288925"/>
            <a:chOff x="3833" y="3566"/>
            <a:chExt cx="182" cy="182"/>
          </a:xfrm>
        </p:grpSpPr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3833" y="3566"/>
              <a:ext cx="182" cy="1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 b="1">
                  <a:solidFill>
                    <a:srgbClr val="0000CC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i="1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b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3833" y="3612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3833" y="3702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5815013" y="5245100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>
            <a:off x="4302126" y="5245100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" name="Line 39"/>
          <p:cNvSpPr>
            <a:spLocks noChangeShapeType="1"/>
          </p:cNvSpPr>
          <p:nvPr/>
        </p:nvSpPr>
        <p:spPr bwMode="auto">
          <a:xfrm>
            <a:off x="4733926" y="5245100"/>
            <a:ext cx="1444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" name="Rectangle 40"/>
          <p:cNvSpPr>
            <a:spLocks noChangeArrowheads="1"/>
          </p:cNvSpPr>
          <p:nvPr/>
        </p:nvSpPr>
        <p:spPr bwMode="auto">
          <a:xfrm>
            <a:off x="6173789" y="4668839"/>
            <a:ext cx="936625" cy="86518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i="1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ko-KR" altLang="ko-KR" b="0">
              <a:solidFill>
                <a:schemeClr val="tx1"/>
              </a:solidFill>
              <a:ea typeface="굴림" panose="020B0600000101010101" pitchFamily="50" charset="-127"/>
            </a:endParaRP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6102350" y="4668839"/>
            <a:ext cx="1074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i="1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b="0">
                <a:ea typeface="굴림" panose="020B0600000101010101" pitchFamily="50" charset="-127"/>
              </a:rPr>
              <a:t>channel</a:t>
            </a:r>
          </a:p>
        </p:txBody>
      </p:sp>
      <p:sp>
        <p:nvSpPr>
          <p:cNvPr id="40" name="Oval 42"/>
          <p:cNvSpPr>
            <a:spLocks noChangeArrowheads="1"/>
          </p:cNvSpPr>
          <p:nvPr/>
        </p:nvSpPr>
        <p:spPr bwMode="auto">
          <a:xfrm>
            <a:off x="6029326" y="5100639"/>
            <a:ext cx="288925" cy="2889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i="1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ko-KR" altLang="en-US" b="0">
              <a:solidFill>
                <a:schemeClr val="tx1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grpSp>
        <p:nvGrpSpPr>
          <p:cNvPr id="41" name="Group 43"/>
          <p:cNvGrpSpPr>
            <a:grpSpLocks/>
          </p:cNvGrpSpPr>
          <p:nvPr/>
        </p:nvGrpSpPr>
        <p:grpSpPr bwMode="auto">
          <a:xfrm>
            <a:off x="6102351" y="5173664"/>
            <a:ext cx="142875" cy="142875"/>
            <a:chOff x="1837" y="3612"/>
            <a:chExt cx="90" cy="90"/>
          </a:xfrm>
        </p:grpSpPr>
        <p:sp>
          <p:nvSpPr>
            <p:cNvPr id="42" name="Line 44"/>
            <p:cNvSpPr>
              <a:spLocks noChangeShapeType="1"/>
            </p:cNvSpPr>
            <p:nvPr/>
          </p:nvSpPr>
          <p:spPr bwMode="auto">
            <a:xfrm>
              <a:off x="1837" y="3612"/>
              <a:ext cx="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Line 45"/>
            <p:cNvSpPr>
              <a:spLocks noChangeShapeType="1"/>
            </p:cNvSpPr>
            <p:nvPr/>
          </p:nvSpPr>
          <p:spPr bwMode="auto">
            <a:xfrm>
              <a:off x="1927" y="3612"/>
              <a:ext cx="0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Line 46"/>
            <p:cNvSpPr>
              <a:spLocks noChangeShapeType="1"/>
            </p:cNvSpPr>
            <p:nvPr/>
          </p:nvSpPr>
          <p:spPr bwMode="auto">
            <a:xfrm flipH="1">
              <a:off x="1837" y="3702"/>
              <a:ext cx="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5" name="Oval 47"/>
          <p:cNvSpPr>
            <a:spLocks noChangeArrowheads="1"/>
          </p:cNvSpPr>
          <p:nvPr/>
        </p:nvSpPr>
        <p:spPr bwMode="auto">
          <a:xfrm>
            <a:off x="6965951" y="5100639"/>
            <a:ext cx="288925" cy="2889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i="1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ko-KR" altLang="en-US" b="0">
              <a:solidFill>
                <a:schemeClr val="tx1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grpSp>
        <p:nvGrpSpPr>
          <p:cNvPr id="46" name="Group 48"/>
          <p:cNvGrpSpPr>
            <a:grpSpLocks/>
          </p:cNvGrpSpPr>
          <p:nvPr/>
        </p:nvGrpSpPr>
        <p:grpSpPr bwMode="auto">
          <a:xfrm rot="10800000">
            <a:off x="7038976" y="5173664"/>
            <a:ext cx="142875" cy="142875"/>
            <a:chOff x="1837" y="3612"/>
            <a:chExt cx="90" cy="90"/>
          </a:xfrm>
        </p:grpSpPr>
        <p:sp>
          <p:nvSpPr>
            <p:cNvPr id="47" name="Line 49"/>
            <p:cNvSpPr>
              <a:spLocks noChangeShapeType="1"/>
            </p:cNvSpPr>
            <p:nvPr/>
          </p:nvSpPr>
          <p:spPr bwMode="auto">
            <a:xfrm>
              <a:off x="1837" y="3612"/>
              <a:ext cx="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>
              <a:off x="1927" y="3612"/>
              <a:ext cx="0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H="1">
              <a:off x="1837" y="3702"/>
              <a:ext cx="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0" name="Oval 53"/>
          <p:cNvSpPr>
            <a:spLocks noChangeArrowheads="1"/>
          </p:cNvSpPr>
          <p:nvPr/>
        </p:nvSpPr>
        <p:spPr bwMode="auto">
          <a:xfrm>
            <a:off x="7470776" y="4956176"/>
            <a:ext cx="936625" cy="576263"/>
          </a:xfrm>
          <a:prstGeom prst="ellipse">
            <a:avLst/>
          </a:prstGeom>
          <a:solidFill>
            <a:srgbClr val="FFFF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i="1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solidFill>
                  <a:schemeClr val="tx1"/>
                </a:solidFill>
                <a:ea typeface="굴림" panose="020B0600000101010101" pitchFamily="50" charset="-127"/>
              </a:rPr>
              <a:t>process</a:t>
            </a:r>
          </a:p>
        </p:txBody>
      </p:sp>
      <p:sp>
        <p:nvSpPr>
          <p:cNvPr id="51" name="Line 54"/>
          <p:cNvSpPr>
            <a:spLocks noChangeShapeType="1"/>
          </p:cNvSpPr>
          <p:nvPr/>
        </p:nvSpPr>
        <p:spPr bwMode="auto">
          <a:xfrm>
            <a:off x="7254875" y="5245100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" name="Text Box 57"/>
          <p:cNvSpPr txBox="1">
            <a:spLocks noChangeArrowheads="1"/>
          </p:cNvSpPr>
          <p:nvPr/>
        </p:nvSpPr>
        <p:spPr bwMode="auto">
          <a:xfrm>
            <a:off x="3057526" y="5173663"/>
            <a:ext cx="963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i="1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solidFill>
                  <a:schemeClr val="tx1"/>
                </a:solidFill>
                <a:ea typeface="굴림" panose="020B0600000101010101" pitchFamily="50" charset="-127"/>
              </a:rPr>
              <a:t>interface</a:t>
            </a:r>
          </a:p>
        </p:txBody>
      </p:sp>
      <p:sp>
        <p:nvSpPr>
          <p:cNvPr id="53" name="Text Box 58"/>
          <p:cNvSpPr txBox="1">
            <a:spLocks noChangeArrowheads="1"/>
          </p:cNvSpPr>
          <p:nvPr/>
        </p:nvSpPr>
        <p:spPr bwMode="auto">
          <a:xfrm>
            <a:off x="6173788" y="5202238"/>
            <a:ext cx="963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i="1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solidFill>
                  <a:schemeClr val="tx1"/>
                </a:solidFill>
                <a:ea typeface="굴림" panose="020B0600000101010101" pitchFamily="50" charset="-127"/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12195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Channels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Both supports 1 writer &amp; multiple readers</a:t>
            </a:r>
          </a:p>
          <a:p>
            <a:r>
              <a:rPr lang="en-US" altLang="ko-KR" dirty="0"/>
              <a:t>Basic methods</a:t>
            </a:r>
          </a:p>
          <a:p>
            <a:pPr lvl="1"/>
            <a:r>
              <a:rPr lang="en-US" altLang="ko-KR" dirty="0"/>
              <a:t>read(), write(), delayed(), event(), </a:t>
            </a:r>
            <a:r>
              <a:rPr lang="en-US" altLang="ko-KR" dirty="0" err="1"/>
              <a:t>etc</a:t>
            </a:r>
            <a:endParaRPr lang="en-US" altLang="ko-KR" dirty="0"/>
          </a:p>
          <a:p>
            <a:r>
              <a:rPr lang="en-US" altLang="ko-KR" dirty="0"/>
              <a:t>Evaluate-update protocol</a:t>
            </a:r>
          </a:p>
          <a:p>
            <a:pPr lvl="1"/>
            <a:r>
              <a:rPr lang="en-US" altLang="ko-KR" dirty="0"/>
              <a:t>New value is visible after the current process is suspended</a:t>
            </a:r>
          </a:p>
          <a:p>
            <a:r>
              <a:rPr lang="en-US" altLang="ko-KR" dirty="0"/>
              <a:t>Difference </a:t>
            </a:r>
          </a:p>
          <a:p>
            <a:pPr lvl="1"/>
            <a:r>
              <a:rPr lang="en-US" altLang="ko-KR" dirty="0" err="1"/>
              <a:t>sc_buffer</a:t>
            </a:r>
            <a:r>
              <a:rPr lang="en-US" altLang="ko-KR" dirty="0"/>
              <a:t> generates an event at every write() while </a:t>
            </a:r>
            <a:r>
              <a:rPr lang="en-US" altLang="ko-KR" dirty="0" err="1"/>
              <a:t>sc_signal</a:t>
            </a:r>
            <a:r>
              <a:rPr lang="en-US" altLang="ko-KR" dirty="0"/>
              <a:t> generates an event only when the value is changed.</a:t>
            </a:r>
          </a:p>
          <a:p>
            <a:pPr lvl="1"/>
            <a:r>
              <a:rPr lang="en-US" altLang="ko-KR" i="1" dirty="0"/>
              <a:t>You will see the difference through the lab.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992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5773" y="1362075"/>
            <a:ext cx="8394261" cy="1065241"/>
          </a:xfrm>
        </p:spPr>
        <p:txBody>
          <a:bodyPr/>
          <a:lstStyle/>
          <a:p>
            <a:r>
              <a:rPr lang="en-US" altLang="ko-KR" dirty="0"/>
              <a:t>Convey information between sub-modules within a module</a:t>
            </a:r>
          </a:p>
          <a:p>
            <a:r>
              <a:rPr lang="en-US" altLang="ko-KR" dirty="0"/>
              <a:t>Port of sub-module defines the direction of data </a:t>
            </a:r>
            <a:r>
              <a:rPr lang="en-US" altLang="ko-KR" dirty="0" smtClean="0"/>
              <a:t>transfer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905" y="2568632"/>
            <a:ext cx="3718315" cy="392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82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Bench Module and Main File</a:t>
            </a:r>
            <a:endParaRPr lang="ko-KR" altLang="en-US" dirty="0"/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600" y="1496291"/>
            <a:ext cx="4426602" cy="4364182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52" y="1496291"/>
            <a:ext cx="3043615" cy="430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73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SystemC</a:t>
            </a:r>
            <a:r>
              <a:rPr lang="en-US" altLang="ko-KR" dirty="0"/>
              <a:t> Examples-1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Simple adder program</a:t>
            </a:r>
          </a:p>
          <a:p>
            <a:pPr lvl="1"/>
            <a:r>
              <a:rPr lang="en-US" altLang="ko-KR" dirty="0" err="1"/>
              <a:t>Adder_method</a:t>
            </a:r>
            <a:r>
              <a:rPr lang="en-US" altLang="ko-KR" dirty="0"/>
              <a:t> : SC_METHOD</a:t>
            </a:r>
          </a:p>
          <a:p>
            <a:pPr lvl="1"/>
            <a:r>
              <a:rPr lang="en-US" altLang="ko-KR" dirty="0" smtClean="0"/>
              <a:t>Adder_thread1 </a:t>
            </a:r>
            <a:r>
              <a:rPr lang="en-US" altLang="ko-KR" dirty="0"/>
              <a:t>: SC_THREAD, sensitivity – </a:t>
            </a:r>
            <a:r>
              <a:rPr lang="en-US" altLang="ko-KR" dirty="0" err="1"/>
              <a:t>clk</a:t>
            </a:r>
            <a:endParaRPr lang="en-US" altLang="ko-KR" dirty="0"/>
          </a:p>
          <a:p>
            <a:pPr lvl="1"/>
            <a:r>
              <a:rPr lang="en-US" altLang="ko-KR" dirty="0"/>
              <a:t>Adder_thread2 : SC_THREAD, sensitivity – a, b</a:t>
            </a:r>
          </a:p>
          <a:p>
            <a:pPr lvl="1"/>
            <a:r>
              <a:rPr lang="en-US" altLang="ko-KR" dirty="0"/>
              <a:t>Adder_thread3 : SC_THREAD, sensitivity – a, b, </a:t>
            </a:r>
            <a:r>
              <a:rPr lang="en-US" altLang="ko-KR" dirty="0" err="1"/>
              <a:t>clk</a:t>
            </a:r>
            <a:endParaRPr lang="en-US" altLang="ko-KR" dirty="0"/>
          </a:p>
          <a:p>
            <a:pPr lvl="1"/>
            <a:r>
              <a:rPr lang="en-US" altLang="ko-KR" dirty="0" err="1"/>
              <a:t>Adder_cthread</a:t>
            </a:r>
            <a:r>
              <a:rPr lang="en-US" altLang="ko-KR" dirty="0"/>
              <a:t> : SC_THREAD</a:t>
            </a:r>
          </a:p>
          <a:p>
            <a:r>
              <a:rPr lang="en-US" altLang="ko-KR" dirty="0"/>
              <a:t>Compare SC_METHOD, SC_THREAD, SC_CTHREAD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443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SystemC</a:t>
            </a:r>
            <a:r>
              <a:rPr lang="en-US" altLang="ko-KR" dirty="0"/>
              <a:t> Examples-1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567043" y="1876681"/>
            <a:ext cx="2286000" cy="215625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ea typeface="나눔바른고딕" panose="020B0603020101020101" pitchFamily="50" charset="-127"/>
              </a:rPr>
              <a:t>stimulus</a:t>
            </a:r>
            <a:endParaRPr lang="ko-KR" altLang="en-US" sz="1600" dirty="0">
              <a:solidFill>
                <a:schemeClr val="tx1"/>
              </a:solidFill>
              <a:ea typeface="나눔바른고딕" panose="020B060302010102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656881" y="2692230"/>
            <a:ext cx="197708" cy="216244"/>
            <a:chOff x="4819137" y="1944129"/>
            <a:chExt cx="263610" cy="288325"/>
          </a:xfrm>
        </p:grpSpPr>
        <p:sp>
          <p:nvSpPr>
            <p:cNvPr id="10" name="직사각형 9"/>
            <p:cNvSpPr/>
            <p:nvPr/>
          </p:nvSpPr>
          <p:spPr>
            <a:xfrm>
              <a:off x="4819137" y="1944129"/>
              <a:ext cx="255373" cy="2883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ea typeface="나눔바른고딕" panose="020B0603020101020101" pitchFamily="50" charset="-127"/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rot="5400000">
              <a:off x="4819135" y="1944131"/>
              <a:ext cx="263613" cy="263610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ea typeface="나눔바른고딕" panose="020B0603020101020101" pitchFamily="50" charset="-127"/>
              </a:endParaRPr>
            </a:p>
          </p:txBody>
        </p:sp>
      </p:grpSp>
      <p:sp>
        <p:nvSpPr>
          <p:cNvPr id="12" name="타원 11"/>
          <p:cNvSpPr/>
          <p:nvPr/>
        </p:nvSpPr>
        <p:spPr>
          <a:xfrm>
            <a:off x="4691273" y="2383310"/>
            <a:ext cx="1687580" cy="95765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ea typeface="나눔바른고딕" panose="020B0603020101020101" pitchFamily="50" charset="-127"/>
              </a:rPr>
              <a:t>do_stim</a:t>
            </a:r>
            <a:endParaRPr lang="en-US" altLang="ko-KR" sz="1400" dirty="0">
              <a:solidFill>
                <a:schemeClr val="tx1"/>
              </a:solidFill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ea typeface="나눔바른고딕" panose="020B0603020101020101" pitchFamily="50" charset="-127"/>
              </a:rPr>
              <a:t>(SC_THREAD)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6664604" y="2284455"/>
            <a:ext cx="197708" cy="216244"/>
            <a:chOff x="4819137" y="1944129"/>
            <a:chExt cx="263610" cy="288325"/>
          </a:xfrm>
        </p:grpSpPr>
        <p:sp>
          <p:nvSpPr>
            <p:cNvPr id="14" name="직사각형 13"/>
            <p:cNvSpPr/>
            <p:nvPr/>
          </p:nvSpPr>
          <p:spPr>
            <a:xfrm>
              <a:off x="4819137" y="1944129"/>
              <a:ext cx="255373" cy="2883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ea typeface="나눔바른고딕" panose="020B0603020101020101" pitchFamily="50" charset="-127"/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 rot="5400000">
              <a:off x="4819135" y="1944131"/>
              <a:ext cx="263613" cy="263610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 rot="16200000">
            <a:off x="5615115" y="3820619"/>
            <a:ext cx="189856" cy="216244"/>
            <a:chOff x="4819137" y="1944129"/>
            <a:chExt cx="263610" cy="288325"/>
          </a:xfrm>
        </p:grpSpPr>
        <p:sp>
          <p:nvSpPr>
            <p:cNvPr id="17" name="직사각형 16"/>
            <p:cNvSpPr/>
            <p:nvPr/>
          </p:nvSpPr>
          <p:spPr>
            <a:xfrm>
              <a:off x="4819137" y="1944129"/>
              <a:ext cx="255373" cy="2883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ea typeface="나눔바른고딕" panose="020B0603020101020101" pitchFamily="50" charset="-127"/>
              </a:endParaRPr>
            </a:p>
          </p:txBody>
        </p:sp>
        <p:sp>
          <p:nvSpPr>
            <p:cNvPr id="18" name="이등변 삼각형 17"/>
            <p:cNvSpPr/>
            <p:nvPr/>
          </p:nvSpPr>
          <p:spPr>
            <a:xfrm rot="5400000">
              <a:off x="4819135" y="1944131"/>
              <a:ext cx="263613" cy="263610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491424" y="3529739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+mn-lt"/>
                <a:ea typeface="나눔바른고딕" panose="020B0603020101020101" pitchFamily="50" charset="-127"/>
              </a:rPr>
              <a:t>clk</a:t>
            </a:r>
            <a:endParaRPr lang="ko-KR" altLang="en-US" sz="1600" dirty="0" err="1">
              <a:latin typeface="+mn-lt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12002" y="2022128"/>
            <a:ext cx="316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lt"/>
                <a:ea typeface="나눔바른고딕" panose="020B0603020101020101" pitchFamily="50" charset="-127"/>
              </a:rPr>
              <a:t>A</a:t>
            </a:r>
            <a:endParaRPr lang="ko-KR" altLang="en-US" sz="1600" dirty="0" err="1">
              <a:latin typeface="+mn-lt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12002" y="290370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lt"/>
                <a:ea typeface="나눔바른고딕" panose="020B0603020101020101" pitchFamily="50" charset="-127"/>
              </a:rPr>
              <a:t>B</a:t>
            </a:r>
            <a:endParaRPr lang="ko-KR" altLang="en-US" sz="1600" dirty="0" err="1">
              <a:latin typeface="+mn-lt"/>
              <a:ea typeface="나눔바른고딕" panose="020B0603020101020101" pitchFamily="50" charset="-127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35" y="1362076"/>
            <a:ext cx="3145504" cy="492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25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SystemC</a:t>
            </a:r>
            <a:r>
              <a:rPr lang="en-US" altLang="ko-KR" dirty="0"/>
              <a:t> Examples-1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573133" y="1271200"/>
            <a:ext cx="2286000" cy="215625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ea typeface="나눔바른고딕" panose="020B0603020101020101" pitchFamily="50" charset="-127"/>
              </a:rPr>
              <a:t>adder_method</a:t>
            </a:r>
            <a:endParaRPr lang="ko-KR" altLang="en-US" sz="1400" dirty="0">
              <a:solidFill>
                <a:schemeClr val="tx1"/>
              </a:solidFill>
              <a:ea typeface="나눔바른고딕" panose="020B060302010102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662971" y="2086749"/>
            <a:ext cx="197708" cy="216244"/>
            <a:chOff x="4819137" y="1944129"/>
            <a:chExt cx="263610" cy="288325"/>
          </a:xfrm>
        </p:grpSpPr>
        <p:sp>
          <p:nvSpPr>
            <p:cNvPr id="11" name="직사각형 10"/>
            <p:cNvSpPr/>
            <p:nvPr/>
          </p:nvSpPr>
          <p:spPr>
            <a:xfrm>
              <a:off x="4819137" y="1944129"/>
              <a:ext cx="255373" cy="2883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ea typeface="나눔바른고딕" panose="020B0603020101020101" pitchFamily="50" charset="-127"/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5400000">
              <a:off x="4819135" y="1944131"/>
              <a:ext cx="263613" cy="263610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ea typeface="나눔바른고딕" panose="020B0603020101020101" pitchFamily="50" charset="-127"/>
              </a:endParaRPr>
            </a:p>
          </p:txBody>
        </p:sp>
      </p:grpSp>
      <p:sp>
        <p:nvSpPr>
          <p:cNvPr id="13" name="타원 12"/>
          <p:cNvSpPr/>
          <p:nvPr/>
        </p:nvSpPr>
        <p:spPr>
          <a:xfrm>
            <a:off x="6697362" y="1777829"/>
            <a:ext cx="1790984" cy="95765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ea typeface="나눔바른고딕" panose="020B0603020101020101" pitchFamily="50" charset="-127"/>
              </a:rPr>
              <a:t>do_adder</a:t>
            </a:r>
            <a:endParaRPr lang="en-US" altLang="ko-KR" sz="1400" dirty="0">
              <a:solidFill>
                <a:schemeClr val="tx1"/>
              </a:solidFill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ea typeface="나눔바른고딕" panose="020B0603020101020101" pitchFamily="50" charset="-127"/>
              </a:rPr>
              <a:t>(SC_METHOD)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8670694" y="1678974"/>
            <a:ext cx="197708" cy="216244"/>
            <a:chOff x="4819137" y="1944129"/>
            <a:chExt cx="263610" cy="288325"/>
          </a:xfrm>
        </p:grpSpPr>
        <p:sp>
          <p:nvSpPr>
            <p:cNvPr id="15" name="직사각형 14"/>
            <p:cNvSpPr/>
            <p:nvPr/>
          </p:nvSpPr>
          <p:spPr>
            <a:xfrm>
              <a:off x="4819137" y="1944129"/>
              <a:ext cx="255373" cy="2883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ea typeface="나눔바른고딕" panose="020B0603020101020101" pitchFamily="50" charset="-127"/>
              </a:endParaRPr>
            </a:p>
          </p:txBody>
        </p:sp>
        <p:sp>
          <p:nvSpPr>
            <p:cNvPr id="16" name="이등변 삼각형 15"/>
            <p:cNvSpPr/>
            <p:nvPr/>
          </p:nvSpPr>
          <p:spPr>
            <a:xfrm rot="5400000">
              <a:off x="4819135" y="1944131"/>
              <a:ext cx="263613" cy="263610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ea typeface="나눔바른고딕" panose="020B0603020101020101" pitchFamily="50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618092" y="1416647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lt"/>
                <a:ea typeface="나눔바른고딕" panose="020B0603020101020101" pitchFamily="50" charset="-127"/>
              </a:rPr>
              <a:t>A</a:t>
            </a:r>
            <a:endParaRPr lang="ko-KR" altLang="en-US" sz="1400" dirty="0" err="1">
              <a:latin typeface="+mn-lt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18092" y="2298227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lt"/>
                <a:ea typeface="나눔바른고딕" panose="020B0603020101020101" pitchFamily="50" charset="-127"/>
              </a:rPr>
              <a:t>B</a:t>
            </a:r>
            <a:endParaRPr lang="ko-KR" altLang="en-US" sz="1400" dirty="0" err="1">
              <a:latin typeface="+mn-lt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568501" y="3680767"/>
            <a:ext cx="2286000" cy="215625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ea typeface="나눔바른고딕" panose="020B0603020101020101" pitchFamily="50" charset="-127"/>
              </a:rPr>
              <a:t>adder_thread1</a:t>
            </a:r>
            <a:endParaRPr lang="ko-KR" altLang="en-US" sz="1400" dirty="0">
              <a:solidFill>
                <a:schemeClr val="tx1"/>
              </a:solidFill>
              <a:ea typeface="나눔바른고딕" panose="020B0603020101020101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8658339" y="4496316"/>
            <a:ext cx="197708" cy="216244"/>
            <a:chOff x="4819137" y="1944129"/>
            <a:chExt cx="263610" cy="288325"/>
          </a:xfrm>
        </p:grpSpPr>
        <p:sp>
          <p:nvSpPr>
            <p:cNvPr id="25" name="직사각형 24"/>
            <p:cNvSpPr/>
            <p:nvPr/>
          </p:nvSpPr>
          <p:spPr>
            <a:xfrm>
              <a:off x="4819137" y="1944129"/>
              <a:ext cx="255373" cy="2883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ea typeface="나눔바른고딕" panose="020B0603020101020101" pitchFamily="50" charset="-127"/>
              </a:endParaRPr>
            </a:p>
          </p:txBody>
        </p:sp>
        <p:sp>
          <p:nvSpPr>
            <p:cNvPr id="26" name="이등변 삼각형 25"/>
            <p:cNvSpPr/>
            <p:nvPr/>
          </p:nvSpPr>
          <p:spPr>
            <a:xfrm rot="5400000">
              <a:off x="4819135" y="1944131"/>
              <a:ext cx="263613" cy="263610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ea typeface="나눔바른고딕" panose="020B0603020101020101" pitchFamily="50" charset="-127"/>
              </a:endParaRPr>
            </a:p>
          </p:txBody>
        </p:sp>
      </p:grpSp>
      <p:sp>
        <p:nvSpPr>
          <p:cNvPr id="27" name="타원 26"/>
          <p:cNvSpPr/>
          <p:nvPr/>
        </p:nvSpPr>
        <p:spPr>
          <a:xfrm>
            <a:off x="6692731" y="4187396"/>
            <a:ext cx="1687580" cy="95765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ea typeface="나눔바른고딕" panose="020B0603020101020101" pitchFamily="50" charset="-127"/>
              </a:rPr>
              <a:t>do_adder</a:t>
            </a:r>
            <a:endParaRPr lang="en-US" altLang="ko-KR" sz="1400" dirty="0">
              <a:solidFill>
                <a:schemeClr val="tx1"/>
              </a:solidFill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ea typeface="나눔바른고딕" panose="020B0603020101020101" pitchFamily="50" charset="-127"/>
              </a:rPr>
              <a:t>(SC_THREAD)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8666062" y="4088541"/>
            <a:ext cx="197708" cy="216244"/>
            <a:chOff x="4819137" y="1944129"/>
            <a:chExt cx="263610" cy="288325"/>
          </a:xfrm>
        </p:grpSpPr>
        <p:sp>
          <p:nvSpPr>
            <p:cNvPr id="29" name="직사각형 28"/>
            <p:cNvSpPr/>
            <p:nvPr/>
          </p:nvSpPr>
          <p:spPr>
            <a:xfrm>
              <a:off x="4819137" y="1944129"/>
              <a:ext cx="255373" cy="2883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ea typeface="나눔바른고딕" panose="020B0603020101020101" pitchFamily="50" charset="-127"/>
              </a:endParaRPr>
            </a:p>
          </p:txBody>
        </p:sp>
        <p:sp>
          <p:nvSpPr>
            <p:cNvPr id="30" name="이등변 삼각형 29"/>
            <p:cNvSpPr/>
            <p:nvPr/>
          </p:nvSpPr>
          <p:spPr>
            <a:xfrm rot="5400000">
              <a:off x="4819135" y="1944131"/>
              <a:ext cx="263613" cy="263610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16200000">
            <a:off x="7612647" y="5620779"/>
            <a:ext cx="197708" cy="216244"/>
            <a:chOff x="4819137" y="1944129"/>
            <a:chExt cx="263610" cy="288325"/>
          </a:xfrm>
        </p:grpSpPr>
        <p:sp>
          <p:nvSpPr>
            <p:cNvPr id="32" name="직사각형 31"/>
            <p:cNvSpPr/>
            <p:nvPr/>
          </p:nvSpPr>
          <p:spPr>
            <a:xfrm>
              <a:off x="4819137" y="1944129"/>
              <a:ext cx="255373" cy="2883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ea typeface="나눔바른고딕" panose="020B0603020101020101" pitchFamily="50" charset="-127"/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5400000">
              <a:off x="4819135" y="1944131"/>
              <a:ext cx="263613" cy="263610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ea typeface="나눔바른고딕" panose="020B0603020101020101" pitchFamily="50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523579" y="5359226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+mn-lt"/>
                <a:ea typeface="나눔바른고딕" panose="020B0603020101020101" pitchFamily="50" charset="-127"/>
              </a:rPr>
              <a:t>clk</a:t>
            </a:r>
            <a:endParaRPr lang="ko-KR" altLang="en-US" sz="1400" dirty="0" err="1">
              <a:latin typeface="+mn-lt"/>
              <a:ea typeface="나눔바른고딕" panose="020B060302010102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613460" y="3826214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lt"/>
                <a:ea typeface="나눔바른고딕" panose="020B0603020101020101" pitchFamily="50" charset="-127"/>
              </a:rPr>
              <a:t>A</a:t>
            </a:r>
            <a:endParaRPr lang="ko-KR" altLang="en-US" sz="1400" dirty="0" err="1">
              <a:latin typeface="+mn-lt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13460" y="470779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lt"/>
                <a:ea typeface="나눔바른고딕" panose="020B0603020101020101" pitchFamily="50" charset="-127"/>
              </a:rPr>
              <a:t>B</a:t>
            </a:r>
            <a:endParaRPr lang="ko-KR" altLang="en-US" sz="1400" dirty="0" err="1">
              <a:latin typeface="+mn-lt"/>
              <a:ea typeface="나눔바른고딕" panose="020B0603020101020101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8666061" y="2645760"/>
            <a:ext cx="197708" cy="216244"/>
            <a:chOff x="4819137" y="1944129"/>
            <a:chExt cx="263610" cy="288325"/>
          </a:xfrm>
        </p:grpSpPr>
        <p:sp>
          <p:nvSpPr>
            <p:cNvPr id="38" name="직사각형 37"/>
            <p:cNvSpPr/>
            <p:nvPr/>
          </p:nvSpPr>
          <p:spPr>
            <a:xfrm>
              <a:off x="4819137" y="1944129"/>
              <a:ext cx="255373" cy="2883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ea typeface="나눔바른고딕" panose="020B0603020101020101" pitchFamily="50" charset="-127"/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5400000">
              <a:off x="4819135" y="1944131"/>
              <a:ext cx="263613" cy="263610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ea typeface="나눔바른고딕" panose="020B0603020101020101" pitchFamily="50" charset="-127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8621182" y="285723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lt"/>
                <a:ea typeface="나눔바른고딕" panose="020B0603020101020101" pitchFamily="50" charset="-127"/>
              </a:rPr>
              <a:t>C</a:t>
            </a:r>
            <a:endParaRPr lang="ko-KR" altLang="en-US" sz="1400" dirty="0" err="1">
              <a:latin typeface="+mn-lt"/>
              <a:ea typeface="나눔바른고딕" panose="020B0603020101020101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8662971" y="5058546"/>
            <a:ext cx="197708" cy="216244"/>
            <a:chOff x="4819137" y="1944129"/>
            <a:chExt cx="263610" cy="288325"/>
          </a:xfrm>
        </p:grpSpPr>
        <p:sp>
          <p:nvSpPr>
            <p:cNvPr id="42" name="직사각형 41"/>
            <p:cNvSpPr/>
            <p:nvPr/>
          </p:nvSpPr>
          <p:spPr>
            <a:xfrm>
              <a:off x="4819137" y="1944129"/>
              <a:ext cx="255373" cy="2883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ea typeface="나눔바른고딕" panose="020B0603020101020101" pitchFamily="50" charset="-127"/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5400000">
              <a:off x="4819135" y="1944131"/>
              <a:ext cx="263613" cy="263610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ea typeface="나눔바른고딕" panose="020B0603020101020101" pitchFamily="50" charset="-127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8618092" y="527002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lt"/>
                <a:ea typeface="나눔바른고딕" panose="020B0603020101020101" pitchFamily="50" charset="-127"/>
              </a:rPr>
              <a:t>C</a:t>
            </a:r>
            <a:endParaRPr lang="ko-KR" altLang="en-US" sz="1400" dirty="0" err="1">
              <a:latin typeface="+mn-lt"/>
              <a:ea typeface="나눔바른고딕" panose="020B0603020101020101" pitchFamily="50" charset="-127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84" y="1271200"/>
            <a:ext cx="3081358" cy="2430670"/>
          </a:xfrm>
          <a:prstGeom prst="rect">
            <a:avLst/>
          </a:prstGeom>
        </p:spPr>
      </p:pic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293" y="1271200"/>
            <a:ext cx="2456988" cy="354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04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SystemC</a:t>
            </a:r>
            <a:r>
              <a:rPr lang="en-US" altLang="ko-KR" dirty="0"/>
              <a:t> Examples-1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549965" y="1116739"/>
            <a:ext cx="2286000" cy="215625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adder_thread2</a:t>
            </a:r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8639803" y="1932288"/>
            <a:ext cx="197708" cy="216244"/>
            <a:chOff x="4819137" y="1944129"/>
            <a:chExt cx="263610" cy="288325"/>
          </a:xfrm>
        </p:grpSpPr>
        <p:sp>
          <p:nvSpPr>
            <p:cNvPr id="19" name="직사각형 18"/>
            <p:cNvSpPr/>
            <p:nvPr/>
          </p:nvSpPr>
          <p:spPr>
            <a:xfrm>
              <a:off x="4819137" y="1944129"/>
              <a:ext cx="255373" cy="2883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rot="5400000">
              <a:off x="4819135" y="1944131"/>
              <a:ext cx="263613" cy="263610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21" name="타원 20"/>
          <p:cNvSpPr/>
          <p:nvPr/>
        </p:nvSpPr>
        <p:spPr>
          <a:xfrm>
            <a:off x="6674195" y="1623368"/>
            <a:ext cx="1687580" cy="95765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do_adder</a:t>
            </a:r>
            <a:endParaRPr lang="en-US" altLang="ko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(SC_THREAD)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8647526" y="1524513"/>
            <a:ext cx="197708" cy="216244"/>
            <a:chOff x="4819137" y="1944129"/>
            <a:chExt cx="263610" cy="288325"/>
          </a:xfrm>
        </p:grpSpPr>
        <p:sp>
          <p:nvSpPr>
            <p:cNvPr id="23" name="직사각형 22"/>
            <p:cNvSpPr/>
            <p:nvPr/>
          </p:nvSpPr>
          <p:spPr>
            <a:xfrm>
              <a:off x="4819137" y="1944129"/>
              <a:ext cx="255373" cy="2883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5400000">
              <a:off x="4819135" y="1944131"/>
              <a:ext cx="263613" cy="263610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594924" y="126218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endParaRPr lang="ko-KR" altLang="en-US" sz="1400" dirty="0" err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594924" y="214376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endParaRPr lang="ko-KR" altLang="en-US" sz="1400" dirty="0" err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8644435" y="2494518"/>
            <a:ext cx="197708" cy="216244"/>
            <a:chOff x="4819137" y="1944129"/>
            <a:chExt cx="263610" cy="288325"/>
          </a:xfrm>
        </p:grpSpPr>
        <p:sp>
          <p:nvSpPr>
            <p:cNvPr id="36" name="직사각형 35"/>
            <p:cNvSpPr/>
            <p:nvPr/>
          </p:nvSpPr>
          <p:spPr>
            <a:xfrm>
              <a:off x="4819137" y="1944129"/>
              <a:ext cx="255373" cy="2883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37" name="이등변 삼각형 36"/>
            <p:cNvSpPr/>
            <p:nvPr/>
          </p:nvSpPr>
          <p:spPr>
            <a:xfrm rot="5400000">
              <a:off x="4819135" y="1944131"/>
              <a:ext cx="263613" cy="263610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599556" y="270599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C</a:t>
            </a:r>
            <a:endParaRPr lang="ko-KR" altLang="en-US" sz="1400" dirty="0" err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551511" y="3540726"/>
            <a:ext cx="2286000" cy="215625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adder_thread3</a:t>
            </a:r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8641349" y="4356274"/>
            <a:ext cx="197708" cy="216244"/>
            <a:chOff x="4819137" y="1944129"/>
            <a:chExt cx="263610" cy="288325"/>
          </a:xfrm>
        </p:grpSpPr>
        <p:sp>
          <p:nvSpPr>
            <p:cNvPr id="41" name="직사각형 40"/>
            <p:cNvSpPr/>
            <p:nvPr/>
          </p:nvSpPr>
          <p:spPr>
            <a:xfrm>
              <a:off x="4819137" y="1944129"/>
              <a:ext cx="255373" cy="2883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2" name="이등변 삼각형 41"/>
            <p:cNvSpPr/>
            <p:nvPr/>
          </p:nvSpPr>
          <p:spPr>
            <a:xfrm rot="5400000">
              <a:off x="4819135" y="1944131"/>
              <a:ext cx="263613" cy="263610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43" name="타원 42"/>
          <p:cNvSpPr/>
          <p:nvPr/>
        </p:nvSpPr>
        <p:spPr>
          <a:xfrm>
            <a:off x="6675741" y="4047355"/>
            <a:ext cx="1687580" cy="95765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do_adder</a:t>
            </a:r>
            <a:endParaRPr lang="en-US" altLang="ko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(SC_THREAD)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8649072" y="3948500"/>
            <a:ext cx="197708" cy="216244"/>
            <a:chOff x="4819137" y="1944129"/>
            <a:chExt cx="263610" cy="288325"/>
          </a:xfrm>
        </p:grpSpPr>
        <p:sp>
          <p:nvSpPr>
            <p:cNvPr id="45" name="직사각형 44"/>
            <p:cNvSpPr/>
            <p:nvPr/>
          </p:nvSpPr>
          <p:spPr>
            <a:xfrm>
              <a:off x="4819137" y="1944129"/>
              <a:ext cx="255373" cy="2883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rot="5400000">
              <a:off x="4819135" y="1944131"/>
              <a:ext cx="263613" cy="263610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 rot="16200000">
            <a:off x="7595657" y="5480737"/>
            <a:ext cx="197708" cy="216244"/>
            <a:chOff x="4819137" y="1944129"/>
            <a:chExt cx="263610" cy="288325"/>
          </a:xfrm>
        </p:grpSpPr>
        <p:sp>
          <p:nvSpPr>
            <p:cNvPr id="48" name="직사각형 47"/>
            <p:cNvSpPr/>
            <p:nvPr/>
          </p:nvSpPr>
          <p:spPr>
            <a:xfrm>
              <a:off x="4819137" y="1944129"/>
              <a:ext cx="255373" cy="2883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4819135" y="1944131"/>
              <a:ext cx="263613" cy="263610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506590" y="5219184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clk</a:t>
            </a:r>
            <a:endParaRPr lang="ko-KR" altLang="en-US" sz="1400" dirty="0" err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596470" y="368617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endParaRPr lang="ko-KR" altLang="en-US" sz="1400" dirty="0" err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596470" y="45677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endParaRPr lang="ko-KR" altLang="en-US" sz="1400" dirty="0" err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8645981" y="4918505"/>
            <a:ext cx="197708" cy="216244"/>
            <a:chOff x="4819137" y="1944129"/>
            <a:chExt cx="263610" cy="288325"/>
          </a:xfrm>
        </p:grpSpPr>
        <p:sp>
          <p:nvSpPr>
            <p:cNvPr id="54" name="직사각형 53"/>
            <p:cNvSpPr/>
            <p:nvPr/>
          </p:nvSpPr>
          <p:spPr>
            <a:xfrm>
              <a:off x="4819137" y="1944129"/>
              <a:ext cx="255373" cy="2883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55" name="이등변 삼각형 54"/>
            <p:cNvSpPr/>
            <p:nvPr/>
          </p:nvSpPr>
          <p:spPr>
            <a:xfrm rot="5400000">
              <a:off x="4819135" y="1944131"/>
              <a:ext cx="263613" cy="263610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601102" y="512998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C</a:t>
            </a:r>
            <a:endParaRPr lang="ko-KR" altLang="en-US" sz="1400" dirty="0" err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2810"/>
            <a:ext cx="2978273" cy="3278243"/>
          </a:xfrm>
          <a:prstGeom prst="rect">
            <a:avLst/>
          </a:prstGeom>
        </p:spPr>
      </p:pic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232" y="1416074"/>
            <a:ext cx="3376857" cy="339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96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SystemC</a:t>
            </a:r>
            <a:r>
              <a:rPr lang="en-US" altLang="ko-KR" dirty="0"/>
              <a:t> Examples-1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439403" y="2416261"/>
            <a:ext cx="2286000" cy="215625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adder_cthread</a:t>
            </a:r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529241" y="3231810"/>
            <a:ext cx="197708" cy="216244"/>
            <a:chOff x="4819137" y="1944129"/>
            <a:chExt cx="263610" cy="288325"/>
          </a:xfrm>
        </p:grpSpPr>
        <p:sp>
          <p:nvSpPr>
            <p:cNvPr id="10" name="직사각형 9"/>
            <p:cNvSpPr/>
            <p:nvPr/>
          </p:nvSpPr>
          <p:spPr>
            <a:xfrm>
              <a:off x="4819137" y="1944129"/>
              <a:ext cx="255373" cy="2883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rot="5400000">
              <a:off x="4819135" y="1944131"/>
              <a:ext cx="263613" cy="263610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12" name="타원 11"/>
          <p:cNvSpPr/>
          <p:nvPr/>
        </p:nvSpPr>
        <p:spPr>
          <a:xfrm>
            <a:off x="5563632" y="2922890"/>
            <a:ext cx="1825709" cy="95765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do_adder</a:t>
            </a:r>
            <a:endParaRPr lang="en-US" altLang="ko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(SC_CTHREAD)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7536964" y="2824035"/>
            <a:ext cx="197708" cy="216244"/>
            <a:chOff x="4819137" y="1944129"/>
            <a:chExt cx="263610" cy="288325"/>
          </a:xfrm>
        </p:grpSpPr>
        <p:sp>
          <p:nvSpPr>
            <p:cNvPr id="14" name="직사각형 13"/>
            <p:cNvSpPr/>
            <p:nvPr/>
          </p:nvSpPr>
          <p:spPr>
            <a:xfrm>
              <a:off x="4819137" y="1944129"/>
              <a:ext cx="255373" cy="2883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 rot="5400000">
              <a:off x="4819135" y="1944131"/>
              <a:ext cx="263613" cy="263610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 rot="16200000">
            <a:off x="6483549" y="4356273"/>
            <a:ext cx="197708" cy="216244"/>
            <a:chOff x="4819137" y="1944129"/>
            <a:chExt cx="263610" cy="288325"/>
          </a:xfrm>
        </p:grpSpPr>
        <p:sp>
          <p:nvSpPr>
            <p:cNvPr id="17" name="직사각형 16"/>
            <p:cNvSpPr/>
            <p:nvPr/>
          </p:nvSpPr>
          <p:spPr>
            <a:xfrm>
              <a:off x="4819137" y="1944129"/>
              <a:ext cx="255373" cy="2883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이등변 삼각형 17"/>
            <p:cNvSpPr/>
            <p:nvPr/>
          </p:nvSpPr>
          <p:spPr>
            <a:xfrm rot="5400000">
              <a:off x="4819135" y="1944131"/>
              <a:ext cx="263613" cy="263610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394481" y="4094720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clk</a:t>
            </a:r>
            <a:endParaRPr lang="ko-KR" altLang="en-US" sz="1400" dirty="0" err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84362" y="256170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endParaRPr lang="ko-KR" altLang="en-US" sz="1400" dirty="0" err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84362" y="344328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endParaRPr lang="ko-KR" altLang="en-US" sz="1400" dirty="0" err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7533873" y="3794040"/>
            <a:ext cx="197708" cy="216244"/>
            <a:chOff x="4819137" y="1944129"/>
            <a:chExt cx="263610" cy="288325"/>
          </a:xfrm>
        </p:grpSpPr>
        <p:sp>
          <p:nvSpPr>
            <p:cNvPr id="23" name="직사각형 22"/>
            <p:cNvSpPr/>
            <p:nvPr/>
          </p:nvSpPr>
          <p:spPr>
            <a:xfrm>
              <a:off x="4819137" y="1944129"/>
              <a:ext cx="255373" cy="2883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5400000">
              <a:off x="4819135" y="1944131"/>
              <a:ext cx="263613" cy="263610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488994" y="400551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C</a:t>
            </a:r>
            <a:endParaRPr lang="ko-KR" altLang="en-US" sz="1400" dirty="0" err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33" y="1887100"/>
            <a:ext cx="3609496" cy="359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709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SystemC</a:t>
            </a:r>
            <a:r>
              <a:rPr lang="en-US" altLang="ko-KR" dirty="0"/>
              <a:t> Examples-1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858260" y="3420295"/>
            <a:ext cx="1407786" cy="4757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ea typeface="나눔바른고딕" panose="020B0603020101020101" pitchFamily="50" charset="-127"/>
              </a:rPr>
              <a:t>AD_M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ea typeface="나눔바른고딕" panose="020B0603020101020101" pitchFamily="50" charset="-127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ea typeface="나눔바른고딕" panose="020B0603020101020101" pitchFamily="50" charset="-127"/>
              </a:rPr>
              <a:t>adder_method</a:t>
            </a:r>
            <a:r>
              <a:rPr lang="en-US" altLang="ko-KR" sz="1400" dirty="0">
                <a:solidFill>
                  <a:schemeClr val="tx1"/>
                </a:solidFill>
                <a:ea typeface="나눔바른고딕" panose="020B0603020101020101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58260" y="4072114"/>
            <a:ext cx="1407786" cy="4757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ea typeface="나눔바른고딕" panose="020B0603020101020101" pitchFamily="50" charset="-127"/>
              </a:rPr>
              <a:t>AD_T1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ea typeface="나눔바른고딕" panose="020B0603020101020101" pitchFamily="50" charset="-127"/>
              </a:rPr>
              <a:t>(adder_thread1)</a:t>
            </a:r>
            <a:endParaRPr lang="ko-KR" altLang="en-US" sz="1400" dirty="0">
              <a:solidFill>
                <a:schemeClr val="tx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58260" y="4723933"/>
            <a:ext cx="1407786" cy="4757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ea typeface="나눔바른고딕" panose="020B0603020101020101" pitchFamily="50" charset="-127"/>
              </a:rPr>
              <a:t>AD_T2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ea typeface="나눔바른고딕" panose="020B0603020101020101" pitchFamily="50" charset="-127"/>
              </a:rPr>
              <a:t>(adder_thread2)</a:t>
            </a:r>
            <a:endParaRPr lang="ko-KR" altLang="en-US" sz="1400" dirty="0">
              <a:solidFill>
                <a:schemeClr val="tx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58260" y="5375752"/>
            <a:ext cx="1407786" cy="4757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ea typeface="나눔바른고딕" panose="020B0603020101020101" pitchFamily="50" charset="-127"/>
              </a:rPr>
              <a:t>AD_T3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ea typeface="나눔바른고딕" panose="020B0603020101020101" pitchFamily="50" charset="-127"/>
              </a:rPr>
              <a:t>(adder_thread3)</a:t>
            </a:r>
            <a:endParaRPr lang="ko-KR" altLang="en-US" sz="1400" dirty="0">
              <a:solidFill>
                <a:schemeClr val="tx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58260" y="6070624"/>
            <a:ext cx="1407786" cy="4757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ea typeface="나눔바른고딕" panose="020B0603020101020101" pitchFamily="50" charset="-127"/>
              </a:rPr>
              <a:t>AD_C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ea typeface="나눔바른고딕" panose="020B0603020101020101" pitchFamily="50" charset="-127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ea typeface="나눔바른고딕" panose="020B0603020101020101" pitchFamily="50" charset="-127"/>
              </a:rPr>
              <a:t>adder_cthread</a:t>
            </a:r>
            <a:r>
              <a:rPr lang="en-US" altLang="ko-KR" sz="1400" dirty="0">
                <a:solidFill>
                  <a:schemeClr val="tx1"/>
                </a:solidFill>
                <a:ea typeface="나눔바른고딕" panose="020B0603020101020101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62368" y="4723933"/>
            <a:ext cx="937010" cy="4757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ea typeface="나눔바른고딕" panose="020B0603020101020101" pitchFamily="50" charset="-127"/>
              </a:rPr>
              <a:t>STIM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ea typeface="나눔바른고딕" panose="020B0603020101020101" pitchFamily="50" charset="-127"/>
              </a:rPr>
              <a:t>(stimulus)</a:t>
            </a:r>
            <a:endParaRPr lang="ko-KR" altLang="en-US" sz="1400" dirty="0">
              <a:solidFill>
                <a:schemeClr val="tx1"/>
              </a:solidFill>
              <a:ea typeface="나눔바른고딕" panose="020B0603020101020101" pitchFamily="50" charset="-127"/>
            </a:endParaRPr>
          </a:p>
        </p:txBody>
      </p:sp>
      <p:cxnSp>
        <p:nvCxnSpPr>
          <p:cNvPr id="14" name="직선 연결선 13"/>
          <p:cNvCxnSpPr>
            <a:stCxn id="7" idx="1"/>
            <a:endCxn id="12" idx="3"/>
          </p:cNvCxnSpPr>
          <p:nvPr/>
        </p:nvCxnSpPr>
        <p:spPr>
          <a:xfrm flipH="1">
            <a:off x="6199379" y="3658165"/>
            <a:ext cx="658882" cy="13036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직선 연결선 15"/>
          <p:cNvCxnSpPr>
            <a:stCxn id="12" idx="3"/>
            <a:endCxn id="8" idx="1"/>
          </p:cNvCxnSpPr>
          <p:nvPr/>
        </p:nvCxnSpPr>
        <p:spPr>
          <a:xfrm flipV="1">
            <a:off x="6199379" y="4309984"/>
            <a:ext cx="658882" cy="6518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직선 연결선 17"/>
          <p:cNvCxnSpPr>
            <a:stCxn id="12" idx="3"/>
            <a:endCxn id="9" idx="1"/>
          </p:cNvCxnSpPr>
          <p:nvPr/>
        </p:nvCxnSpPr>
        <p:spPr>
          <a:xfrm>
            <a:off x="6199379" y="4961803"/>
            <a:ext cx="65888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연결선 19"/>
          <p:cNvCxnSpPr>
            <a:stCxn id="12" idx="3"/>
            <a:endCxn id="10" idx="1"/>
          </p:cNvCxnSpPr>
          <p:nvPr/>
        </p:nvCxnSpPr>
        <p:spPr>
          <a:xfrm>
            <a:off x="6199379" y="4961803"/>
            <a:ext cx="658882" cy="6518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직선 연결선 21"/>
          <p:cNvCxnSpPr>
            <a:stCxn id="12" idx="3"/>
            <a:endCxn id="11" idx="1"/>
          </p:cNvCxnSpPr>
          <p:nvPr/>
        </p:nvCxnSpPr>
        <p:spPr>
          <a:xfrm>
            <a:off x="6199379" y="4961803"/>
            <a:ext cx="658882" cy="13466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직사각형 22"/>
          <p:cNvSpPr/>
          <p:nvPr/>
        </p:nvSpPr>
        <p:spPr>
          <a:xfrm>
            <a:off x="5262368" y="3746205"/>
            <a:ext cx="937010" cy="4757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ea typeface="나눔바른고딕" panose="020B0603020101020101" pitchFamily="50" charset="-127"/>
              </a:rPr>
              <a:t>clock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ea typeface="나눔바른고딕" panose="020B0603020101020101" pitchFamily="50" charset="-127"/>
              </a:rPr>
              <a:t>(clock)</a:t>
            </a:r>
            <a:endParaRPr lang="ko-KR" altLang="en-US" sz="1400" dirty="0">
              <a:solidFill>
                <a:schemeClr val="tx1"/>
              </a:solidFill>
              <a:ea typeface="나눔바른고딕" panose="020B0603020101020101" pitchFamily="50" charset="-127"/>
            </a:endParaRPr>
          </a:p>
        </p:txBody>
      </p:sp>
      <p:cxnSp>
        <p:nvCxnSpPr>
          <p:cNvPr id="25" name="직선 연결선 24"/>
          <p:cNvCxnSpPr>
            <a:stCxn id="23" idx="3"/>
            <a:endCxn id="8" idx="1"/>
          </p:cNvCxnSpPr>
          <p:nvPr/>
        </p:nvCxnSpPr>
        <p:spPr>
          <a:xfrm>
            <a:off x="6199379" y="3984074"/>
            <a:ext cx="658882" cy="3259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직선 연결선 26"/>
          <p:cNvCxnSpPr>
            <a:stCxn id="23" idx="3"/>
            <a:endCxn id="10" idx="1"/>
          </p:cNvCxnSpPr>
          <p:nvPr/>
        </p:nvCxnSpPr>
        <p:spPr>
          <a:xfrm>
            <a:off x="6199379" y="3984074"/>
            <a:ext cx="658882" cy="16295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연결선 28"/>
          <p:cNvCxnSpPr>
            <a:stCxn id="23" idx="3"/>
            <a:endCxn id="11" idx="1"/>
          </p:cNvCxnSpPr>
          <p:nvPr/>
        </p:nvCxnSpPr>
        <p:spPr>
          <a:xfrm>
            <a:off x="6199379" y="3984075"/>
            <a:ext cx="658882" cy="23244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1" y="1073456"/>
            <a:ext cx="4537458" cy="2127706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" y="1384634"/>
            <a:ext cx="4280790" cy="454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78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Types of Instruction set simulator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633" y="3005523"/>
            <a:ext cx="1020328" cy="79093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600" b="0" dirty="0">
                <a:latin typeface="+mn-lt"/>
                <a:cs typeface="Consolas" pitchFamily="49" charset="0"/>
              </a:rPr>
              <a:t>Target Binary</a:t>
            </a:r>
            <a:endParaRPr lang="ko-KR" altLang="en-US" sz="1600" b="0" dirty="0">
              <a:latin typeface="+mn-lt"/>
              <a:cs typeface="Consolas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254694" y="3048495"/>
            <a:ext cx="1470720" cy="70499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600" b="0" dirty="0">
                <a:cs typeface="Consolas" pitchFamily="49" charset="0"/>
              </a:rPr>
              <a:t>C Code generation</a:t>
            </a:r>
            <a:endParaRPr lang="ko-KR" altLang="en-US" sz="1600" b="0" dirty="0"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05386" y="3048495"/>
            <a:ext cx="1133426" cy="704991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600" b="0" dirty="0" smtClean="0">
                <a:latin typeface="+mn-lt"/>
                <a:cs typeface="Consolas" pitchFamily="49" charset="0"/>
              </a:rPr>
              <a:t>Intermediate</a:t>
            </a:r>
            <a:br>
              <a:rPr lang="en-US" altLang="ko-KR" sz="1600" b="0" dirty="0" smtClean="0">
                <a:latin typeface="+mn-lt"/>
                <a:cs typeface="Consolas" pitchFamily="49" charset="0"/>
              </a:rPr>
            </a:br>
            <a:r>
              <a:rPr lang="en-US" altLang="ko-KR" sz="1600" b="0" dirty="0" smtClean="0">
                <a:latin typeface="+mn-lt"/>
                <a:cs typeface="Consolas" pitchFamily="49" charset="0"/>
              </a:rPr>
              <a:t>C </a:t>
            </a:r>
            <a:r>
              <a:rPr lang="en-US" altLang="ko-KR" sz="1600" b="0" dirty="0">
                <a:latin typeface="+mn-lt"/>
                <a:cs typeface="Consolas" pitchFamily="49" charset="0"/>
              </a:rPr>
              <a:t>code</a:t>
            </a:r>
            <a:endParaRPr lang="ko-KR" altLang="en-US" sz="1600" b="0" dirty="0">
              <a:latin typeface="+mn-lt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458356" y="3048495"/>
            <a:ext cx="1418358" cy="704991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600" b="0" dirty="0">
                <a:latin typeface="+mn-lt"/>
                <a:cs typeface="Consolas" pitchFamily="49" charset="0"/>
              </a:rPr>
              <a:t>Host </a:t>
            </a:r>
            <a:r>
              <a:rPr lang="en-US" altLang="ko-KR" sz="1600" b="0" dirty="0" smtClean="0">
                <a:latin typeface="+mn-lt"/>
                <a:cs typeface="Consolas" pitchFamily="49" charset="0"/>
              </a:rPr>
              <a:t>Executable </a:t>
            </a:r>
            <a:r>
              <a:rPr lang="en-US" altLang="ko-KR" sz="1600" b="0" dirty="0">
                <a:latin typeface="+mn-lt"/>
                <a:cs typeface="Consolas" pitchFamily="49" charset="0"/>
              </a:rPr>
              <a:t>Code</a:t>
            </a:r>
            <a:endParaRPr lang="ko-KR" altLang="en-US" sz="1600" b="0" dirty="0">
              <a:latin typeface="+mn-lt"/>
              <a:cs typeface="Consolas" pitchFamily="49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684520" y="3102315"/>
            <a:ext cx="1190454" cy="59735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600" b="0" dirty="0">
                <a:latin typeface="+mn-lt"/>
                <a:cs typeface="Consolas" pitchFamily="49" charset="0"/>
              </a:rPr>
              <a:t>Host </a:t>
            </a:r>
            <a:r>
              <a:rPr lang="en-US" altLang="ko-KR" sz="1600" b="0" dirty="0" smtClean="0">
                <a:latin typeface="+mn-lt"/>
                <a:cs typeface="Consolas" pitchFamily="49" charset="0"/>
              </a:rPr>
              <a:t>Code Build</a:t>
            </a:r>
            <a:endParaRPr lang="ko-KR" altLang="en-US" sz="1600" b="0" dirty="0">
              <a:latin typeface="+mn-lt"/>
              <a:cs typeface="Consolas" pitchFamily="49" charset="0"/>
            </a:endParaRPr>
          </a:p>
        </p:txBody>
      </p:sp>
      <p:cxnSp>
        <p:nvCxnSpPr>
          <p:cNvPr id="9" name="직선 화살표 연결선 8"/>
          <p:cNvCxnSpPr>
            <a:stCxn id="4" idx="3"/>
            <a:endCxn id="5" idx="1"/>
          </p:cNvCxnSpPr>
          <p:nvPr/>
        </p:nvCxnSpPr>
        <p:spPr bwMode="auto">
          <a:xfrm>
            <a:off x="1203961" y="3400990"/>
            <a:ext cx="1050733" cy="1"/>
          </a:xfrm>
          <a:prstGeom prst="straightConnector1">
            <a:avLst/>
          </a:prstGeom>
          <a:noFill/>
          <a:ln w="190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10" name="직선 화살표 연결선 9"/>
          <p:cNvCxnSpPr>
            <a:stCxn id="5" idx="3"/>
            <a:endCxn id="6" idx="1"/>
          </p:cNvCxnSpPr>
          <p:nvPr/>
        </p:nvCxnSpPr>
        <p:spPr bwMode="auto">
          <a:xfrm>
            <a:off x="3725414" y="3400991"/>
            <a:ext cx="379972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11" name="직선 화살표 연결선 10"/>
          <p:cNvCxnSpPr>
            <a:stCxn id="6" idx="3"/>
            <a:endCxn id="8" idx="1"/>
          </p:cNvCxnSpPr>
          <p:nvPr/>
        </p:nvCxnSpPr>
        <p:spPr bwMode="auto">
          <a:xfrm>
            <a:off x="5238812" y="3400991"/>
            <a:ext cx="445708" cy="1"/>
          </a:xfrm>
          <a:prstGeom prst="straightConnector1">
            <a:avLst/>
          </a:prstGeom>
          <a:noFill/>
          <a:ln w="190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12" name="직선 화살표 연결선 11"/>
          <p:cNvCxnSpPr>
            <a:stCxn id="8" idx="3"/>
            <a:endCxn id="7" idx="1"/>
          </p:cNvCxnSpPr>
          <p:nvPr/>
        </p:nvCxnSpPr>
        <p:spPr bwMode="auto">
          <a:xfrm flipV="1">
            <a:off x="6874974" y="3400991"/>
            <a:ext cx="583382" cy="1"/>
          </a:xfrm>
          <a:prstGeom prst="straightConnector1">
            <a:avLst/>
          </a:prstGeom>
          <a:noFill/>
          <a:ln w="190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24" name="TextBox 23"/>
          <p:cNvSpPr txBox="1"/>
          <p:nvPr/>
        </p:nvSpPr>
        <p:spPr bwMode="auto">
          <a:xfrm>
            <a:off x="6638643" y="3822689"/>
            <a:ext cx="2314608" cy="369332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+mn-lt"/>
              </a:rPr>
              <a:t>Statically compiled ISS</a:t>
            </a:r>
            <a:endParaRPr lang="ko-KR" altLang="en-US" sz="1800" dirty="0" smtClean="0">
              <a:latin typeface="+mn-lt"/>
            </a:endParaRPr>
          </a:p>
        </p:txBody>
      </p:sp>
      <p:cxnSp>
        <p:nvCxnSpPr>
          <p:cNvPr id="28" name="직선 화살표 연결선 27"/>
          <p:cNvCxnSpPr>
            <a:stCxn id="4" idx="3"/>
            <a:endCxn id="67" idx="1"/>
          </p:cNvCxnSpPr>
          <p:nvPr/>
        </p:nvCxnSpPr>
        <p:spPr bwMode="auto">
          <a:xfrm flipV="1">
            <a:off x="1203961" y="1953380"/>
            <a:ext cx="1237040" cy="144761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 bwMode="auto">
          <a:xfrm>
            <a:off x="7185872" y="1758652"/>
            <a:ext cx="1648208" cy="369332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+mn-lt"/>
              </a:rPr>
              <a:t>Interpretive ISS</a:t>
            </a:r>
            <a:endParaRPr lang="ko-KR" altLang="en-US" sz="1800" dirty="0" smtClean="0">
              <a:latin typeface="+mn-lt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268216" y="4496104"/>
            <a:ext cx="1470720" cy="70499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/>
          </a:bodyPr>
          <a:lstStyle/>
          <a:p>
            <a:pPr algn="ctr"/>
            <a:r>
              <a:rPr lang="en-US" altLang="ko-KR" sz="1600" b="0" dirty="0" smtClean="0">
                <a:cs typeface="Consolas" pitchFamily="49" charset="0"/>
              </a:rPr>
              <a:t>Look up translation cache</a:t>
            </a:r>
            <a:endParaRPr lang="ko-KR" altLang="en-US" sz="1600" b="0" dirty="0">
              <a:cs typeface="Consolas" pitchFamily="49" charset="0"/>
            </a:endParaRPr>
          </a:p>
        </p:txBody>
      </p:sp>
      <p:cxnSp>
        <p:nvCxnSpPr>
          <p:cNvPr id="45" name="직선 화살표 연결선 44"/>
          <p:cNvCxnSpPr>
            <a:stCxn id="4" idx="3"/>
            <a:endCxn id="42" idx="1"/>
          </p:cNvCxnSpPr>
          <p:nvPr/>
        </p:nvCxnSpPr>
        <p:spPr bwMode="auto">
          <a:xfrm>
            <a:off x="1203961" y="3400990"/>
            <a:ext cx="1064255" cy="144761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53" name="TextBox 52"/>
          <p:cNvSpPr txBox="1"/>
          <p:nvPr/>
        </p:nvSpPr>
        <p:spPr bwMode="auto">
          <a:xfrm>
            <a:off x="904763" y="2265538"/>
            <a:ext cx="1025537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ko-KR" sz="1600" b="0" dirty="0" smtClean="0">
                <a:latin typeface="+mn-lt"/>
              </a:rPr>
              <a:t>Single </a:t>
            </a:r>
            <a:r>
              <a:rPr lang="en-US" altLang="ko-KR" sz="1600" b="0" dirty="0" err="1" smtClean="0">
                <a:latin typeface="+mn-lt"/>
              </a:rPr>
              <a:t>inst</a:t>
            </a:r>
            <a:endParaRPr lang="ko-KR" altLang="en-US" sz="1600" b="0" dirty="0" smtClean="0">
              <a:latin typeface="+mn-lt"/>
            </a:endParaRPr>
          </a:p>
        </p:txBody>
      </p:sp>
      <p:sp>
        <p:nvSpPr>
          <p:cNvPr id="54" name="TextBox 53"/>
          <p:cNvSpPr txBox="1"/>
          <p:nvPr/>
        </p:nvSpPr>
        <p:spPr bwMode="auto">
          <a:xfrm>
            <a:off x="1398679" y="3404502"/>
            <a:ext cx="847604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ko-KR" sz="1600" b="0" dirty="0" smtClean="0">
                <a:latin typeface="+mn-lt"/>
              </a:rPr>
              <a:t>All </a:t>
            </a:r>
            <a:r>
              <a:rPr lang="en-US" altLang="ko-KR" sz="1600" b="0" dirty="0" err="1" smtClean="0">
                <a:latin typeface="+mn-lt"/>
              </a:rPr>
              <a:t>insts</a:t>
            </a:r>
            <a:endParaRPr lang="ko-KR" altLang="en-US" sz="1600" b="0" dirty="0" smtClean="0">
              <a:latin typeface="+mn-lt"/>
            </a:endParaRPr>
          </a:p>
        </p:txBody>
      </p:sp>
      <p:sp>
        <p:nvSpPr>
          <p:cNvPr id="55" name="TextBox 54"/>
          <p:cNvSpPr txBox="1"/>
          <p:nvPr/>
        </p:nvSpPr>
        <p:spPr bwMode="auto">
          <a:xfrm>
            <a:off x="902494" y="4424078"/>
            <a:ext cx="1096775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ko-KR" sz="1600" b="0" dirty="0" smtClean="0">
                <a:latin typeface="+mn-lt"/>
              </a:rPr>
              <a:t>Basic block</a:t>
            </a:r>
            <a:endParaRPr lang="ko-KR" altLang="en-US" sz="1600" b="0" dirty="0" smtClean="0">
              <a:latin typeface="+mn-lt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441001" y="1600884"/>
            <a:ext cx="1098106" cy="70499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600" b="0" dirty="0" smtClean="0">
                <a:cs typeface="Consolas" pitchFamily="49" charset="0"/>
              </a:rPr>
              <a:t>Interpret</a:t>
            </a:r>
            <a:endParaRPr lang="ko-KR" altLang="en-US" sz="1600" b="0" dirty="0">
              <a:cs typeface="Consolas" pitchFamily="49" charset="0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4163323" y="1590822"/>
            <a:ext cx="1017552" cy="70499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600" b="0" dirty="0" smtClean="0">
                <a:cs typeface="Consolas" pitchFamily="49" charset="0"/>
              </a:rPr>
              <a:t>Execute</a:t>
            </a:r>
            <a:endParaRPr lang="ko-KR" altLang="en-US" sz="1600" b="0" dirty="0">
              <a:cs typeface="Consolas" pitchFamily="49" charset="0"/>
            </a:endParaRPr>
          </a:p>
        </p:txBody>
      </p:sp>
      <p:cxnSp>
        <p:nvCxnSpPr>
          <p:cNvPr id="74" name="직선 화살표 연결선 73"/>
          <p:cNvCxnSpPr>
            <a:stCxn id="67" idx="3"/>
            <a:endCxn id="68" idx="1"/>
          </p:cNvCxnSpPr>
          <p:nvPr/>
        </p:nvCxnSpPr>
        <p:spPr bwMode="auto">
          <a:xfrm flipV="1">
            <a:off x="3539107" y="1943318"/>
            <a:ext cx="624216" cy="10062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84" name="순서도: 자기 디스크 83"/>
          <p:cNvSpPr/>
          <p:nvPr/>
        </p:nvSpPr>
        <p:spPr>
          <a:xfrm>
            <a:off x="2296158" y="5692140"/>
            <a:ext cx="1414836" cy="731520"/>
          </a:xfrm>
          <a:prstGeom prst="flowChartMagneticDisk">
            <a:avLst/>
          </a:prstGeom>
          <a:solidFill>
            <a:schemeClr val="accent4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0" tIns="0" rIns="0" bIns="0" rtlCol="0" anchor="ctr">
            <a:normAutofit fontScale="85000" lnSpcReduction="20000"/>
          </a:bodyPr>
          <a:lstStyle/>
          <a:p>
            <a:pPr algn="ctr"/>
            <a:r>
              <a:rPr lang="en-US" altLang="ko-KR" sz="1800" b="0" dirty="0" smtClean="0">
                <a:latin typeface="+mn-lt"/>
                <a:cs typeface="Consolas" pitchFamily="49" charset="0"/>
              </a:rPr>
              <a:t>Translated</a:t>
            </a:r>
            <a:br>
              <a:rPr lang="en-US" altLang="ko-KR" sz="1800" b="0" dirty="0" smtClean="0">
                <a:latin typeface="+mn-lt"/>
                <a:cs typeface="Consolas" pitchFamily="49" charset="0"/>
              </a:rPr>
            </a:br>
            <a:r>
              <a:rPr lang="en-US" altLang="ko-KR" sz="1800" b="0" dirty="0" smtClean="0">
                <a:latin typeface="+mn-lt"/>
                <a:cs typeface="Consolas" pitchFamily="49" charset="0"/>
              </a:rPr>
              <a:t>Cache</a:t>
            </a:r>
            <a:endParaRPr lang="ko-KR" altLang="en-US" sz="1800" b="0" dirty="0" smtClean="0">
              <a:latin typeface="+mn-lt"/>
              <a:cs typeface="Consolas" pitchFamily="49" charset="0"/>
            </a:endParaRPr>
          </a:p>
        </p:txBody>
      </p:sp>
      <p:cxnSp>
        <p:nvCxnSpPr>
          <p:cNvPr id="86" name="직선 화살표 연결선 85"/>
          <p:cNvCxnSpPr>
            <a:stCxn id="42" idx="2"/>
            <a:endCxn id="84" idx="1"/>
          </p:cNvCxnSpPr>
          <p:nvPr/>
        </p:nvCxnSpPr>
        <p:spPr bwMode="auto">
          <a:xfrm>
            <a:off x="3003576" y="5201096"/>
            <a:ext cx="0" cy="491044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triangle"/>
            <a:tailEnd type="triangle"/>
          </a:ln>
          <a:effectLst/>
        </p:spPr>
      </p:cxnSp>
      <p:sp>
        <p:nvSpPr>
          <p:cNvPr id="88" name="모서리가 둥근 직사각형 87"/>
          <p:cNvSpPr/>
          <p:nvPr/>
        </p:nvSpPr>
        <p:spPr>
          <a:xfrm>
            <a:off x="4638247" y="4506166"/>
            <a:ext cx="1017552" cy="70499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600" b="0" dirty="0" smtClean="0">
                <a:cs typeface="Consolas" pitchFamily="49" charset="0"/>
              </a:rPr>
              <a:t>Execute</a:t>
            </a:r>
            <a:endParaRPr lang="ko-KR" altLang="en-US" sz="1600" b="0" dirty="0">
              <a:cs typeface="Consolas" pitchFamily="49" charset="0"/>
            </a:endParaRPr>
          </a:p>
        </p:txBody>
      </p:sp>
      <p:cxnSp>
        <p:nvCxnSpPr>
          <p:cNvPr id="90" name="직선 화살표 연결선 89"/>
          <p:cNvCxnSpPr>
            <a:stCxn id="42" idx="3"/>
            <a:endCxn id="88" idx="1"/>
          </p:cNvCxnSpPr>
          <p:nvPr/>
        </p:nvCxnSpPr>
        <p:spPr bwMode="auto">
          <a:xfrm>
            <a:off x="3738936" y="4848600"/>
            <a:ext cx="899311" cy="10062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92" name="TextBox 91"/>
          <p:cNvSpPr txBox="1"/>
          <p:nvPr/>
        </p:nvSpPr>
        <p:spPr bwMode="auto">
          <a:xfrm>
            <a:off x="5720043" y="5185707"/>
            <a:ext cx="3348994" cy="369332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+mn-lt"/>
              </a:rPr>
              <a:t>Dynamic binary translation (DBT)</a:t>
            </a:r>
            <a:endParaRPr lang="ko-KR" altLang="en-US" sz="1800" dirty="0" smtClean="0">
              <a:latin typeface="+mn-lt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4465345" y="5759223"/>
            <a:ext cx="1190454" cy="59735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600" b="0" dirty="0">
                <a:latin typeface="+mn-lt"/>
                <a:cs typeface="Consolas" pitchFamily="49" charset="0"/>
              </a:rPr>
              <a:t>Host </a:t>
            </a:r>
            <a:r>
              <a:rPr lang="en-US" altLang="ko-KR" sz="1600" b="0" dirty="0" smtClean="0">
                <a:latin typeface="+mn-lt"/>
                <a:cs typeface="Consolas" pitchFamily="49" charset="0"/>
              </a:rPr>
              <a:t>Code Build</a:t>
            </a:r>
            <a:endParaRPr lang="ko-KR" altLang="en-US" sz="1600" b="0" dirty="0">
              <a:latin typeface="+mn-lt"/>
              <a:cs typeface="Consolas" pitchFamily="49" charset="0"/>
            </a:endParaRPr>
          </a:p>
        </p:txBody>
      </p:sp>
      <p:cxnSp>
        <p:nvCxnSpPr>
          <p:cNvPr id="97" name="직선 화살표 연결선 96"/>
          <p:cNvCxnSpPr>
            <a:stCxn id="84" idx="4"/>
            <a:endCxn id="93" idx="1"/>
          </p:cNvCxnSpPr>
          <p:nvPr/>
        </p:nvCxnSpPr>
        <p:spPr bwMode="auto">
          <a:xfrm>
            <a:off x="3710994" y="6057900"/>
            <a:ext cx="754351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7365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SystemC</a:t>
            </a:r>
            <a:r>
              <a:rPr lang="en-US" altLang="ko-KR" dirty="0"/>
              <a:t> Examples-1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Build the simulator</a:t>
            </a:r>
          </a:p>
          <a:p>
            <a:pPr lvl="1"/>
            <a:r>
              <a:rPr lang="en-US" altLang="ko-KR" dirty="0"/>
              <a:t>export LD_LIBRARY_PATH=$LD_LIBRARY_PATH:/</a:t>
            </a:r>
            <a:r>
              <a:rPr lang="en-US" altLang="ko-KR" dirty="0" err="1"/>
              <a:t>usr</a:t>
            </a:r>
            <a:r>
              <a:rPr lang="en-US" altLang="ko-KR" dirty="0"/>
              <a:t>/local/</a:t>
            </a:r>
            <a:r>
              <a:rPr lang="en-US" altLang="ko-KR" dirty="0" err="1"/>
              <a:t>systemc</a:t>
            </a:r>
            <a:r>
              <a:rPr lang="en-US" altLang="ko-KR" dirty="0"/>
              <a:t>/lib-linux64</a:t>
            </a:r>
          </a:p>
          <a:p>
            <a:pPr lvl="1"/>
            <a:r>
              <a:rPr lang="en-US" altLang="ko-KR" dirty="0" smtClean="0"/>
              <a:t>g</a:t>
            </a:r>
            <a:r>
              <a:rPr lang="en-US" altLang="ko-KR" dirty="0"/>
              <a:t>++  -O3  -Wall  -</a:t>
            </a:r>
            <a:r>
              <a:rPr lang="en-US" altLang="ko-KR" dirty="0" err="1"/>
              <a:t>Wno</a:t>
            </a:r>
            <a:r>
              <a:rPr lang="en-US" altLang="ko-KR" dirty="0"/>
              <a:t>-deprecated  -g  -</a:t>
            </a:r>
            <a:r>
              <a:rPr lang="en-US" altLang="ko-KR" dirty="0" smtClean="0"/>
              <a:t>I/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/local/</a:t>
            </a:r>
            <a:r>
              <a:rPr lang="en-US" altLang="ko-KR" dirty="0" err="1" smtClean="0"/>
              <a:t>systemc</a:t>
            </a:r>
            <a:r>
              <a:rPr lang="en-US" altLang="ko-KR" dirty="0" smtClean="0"/>
              <a:t>/include  </a:t>
            </a:r>
            <a:r>
              <a:rPr lang="en-US" altLang="ko-KR" dirty="0"/>
              <a:t>-c  main.cpp</a:t>
            </a:r>
          </a:p>
          <a:p>
            <a:pPr lvl="1"/>
            <a:r>
              <a:rPr lang="en-US" altLang="ko-KR" dirty="0"/>
              <a:t>g++  -O3  -Wall  -</a:t>
            </a:r>
            <a:r>
              <a:rPr lang="en-US" altLang="ko-KR" dirty="0" err="1"/>
              <a:t>Wno</a:t>
            </a:r>
            <a:r>
              <a:rPr lang="en-US" altLang="ko-KR" dirty="0"/>
              <a:t>-deprecated  -g  -</a:t>
            </a:r>
            <a:r>
              <a:rPr lang="en-US" altLang="ko-KR" dirty="0" smtClean="0"/>
              <a:t>I/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/local/</a:t>
            </a:r>
            <a:r>
              <a:rPr lang="en-US" altLang="ko-KR" dirty="0" err="1" smtClean="0"/>
              <a:t>systemc</a:t>
            </a:r>
            <a:r>
              <a:rPr lang="en-US" altLang="ko-KR" dirty="0" smtClean="0"/>
              <a:t>/include  </a:t>
            </a:r>
            <a:r>
              <a:rPr lang="en-US" altLang="ko-KR" dirty="0"/>
              <a:t>-</a:t>
            </a:r>
            <a:r>
              <a:rPr lang="en-US" altLang="ko-KR" dirty="0" smtClean="0"/>
              <a:t>L/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/local/</a:t>
            </a:r>
            <a:r>
              <a:rPr lang="en-US" altLang="ko-KR" dirty="0" err="1" smtClean="0"/>
              <a:t>systemc</a:t>
            </a:r>
            <a:r>
              <a:rPr lang="en-US" altLang="ko-KR" dirty="0" smtClean="0"/>
              <a:t>/lib-linux64  </a:t>
            </a:r>
            <a:r>
              <a:rPr lang="en-US" altLang="ko-KR" dirty="0"/>
              <a:t>-o  </a:t>
            </a:r>
            <a:r>
              <a:rPr lang="en-US" altLang="ko-KR" dirty="0" err="1" smtClean="0"/>
              <a:t>run.x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main.o</a:t>
            </a:r>
            <a:r>
              <a:rPr lang="en-US" altLang="ko-KR" dirty="0" smtClean="0"/>
              <a:t>  </a:t>
            </a:r>
            <a:r>
              <a:rPr lang="en-US" altLang="ko-KR" dirty="0"/>
              <a:t>-</a:t>
            </a:r>
            <a:r>
              <a:rPr lang="en-US" altLang="ko-KR" dirty="0" err="1"/>
              <a:t>lsystemc</a:t>
            </a:r>
            <a:r>
              <a:rPr lang="en-US" altLang="ko-KR" dirty="0"/>
              <a:t>  -lm    2&gt;&amp;1  |  </a:t>
            </a:r>
            <a:r>
              <a:rPr lang="en-US" altLang="ko-KR" dirty="0" err="1"/>
              <a:t>c++</a:t>
            </a:r>
            <a:r>
              <a:rPr lang="en-US" altLang="ko-KR" dirty="0" err="1" smtClean="0"/>
              <a:t>filt</a:t>
            </a:r>
            <a:endParaRPr lang="en-US" altLang="ko-KR" dirty="0" smtClean="0"/>
          </a:p>
          <a:p>
            <a:r>
              <a:rPr lang="en-US" altLang="ko-KR" dirty="0" smtClean="0"/>
              <a:t>Execute</a:t>
            </a:r>
          </a:p>
          <a:p>
            <a:pPr lvl="1"/>
            <a:r>
              <a:rPr lang="en-US" altLang="ko-KR" dirty="0" smtClean="0"/>
              <a:t>./</a:t>
            </a:r>
            <a:r>
              <a:rPr lang="en-US" altLang="ko-KR" dirty="0" err="1" smtClean="0"/>
              <a:t>run.x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5209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SystemC</a:t>
            </a:r>
            <a:r>
              <a:rPr lang="en-US" altLang="ko-KR" dirty="0"/>
              <a:t> </a:t>
            </a:r>
            <a:r>
              <a:rPr lang="en-US" altLang="ko-KR" dirty="0" smtClean="0"/>
              <a:t>Examples-1 </a:t>
            </a:r>
            <a:r>
              <a:rPr lang="en-US" altLang="ko-KR" dirty="0"/>
              <a:t>r</a:t>
            </a:r>
            <a:r>
              <a:rPr lang="en-US" altLang="ko-KR" dirty="0" smtClean="0"/>
              <a:t>esult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46958" y="1671639"/>
            <a:ext cx="8841922" cy="446001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 smtClean="0"/>
              <a:t>Gtkwave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wave.vcd</a:t>
            </a:r>
            <a:endParaRPr lang="ko-KR" altLang="en-US" dirty="0"/>
          </a:p>
        </p:txBody>
      </p:sp>
      <p:pic>
        <p:nvPicPr>
          <p:cNvPr id="3" name="그림 2" descr="GTKWave - wave.vcd@sta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532" y="2331720"/>
            <a:ext cx="6401468" cy="402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435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SystemC</a:t>
            </a:r>
            <a:r>
              <a:rPr lang="en-US" altLang="ko-KR" dirty="0"/>
              <a:t> Examples-2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6958" y="1671639"/>
            <a:ext cx="8841922" cy="1057661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Simple signal generator and receiver</a:t>
            </a:r>
          </a:p>
          <a:p>
            <a:r>
              <a:rPr lang="en-US" altLang="ko-KR" dirty="0" smtClean="0"/>
              <a:t>Compare </a:t>
            </a:r>
            <a:r>
              <a:rPr lang="en-US" altLang="ko-KR" dirty="0" err="1"/>
              <a:t>sc_signal</a:t>
            </a:r>
            <a:r>
              <a:rPr lang="en-US" altLang="ko-KR" dirty="0"/>
              <a:t>, </a:t>
            </a:r>
            <a:r>
              <a:rPr lang="en-US" altLang="ko-KR" dirty="0" err="1"/>
              <a:t>sc_buffer</a:t>
            </a:r>
            <a:endParaRPr lang="en-US" altLang="ko-KR" dirty="0"/>
          </a:p>
          <a:p>
            <a:pPr lvl="1"/>
            <a:r>
              <a:rPr lang="en-US" altLang="ko-KR" dirty="0"/>
              <a:t>Generator generates events: 5 (at 5), 6 (at 15), 6 (at 25), 7 (at 35), 8 (at 45)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893953" y="3544841"/>
            <a:ext cx="1407786" cy="4757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receiver</a:t>
            </a:r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42873" y="4080815"/>
            <a:ext cx="1407786" cy="4757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generator</a:t>
            </a:r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93953" y="4440703"/>
            <a:ext cx="1407786" cy="4757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receiver</a:t>
            </a:r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568235" y="3544841"/>
            <a:ext cx="1407786" cy="47573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sc_signal</a:t>
            </a:r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568235" y="4446883"/>
            <a:ext cx="1407786" cy="47573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sc_buffer</a:t>
            </a:r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연결선 10"/>
          <p:cNvCxnSpPr>
            <a:stCxn id="8" idx="2"/>
            <a:endCxn id="6" idx="3"/>
          </p:cNvCxnSpPr>
          <p:nvPr/>
        </p:nvCxnSpPr>
        <p:spPr>
          <a:xfrm flipH="1">
            <a:off x="2850659" y="3782711"/>
            <a:ext cx="717576" cy="5359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직선 연결선 12"/>
          <p:cNvCxnSpPr>
            <a:stCxn id="6" idx="3"/>
            <a:endCxn id="9" idx="2"/>
          </p:cNvCxnSpPr>
          <p:nvPr/>
        </p:nvCxnSpPr>
        <p:spPr>
          <a:xfrm>
            <a:off x="2850659" y="4318685"/>
            <a:ext cx="717576" cy="36606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직선 연결선 14"/>
          <p:cNvCxnSpPr>
            <a:stCxn id="8" idx="6"/>
            <a:endCxn id="5" idx="1"/>
          </p:cNvCxnSpPr>
          <p:nvPr/>
        </p:nvCxnSpPr>
        <p:spPr>
          <a:xfrm>
            <a:off x="4976022" y="3782711"/>
            <a:ext cx="9179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연결선 16"/>
          <p:cNvCxnSpPr>
            <a:stCxn id="9" idx="6"/>
            <a:endCxn id="7" idx="1"/>
          </p:cNvCxnSpPr>
          <p:nvPr/>
        </p:nvCxnSpPr>
        <p:spPr>
          <a:xfrm flipV="1">
            <a:off x="4976022" y="4678573"/>
            <a:ext cx="917932" cy="61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576157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SystemC</a:t>
            </a:r>
            <a:r>
              <a:rPr lang="en-US" altLang="ko-KR" dirty="0"/>
              <a:t> Examples-2</a:t>
            </a:r>
            <a:endParaRPr lang="ko-KR" altLang="en-US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1501139"/>
            <a:ext cx="3380737" cy="2887981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539" y="1569718"/>
            <a:ext cx="4974495" cy="1676401"/>
          </a:xfrm>
          <a:prstGeom prst="rect">
            <a:avLst/>
          </a:prstGeom>
        </p:spPr>
      </p:pic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539" y="3523789"/>
            <a:ext cx="3534901" cy="261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76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SystemC</a:t>
            </a:r>
            <a:r>
              <a:rPr lang="en-US" altLang="ko-KR" dirty="0"/>
              <a:t> </a:t>
            </a:r>
            <a:r>
              <a:rPr lang="en-US" altLang="ko-KR" dirty="0" smtClean="0"/>
              <a:t>Examples-2 result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363395"/>
              </p:ext>
            </p:extLst>
          </p:nvPr>
        </p:nvGraphicFramePr>
        <p:xfrm>
          <a:off x="680590" y="1496080"/>
          <a:ext cx="8089443" cy="4996160"/>
        </p:xfrm>
        <a:graphic>
          <a:graphicData uri="http://schemas.openxmlformats.org/drawingml/2006/table">
            <a:tbl>
              <a:tblPr/>
              <a:tblGrid>
                <a:gridCol w="8089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961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  <a:cs typeface="굴림체"/>
                        </a:rPr>
                        <a:t>$ g++  -O3  -Wall  -</a:t>
                      </a:r>
                      <a:r>
                        <a:rPr lang="en-US" sz="1600" kern="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  <a:cs typeface="굴림체"/>
                        </a:rPr>
                        <a:t>Wno</a:t>
                      </a:r>
                      <a:r>
                        <a:rPr lang="en-US" sz="1600" kern="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  <a:cs typeface="굴림체"/>
                        </a:rPr>
                        <a:t>-deprecated  -g  -I/</a:t>
                      </a:r>
                      <a:r>
                        <a:rPr lang="en-US" sz="1600" kern="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  <a:cs typeface="굴림체"/>
                        </a:rPr>
                        <a:t>usr</a:t>
                      </a:r>
                      <a:r>
                        <a:rPr lang="en-US" sz="1600" kern="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  <a:cs typeface="굴림체"/>
                        </a:rPr>
                        <a:t>/local/</a:t>
                      </a:r>
                      <a:r>
                        <a:rPr lang="en-US" sz="1600" kern="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  <a:cs typeface="굴림체"/>
                        </a:rPr>
                        <a:t>systemc</a:t>
                      </a:r>
                      <a:r>
                        <a:rPr lang="en-US" sz="1600" kern="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  <a:cs typeface="굴림체"/>
                        </a:rPr>
                        <a:t>/include  -c  main.cpp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  <a:cs typeface="굴림체"/>
                        </a:rPr>
                        <a:t>$ g++  -O3  -Wall  -</a:t>
                      </a:r>
                      <a:r>
                        <a:rPr lang="en-US" sz="1600" kern="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  <a:cs typeface="굴림체"/>
                        </a:rPr>
                        <a:t>Wno</a:t>
                      </a:r>
                      <a:r>
                        <a:rPr lang="en-US" sz="1600" kern="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  <a:cs typeface="굴림체"/>
                        </a:rPr>
                        <a:t>-deprecated  -g  -I/</a:t>
                      </a:r>
                      <a:r>
                        <a:rPr lang="en-US" sz="1600" kern="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  <a:cs typeface="굴림체"/>
                        </a:rPr>
                        <a:t>usr</a:t>
                      </a:r>
                      <a:r>
                        <a:rPr lang="en-US" sz="1600" kern="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  <a:cs typeface="굴림체"/>
                        </a:rPr>
                        <a:t>/local/</a:t>
                      </a:r>
                      <a:r>
                        <a:rPr lang="en-US" sz="1600" kern="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  <a:cs typeface="굴림체"/>
                        </a:rPr>
                        <a:t>systemc</a:t>
                      </a:r>
                      <a:r>
                        <a:rPr lang="en-US" sz="1600" kern="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  <a:cs typeface="굴림체"/>
                        </a:rPr>
                        <a:t>/include  -L/</a:t>
                      </a:r>
                      <a:r>
                        <a:rPr lang="en-US" sz="1600" kern="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  <a:cs typeface="굴림체"/>
                        </a:rPr>
                        <a:t>usr</a:t>
                      </a:r>
                      <a:r>
                        <a:rPr lang="en-US" sz="1600" kern="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  <a:cs typeface="굴림체"/>
                        </a:rPr>
                        <a:t>/local/</a:t>
                      </a:r>
                      <a:r>
                        <a:rPr lang="en-US" sz="1600" kern="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  <a:cs typeface="굴림체"/>
                        </a:rPr>
                        <a:t>systemc</a:t>
                      </a:r>
                      <a:r>
                        <a:rPr lang="en-US" sz="1600" kern="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  <a:cs typeface="굴림체"/>
                        </a:rPr>
                        <a:t>/lib-linux64  -o  </a:t>
                      </a:r>
                      <a:r>
                        <a:rPr lang="en-US" sz="1600" kern="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  <a:cs typeface="굴림체"/>
                        </a:rPr>
                        <a:t>run.x</a:t>
                      </a:r>
                      <a:r>
                        <a:rPr lang="en-US" sz="1600" kern="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  <a:cs typeface="굴림체"/>
                        </a:rPr>
                        <a:t> </a:t>
                      </a:r>
                      <a:r>
                        <a:rPr lang="en-US" sz="1600" kern="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  <a:cs typeface="굴림체"/>
                        </a:rPr>
                        <a:t>main.o</a:t>
                      </a:r>
                      <a:r>
                        <a:rPr lang="en-US" sz="1600" kern="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  <a:cs typeface="굴림체"/>
                        </a:rPr>
                        <a:t>  -</a:t>
                      </a:r>
                      <a:r>
                        <a:rPr lang="en-US" sz="1600" kern="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  <a:cs typeface="굴림체"/>
                        </a:rPr>
                        <a:t>lsystemc</a:t>
                      </a:r>
                      <a:r>
                        <a:rPr lang="en-US" sz="1600" kern="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  <a:cs typeface="굴림체"/>
                        </a:rPr>
                        <a:t>  -lm    2&gt;&amp;1  |  </a:t>
                      </a:r>
                      <a:r>
                        <a:rPr lang="en-US" sz="1600" kern="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  <a:cs typeface="굴림체"/>
                        </a:rPr>
                        <a:t>c++filt</a:t>
                      </a:r>
                      <a:endParaRPr lang="en-US" sz="1600" kern="100" dirty="0" smtClean="0">
                        <a:latin typeface="D2Coding" panose="020B0609020101020101" pitchFamily="49" charset="-127"/>
                        <a:ea typeface="D2Coding" panose="020B0609020101020101" pitchFamily="49" charset="-127"/>
                        <a:cs typeface="굴림체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  <a:cs typeface="굴림체"/>
                        </a:rPr>
                        <a:t>$ ./</a:t>
                      </a:r>
                      <a:r>
                        <a:rPr lang="en-US" sz="1600" kern="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  <a:cs typeface="굴림체"/>
                        </a:rPr>
                        <a:t>run.x</a:t>
                      </a:r>
                      <a:r>
                        <a:rPr lang="en-US" sz="1600" kern="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  <a:cs typeface="굴림체"/>
                        </a:rPr>
                        <a:t>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100" dirty="0" smtClean="0">
                        <a:latin typeface="D2Coding" panose="020B0609020101020101" pitchFamily="49" charset="-127"/>
                        <a:ea typeface="D2Coding" panose="020B0609020101020101" pitchFamily="49" charset="-127"/>
                        <a:cs typeface="굴림체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  <a:cs typeface="굴림체"/>
                        </a:rPr>
                        <a:t>        </a:t>
                      </a:r>
                      <a:r>
                        <a:rPr lang="en-US" sz="1600" kern="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  <a:cs typeface="굴림체"/>
                        </a:rPr>
                        <a:t>SystemC</a:t>
                      </a:r>
                      <a:r>
                        <a:rPr lang="en-US" sz="1600" kern="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  <a:cs typeface="굴림체"/>
                        </a:rPr>
                        <a:t> 2.3.1-Accellera --- May 15 2015 17:35:02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  <a:cs typeface="굴림체"/>
                        </a:rPr>
                        <a:t>        Copyright (c) 1996-2014 by all Contributors,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  <a:cs typeface="굴림체"/>
                        </a:rPr>
                        <a:t>        ALL RIGHTS RESERVED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C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굴림체"/>
                        </a:rPr>
                        <a:t>0 s:REV_BUF got 0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  <a:cs typeface="굴림체"/>
                        </a:rPr>
                        <a:t>5 </a:t>
                      </a:r>
                      <a:r>
                        <a:rPr lang="en-US" sz="1600" kern="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  <a:cs typeface="굴림체"/>
                        </a:rPr>
                        <a:t>ns:REV_SIG</a:t>
                      </a:r>
                      <a:r>
                        <a:rPr lang="en-US" sz="1600" kern="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  <a:cs typeface="굴림체"/>
                        </a:rPr>
                        <a:t> got 5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  <a:cs typeface="굴림체"/>
                        </a:rPr>
                        <a:t>5 </a:t>
                      </a:r>
                      <a:r>
                        <a:rPr lang="en-US" sz="1600" kern="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  <a:cs typeface="굴림체"/>
                        </a:rPr>
                        <a:t>ns:REV_BUF</a:t>
                      </a:r>
                      <a:r>
                        <a:rPr lang="en-US" sz="1600" kern="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  <a:cs typeface="굴림체"/>
                        </a:rPr>
                        <a:t> got 5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  <a:cs typeface="굴림체"/>
                        </a:rPr>
                        <a:t>15 </a:t>
                      </a:r>
                      <a:r>
                        <a:rPr lang="en-US" sz="1600" kern="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  <a:cs typeface="굴림체"/>
                        </a:rPr>
                        <a:t>ns:REV_SIG</a:t>
                      </a:r>
                      <a:r>
                        <a:rPr lang="en-US" sz="1600" kern="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  <a:cs typeface="굴림체"/>
                        </a:rPr>
                        <a:t> got 6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  <a:cs typeface="굴림체"/>
                        </a:rPr>
                        <a:t>15 </a:t>
                      </a:r>
                      <a:r>
                        <a:rPr lang="en-US" sz="1600" kern="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  <a:cs typeface="굴림체"/>
                        </a:rPr>
                        <a:t>ns:REV_BUF</a:t>
                      </a:r>
                      <a:r>
                        <a:rPr lang="en-US" sz="1600" kern="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  <a:cs typeface="굴림체"/>
                        </a:rPr>
                        <a:t> got 6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C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굴림체"/>
                        </a:rPr>
                        <a:t>25 </a:t>
                      </a:r>
                      <a:r>
                        <a:rPr lang="en-US" sz="1600" kern="100" dirty="0" err="1" smtClean="0">
                          <a:solidFill>
                            <a:srgbClr val="C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굴림체"/>
                        </a:rPr>
                        <a:t>ns:REV_BUF</a:t>
                      </a:r>
                      <a:r>
                        <a:rPr lang="en-US" sz="1600" kern="100" dirty="0" smtClean="0">
                          <a:solidFill>
                            <a:srgbClr val="C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굴림체"/>
                        </a:rPr>
                        <a:t> got 6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  <a:cs typeface="굴림체"/>
                        </a:rPr>
                        <a:t>35 </a:t>
                      </a:r>
                      <a:r>
                        <a:rPr lang="en-US" sz="1600" kern="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  <a:cs typeface="굴림체"/>
                        </a:rPr>
                        <a:t>ns:REV_SIG</a:t>
                      </a:r>
                      <a:r>
                        <a:rPr lang="en-US" sz="1600" kern="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  <a:cs typeface="굴림체"/>
                        </a:rPr>
                        <a:t> got 7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  <a:cs typeface="굴림체"/>
                        </a:rPr>
                        <a:t>35 </a:t>
                      </a:r>
                      <a:r>
                        <a:rPr lang="en-US" sz="1600" kern="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  <a:cs typeface="굴림체"/>
                        </a:rPr>
                        <a:t>ns:REV_BUF</a:t>
                      </a:r>
                      <a:r>
                        <a:rPr lang="en-US" sz="1600" kern="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  <a:cs typeface="굴림체"/>
                        </a:rPr>
                        <a:t> got 7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C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굴림체"/>
                        </a:rPr>
                        <a:t>45 </a:t>
                      </a:r>
                      <a:r>
                        <a:rPr lang="en-US" sz="1600" kern="100" dirty="0" err="1" smtClean="0">
                          <a:solidFill>
                            <a:srgbClr val="C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굴림체"/>
                        </a:rPr>
                        <a:t>ns:REV_BUF</a:t>
                      </a:r>
                      <a:r>
                        <a:rPr lang="en-US" sz="1600" kern="100" dirty="0" smtClean="0">
                          <a:solidFill>
                            <a:srgbClr val="C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굴림체"/>
                        </a:rPr>
                        <a:t> got 7</a:t>
                      </a:r>
                      <a:endParaRPr lang="en-US" sz="1600" kern="100" dirty="0">
                        <a:solidFill>
                          <a:srgbClr val="C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굴림체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243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5773" y="1362075"/>
            <a:ext cx="8394261" cy="537210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By using </a:t>
            </a:r>
            <a:r>
              <a:rPr lang="en-US" altLang="ko-KR" dirty="0" err="1" smtClean="0"/>
              <a:t>SystemC</a:t>
            </a:r>
            <a:r>
              <a:rPr lang="en-US" altLang="ko-KR" dirty="0" smtClean="0"/>
              <a:t>, make your own components, test, and generate waveforms.</a:t>
            </a:r>
          </a:p>
          <a:p>
            <a:pPr lvl="1"/>
            <a:r>
              <a:rPr lang="en-US" altLang="ko-KR" dirty="0" smtClean="0"/>
              <a:t>1)16bit counter</a:t>
            </a:r>
          </a:p>
          <a:p>
            <a:pPr lvl="1"/>
            <a:r>
              <a:rPr lang="en-US" altLang="ko-KR" dirty="0" smtClean="0"/>
              <a:t>2) </a:t>
            </a:r>
            <a:r>
              <a:rPr lang="en-US" altLang="ko-KR" dirty="0"/>
              <a:t>memory </a:t>
            </a:r>
            <a:r>
              <a:rPr lang="en-US" altLang="ko-KR" dirty="0" smtClean="0"/>
              <a:t>(size = 0x1000)</a:t>
            </a:r>
          </a:p>
          <a:p>
            <a:r>
              <a:rPr lang="en-US" altLang="ko-KR" dirty="0" smtClean="0"/>
              <a:t>Deliverables</a:t>
            </a:r>
          </a:p>
          <a:p>
            <a:pPr lvl="1"/>
            <a:r>
              <a:rPr lang="en-US" altLang="ko-KR" dirty="0" smtClean="0"/>
              <a:t>Report</a:t>
            </a:r>
          </a:p>
          <a:p>
            <a:pPr lvl="2"/>
            <a:r>
              <a:rPr lang="en-US" altLang="ko-KR" dirty="0" smtClean="0"/>
              <a:t>Module design diagram</a:t>
            </a:r>
          </a:p>
          <a:p>
            <a:pPr lvl="2"/>
            <a:r>
              <a:rPr lang="en-US" altLang="ko-KR" dirty="0" smtClean="0"/>
              <a:t>Source code (module + testbed)</a:t>
            </a:r>
          </a:p>
          <a:p>
            <a:pPr lvl="2"/>
            <a:r>
              <a:rPr lang="en-US" altLang="ko-KR" dirty="0" smtClean="0"/>
              <a:t>Simulation result (including waveforms)</a:t>
            </a:r>
          </a:p>
          <a:p>
            <a:pPr lvl="1"/>
            <a:r>
              <a:rPr lang="en-US" altLang="ko-KR" dirty="0" err="1" smtClean="0"/>
              <a:t>Tarball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Modules </a:t>
            </a:r>
          </a:p>
          <a:p>
            <a:pPr lvl="2"/>
            <a:r>
              <a:rPr lang="en-US" altLang="ko-KR" dirty="0" smtClean="0"/>
              <a:t>Testbed</a:t>
            </a:r>
          </a:p>
          <a:p>
            <a:pPr lvl="2"/>
            <a:r>
              <a:rPr lang="en-US" altLang="ko-KR" dirty="0"/>
              <a:t>W</a:t>
            </a:r>
            <a:r>
              <a:rPr lang="en-US" altLang="ko-KR" dirty="0" smtClean="0"/>
              <a:t>orking </a:t>
            </a:r>
            <a:r>
              <a:rPr lang="en-US" altLang="ko-KR" dirty="0" err="1" smtClean="0"/>
              <a:t>makefile</a:t>
            </a:r>
            <a:endParaRPr lang="en-US" altLang="ko-KR" dirty="0" smtClean="0"/>
          </a:p>
          <a:p>
            <a:r>
              <a:rPr lang="en-US" altLang="ko-KR" dirty="0" smtClean="0"/>
              <a:t>How to deliver</a:t>
            </a:r>
          </a:p>
          <a:p>
            <a:pPr lvl="1"/>
            <a:r>
              <a:rPr lang="en-US" altLang="ko-KR" dirty="0" smtClean="0">
                <a:hlinkClick r:id="rId2"/>
              </a:rPr>
              <a:t>shkang@iris.snu.ac.kr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Title of the mail: </a:t>
            </a:r>
            <a:r>
              <a:rPr lang="en-US" altLang="ko-KR" b="1" dirty="0" smtClean="0"/>
              <a:t>[DSDM16] 20XX-XXXX homework submission</a:t>
            </a:r>
          </a:p>
          <a:p>
            <a:r>
              <a:rPr lang="en-US" altLang="ko-KR" dirty="0" smtClean="0"/>
              <a:t>Deadline: 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April</a:t>
            </a:r>
            <a:endParaRPr lang="en-US" altLang="ko-KR" dirty="0"/>
          </a:p>
          <a:p>
            <a:pPr marL="0" indent="0">
              <a:buNone/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72317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Statically Compiled </a:t>
            </a:r>
            <a:r>
              <a:rPr lang="en-US" altLang="ko-KR" sz="3200" dirty="0" smtClean="0"/>
              <a:t>ISS vs Normal Compiling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5773" y="1362075"/>
            <a:ext cx="8394261" cy="573405"/>
          </a:xfrm>
        </p:spPr>
        <p:txBody>
          <a:bodyPr/>
          <a:lstStyle/>
          <a:p>
            <a:r>
              <a:rPr lang="en-US" altLang="ko-KR" dirty="0" smtClean="0"/>
              <a:t>Why is it for?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71052" y="2068263"/>
            <a:ext cx="1020328" cy="79093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600" b="0" dirty="0">
                <a:latin typeface="+mn-lt"/>
                <a:cs typeface="Consolas" pitchFamily="49" charset="0"/>
              </a:rPr>
              <a:t>Target Binary</a:t>
            </a:r>
            <a:endParaRPr lang="ko-KR" altLang="en-US" sz="1600" b="0" dirty="0">
              <a:latin typeface="+mn-lt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89007" y="2068262"/>
            <a:ext cx="1133426" cy="79093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600" b="0" dirty="0" smtClean="0">
                <a:latin typeface="+mn-lt"/>
                <a:cs typeface="Consolas" pitchFamily="49" charset="0"/>
              </a:rPr>
              <a:t>Intermediate</a:t>
            </a:r>
            <a:br>
              <a:rPr lang="en-US" altLang="ko-KR" sz="1600" b="0" dirty="0" smtClean="0">
                <a:latin typeface="+mn-lt"/>
                <a:cs typeface="Consolas" pitchFamily="49" charset="0"/>
              </a:rPr>
            </a:br>
            <a:r>
              <a:rPr lang="en-US" altLang="ko-KR" sz="1600" b="0" dirty="0" smtClean="0">
                <a:latin typeface="+mn-lt"/>
                <a:cs typeface="Consolas" pitchFamily="49" charset="0"/>
              </a:rPr>
              <a:t>C </a:t>
            </a:r>
            <a:r>
              <a:rPr lang="en-US" altLang="ko-KR" sz="1600" b="0" dirty="0">
                <a:latin typeface="+mn-lt"/>
                <a:cs typeface="Consolas" pitchFamily="49" charset="0"/>
              </a:rPr>
              <a:t>code</a:t>
            </a:r>
            <a:endParaRPr lang="ko-KR" altLang="en-US" sz="1600" b="0" dirty="0">
              <a:latin typeface="+mn-lt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36254" y="2094445"/>
            <a:ext cx="1418358" cy="704991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600" b="0" dirty="0">
                <a:latin typeface="+mn-lt"/>
                <a:cs typeface="Consolas" pitchFamily="49" charset="0"/>
              </a:rPr>
              <a:t>Host </a:t>
            </a:r>
            <a:r>
              <a:rPr lang="en-US" altLang="ko-KR" sz="1600" b="0" dirty="0" smtClean="0">
                <a:latin typeface="+mn-lt"/>
                <a:cs typeface="Consolas" pitchFamily="49" charset="0"/>
              </a:rPr>
              <a:t>Executable </a:t>
            </a:r>
            <a:r>
              <a:rPr lang="en-US" altLang="ko-KR" sz="1600" b="0" dirty="0">
                <a:latin typeface="+mn-lt"/>
                <a:cs typeface="Consolas" pitchFamily="49" charset="0"/>
              </a:rPr>
              <a:t>Code</a:t>
            </a:r>
            <a:endParaRPr lang="ko-KR" altLang="en-US" sz="1600" b="0" dirty="0">
              <a:latin typeface="+mn-lt"/>
              <a:cs typeface="Consolas" pitchFamily="49" charset="0"/>
            </a:endParaRPr>
          </a:p>
        </p:txBody>
      </p:sp>
      <p:cxnSp>
        <p:nvCxnSpPr>
          <p:cNvPr id="9" name="직선 화살표 연결선 8"/>
          <p:cNvCxnSpPr>
            <a:stCxn id="4" idx="3"/>
            <a:endCxn id="6" idx="1"/>
          </p:cNvCxnSpPr>
          <p:nvPr/>
        </p:nvCxnSpPr>
        <p:spPr bwMode="auto">
          <a:xfrm flipV="1">
            <a:off x="3491380" y="2463729"/>
            <a:ext cx="1197627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11" name="직선 화살표 연결선 10"/>
          <p:cNvCxnSpPr>
            <a:stCxn id="6" idx="3"/>
            <a:endCxn id="7" idx="1"/>
          </p:cNvCxnSpPr>
          <p:nvPr/>
        </p:nvCxnSpPr>
        <p:spPr bwMode="auto">
          <a:xfrm flipV="1">
            <a:off x="5822433" y="2446941"/>
            <a:ext cx="1213821" cy="16788"/>
          </a:xfrm>
          <a:prstGeom prst="straightConnector1">
            <a:avLst/>
          </a:prstGeom>
          <a:noFill/>
          <a:ln w="19050">
            <a:solidFill>
              <a:schemeClr val="tx1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20" name="직사각형 19"/>
          <p:cNvSpPr/>
          <p:nvPr/>
        </p:nvSpPr>
        <p:spPr>
          <a:xfrm>
            <a:off x="375773" y="2068262"/>
            <a:ext cx="1020328" cy="79093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600" b="0" dirty="0">
                <a:latin typeface="+mn-lt"/>
                <a:cs typeface="Consolas" pitchFamily="49" charset="0"/>
              </a:rPr>
              <a:t>Target </a:t>
            </a:r>
            <a:r>
              <a:rPr lang="en-US" altLang="ko-KR" sz="1600" b="0" dirty="0" smtClean="0">
                <a:latin typeface="+mn-lt"/>
                <a:cs typeface="Consolas" pitchFamily="49" charset="0"/>
              </a:rPr>
              <a:t/>
            </a:r>
            <a:br>
              <a:rPr lang="en-US" altLang="ko-KR" sz="1600" b="0" dirty="0" smtClean="0">
                <a:latin typeface="+mn-lt"/>
                <a:cs typeface="Consolas" pitchFamily="49" charset="0"/>
              </a:rPr>
            </a:br>
            <a:r>
              <a:rPr lang="en-US" altLang="ko-KR" sz="1600" b="0" dirty="0" smtClean="0">
                <a:latin typeface="+mn-lt"/>
                <a:cs typeface="Consolas" pitchFamily="49" charset="0"/>
              </a:rPr>
              <a:t>Code</a:t>
            </a:r>
            <a:endParaRPr lang="ko-KR" altLang="en-US" sz="1600" b="0" dirty="0">
              <a:latin typeface="+mn-lt"/>
              <a:cs typeface="Consolas" pitchFamily="49" charset="0"/>
            </a:endParaRPr>
          </a:p>
        </p:txBody>
      </p:sp>
      <p:cxnSp>
        <p:nvCxnSpPr>
          <p:cNvPr id="22" name="직선 화살표 연결선 21"/>
          <p:cNvCxnSpPr>
            <a:stCxn id="20" idx="3"/>
            <a:endCxn id="4" idx="1"/>
          </p:cNvCxnSpPr>
          <p:nvPr/>
        </p:nvCxnSpPr>
        <p:spPr bwMode="auto">
          <a:xfrm>
            <a:off x="1396101" y="2463729"/>
            <a:ext cx="1074951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25" name="직사각형 24"/>
          <p:cNvSpPr/>
          <p:nvPr/>
        </p:nvSpPr>
        <p:spPr>
          <a:xfrm>
            <a:off x="1047476" y="4529522"/>
            <a:ext cx="1020328" cy="79093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600" b="0" dirty="0">
                <a:latin typeface="+mn-lt"/>
                <a:cs typeface="Consolas" pitchFamily="49" charset="0"/>
              </a:rPr>
              <a:t>Target </a:t>
            </a:r>
            <a:r>
              <a:rPr lang="en-US" altLang="ko-KR" sz="1600" b="0" dirty="0" smtClean="0">
                <a:latin typeface="+mn-lt"/>
                <a:cs typeface="Consolas" pitchFamily="49" charset="0"/>
              </a:rPr>
              <a:t/>
            </a:r>
            <a:br>
              <a:rPr lang="en-US" altLang="ko-KR" sz="1600" b="0" dirty="0" smtClean="0">
                <a:latin typeface="+mn-lt"/>
                <a:cs typeface="Consolas" pitchFamily="49" charset="0"/>
              </a:rPr>
            </a:br>
            <a:r>
              <a:rPr lang="en-US" altLang="ko-KR" sz="1600" b="0" dirty="0" smtClean="0">
                <a:latin typeface="+mn-lt"/>
                <a:cs typeface="Consolas" pitchFamily="49" charset="0"/>
              </a:rPr>
              <a:t>Code</a:t>
            </a:r>
            <a:endParaRPr lang="ko-KR" altLang="en-US" sz="1600" b="0" dirty="0">
              <a:latin typeface="+mn-lt"/>
              <a:cs typeface="Consolas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383774" y="4572493"/>
            <a:ext cx="1418358" cy="704991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600" b="0" dirty="0">
                <a:latin typeface="+mn-lt"/>
                <a:cs typeface="Consolas" pitchFamily="49" charset="0"/>
              </a:rPr>
              <a:t>Host </a:t>
            </a:r>
            <a:r>
              <a:rPr lang="en-US" altLang="ko-KR" sz="1600" b="0" dirty="0" smtClean="0">
                <a:latin typeface="+mn-lt"/>
                <a:cs typeface="Consolas" pitchFamily="49" charset="0"/>
              </a:rPr>
              <a:t>Executable </a:t>
            </a:r>
            <a:r>
              <a:rPr lang="en-US" altLang="ko-KR" sz="1600" b="0" dirty="0">
                <a:latin typeface="+mn-lt"/>
                <a:cs typeface="Consolas" pitchFamily="49" charset="0"/>
              </a:rPr>
              <a:t>Code</a:t>
            </a:r>
            <a:endParaRPr lang="ko-KR" altLang="en-US" sz="1600" b="0" dirty="0">
              <a:latin typeface="+mn-lt"/>
              <a:cs typeface="Consolas" pitchFamily="49" charset="0"/>
            </a:endParaRPr>
          </a:p>
        </p:txBody>
      </p:sp>
      <p:cxnSp>
        <p:nvCxnSpPr>
          <p:cNvPr id="28" name="직선 화살표 연결선 27"/>
          <p:cNvCxnSpPr>
            <a:stCxn id="25" idx="3"/>
            <a:endCxn id="26" idx="1"/>
          </p:cNvCxnSpPr>
          <p:nvPr/>
        </p:nvCxnSpPr>
        <p:spPr bwMode="auto">
          <a:xfrm>
            <a:off x="2067804" y="4924989"/>
            <a:ext cx="431597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 bwMode="auto">
          <a:xfrm>
            <a:off x="3731396" y="4588226"/>
            <a:ext cx="1394228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ko-KR" sz="1600" b="0" dirty="0" smtClean="0">
                <a:latin typeface="+mn-lt"/>
              </a:rPr>
              <a:t>Host Compiler</a:t>
            </a:r>
            <a:endParaRPr lang="ko-KR" altLang="en-US" sz="1600" b="0" dirty="0" smtClean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1460220" y="1862167"/>
            <a:ext cx="941283" cy="584775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0" dirty="0" smtClean="0">
                <a:latin typeface="+mn-lt"/>
              </a:rPr>
              <a:t>Cross</a:t>
            </a:r>
            <a:br>
              <a:rPr lang="en-US" altLang="ko-KR" sz="1600" b="0" dirty="0" smtClean="0">
                <a:latin typeface="+mn-lt"/>
              </a:rPr>
            </a:br>
            <a:r>
              <a:rPr lang="en-US" altLang="ko-KR" sz="1600" b="0" dirty="0" smtClean="0">
                <a:latin typeface="+mn-lt"/>
              </a:rPr>
              <a:t>Compiler</a:t>
            </a:r>
            <a:endParaRPr lang="ko-KR" altLang="en-US" sz="1600" b="0" dirty="0" smtClean="0"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3514563" y="1849889"/>
            <a:ext cx="1122680" cy="584775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0" dirty="0" smtClean="0">
                <a:solidFill>
                  <a:srgbClr val="FF0000"/>
                </a:solidFill>
                <a:latin typeface="+mn-lt"/>
              </a:rPr>
              <a:t>C code</a:t>
            </a:r>
            <a:br>
              <a:rPr lang="en-US" altLang="ko-KR" sz="1600" b="0" dirty="0" smtClean="0">
                <a:solidFill>
                  <a:srgbClr val="FF0000"/>
                </a:solidFill>
                <a:latin typeface="+mn-lt"/>
              </a:rPr>
            </a:br>
            <a:r>
              <a:rPr lang="en-US" altLang="ko-KR" sz="1600" b="0" dirty="0" smtClean="0">
                <a:solidFill>
                  <a:srgbClr val="FF0000"/>
                </a:solidFill>
                <a:latin typeface="+mn-lt"/>
              </a:rPr>
              <a:t>Generation</a:t>
            </a:r>
            <a:endParaRPr lang="ko-KR" altLang="en-US" sz="1600" b="0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5913133" y="1837910"/>
            <a:ext cx="941283" cy="584775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0" dirty="0" smtClean="0">
                <a:latin typeface="+mn-lt"/>
              </a:rPr>
              <a:t>Host</a:t>
            </a:r>
            <a:br>
              <a:rPr lang="en-US" altLang="ko-KR" sz="1600" b="0" dirty="0" smtClean="0">
                <a:latin typeface="+mn-lt"/>
              </a:rPr>
            </a:br>
            <a:r>
              <a:rPr lang="en-US" altLang="ko-KR" sz="1600" b="0" dirty="0" smtClean="0">
                <a:latin typeface="+mn-lt"/>
              </a:rPr>
              <a:t>Compiler</a:t>
            </a:r>
            <a:endParaRPr lang="ko-KR" altLang="en-US" sz="1600" b="0" dirty="0" smtClean="0">
              <a:latin typeface="+mn-lt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1437" y="5614247"/>
            <a:ext cx="7757160" cy="109728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1800" b="0" dirty="0" smtClean="0">
                <a:cs typeface="Consolas" pitchFamily="49" charset="0"/>
              </a:rPr>
              <a:t>Functional simulation may be possible </a:t>
            </a:r>
            <a:br>
              <a:rPr lang="en-US" altLang="ko-KR" sz="1800" b="0" dirty="0" smtClean="0">
                <a:cs typeface="Consolas" pitchFamily="49" charset="0"/>
              </a:rPr>
            </a:br>
            <a:r>
              <a:rPr lang="en-US" altLang="ko-KR" sz="1800" b="0" dirty="0" smtClean="0">
                <a:cs typeface="Consolas" pitchFamily="49" charset="0"/>
              </a:rPr>
              <a:t>(unless </a:t>
            </a:r>
            <a:r>
              <a:rPr lang="en-US" altLang="ko-KR" sz="1800" b="0" dirty="0">
                <a:cs typeface="Consolas" pitchFamily="49" charset="0"/>
              </a:rPr>
              <a:t>target code contains </a:t>
            </a:r>
            <a:r>
              <a:rPr lang="en-US" altLang="ko-KR" sz="1800" b="0" dirty="0" smtClean="0">
                <a:cs typeface="Consolas" pitchFamily="49" charset="0"/>
              </a:rPr>
              <a:t>target-specific code)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1800" b="0" dirty="0" smtClean="0">
                <a:cs typeface="Consolas" pitchFamily="49" charset="0"/>
              </a:rPr>
              <a:t>Characteristics of the target binary are gone away.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49930" y="3065839"/>
            <a:ext cx="7757160" cy="109728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1800" b="0" dirty="0" smtClean="0">
                <a:cs typeface="Consolas" pitchFamily="49" charset="0"/>
              </a:rPr>
              <a:t>Both functional/timed simulation are possible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1800" b="0" dirty="0" smtClean="0">
                <a:cs typeface="Consolas" pitchFamily="49" charset="0"/>
              </a:rPr>
              <a:t>Characteristics of the target binary are preserved</a:t>
            </a:r>
          </a:p>
        </p:txBody>
      </p:sp>
    </p:spTree>
    <p:extLst>
      <p:ext uri="{BB962C8B-B14F-4D97-AF65-F5344CB8AC3E}">
        <p14:creationId xmlns:p14="http://schemas.microsoft.com/office/powerpoint/2010/main" val="108237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Example) Statically </a:t>
            </a:r>
            <a:r>
              <a:rPr lang="en-US" altLang="ko-KR" dirty="0"/>
              <a:t>Compiled </a:t>
            </a:r>
            <a:r>
              <a:rPr lang="en-US" altLang="ko-KR" dirty="0" smtClean="0"/>
              <a:t>ISS</a:t>
            </a:r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02" y="1591882"/>
            <a:ext cx="8693082" cy="364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3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SystemC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set of C++ classes and macros to support system-level design</a:t>
            </a:r>
          </a:p>
          <a:p>
            <a:r>
              <a:rPr lang="en-US" altLang="ko-KR" dirty="0"/>
              <a:t>Motivation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Even Verilog or VHDL’s behavioral modeling is not high-level enough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People generally use C or C++</a:t>
            </a:r>
          </a:p>
          <a:p>
            <a:r>
              <a:rPr lang="en-US" altLang="ko-KR" dirty="0"/>
              <a:t>Developed by OSCI (Open </a:t>
            </a:r>
            <a:r>
              <a:rPr lang="en-US" altLang="ko-KR" dirty="0" err="1"/>
              <a:t>systemC</a:t>
            </a:r>
            <a:r>
              <a:rPr lang="en-US" altLang="ko-KR" dirty="0"/>
              <a:t> initiative)</a:t>
            </a:r>
          </a:p>
          <a:p>
            <a:r>
              <a:rPr lang="en-US" altLang="ko-KR" dirty="0"/>
              <a:t>Open-source</a:t>
            </a:r>
          </a:p>
          <a:p>
            <a:pPr lvl="1"/>
            <a:r>
              <a:rPr lang="en-US" altLang="ko-KR" dirty="0"/>
              <a:t>http://accellera.org/downloads/standards/systemc</a:t>
            </a:r>
          </a:p>
          <a:p>
            <a:r>
              <a:rPr lang="en-US" altLang="ko-KR" dirty="0"/>
              <a:t>Support both </a:t>
            </a:r>
            <a:r>
              <a:rPr lang="en-US" altLang="ko-KR" dirty="0">
                <a:solidFill>
                  <a:srgbClr val="FF0000"/>
                </a:solidFill>
              </a:rPr>
              <a:t>TLM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rgbClr val="FF0000"/>
                </a:solidFill>
              </a:rPr>
              <a:t>RTL modeling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Does not have to use multiple languages to use multiple level of abstractions.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095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HDL and </a:t>
            </a:r>
            <a:r>
              <a:rPr lang="en-US" altLang="ko-KR" dirty="0" err="1"/>
              <a:t>SystemC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5773" y="1362074"/>
            <a:ext cx="8394261" cy="2859559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SystemC</a:t>
            </a:r>
            <a:r>
              <a:rPr lang="en-US" altLang="ko-KR" dirty="0"/>
              <a:t> deliberately </a:t>
            </a:r>
            <a:r>
              <a:rPr lang="en-US" altLang="ko-KR" dirty="0">
                <a:solidFill>
                  <a:srgbClr val="FF0000"/>
                </a:solidFill>
              </a:rPr>
              <a:t>mimics the hardware description languages VHDL and Verilog</a:t>
            </a:r>
            <a:r>
              <a:rPr lang="en-US" altLang="ko-KR" dirty="0"/>
              <a:t>, but is more aptly described as a system-level modeling language.</a:t>
            </a:r>
          </a:p>
          <a:p>
            <a:r>
              <a:rPr lang="en-US" altLang="ko-KR" dirty="0" err="1"/>
              <a:t>SystemC</a:t>
            </a:r>
            <a:r>
              <a:rPr lang="en-US" altLang="ko-KR" dirty="0"/>
              <a:t> is more on </a:t>
            </a:r>
            <a:r>
              <a:rPr lang="en-US" altLang="ko-KR" dirty="0">
                <a:solidFill>
                  <a:srgbClr val="FF0000"/>
                </a:solidFill>
              </a:rPr>
              <a:t>higher abstraction </a:t>
            </a:r>
            <a:r>
              <a:rPr lang="en-US" altLang="ko-KR" dirty="0"/>
              <a:t>level than </a:t>
            </a:r>
            <a:r>
              <a:rPr lang="en-US" altLang="ko-KR" dirty="0" smtClean="0"/>
              <a:t>HDLs</a:t>
            </a:r>
          </a:p>
          <a:p>
            <a:r>
              <a:rPr lang="en-US" altLang="ko-KR" dirty="0" err="1" smtClean="0"/>
              <a:t>SystemC</a:t>
            </a:r>
            <a:r>
              <a:rPr lang="en-US" altLang="ko-KR" dirty="0" smtClean="0"/>
              <a:t> </a:t>
            </a:r>
            <a:r>
              <a:rPr lang="en-US" altLang="ko-KR" dirty="0"/>
              <a:t>is better for co-simulation of software </a:t>
            </a:r>
            <a:r>
              <a:rPr lang="en-US" altLang="ko-KR" dirty="0" smtClean="0"/>
              <a:t>firmware </a:t>
            </a:r>
            <a:r>
              <a:rPr lang="en-US" altLang="ko-KR" dirty="0"/>
              <a:t>and hardware components. </a:t>
            </a:r>
            <a:endParaRPr lang="en-US" altLang="ko-KR" dirty="0" smtClean="0"/>
          </a:p>
          <a:p>
            <a:r>
              <a:rPr lang="en-US" altLang="ko-KR" dirty="0" smtClean="0"/>
              <a:t>You can focus on communications. You can program a process as you like in C++ semantics.</a:t>
            </a:r>
          </a:p>
          <a:p>
            <a:pPr lvl="1"/>
            <a:r>
              <a:rPr lang="en-US" altLang="ko-KR" dirty="0" smtClean="0"/>
              <a:t>Including </a:t>
            </a:r>
            <a:r>
              <a:rPr lang="en-US" altLang="ko-KR" dirty="0" err="1" smtClean="0"/>
              <a:t>stdin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stdout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stderr</a:t>
            </a:r>
            <a:r>
              <a:rPr lang="en-US" altLang="ko-KR" dirty="0" smtClean="0"/>
              <a:t> and C++ standard libraries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38" y="4221634"/>
            <a:ext cx="3679488" cy="24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3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TLM-style modeling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Motivation</a:t>
            </a:r>
          </a:p>
          <a:p>
            <a:pPr lvl="1"/>
            <a:r>
              <a:rPr lang="en-US" altLang="ko-KR" dirty="0"/>
              <a:t>Increase simulation speed</a:t>
            </a:r>
          </a:p>
          <a:p>
            <a:pPr lvl="1"/>
            <a:r>
              <a:rPr lang="en-US" altLang="ko-KR" dirty="0" smtClean="0"/>
              <a:t>Reduce </a:t>
            </a:r>
            <a:r>
              <a:rPr lang="en-US" altLang="ko-KR" dirty="0"/>
              <a:t>modeling effort</a:t>
            </a:r>
          </a:p>
          <a:p>
            <a:pPr lvl="1"/>
            <a:r>
              <a:rPr lang="en-US" altLang="ko-KR" dirty="0" smtClean="0"/>
              <a:t>Allow </a:t>
            </a:r>
            <a:r>
              <a:rPr lang="en-US" altLang="ko-KR" dirty="0"/>
              <a:t>for easier model adaptability</a:t>
            </a:r>
          </a:p>
          <a:p>
            <a:pPr lvl="1"/>
            <a:r>
              <a:rPr lang="en-US" altLang="ko-KR" dirty="0" smtClean="0"/>
              <a:t>Enable </a:t>
            </a:r>
            <a:r>
              <a:rPr lang="en-US" altLang="ko-KR" dirty="0"/>
              <a:t>efficient architecture exploration</a:t>
            </a:r>
          </a:p>
          <a:p>
            <a:pPr lvl="1"/>
            <a:r>
              <a:rPr lang="en-US" altLang="ko-KR" dirty="0" smtClean="0"/>
              <a:t>Enable </a:t>
            </a:r>
            <a:r>
              <a:rPr lang="en-US" altLang="ko-KR" dirty="0"/>
              <a:t>parallel HW and SW development based in virtual </a:t>
            </a:r>
            <a:r>
              <a:rPr lang="en-US" altLang="ko-KR" dirty="0" smtClean="0"/>
              <a:t>prototypes</a:t>
            </a:r>
          </a:p>
          <a:p>
            <a:r>
              <a:rPr lang="en-US" altLang="ko-KR" dirty="0" smtClean="0"/>
              <a:t>Measure</a:t>
            </a:r>
          </a:p>
          <a:p>
            <a:pPr lvl="1"/>
            <a:r>
              <a:rPr lang="en-US" altLang="ko-KR" dirty="0"/>
              <a:t>Interaction between </a:t>
            </a:r>
            <a:r>
              <a:rPr lang="en-US" altLang="ko-KR" dirty="0" err="1"/>
              <a:t>SystemC</a:t>
            </a:r>
            <a:r>
              <a:rPr lang="en-US" altLang="ko-KR" dirty="0"/>
              <a:t> Modules is abstracted</a:t>
            </a:r>
          </a:p>
          <a:p>
            <a:pPr lvl="1"/>
            <a:r>
              <a:rPr lang="en-US" altLang="ko-KR" b="1" dirty="0" smtClean="0">
                <a:solidFill>
                  <a:srgbClr val="FF0000"/>
                </a:solidFill>
              </a:rPr>
              <a:t>Function </a:t>
            </a:r>
            <a:r>
              <a:rPr lang="en-US" altLang="ko-KR" b="1" dirty="0">
                <a:solidFill>
                  <a:srgbClr val="FF0000"/>
                </a:solidFill>
              </a:rPr>
              <a:t>calls instead of signals</a:t>
            </a:r>
          </a:p>
          <a:p>
            <a:pPr lvl="2"/>
            <a:r>
              <a:rPr lang="en-US" altLang="ko-KR" dirty="0" smtClean="0"/>
              <a:t>Based </a:t>
            </a:r>
            <a:r>
              <a:rPr lang="en-US" altLang="ko-KR" dirty="0"/>
              <a:t>on </a:t>
            </a:r>
            <a:r>
              <a:rPr lang="en-US" altLang="ko-KR" dirty="0" err="1"/>
              <a:t>sc_interface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57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SystemC</a:t>
            </a:r>
            <a:r>
              <a:rPr lang="en-US" altLang="ko-KR" dirty="0"/>
              <a:t> with TLM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5773" y="1362075"/>
            <a:ext cx="8394261" cy="1746885"/>
          </a:xfrm>
        </p:spPr>
        <p:txBody>
          <a:bodyPr>
            <a:normAutofit/>
          </a:bodyPr>
          <a:lstStyle/>
          <a:p>
            <a:r>
              <a:rPr lang="en-US" altLang="ko-KR" dirty="0"/>
              <a:t>General characterization of a </a:t>
            </a:r>
            <a:r>
              <a:rPr lang="en-US" altLang="ko-KR" dirty="0" smtClean="0"/>
              <a:t>transaction between </a:t>
            </a:r>
            <a:r>
              <a:rPr lang="en-US" altLang="ko-KR" dirty="0"/>
              <a:t>initiator and target in max. 4 </a:t>
            </a:r>
            <a:r>
              <a:rPr lang="en-US" altLang="ko-KR" dirty="0" smtClean="0"/>
              <a:t>phases</a:t>
            </a:r>
          </a:p>
          <a:p>
            <a:pPr lvl="1"/>
            <a:r>
              <a:rPr lang="en-US" altLang="ko-KR" dirty="0"/>
              <a:t>Begin / end of request</a:t>
            </a:r>
          </a:p>
          <a:p>
            <a:pPr lvl="1"/>
            <a:r>
              <a:rPr lang="en-US" altLang="ko-KR" dirty="0" smtClean="0"/>
              <a:t>Begin </a:t>
            </a:r>
            <a:r>
              <a:rPr lang="en-US" altLang="ko-KR" dirty="0"/>
              <a:t>/ end of response</a:t>
            </a:r>
            <a:endParaRPr lang="ko-KR" altLang="en-US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6" y="3618982"/>
            <a:ext cx="1988935" cy="1933922"/>
          </a:xfrm>
          <a:prstGeom prst="rect">
            <a:avLst/>
          </a:prstGeom>
        </p:spPr>
      </p:pic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001" y="3328035"/>
            <a:ext cx="6735790" cy="310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66157"/>
      </p:ext>
    </p:extLst>
  </p:cSld>
  <p:clrMapOvr>
    <a:masterClrMapping/>
  </p:clrMapOvr>
</p:sld>
</file>

<file path=ppt/theme/theme1.xml><?xml version="1.0" encoding="utf-8"?>
<a:theme xmlns:a="http://schemas.openxmlformats.org/drawingml/2006/main" name="eth clean">
  <a:themeElements>
    <a:clrScheme name="ETH">
      <a:dk1>
        <a:srgbClr val="000000"/>
      </a:dk1>
      <a:lt1>
        <a:srgbClr val="FFFFFF"/>
      </a:lt1>
      <a:dk2>
        <a:srgbClr val="002B5F"/>
      </a:dk2>
      <a:lt2>
        <a:srgbClr val="808080"/>
      </a:lt2>
      <a:accent1>
        <a:srgbClr val="4F0E2B"/>
      </a:accent1>
      <a:accent2>
        <a:srgbClr val="005C3C"/>
      </a:accent2>
      <a:accent3>
        <a:srgbClr val="A03232"/>
      </a:accent3>
      <a:accent4>
        <a:srgbClr val="F7F0BC"/>
      </a:accent4>
      <a:accent5>
        <a:srgbClr val="C8DEC8"/>
      </a:accent5>
      <a:accent6>
        <a:srgbClr val="D6D6F5"/>
      </a:accent6>
      <a:hlink>
        <a:srgbClr val="A71D5B"/>
      </a:hlink>
      <a:folHlink>
        <a:srgbClr val="A71D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6350">
          <a:solidFill>
            <a:schemeClr val="tx1">
              <a:lumMod val="50000"/>
              <a:lumOff val="50000"/>
            </a:schemeClr>
          </a:solidFill>
        </a:ln>
      </a:spPr>
      <a:bodyPr lIns="0" tIns="0" rIns="0" bIns="0" rtlCol="0" anchor="ctr">
        <a:normAutofit fontScale="77500" lnSpcReduction="20000"/>
      </a:bodyPr>
      <a:lstStyle>
        <a:defPPr algn="ctr">
          <a:defRPr sz="1800" b="0" dirty="0" smtClean="0">
            <a:latin typeface="+mn-lt"/>
            <a:cs typeface="Consolas" pitchFamily="49" charset="0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 w="6350">
          <a:noFill/>
        </a:ln>
        <a:effectLst/>
      </a:spPr>
      <a:bodyPr wrap="none" rtlCol="0">
        <a:spAutoFit/>
      </a:bodyPr>
      <a:lstStyle>
        <a:defPPr>
          <a:defRPr sz="1600" b="0" dirty="0" smtClean="0">
            <a:latin typeface="+mn-lt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th clean" id="{19D0EE10-3257-406C-A565-C0996FC43EA1}" vid="{5D97F6ED-1AF8-4E53-8116-6D6CB82FAF4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 clean</Template>
  <TotalTime>1866</TotalTime>
  <Words>1371</Words>
  <Application>Microsoft Office PowerPoint</Application>
  <PresentationFormat>화면 슬라이드 쇼(4:3)</PresentationFormat>
  <Paragraphs>384</Paragraphs>
  <Slides>35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8" baseType="lpstr">
      <vt:lpstr>D2Coding</vt:lpstr>
      <vt:lpstr>굴림</vt:lpstr>
      <vt:lpstr>굴림체</vt:lpstr>
      <vt:lpstr>나눔바른고딕</vt:lpstr>
      <vt:lpstr>맑은 고딕</vt:lpstr>
      <vt:lpstr>Arial</vt:lpstr>
      <vt:lpstr>Arial Narrow</vt:lpstr>
      <vt:lpstr>Calibri</vt:lpstr>
      <vt:lpstr>Consolas</vt:lpstr>
      <vt:lpstr>Times New Roman</vt:lpstr>
      <vt:lpstr>Wingdings</vt:lpstr>
      <vt:lpstr>Wingdings 2</vt:lpstr>
      <vt:lpstr>eth clean</vt:lpstr>
      <vt:lpstr>SystemC Lab</vt:lpstr>
      <vt:lpstr>What am I missing in the previous class?</vt:lpstr>
      <vt:lpstr>Types of Instruction set simulator</vt:lpstr>
      <vt:lpstr>Statically Compiled ISS vs Normal Compiling</vt:lpstr>
      <vt:lpstr>Example) Statically Compiled ISS</vt:lpstr>
      <vt:lpstr>SystemC</vt:lpstr>
      <vt:lpstr>HDL and SystemC</vt:lpstr>
      <vt:lpstr>TLM-style modeling</vt:lpstr>
      <vt:lpstr>SystemC with TLM</vt:lpstr>
      <vt:lpstr>Temporary LOG-IN ID and password</vt:lpstr>
      <vt:lpstr>Server LOG-ID</vt:lpstr>
      <vt:lpstr>Modules: Basic Unit of Design</vt:lpstr>
      <vt:lpstr>Modules: Basic Unit of Design</vt:lpstr>
      <vt:lpstr>SystemC Ports (pin-level)</vt:lpstr>
      <vt:lpstr>SystemC Processes</vt:lpstr>
      <vt:lpstr>SystemC Processes</vt:lpstr>
      <vt:lpstr>Processes:examples</vt:lpstr>
      <vt:lpstr>Sensitivity List</vt:lpstr>
      <vt:lpstr>Timing in SystemC</vt:lpstr>
      <vt:lpstr>Channels (1)</vt:lpstr>
      <vt:lpstr>Channels (2)</vt:lpstr>
      <vt:lpstr>Signals</vt:lpstr>
      <vt:lpstr>Test Bench Module and Main File</vt:lpstr>
      <vt:lpstr>SystemC Examples-1</vt:lpstr>
      <vt:lpstr>SystemC Examples-1</vt:lpstr>
      <vt:lpstr>SystemC Examples-1</vt:lpstr>
      <vt:lpstr>SystemC Examples-1</vt:lpstr>
      <vt:lpstr>SystemC Examples-1</vt:lpstr>
      <vt:lpstr>SystemC Examples-1</vt:lpstr>
      <vt:lpstr>SystemC Examples-1</vt:lpstr>
      <vt:lpstr>SystemC Examples-1 result</vt:lpstr>
      <vt:lpstr>SystemC Examples-2</vt:lpstr>
      <vt:lpstr>SystemC Examples-2</vt:lpstr>
      <vt:lpstr>SystemC Examples-2 result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Architecture Simulation</dc:title>
  <dc:creator>shkang</dc:creator>
  <cp:lastModifiedBy>shkang</cp:lastModifiedBy>
  <cp:revision>586</cp:revision>
  <dcterms:created xsi:type="dcterms:W3CDTF">2016-03-08T03:10:20Z</dcterms:created>
  <dcterms:modified xsi:type="dcterms:W3CDTF">2016-03-17T06:37:09Z</dcterms:modified>
</cp:coreProperties>
</file>