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4"/>
  </p:sldMasterIdLst>
  <p:notesMasterIdLst>
    <p:notesMasterId r:id="rId98"/>
  </p:notesMasterIdLst>
  <p:sldIdLst>
    <p:sldId id="987" r:id="rId5"/>
    <p:sldId id="656" r:id="rId6"/>
    <p:sldId id="657" r:id="rId7"/>
    <p:sldId id="989" r:id="rId8"/>
    <p:sldId id="999" r:id="rId9"/>
    <p:sldId id="990" r:id="rId10"/>
    <p:sldId id="991" r:id="rId11"/>
    <p:sldId id="992" r:id="rId12"/>
    <p:sldId id="993" r:id="rId13"/>
    <p:sldId id="994" r:id="rId14"/>
    <p:sldId id="995" r:id="rId15"/>
    <p:sldId id="996" r:id="rId16"/>
    <p:sldId id="997" r:id="rId17"/>
    <p:sldId id="998" r:id="rId18"/>
    <p:sldId id="810" r:id="rId19"/>
    <p:sldId id="784" r:id="rId20"/>
    <p:sldId id="937" r:id="rId21"/>
    <p:sldId id="951" r:id="rId22"/>
    <p:sldId id="686" r:id="rId23"/>
    <p:sldId id="687" r:id="rId24"/>
    <p:sldId id="535" r:id="rId25"/>
    <p:sldId id="887" r:id="rId26"/>
    <p:sldId id="888" r:id="rId27"/>
    <p:sldId id="1000" r:id="rId28"/>
    <p:sldId id="1002" r:id="rId29"/>
    <p:sldId id="1003" r:id="rId30"/>
    <p:sldId id="1004" r:id="rId31"/>
    <p:sldId id="1005" r:id="rId32"/>
    <p:sldId id="1006" r:id="rId33"/>
    <p:sldId id="845" r:id="rId34"/>
    <p:sldId id="898" r:id="rId35"/>
    <p:sldId id="897" r:id="rId36"/>
    <p:sldId id="899" r:id="rId37"/>
    <p:sldId id="1007" r:id="rId38"/>
    <p:sldId id="673" r:id="rId39"/>
    <p:sldId id="675" r:id="rId40"/>
    <p:sldId id="676" r:id="rId41"/>
    <p:sldId id="955" r:id="rId42"/>
    <p:sldId id="677" r:id="rId43"/>
    <p:sldId id="956" r:id="rId44"/>
    <p:sldId id="678" r:id="rId45"/>
    <p:sldId id="679" r:id="rId46"/>
    <p:sldId id="680" r:id="rId47"/>
    <p:sldId id="681" r:id="rId48"/>
    <p:sldId id="953" r:id="rId49"/>
    <p:sldId id="323" r:id="rId50"/>
    <p:sldId id="1008" r:id="rId51"/>
    <p:sldId id="319" r:id="rId52"/>
    <p:sldId id="685" r:id="rId53"/>
    <p:sldId id="959" r:id="rId54"/>
    <p:sldId id="960" r:id="rId55"/>
    <p:sldId id="961" r:id="rId56"/>
    <p:sldId id="962" r:id="rId57"/>
    <p:sldId id="984" r:id="rId58"/>
    <p:sldId id="985" r:id="rId59"/>
    <p:sldId id="963" r:id="rId60"/>
    <p:sldId id="964" r:id="rId61"/>
    <p:sldId id="986" r:id="rId62"/>
    <p:sldId id="965" r:id="rId63"/>
    <p:sldId id="966" r:id="rId64"/>
    <p:sldId id="967" r:id="rId65"/>
    <p:sldId id="968" r:id="rId66"/>
    <p:sldId id="969" r:id="rId67"/>
    <p:sldId id="970" r:id="rId68"/>
    <p:sldId id="971" r:id="rId69"/>
    <p:sldId id="972" r:id="rId70"/>
    <p:sldId id="981" r:id="rId71"/>
    <p:sldId id="973" r:id="rId72"/>
    <p:sldId id="983" r:id="rId73"/>
    <p:sldId id="974" r:id="rId74"/>
    <p:sldId id="976" r:id="rId75"/>
    <p:sldId id="977" r:id="rId76"/>
    <p:sldId id="978" r:id="rId77"/>
    <p:sldId id="980" r:id="rId78"/>
    <p:sldId id="979" r:id="rId79"/>
    <p:sldId id="975" r:id="rId80"/>
    <p:sldId id="259" r:id="rId81"/>
    <p:sldId id="1010" r:id="rId82"/>
    <p:sldId id="260" r:id="rId83"/>
    <p:sldId id="261" r:id="rId84"/>
    <p:sldId id="262" r:id="rId85"/>
    <p:sldId id="265" r:id="rId86"/>
    <p:sldId id="266" r:id="rId87"/>
    <p:sldId id="267" r:id="rId88"/>
    <p:sldId id="269" r:id="rId89"/>
    <p:sldId id="268" r:id="rId90"/>
    <p:sldId id="270" r:id="rId91"/>
    <p:sldId id="271" r:id="rId92"/>
    <p:sldId id="277" r:id="rId93"/>
    <p:sldId id="276" r:id="rId94"/>
    <p:sldId id="272" r:id="rId95"/>
    <p:sldId id="278" r:id="rId96"/>
    <p:sldId id="672" r:id="rId97"/>
  </p:sldIdLst>
  <p:sldSz cx="9144000" cy="6858000" type="screen4x3"/>
  <p:notesSz cx="6858000" cy="9144000"/>
  <p:custDataLst>
    <p:tags r:id="rId9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2F5E"/>
    <a:srgbClr val="660066"/>
    <a:srgbClr val="FFFF99"/>
    <a:srgbClr val="FFFF66"/>
    <a:srgbClr val="CCFFCC"/>
    <a:srgbClr val="CCCC00"/>
    <a:srgbClr val="805780"/>
    <a:srgbClr val="CCFF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2945AB-4930-4FE6-9DCF-EB7C1CA6A79F}" v="3" dt="2025-09-06T13:33:17.778"/>
    <p1510:client id="{F696FE92-40CE-8206-4016-AF4AFEE88071}" v="1" dt="2025-09-07T11:38:31.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jal Rajbhar - 240970035 - MITMPL" userId="S::pranjal3.mitmpl2024@learner.manipal.edu::26ba9288-7c94-4bc3-a502-738883955e90" providerId="AD" clId="Web-{9AF60D51-C799-70D4-9167-D84F559EFA6A}"/>
    <pc:docChg chg="addSld">
      <pc:chgData name="Pranjal Rajbhar - 240970035 - MITMPL" userId="S::pranjal3.mitmpl2024@learner.manipal.edu::26ba9288-7c94-4bc3-a502-738883955e90" providerId="AD" clId="Web-{9AF60D51-C799-70D4-9167-D84F559EFA6A}" dt="2025-08-26T15:47:24.372" v="0"/>
      <pc:docMkLst>
        <pc:docMk/>
      </pc:docMkLst>
      <pc:sldChg chg="new">
        <pc:chgData name="Pranjal Rajbhar - 240970035 - MITMPL" userId="S::pranjal3.mitmpl2024@learner.manipal.edu::26ba9288-7c94-4bc3-a502-738883955e90" providerId="AD" clId="Web-{9AF60D51-C799-70D4-9167-D84F559EFA6A}" dt="2025-08-26T15:47:24.372" v="0"/>
        <pc:sldMkLst>
          <pc:docMk/>
          <pc:sldMk cId="698745044" sldId="1011"/>
        </pc:sldMkLst>
      </pc:sldChg>
    </pc:docChg>
  </pc:docChgLst>
  <pc:docChgLst>
    <pc:chgData name="Pritha Das - 240970118 - MITMPL" userId="S::pritha.mitmpl2024@learner.manipal.edu::d72d31f8-a654-49ba-8263-457632689817" providerId="AD" clId="Web-{F696FE92-40CE-8206-4016-AF4AFEE88071}"/>
    <pc:docChg chg="modSld">
      <pc:chgData name="Pritha Das - 240970118 - MITMPL" userId="S::pritha.mitmpl2024@learner.manipal.edu::d72d31f8-a654-49ba-8263-457632689817" providerId="AD" clId="Web-{F696FE92-40CE-8206-4016-AF4AFEE88071}" dt="2025-09-07T11:38:31.794" v="0" actId="1076"/>
      <pc:docMkLst>
        <pc:docMk/>
      </pc:docMkLst>
      <pc:sldChg chg="modSp">
        <pc:chgData name="Pritha Das - 240970118 - MITMPL" userId="S::pritha.mitmpl2024@learner.manipal.edu::d72d31f8-a654-49ba-8263-457632689817" providerId="AD" clId="Web-{F696FE92-40CE-8206-4016-AF4AFEE88071}" dt="2025-09-07T11:38:31.794" v="0" actId="1076"/>
        <pc:sldMkLst>
          <pc:docMk/>
          <pc:sldMk cId="624769873" sldId="983"/>
        </pc:sldMkLst>
        <pc:spChg chg="mod">
          <ac:chgData name="Pritha Das - 240970118 - MITMPL" userId="S::pritha.mitmpl2024@learner.manipal.edu::d72d31f8-a654-49ba-8263-457632689817" providerId="AD" clId="Web-{F696FE92-40CE-8206-4016-AF4AFEE88071}" dt="2025-09-07T11:38:31.794" v="0" actId="1076"/>
          <ac:spMkLst>
            <pc:docMk/>
            <pc:sldMk cId="624769873" sldId="983"/>
            <ac:spMk id="5" creationId="{33B890C6-BEB9-43B7-AD09-D6681E572C15}"/>
          </ac:spMkLst>
        </pc:spChg>
      </pc:sldChg>
    </pc:docChg>
  </pc:docChgLst>
  <pc:docChgLst>
    <pc:chgData name="Pranjal Rajbhar - 240970035 - MITMPL" userId="S::pranjal3.mitmpl2024@learner.manipal.edu::26ba9288-7c94-4bc3-a502-738883955e90" providerId="AD" clId="Web-{5A7D18B4-FB9E-E1F8-A734-F05FB60C5315}"/>
    <pc:docChg chg="delSld">
      <pc:chgData name="Pranjal Rajbhar - 240970035 - MITMPL" userId="S::pranjal3.mitmpl2024@learner.manipal.edu::26ba9288-7c94-4bc3-a502-738883955e90" providerId="AD" clId="Web-{5A7D18B4-FB9E-E1F8-A734-F05FB60C5315}" dt="2025-08-26T15:56:05.539" v="0"/>
      <pc:docMkLst>
        <pc:docMk/>
      </pc:docMkLst>
      <pc:sldChg chg="del">
        <pc:chgData name="Pranjal Rajbhar - 240970035 - MITMPL" userId="S::pranjal3.mitmpl2024@learner.manipal.edu::26ba9288-7c94-4bc3-a502-738883955e90" providerId="AD" clId="Web-{5A7D18B4-FB9E-E1F8-A734-F05FB60C5315}" dt="2025-08-26T15:56:05.539" v="0"/>
        <pc:sldMkLst>
          <pc:docMk/>
          <pc:sldMk cId="698745044" sldId="1011"/>
        </pc:sldMkLst>
      </pc:sldChg>
    </pc:docChg>
  </pc:docChgLst>
  <pc:docChgLst>
    <pc:chgData name="Sharath Shetty - 240970108 - MITMPL" userId="S::sharath1.mitmpl2024@learner.manipal.edu::1199552e-c027-4a0c-8382-2a41250885b8" providerId="AD" clId="Web-{B72945AB-4930-4FE6-9DCF-EB7C1CA6A79F}"/>
    <pc:docChg chg="modSld">
      <pc:chgData name="Sharath Shetty - 240970108 - MITMPL" userId="S::sharath1.mitmpl2024@learner.manipal.edu::1199552e-c027-4a0c-8382-2a41250885b8" providerId="AD" clId="Web-{B72945AB-4930-4FE6-9DCF-EB7C1CA6A79F}" dt="2025-09-06T13:33:15.215" v="1" actId="20577"/>
      <pc:docMkLst>
        <pc:docMk/>
      </pc:docMkLst>
      <pc:sldChg chg="modSp">
        <pc:chgData name="Sharath Shetty - 240970108 - MITMPL" userId="S::sharath1.mitmpl2024@learner.manipal.edu::1199552e-c027-4a0c-8382-2a41250885b8" providerId="AD" clId="Web-{B72945AB-4930-4FE6-9DCF-EB7C1CA6A79F}" dt="2025-09-06T13:33:15.215" v="1" actId="20577"/>
        <pc:sldMkLst>
          <pc:docMk/>
          <pc:sldMk cId="2407620504" sldId="987"/>
        </pc:sldMkLst>
        <pc:spChg chg="mod">
          <ac:chgData name="Sharath Shetty - 240970108 - MITMPL" userId="S::sharath1.mitmpl2024@learner.manipal.edu::1199552e-c027-4a0c-8382-2a41250885b8" providerId="AD" clId="Web-{B72945AB-4930-4FE6-9DCF-EB7C1CA6A79F}" dt="2025-09-06T13:33:15.215" v="1" actId="20577"/>
          <ac:spMkLst>
            <pc:docMk/>
            <pc:sldMk cId="2407620504" sldId="987"/>
            <ac:spMk id="4" creationId="{D75B6A05-6F44-4C83-A27F-18401B237B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en-US"/>
          </a:p>
        </p:txBody>
      </p:sp>
      <p:sp>
        <p:nvSpPr>
          <p:cNvPr id="4608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608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en-US"/>
          </a:p>
        </p:txBody>
      </p:sp>
      <p:sp>
        <p:nvSpPr>
          <p:cNvPr id="4608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6440411A-B858-4174-93E1-1FA82D6A99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ictionary.cambridge.org/dictionary/english/compet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ictionary.cambridge.org/dictionary/english/win" TargetMode="External"/><Relationship Id="rId4" Type="http://schemas.openxmlformats.org/officeDocument/2006/relationships/hyperlink" Target="https://dictionary.cambridge.org/dictionary/english/ord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ictionary.cambridge.org/dictionary/english/compete"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ictionary.cambridge.org/dictionary/english/win" TargetMode="External"/><Relationship Id="rId4" Type="http://schemas.openxmlformats.org/officeDocument/2006/relationships/hyperlink" Target="https://dictionary.cambridge.org/dictionary/english/order"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8" Type="http://schemas.openxmlformats.org/officeDocument/2006/relationships/hyperlink" Target="https://en.wikipedia.org/wiki/Bit_stream" TargetMode="External"/><Relationship Id="rId3" Type="http://schemas.openxmlformats.org/officeDocument/2006/relationships/hyperlink" Target="https://en.wikipedia.org/wiki/Circuit_switched" TargetMode="External"/><Relationship Id="rId7" Type="http://schemas.openxmlformats.org/officeDocument/2006/relationships/hyperlink" Target="https://en.wikipedia.org/wiki/Optical_mesh_network" TargetMode="External"/><Relationship Id="rId2" Type="http://schemas.openxmlformats.org/officeDocument/2006/relationships/slide" Target="../slides/slide80.xml"/><Relationship Id="rId1" Type="http://schemas.openxmlformats.org/officeDocument/2006/relationships/notesMaster" Target="../notesMasters/notesMaster1.xml"/><Relationship Id="rId6" Type="http://schemas.openxmlformats.org/officeDocument/2006/relationships/hyperlink" Target="https://en.wikipedia.org/wiki/SONET/SDH" TargetMode="External"/><Relationship Id="rId5" Type="http://schemas.openxmlformats.org/officeDocument/2006/relationships/hyperlink" Target="https://en.wikipedia.org/wiki/ISDN" TargetMode="External"/><Relationship Id="rId4" Type="http://schemas.openxmlformats.org/officeDocument/2006/relationships/hyperlink" Target="https://en.wikipedia.org/wiki/Public_switched_telephone_network" TargetMode="External"/><Relationship Id="rId9" Type="http://schemas.openxmlformats.org/officeDocument/2006/relationships/hyperlink" Target="https://en.wikipedia.org/wiki/Byte_stream"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8" Type="http://schemas.openxmlformats.org/officeDocument/2006/relationships/hyperlink" Target="https://en.wikipedia.org/wiki/Virtual_circuit_identifier" TargetMode="External"/><Relationship Id="rId13" Type="http://schemas.openxmlformats.org/officeDocument/2006/relationships/hyperlink" Target="https://en.wikipedia.org/wiki/AX.25" TargetMode="External"/><Relationship Id="rId3" Type="http://schemas.openxmlformats.org/officeDocument/2006/relationships/hyperlink" Target="https://en.wikipedia.org/wiki/Transport_layer" TargetMode="External"/><Relationship Id="rId7" Type="http://schemas.openxmlformats.org/officeDocument/2006/relationships/hyperlink" Target="https://en.wikipedia.org/wiki/Network_layer" TargetMode="External"/><Relationship Id="rId12" Type="http://schemas.openxmlformats.org/officeDocument/2006/relationships/hyperlink" Target="https://en.wikipedia.org/wiki/Reliability_(computer_networking)" TargetMode="External"/><Relationship Id="rId2" Type="http://schemas.openxmlformats.org/officeDocument/2006/relationships/slide" Target="../slides/slide86.xml"/><Relationship Id="rId1" Type="http://schemas.openxmlformats.org/officeDocument/2006/relationships/notesMaster" Target="../notesMasters/notesMaster1.xml"/><Relationship Id="rId6" Type="http://schemas.openxmlformats.org/officeDocument/2006/relationships/hyperlink" Target="https://en.wikipedia.org/wiki/Data_link_layer" TargetMode="External"/><Relationship Id="rId11" Type="http://schemas.openxmlformats.org/officeDocument/2006/relationships/hyperlink" Target="https://en.wikipedia.org/wiki/Wikipedia:Citation_needed" TargetMode="External"/><Relationship Id="rId5" Type="http://schemas.openxmlformats.org/officeDocument/2006/relationships/hyperlink" Target="https://en.wikipedia.org/wiki/Internet_protocol" TargetMode="External"/><Relationship Id="rId10" Type="http://schemas.openxmlformats.org/officeDocument/2006/relationships/hyperlink" Target="https://en.wikipedia.org/wiki/IPv6" TargetMode="External"/><Relationship Id="rId4" Type="http://schemas.openxmlformats.org/officeDocument/2006/relationships/hyperlink" Target="https://en.wikipedia.org/wiki/Transmission_control_protocol" TargetMode="External"/><Relationship Id="rId9" Type="http://schemas.openxmlformats.org/officeDocument/2006/relationships/hyperlink" Target="https://en.wikipedia.org/wiki/Multiprotocol_Label_Switch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IPv4"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n.wikipedia.org/wiki/Address_Resolution_Protoco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B5361-DCB5-43F7-BE42-FC29D295B042}" type="slidenum">
              <a:rPr lang="en-US"/>
              <a:pPr/>
              <a:t>2</a:t>
            </a:fld>
            <a:endParaRPr lang="en-US"/>
          </a:p>
        </p:txBody>
      </p:sp>
      <p:sp>
        <p:nvSpPr>
          <p:cNvPr id="942082" name="Rectangle 2"/>
          <p:cNvSpPr>
            <a:spLocks noGrp="1" noRot="1" noChangeAspect="1" noChangeArrowheads="1" noTextEdit="1"/>
          </p:cNvSpPr>
          <p:nvPr>
            <p:ph type="sldImg"/>
          </p:nvPr>
        </p:nvSpPr>
        <p:spPr>
          <a:ln/>
        </p:spPr>
      </p:sp>
      <p:sp>
        <p:nvSpPr>
          <p:cNvPr id="942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3792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9BA75-83BB-4D4E-9F71-20D36638B629}" type="slidenum">
              <a:rPr lang="en-US"/>
              <a:pPr/>
              <a:t>11</a:t>
            </a:fld>
            <a:endParaRPr 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r>
              <a:rPr lang="en-US" b="1"/>
              <a:t>2 reasons – </a:t>
            </a:r>
          </a:p>
          <a:p>
            <a:r>
              <a:rPr lang="en-US" sz="1200" b="0" i="0" kern="1200">
                <a:solidFill>
                  <a:schemeClr val="tx1"/>
                </a:solidFill>
                <a:effectLst/>
                <a:latin typeface="Times New Roman" pitchFamily="18" charset="0"/>
                <a:ea typeface="+mn-ea"/>
                <a:cs typeface="+mn-cs"/>
              </a:rPr>
              <a:t>This collision detection requirement also defines the maximum propagation delay along the cable, and hence the maximum cable segment length. </a:t>
            </a:r>
            <a:br>
              <a:rPr lang="en-US"/>
            </a:br>
            <a:r>
              <a:rPr lang="en-US" b="1"/>
              <a:t>46byte Data payload+18bytes Header &amp;CRC =6 bytes</a:t>
            </a:r>
            <a:br>
              <a:rPr lang="en-US"/>
            </a:br>
            <a:r>
              <a:rPr lang="en-US" sz="1200" b="0" i="0" kern="1200">
                <a:solidFill>
                  <a:schemeClr val="tx1"/>
                </a:solidFill>
                <a:effectLst/>
                <a:latin typeface="Times New Roman" pitchFamily="18" charset="0"/>
                <a:ea typeface="+mn-ea"/>
                <a:cs typeface="+mn-cs"/>
              </a:rPr>
              <a:t>At the other end of the range - 1500 bytes, there were two factors that lead to the introduction of this limit. First, if the packets are too long, they introduce extra delays to other traffic using the Ethernet cable. The other factor was a safety device built into the early shared cable transceivers. This </a:t>
            </a:r>
            <a:r>
              <a:rPr lang="en-US" sz="1200" b="1" i="0" kern="1200">
                <a:solidFill>
                  <a:schemeClr val="tx1"/>
                </a:solidFill>
                <a:effectLst/>
                <a:latin typeface="Times New Roman" pitchFamily="18" charset="0"/>
                <a:ea typeface="+mn-ea"/>
                <a:cs typeface="+mn-cs"/>
              </a:rPr>
              <a:t>safety device was an anti-babble system</a:t>
            </a:r>
            <a:r>
              <a:rPr lang="en-US" sz="1200" b="0" i="0" kern="1200">
                <a:solidFill>
                  <a:schemeClr val="tx1"/>
                </a:solidFill>
                <a:effectLst/>
                <a:latin typeface="Times New Roman" pitchFamily="18" charset="0"/>
                <a:ea typeface="+mn-ea"/>
                <a:cs typeface="+mn-cs"/>
              </a:rPr>
              <a:t>. If the device connected to a transceiver developed a fault and started transmitting continuously, then it would effectively block any other traffic from using that Ethernet cable segment. To protect from this happening, the </a:t>
            </a:r>
            <a:r>
              <a:rPr lang="en-US" sz="1200" b="1" i="0" kern="1200">
                <a:solidFill>
                  <a:schemeClr val="tx1"/>
                </a:solidFill>
                <a:effectLst/>
                <a:latin typeface="Times New Roman" pitchFamily="18" charset="0"/>
                <a:ea typeface="+mn-ea"/>
                <a:cs typeface="+mn-cs"/>
              </a:rPr>
              <a:t>early transceivers were designed to shut off automatically if the transmission exceeded </a:t>
            </a:r>
            <a:r>
              <a:rPr lang="en-US" sz="1200" b="0" i="0" kern="1200">
                <a:solidFill>
                  <a:schemeClr val="tx1"/>
                </a:solidFill>
                <a:effectLst/>
                <a:latin typeface="Times New Roman" pitchFamily="18" charset="0"/>
                <a:ea typeface="+mn-ea"/>
                <a:cs typeface="+mn-cs"/>
              </a:rPr>
              <a:t>about </a:t>
            </a:r>
            <a:r>
              <a:rPr lang="en-US" sz="1200" b="1" i="0" kern="1200">
                <a:solidFill>
                  <a:schemeClr val="tx1"/>
                </a:solidFill>
                <a:effectLst/>
                <a:latin typeface="Times New Roman" pitchFamily="18" charset="0"/>
                <a:ea typeface="+mn-ea"/>
                <a:cs typeface="+mn-cs"/>
              </a:rPr>
              <a:t>1.25 milliseconds</a:t>
            </a:r>
            <a:r>
              <a:rPr lang="en-US" sz="1200" b="0" i="0" kern="1200">
                <a:solidFill>
                  <a:schemeClr val="tx1"/>
                </a:solidFill>
                <a:effectLst/>
                <a:latin typeface="Times New Roman" pitchFamily="18" charset="0"/>
                <a:ea typeface="+mn-ea"/>
                <a:cs typeface="+mn-cs"/>
              </a:rPr>
              <a:t>. This equates to a data content of just over 1500 bytes. However, as the transceiver used a simple analogue timer to shut off the transmission if babbling was detected, then the </a:t>
            </a:r>
            <a:r>
              <a:rPr lang="en-US" sz="1200" b="1" i="0" kern="1200">
                <a:solidFill>
                  <a:schemeClr val="tx1"/>
                </a:solidFill>
                <a:effectLst/>
                <a:latin typeface="Times New Roman" pitchFamily="18" charset="0"/>
                <a:ea typeface="+mn-ea"/>
                <a:cs typeface="+mn-cs"/>
              </a:rPr>
              <a:t>1500 limit was selected as a safe approximation </a:t>
            </a:r>
            <a:r>
              <a:rPr lang="en-US" sz="1200" b="0" i="0" kern="1200">
                <a:solidFill>
                  <a:schemeClr val="tx1"/>
                </a:solidFill>
                <a:effectLst/>
                <a:latin typeface="Times New Roman" pitchFamily="18" charset="0"/>
                <a:ea typeface="+mn-ea"/>
                <a:cs typeface="+mn-cs"/>
              </a:rPr>
              <a:t>to the maximum data size that would not trigger the safety device. </a:t>
            </a:r>
          </a:p>
          <a:p>
            <a:endParaRPr lang="en-US" sz="1200" b="0" i="0" kern="1200">
              <a:solidFill>
                <a:schemeClr val="tx1"/>
              </a:solidFill>
              <a:effectLst/>
              <a:latin typeface="Times New Roman" pitchFamily="18" charset="0"/>
              <a:ea typeface="+mn-ea"/>
              <a:cs typeface="+mn-cs"/>
            </a:endParaRPr>
          </a:p>
          <a:p>
            <a:r>
              <a:rPr lang="en-US" sz="1200" b="1" i="0" u="none" strike="noStrike" baseline="0">
                <a:latin typeface="Times New Roman" panose="02020603050405020304" pitchFamily="18" charset="0"/>
              </a:rPr>
              <a:t>Babble: </a:t>
            </a:r>
            <a:r>
              <a:rPr lang="en-US" sz="1200" b="0" i="0" u="none" strike="noStrike" baseline="0">
                <a:latin typeface="Times New Roman" panose="02020603050405020304" pitchFamily="18" charset="0"/>
              </a:rPr>
              <a:t>An error condition caused by an Ethernet node transmitting longer packets than allowed. Sometimes babble is used interchangeably with jabber.</a:t>
            </a:r>
          </a:p>
          <a:p>
            <a:endParaRPr lang="en-US" sz="1200" b="0" i="0" u="none" strike="noStrike" baseline="0">
              <a:latin typeface="Times New Roman" panose="02020603050405020304" pitchFamily="18" charset="0"/>
            </a:endParaRPr>
          </a:p>
          <a:p>
            <a:r>
              <a:rPr lang="en-US" sz="1200" b="0" i="0" u="none" strike="noStrike" baseline="0">
                <a:latin typeface="Times New Roman" panose="02020603050405020304" pitchFamily="18" charset="0"/>
              </a:rPr>
              <a:t>1.25*10</a:t>
            </a:r>
            <a:r>
              <a:rPr lang="en-US" sz="1200" b="0" i="0" u="none" strike="noStrike" baseline="30000">
                <a:latin typeface="Times New Roman" panose="02020603050405020304" pitchFamily="18" charset="0"/>
              </a:rPr>
              <a:t>-3</a:t>
            </a:r>
            <a:r>
              <a:rPr lang="en-US" sz="1200" b="0" i="0" u="none" strike="noStrike" baseline="0">
                <a:latin typeface="Times New Roman" panose="02020603050405020304" pitchFamily="18" charset="0"/>
              </a:rPr>
              <a:t> * 10*10</a:t>
            </a:r>
            <a:r>
              <a:rPr lang="en-US" sz="1200" b="0" i="0" u="none" strike="noStrike" baseline="30000">
                <a:latin typeface="Times New Roman" panose="02020603050405020304" pitchFamily="18" charset="0"/>
              </a:rPr>
              <a:t>6</a:t>
            </a:r>
            <a:r>
              <a:rPr lang="en-US" sz="1200" b="0" i="0" u="none" strike="noStrike" baseline="0">
                <a:latin typeface="Times New Roman" panose="02020603050405020304" pitchFamily="18" charset="0"/>
              </a:rPr>
              <a:t>= 1250 bytes </a:t>
            </a:r>
          </a:p>
          <a:p>
            <a:r>
              <a:rPr lang="en-US"/>
              <a:t>However, as the transceiver used a simple analogue timer to shut off the transmission if babbling was detected, then the 1500 limit was selected as a safe approximation to the maximum data size that would not trigger the safety device.</a:t>
            </a:r>
            <a:br>
              <a:rPr lang="en-US"/>
            </a:br>
            <a:br>
              <a:rPr lang="en-US"/>
            </a:br>
            <a:endParaRPr lang="en-US"/>
          </a:p>
        </p:txBody>
      </p:sp>
    </p:spTree>
    <p:extLst>
      <p:ext uri="{BB962C8B-B14F-4D97-AF65-F5344CB8AC3E}">
        <p14:creationId xmlns:p14="http://schemas.microsoft.com/office/powerpoint/2010/main" val="188142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Number of frames required to transmit</a:t>
            </a:r>
          </a:p>
        </p:txBody>
      </p:sp>
      <p:sp>
        <p:nvSpPr>
          <p:cNvPr id="4" name="Slide Number Placeholder 3"/>
          <p:cNvSpPr>
            <a:spLocks noGrp="1"/>
          </p:cNvSpPr>
          <p:nvPr>
            <p:ph type="sldNum" sz="quarter" idx="10"/>
          </p:nvPr>
        </p:nvSpPr>
        <p:spPr/>
        <p:txBody>
          <a:bodyPr/>
          <a:lstStyle/>
          <a:p>
            <a:fld id="{AE73017E-6F3A-4DD4-9DF6-99B851478B7B}" type="slidenum">
              <a:rPr lang="en-US" smtClean="0"/>
              <a:pPr/>
              <a:t>12</a:t>
            </a:fld>
            <a:endParaRPr lang="en-US"/>
          </a:p>
        </p:txBody>
      </p:sp>
    </p:spTree>
    <p:extLst>
      <p:ext uri="{BB962C8B-B14F-4D97-AF65-F5344CB8AC3E}">
        <p14:creationId xmlns:p14="http://schemas.microsoft.com/office/powerpoint/2010/main" val="3560010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37D00C-7858-44EF-B14C-BC0BF72375EF}" type="slidenum">
              <a:rPr lang="en-US"/>
              <a:pPr/>
              <a:t>13</a:t>
            </a:fld>
            <a:endParaRPr 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r>
              <a:rPr lang="en-US"/>
              <a:t>Each station on an Ethernet network (such as a PC, workstation, or printer) has its own</a:t>
            </a:r>
          </a:p>
          <a:p>
            <a:r>
              <a:rPr lang="en-US" b="1"/>
              <a:t>network interface card (NIC). </a:t>
            </a:r>
            <a:r>
              <a:rPr lang="en-US"/>
              <a:t>The NIC fits inside the station and provides the station</a:t>
            </a:r>
          </a:p>
          <a:p>
            <a:r>
              <a:rPr lang="en-US"/>
              <a:t>with a 6-byte physical address. As shown in Figure 3.4, the Ethernet address is 6 bytes</a:t>
            </a:r>
          </a:p>
          <a:p>
            <a:r>
              <a:rPr lang="en-US"/>
              <a:t>(48 bits), normally written in </a:t>
            </a:r>
            <a:r>
              <a:rPr lang="en-US" b="1"/>
              <a:t>hexadecimal notation, </a:t>
            </a:r>
            <a:r>
              <a:rPr lang="en-US"/>
              <a:t>with a colon between the bytes.</a:t>
            </a:r>
          </a:p>
          <a:p>
            <a:r>
              <a:rPr lang="en-US"/>
              <a:t>The address normally is referred to as the data link address, physical address, or MAC</a:t>
            </a:r>
          </a:p>
          <a:p>
            <a:r>
              <a:rPr lang="en-US"/>
              <a:t>address.</a:t>
            </a:r>
          </a:p>
          <a:p>
            <a:endParaRPr lang="en-US"/>
          </a:p>
        </p:txBody>
      </p:sp>
    </p:spTree>
    <p:extLst>
      <p:ext uri="{BB962C8B-B14F-4D97-AF65-F5344CB8AC3E}">
        <p14:creationId xmlns:p14="http://schemas.microsoft.com/office/powerpoint/2010/main" val="185487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F52852-59EE-44C8-BC4B-06CE56414FAC}" type="slidenum">
              <a:rPr lang="en-US"/>
              <a:pPr/>
              <a:t>14</a:t>
            </a:fld>
            <a:endParaRPr lang="en-US"/>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70260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38BD8CD7-9D78-4078-A3F8-A1692E97A5F3}" type="slidenum">
              <a:rPr lang="en-US" b="0" smtClean="0">
                <a:solidFill>
                  <a:srgbClr val="000000"/>
                </a:solidFill>
              </a:rPr>
              <a:pPr/>
              <a:t>15</a:t>
            </a:fld>
            <a:endParaRPr lang="en-US" b="0">
              <a:solidFill>
                <a:srgbClr val="00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r>
              <a:rPr lang="en-US"/>
              <a:t>47 = 0100  0111 sent in reverse (right to left) 1110  0010</a:t>
            </a:r>
          </a:p>
          <a:p>
            <a:pPr eaLnBrk="1" hangingPunct="1"/>
            <a:r>
              <a:rPr lang="en-US"/>
              <a:t>20=0010  0000   sent in reverse (right to left)  0000  0100</a:t>
            </a:r>
          </a:p>
          <a:p>
            <a:pPr eaLnBrk="1" hangingPunct="1"/>
            <a:r>
              <a:rPr lang="en-US"/>
              <a:t>1B=0001 1011    sent in reverse (right to left) 1101  1000</a:t>
            </a:r>
          </a:p>
          <a:p>
            <a:pPr eaLnBrk="1" hangingPunct="1"/>
            <a:r>
              <a:rPr lang="en-US"/>
              <a:t>2E= 0010 1110  sent in reverse (right to left)  0111 0100</a:t>
            </a:r>
          </a:p>
          <a:p>
            <a:pPr eaLnBrk="1" hangingPunct="1"/>
            <a:r>
              <a:rPr lang="en-US"/>
              <a:t>08= 0000 1000  sent in reverse (right to left) 0001 0000</a:t>
            </a:r>
          </a:p>
          <a:p>
            <a:pPr eaLnBrk="1" hangingPunct="1"/>
            <a:r>
              <a:rPr lang="en-US"/>
              <a:t>EE= 1110 1110  sent in reverse (right to left)  0111 0111</a:t>
            </a:r>
          </a:p>
        </p:txBody>
      </p:sp>
    </p:spTree>
    <p:extLst>
      <p:ext uri="{BB962C8B-B14F-4D97-AF65-F5344CB8AC3E}">
        <p14:creationId xmlns:p14="http://schemas.microsoft.com/office/powerpoint/2010/main" val="2128638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0A4D2D-1317-4D9E-A632-7250E4C7C740}" type="slidenum">
              <a:rPr lang="en-US"/>
              <a:pPr/>
              <a:t>16</a:t>
            </a:fld>
            <a:endParaRPr lang="en-US"/>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r>
              <a:rPr lang="en-US"/>
              <a:t>4A – 0100 1010   reverse  </a:t>
            </a:r>
            <a:r>
              <a:rPr lang="en-US" b="1"/>
              <a:t>0</a:t>
            </a:r>
            <a:r>
              <a:rPr lang="en-US"/>
              <a:t>101 0010  - unicast</a:t>
            </a:r>
          </a:p>
          <a:p>
            <a:r>
              <a:rPr lang="en-US"/>
              <a:t>47-  0100 0111  reverse   </a:t>
            </a:r>
            <a:r>
              <a:rPr lang="en-US" b="1"/>
              <a:t>1</a:t>
            </a:r>
            <a:r>
              <a:rPr lang="en-US"/>
              <a:t>110 0010  -  Multicast</a:t>
            </a:r>
          </a:p>
          <a:p>
            <a:r>
              <a:rPr lang="en-US"/>
              <a:t>FF -1111 1111 all 1s </a:t>
            </a:r>
          </a:p>
        </p:txBody>
      </p:sp>
    </p:spTree>
    <p:extLst>
      <p:ext uri="{BB962C8B-B14F-4D97-AF65-F5344CB8AC3E}">
        <p14:creationId xmlns:p14="http://schemas.microsoft.com/office/powerpoint/2010/main" val="51204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Meaning of some Terms</a:t>
            </a:r>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17</a:t>
            </a:fld>
            <a:endParaRPr lang="en-US" altLang="en-US"/>
          </a:p>
        </p:txBody>
      </p:sp>
    </p:spTree>
    <p:extLst>
      <p:ext uri="{BB962C8B-B14F-4D97-AF65-F5344CB8AC3E}">
        <p14:creationId xmlns:p14="http://schemas.microsoft.com/office/powerpoint/2010/main" val="839855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E2CF2-2CCF-43DA-99E2-FEBB86846450}" type="slidenum">
              <a:rPr lang="en-US"/>
              <a:pPr/>
              <a:t>19</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r>
              <a:rPr lang="en-US" sz="1200" b="0" i="0" u="none" strike="noStrike" baseline="0">
                <a:latin typeface="Times New Roman" panose="02020603050405020304" pitchFamily="18" charset="0"/>
              </a:rPr>
              <a:t>Refer : DCN –</a:t>
            </a:r>
            <a:r>
              <a:rPr lang="en-US" sz="1200" b="0" i="0" u="none" strike="noStrike" baseline="0" err="1">
                <a:latin typeface="Times New Roman" panose="02020603050405020304" pitchFamily="18" charset="0"/>
              </a:rPr>
              <a:t>Forouzan</a:t>
            </a:r>
            <a:endParaRPr lang="en-US" sz="1200" b="0" i="0" u="none" strike="noStrike" baseline="0">
              <a:latin typeface="Times New Roman" panose="02020603050405020304" pitchFamily="18" charset="0"/>
            </a:endParaRPr>
          </a:p>
          <a:p>
            <a:r>
              <a:rPr lang="en-US" sz="1200" b="0" i="0" u="none" strike="noStrike" baseline="0">
                <a:latin typeface="Times New Roman" panose="02020603050405020304" pitchFamily="18" charset="0"/>
              </a:rPr>
              <a:t>We can consider the data link layer as two sublayers. The upper </a:t>
            </a:r>
            <a:r>
              <a:rPr lang="en-US" sz="1200" b="0" i="0" u="none" strike="noStrike" baseline="0" err="1">
                <a:latin typeface="Times New Roman" panose="02020603050405020304" pitchFamily="18" charset="0"/>
              </a:rPr>
              <a:t>sublayer</a:t>
            </a:r>
            <a:r>
              <a:rPr lang="en-US" sz="1200" b="0" i="0" u="none" strike="noStrike" baseline="0">
                <a:latin typeface="Times New Roman" panose="02020603050405020304" pitchFamily="18" charset="0"/>
              </a:rPr>
              <a:t> is responsible</a:t>
            </a:r>
          </a:p>
          <a:p>
            <a:r>
              <a:rPr lang="en-US" sz="1200" b="0" i="0" u="none" strike="noStrike" baseline="0">
                <a:latin typeface="Times New Roman" panose="02020603050405020304" pitchFamily="18" charset="0"/>
              </a:rPr>
              <a:t>for data link control, and the lower </a:t>
            </a:r>
            <a:r>
              <a:rPr lang="en-US" sz="1200" b="0" i="0" u="none" strike="noStrike" baseline="0" err="1">
                <a:latin typeface="Times New Roman" panose="02020603050405020304" pitchFamily="18" charset="0"/>
              </a:rPr>
              <a:t>sublayer</a:t>
            </a:r>
            <a:r>
              <a:rPr lang="en-US" sz="1200" b="0" i="0" u="none" strike="noStrike" baseline="0">
                <a:latin typeface="Times New Roman" panose="02020603050405020304" pitchFamily="18" charset="0"/>
              </a:rPr>
              <a:t> is responsible for </a:t>
            </a:r>
            <a:r>
              <a:rPr lang="en-US" sz="1200" b="1" i="0" u="none" strike="noStrike" baseline="0">
                <a:latin typeface="Times New Roman" panose="02020603050405020304" pitchFamily="18" charset="0"/>
              </a:rPr>
              <a:t>resolving access to the</a:t>
            </a:r>
          </a:p>
          <a:p>
            <a:r>
              <a:rPr lang="en-US" sz="1200" b="1" i="0" u="none" strike="noStrike" baseline="0">
                <a:latin typeface="Times New Roman" panose="02020603050405020304" pitchFamily="18" charset="0"/>
              </a:rPr>
              <a:t>shared media</a:t>
            </a:r>
            <a:r>
              <a:rPr lang="en-US" sz="1200" b="0" i="0" u="none" strike="noStrike" baseline="0">
                <a:latin typeface="Times New Roman" panose="02020603050405020304" pitchFamily="18" charset="0"/>
              </a:rPr>
              <a:t>. If the channel is dedicated, we do not need the lower </a:t>
            </a:r>
            <a:r>
              <a:rPr lang="en-US" sz="1200" b="0" i="0" u="none" strike="noStrike" baseline="0" err="1">
                <a:latin typeface="Times New Roman" panose="02020603050405020304" pitchFamily="18" charset="0"/>
              </a:rPr>
              <a:t>sublayer</a:t>
            </a:r>
            <a:r>
              <a:rPr lang="en-US" sz="1200" b="0" i="0" u="none" strike="noStrike" baseline="0">
                <a:latin typeface="Times New Roman" panose="02020603050405020304" pitchFamily="18" charset="0"/>
              </a:rPr>
              <a:t>.</a:t>
            </a:r>
          </a:p>
          <a:p>
            <a:r>
              <a:rPr lang="en-US" sz="1200" b="0" i="0" u="none" strike="noStrike" baseline="0">
                <a:latin typeface="Times New Roman" panose="02020603050405020304" pitchFamily="18" charset="0"/>
              </a:rPr>
              <a:t>The upper </a:t>
            </a:r>
            <a:r>
              <a:rPr lang="en-US" sz="1200" b="0" i="0" u="none" strike="noStrike" baseline="0" err="1">
                <a:latin typeface="Times New Roman" panose="02020603050405020304" pitchFamily="18" charset="0"/>
              </a:rPr>
              <a:t>sublayer</a:t>
            </a:r>
            <a:r>
              <a:rPr lang="en-US" sz="1200" b="0" i="0" u="none" strike="noStrike" baseline="0">
                <a:latin typeface="Times New Roman" panose="02020603050405020304" pitchFamily="18" charset="0"/>
              </a:rPr>
              <a:t> that is responsible for </a:t>
            </a:r>
            <a:r>
              <a:rPr lang="en-US" sz="1200" b="1" i="0" u="none" strike="noStrike" baseline="0">
                <a:latin typeface="Times New Roman" panose="02020603050405020304" pitchFamily="18" charset="0"/>
              </a:rPr>
              <a:t>flow and error control </a:t>
            </a:r>
            <a:r>
              <a:rPr lang="en-US" sz="1200" b="0" i="0" u="none" strike="noStrike" baseline="0">
                <a:latin typeface="Times New Roman" panose="02020603050405020304" pitchFamily="18" charset="0"/>
              </a:rPr>
              <a:t>is called the </a:t>
            </a:r>
            <a:r>
              <a:rPr lang="en-US" sz="1200" b="1" i="0" u="none" strike="noStrike" baseline="0">
                <a:latin typeface="Times New Roman" panose="02020603050405020304" pitchFamily="18" charset="0"/>
              </a:rPr>
              <a:t>logical</a:t>
            </a:r>
          </a:p>
          <a:p>
            <a:r>
              <a:rPr lang="en-US" sz="1200" b="1" i="0" u="none" strike="noStrike" baseline="0">
                <a:latin typeface="Times New Roman" panose="02020603050405020304" pitchFamily="18" charset="0"/>
              </a:rPr>
              <a:t>link control (LLC)</a:t>
            </a:r>
            <a:r>
              <a:rPr lang="en-US" sz="1200" b="0" i="0" u="none" strike="noStrike" baseline="0">
                <a:latin typeface="Times New Roman" panose="02020603050405020304" pitchFamily="18" charset="0"/>
              </a:rPr>
              <a:t> layer; the lower </a:t>
            </a:r>
            <a:r>
              <a:rPr lang="en-US" sz="1200" b="0" i="0" u="none" strike="noStrike" baseline="0" err="1">
                <a:latin typeface="Times New Roman" panose="02020603050405020304" pitchFamily="18" charset="0"/>
              </a:rPr>
              <a:t>sublayer</a:t>
            </a:r>
            <a:r>
              <a:rPr lang="en-US" sz="1200" b="0" i="0" u="none" strike="noStrike" baseline="0">
                <a:latin typeface="Times New Roman" panose="02020603050405020304" pitchFamily="18" charset="0"/>
              </a:rPr>
              <a:t> that is mostly responsible for multiple access</a:t>
            </a:r>
          </a:p>
          <a:p>
            <a:r>
              <a:rPr lang="en-US" sz="1200" b="0" i="0" u="none" strike="noStrike" baseline="0">
                <a:latin typeface="Times New Roman" panose="02020603050405020304" pitchFamily="18" charset="0"/>
              </a:rPr>
              <a:t>resolution is called the media access control (MAC) layer.</a:t>
            </a:r>
          </a:p>
          <a:p>
            <a:endParaRPr lang="en-US" sz="1200" b="0" i="0" u="none" strike="noStrike" baseline="0">
              <a:latin typeface="Times New Roman" panose="02020603050405020304" pitchFamily="18" charset="0"/>
            </a:endParaRPr>
          </a:p>
          <a:p>
            <a:r>
              <a:rPr lang="en-US" sz="1200" b="0" i="0" u="none" strike="noStrike" baseline="0">
                <a:latin typeface="Times New Roman" panose="02020603050405020304" pitchFamily="18" charset="0"/>
              </a:rPr>
              <a:t>When nodes or stations are connected and use a common link, called a multipoint</a:t>
            </a:r>
          </a:p>
          <a:p>
            <a:r>
              <a:rPr lang="en-US" sz="1200" b="0" i="0" u="none" strike="noStrike" baseline="0">
                <a:latin typeface="Times New Roman" panose="02020603050405020304" pitchFamily="18" charset="0"/>
              </a:rPr>
              <a:t>or broadcast link, we need a multiple-access protocol to coordinate access to the link.</a:t>
            </a:r>
          </a:p>
          <a:p>
            <a:r>
              <a:rPr lang="en-US" sz="1200" b="0" i="0" u="none" strike="noStrike" baseline="0">
                <a:latin typeface="Times New Roman" panose="02020603050405020304" pitchFamily="18" charset="0"/>
              </a:rPr>
              <a:t>The problem of controlling the access to the medium is similar to the rules of speaking in assembly.</a:t>
            </a:r>
            <a:endParaRPr lang="en-US"/>
          </a:p>
        </p:txBody>
      </p:sp>
    </p:spTree>
    <p:extLst>
      <p:ext uri="{BB962C8B-B14F-4D97-AF65-F5344CB8AC3E}">
        <p14:creationId xmlns:p14="http://schemas.microsoft.com/office/powerpoint/2010/main" val="222422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03E6C-8C12-4970-8119-AC43D3E15DEE}" type="slidenum">
              <a:rPr lang="en-US"/>
              <a:pPr/>
              <a:t>20</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r>
              <a:rPr lang="en-US" sz="1200" b="0" i="0" u="none" strike="noStrike" baseline="0">
                <a:latin typeface="Times New Roman" panose="02020603050405020304" pitchFamily="18" charset="0"/>
              </a:rPr>
              <a:t>In </a:t>
            </a:r>
            <a:r>
              <a:rPr lang="en-US" sz="1200" b="1" i="0" u="none" strike="noStrike" baseline="0">
                <a:latin typeface="Times New Roman" panose="02020603050405020304" pitchFamily="18" charset="0"/>
              </a:rPr>
              <a:t>random access </a:t>
            </a:r>
            <a:r>
              <a:rPr lang="en-US" sz="1200" b="0" i="0" u="none" strike="noStrike" baseline="0">
                <a:latin typeface="Times New Roman" panose="02020603050405020304" pitchFamily="18" charset="0"/>
              </a:rPr>
              <a:t>or contention(struggle) methods, no station is superior to another station and</a:t>
            </a:r>
          </a:p>
          <a:p>
            <a:r>
              <a:rPr lang="en-US" sz="1200" b="0" i="0" u="none" strike="noStrike" baseline="0">
                <a:latin typeface="Times New Roman" panose="02020603050405020304" pitchFamily="18" charset="0"/>
              </a:rPr>
              <a:t>none is assigned the control over another. No station permits, or does not permit,</a:t>
            </a:r>
          </a:p>
          <a:p>
            <a:r>
              <a:rPr lang="en-US" sz="1200" b="0" i="0" u="none" strike="noStrike" baseline="0">
                <a:latin typeface="Times New Roman" panose="02020603050405020304" pitchFamily="18" charset="0"/>
              </a:rPr>
              <a:t>another station to send. At each instance, a station that has data to send uses a procedure</a:t>
            </a:r>
          </a:p>
          <a:p>
            <a:r>
              <a:rPr lang="en-US" sz="1200" b="0" i="0" u="none" strike="noStrike" baseline="0">
                <a:latin typeface="Times New Roman" panose="02020603050405020304" pitchFamily="18" charset="0"/>
              </a:rPr>
              <a:t>defined by the protocol to make a decision on whether or not to send.</a:t>
            </a:r>
            <a:endParaRPr lang="en-US" b="1"/>
          </a:p>
          <a:p>
            <a:r>
              <a:rPr lang="en-US" b="1"/>
              <a:t>Controlled-Access Protocols</a:t>
            </a:r>
            <a:r>
              <a:rPr lang="en-US"/>
              <a:t>:</a:t>
            </a:r>
          </a:p>
          <a:p>
            <a:r>
              <a:rPr lang="en-US" sz="1200" b="0" i="0" u="none" strike="noStrike" baseline="0">
                <a:latin typeface="Times New Roman" panose="02020603050405020304" pitchFamily="18" charset="0"/>
              </a:rPr>
              <a:t>In controlled access, the stations consult one another to find which station has the right</a:t>
            </a:r>
          </a:p>
          <a:p>
            <a:r>
              <a:rPr lang="en-US" sz="1200" b="0" i="0" u="none" strike="noStrike" baseline="0">
                <a:latin typeface="Times New Roman" panose="02020603050405020304" pitchFamily="18" charset="0"/>
              </a:rPr>
              <a:t>to send. A station cannot send unless it has been authorized by other stations. </a:t>
            </a:r>
          </a:p>
          <a:p>
            <a:r>
              <a:rPr lang="en-US" sz="1200" b="1" i="0" u="none" strike="noStrike" baseline="0">
                <a:latin typeface="Times New Roman" panose="02020603050405020304" pitchFamily="18" charset="0"/>
              </a:rPr>
              <a:t>Channelization</a:t>
            </a:r>
            <a:r>
              <a:rPr lang="en-US" sz="1200" b="0" i="0" u="none" strike="noStrike" baseline="0">
                <a:latin typeface="Times New Roman" panose="02020603050405020304" pitchFamily="18" charset="0"/>
              </a:rPr>
              <a:t> is a multiple-access method in which the available bandwidth of a link</a:t>
            </a:r>
          </a:p>
          <a:p>
            <a:r>
              <a:rPr lang="en-US" sz="1200" b="0" i="0" u="none" strike="noStrike" baseline="0">
                <a:latin typeface="Times New Roman" panose="02020603050405020304" pitchFamily="18" charset="0"/>
              </a:rPr>
              <a:t>is </a:t>
            </a:r>
            <a:r>
              <a:rPr lang="en-US" sz="1200" b="1" i="0" u="none" strike="noStrike" baseline="0">
                <a:latin typeface="Times New Roman" panose="02020603050405020304" pitchFamily="18" charset="0"/>
              </a:rPr>
              <a:t>shared in time, frequency, or through code</a:t>
            </a:r>
            <a:r>
              <a:rPr lang="en-US" sz="1200" b="0" i="0" u="none" strike="noStrike" baseline="0">
                <a:latin typeface="Times New Roman" panose="02020603050405020304" pitchFamily="18" charset="0"/>
              </a:rPr>
              <a:t>, between different stations. In this section,</a:t>
            </a:r>
          </a:p>
          <a:p>
            <a:r>
              <a:rPr lang="en-US" sz="1200" b="0" i="0" u="none" strike="noStrike" baseline="0">
                <a:latin typeface="Times New Roman" panose="02020603050405020304" pitchFamily="18" charset="0"/>
              </a:rPr>
              <a:t>we discuss three channelization protocols: FDMA, TDMA, and CDMA.</a:t>
            </a:r>
            <a:endParaRPr lang="en-US"/>
          </a:p>
        </p:txBody>
      </p:sp>
    </p:spTree>
    <p:extLst>
      <p:ext uri="{BB962C8B-B14F-4D97-AF65-F5344CB8AC3E}">
        <p14:creationId xmlns:p14="http://schemas.microsoft.com/office/powerpoint/2010/main" val="1292916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234B4-99E9-45AC-81B8-64F10E78BEAE}" type="slidenum">
              <a:rPr lang="en-US"/>
              <a:pPr/>
              <a:t>21</a:t>
            </a:fld>
            <a:endParaRPr lang="en-US"/>
          </a:p>
        </p:txBody>
      </p:sp>
      <p:sp>
        <p:nvSpPr>
          <p:cNvPr id="964610" name="Rectangle 2"/>
          <p:cNvSpPr>
            <a:spLocks noGrp="1" noRot="1" noChangeAspect="1" noChangeArrowheads="1" noTextEdit="1"/>
          </p:cNvSpPr>
          <p:nvPr>
            <p:ph type="sldImg"/>
          </p:nvPr>
        </p:nvSpPr>
        <p:spPr>
          <a:ln/>
        </p:spPr>
      </p:sp>
      <p:sp>
        <p:nvSpPr>
          <p:cNvPr id="964611" name="Rectangle 3"/>
          <p:cNvSpPr>
            <a:spLocks noGrp="1" noChangeArrowheads="1"/>
          </p:cNvSpPr>
          <p:nvPr>
            <p:ph type="body" idx="1"/>
          </p:nvPr>
        </p:nvSpPr>
        <p:spPr/>
        <p:txBody>
          <a:bodyPr/>
          <a:lstStyle/>
          <a:p>
            <a:r>
              <a:rPr lang="en-US" sz="1200" b="1" i="0" kern="1200">
                <a:solidFill>
                  <a:schemeClr val="tx1"/>
                </a:solidFill>
                <a:effectLst/>
                <a:latin typeface="Times New Roman" pitchFamily="18" charset="0"/>
                <a:ea typeface="+mn-ea"/>
                <a:cs typeface="+mn-cs"/>
              </a:rPr>
              <a:t>Contend: to </a:t>
            </a:r>
            <a:r>
              <a:rPr lang="en-US" sz="1200" b="1" i="0" u="none" strike="noStrike" kern="1200">
                <a:solidFill>
                  <a:schemeClr val="tx1"/>
                </a:solidFill>
                <a:effectLst/>
                <a:latin typeface="Times New Roman" pitchFamily="18" charset="0"/>
                <a:ea typeface="+mn-ea"/>
                <a:cs typeface="+mn-cs"/>
                <a:hlinkClick r:id="rId3" tooltip="compete"/>
              </a:rPr>
              <a:t>compete</a:t>
            </a:r>
            <a:r>
              <a:rPr lang="en-US" sz="1200" b="1" i="0" kern="1200">
                <a:solidFill>
                  <a:schemeClr val="tx1"/>
                </a:solidFill>
                <a:effectLst/>
                <a:latin typeface="Times New Roman" pitchFamily="18" charset="0"/>
                <a:ea typeface="+mn-ea"/>
                <a:cs typeface="+mn-cs"/>
              </a:rPr>
              <a:t> in </a:t>
            </a:r>
            <a:r>
              <a:rPr lang="en-US" sz="1200" b="1" i="0" u="none" strike="noStrike" kern="1200">
                <a:solidFill>
                  <a:schemeClr val="tx1"/>
                </a:solidFill>
                <a:effectLst/>
                <a:latin typeface="Times New Roman" pitchFamily="18" charset="0"/>
                <a:ea typeface="+mn-ea"/>
                <a:cs typeface="+mn-cs"/>
                <a:hlinkClick r:id="rId4" tooltip="order"/>
              </a:rPr>
              <a:t>order</a:t>
            </a:r>
            <a:r>
              <a:rPr lang="en-US" sz="1200" b="1" i="0" kern="1200">
                <a:solidFill>
                  <a:schemeClr val="tx1"/>
                </a:solidFill>
                <a:effectLst/>
                <a:latin typeface="Times New Roman" pitchFamily="18" charset="0"/>
                <a:ea typeface="+mn-ea"/>
                <a:cs typeface="+mn-cs"/>
              </a:rPr>
              <a:t> to </a:t>
            </a:r>
            <a:r>
              <a:rPr lang="en-US" sz="1200" b="1" i="0" u="none" strike="noStrike" kern="1200">
                <a:solidFill>
                  <a:schemeClr val="tx1"/>
                </a:solidFill>
                <a:effectLst/>
                <a:latin typeface="Times New Roman" pitchFamily="18" charset="0"/>
                <a:ea typeface="+mn-ea"/>
                <a:cs typeface="+mn-cs"/>
                <a:hlinkClick r:id="rId5" tooltip="win"/>
              </a:rPr>
              <a:t>win</a:t>
            </a:r>
            <a:r>
              <a:rPr lang="en-US" sz="1200" b="1" i="0" kern="1200">
                <a:solidFill>
                  <a:schemeClr val="tx1"/>
                </a:solidFill>
                <a:effectLst/>
                <a:latin typeface="Times New Roman" pitchFamily="18" charset="0"/>
                <a:ea typeface="+mn-ea"/>
                <a:cs typeface="+mn-cs"/>
              </a:rPr>
              <a:t> something</a:t>
            </a:r>
            <a:endParaRPr lang="en-US"/>
          </a:p>
        </p:txBody>
      </p:sp>
    </p:spTree>
    <p:extLst>
      <p:ext uri="{BB962C8B-B14F-4D97-AF65-F5344CB8AC3E}">
        <p14:creationId xmlns:p14="http://schemas.microsoft.com/office/powerpoint/2010/main" val="2523432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2262A521-CA13-46B3-99DA-CB3D675C120C}" type="slidenum">
              <a:rPr lang="en-US" altLang="en-US" b="0" smtClean="0"/>
              <a:pPr/>
              <a:t>3</a:t>
            </a:fld>
            <a:endParaRPr lang="en-US" altLang="en-US" b="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r>
              <a:rPr lang="en-US" sz="1200" b="0" i="0" u="none" strike="noStrike" kern="1200" baseline="0">
                <a:solidFill>
                  <a:schemeClr val="tx1"/>
                </a:solidFill>
                <a:latin typeface="Times New Roman" panose="02020603050405020304" pitchFamily="18" charset="0"/>
                <a:ea typeface="+mn-ea"/>
                <a:cs typeface="+mn-cs"/>
              </a:rPr>
              <a:t>At first you might think this problem is so trivial(simple) that there is no software to study—machine A just puts the bits on</a:t>
            </a:r>
          </a:p>
          <a:p>
            <a:r>
              <a:rPr lang="en-US" sz="1200" b="0" i="0" u="none" strike="noStrike" kern="1200" baseline="0">
                <a:solidFill>
                  <a:schemeClr val="tx1"/>
                </a:solidFill>
                <a:latin typeface="Times New Roman" panose="02020603050405020304" pitchFamily="18" charset="0"/>
                <a:ea typeface="+mn-ea"/>
                <a:cs typeface="+mn-cs"/>
              </a:rPr>
              <a:t>the wire, and machine B just takes them off.</a:t>
            </a:r>
          </a:p>
          <a:p>
            <a:r>
              <a:rPr lang="en-US" sz="1200" b="0" i="0" u="none" strike="noStrike" kern="1200" baseline="0">
                <a:solidFill>
                  <a:schemeClr val="tx1"/>
                </a:solidFill>
                <a:latin typeface="Times New Roman" panose="02020603050405020304" pitchFamily="18" charset="0"/>
                <a:ea typeface="+mn-ea"/>
                <a:cs typeface="+mn-cs"/>
              </a:rPr>
              <a:t>Unfortunately, communication circuits make errors occasionally, finite data rate, propagation delay limitation puts limitation on the </a:t>
            </a:r>
            <a:r>
              <a:rPr lang="en-IN" sz="1200" b="0" i="0" u="none" strike="noStrike" kern="1200" baseline="0">
                <a:solidFill>
                  <a:schemeClr val="tx1"/>
                </a:solidFill>
                <a:latin typeface="Times New Roman" panose="02020603050405020304" pitchFamily="18" charset="0"/>
                <a:ea typeface="+mn-ea"/>
                <a:cs typeface="+mn-cs"/>
              </a:rPr>
              <a:t>efficiency of the data </a:t>
            </a:r>
            <a:r>
              <a:rPr lang="en-US" sz="1200" b="0" i="0" u="none" strike="noStrike" kern="1200" baseline="0">
                <a:solidFill>
                  <a:schemeClr val="tx1"/>
                </a:solidFill>
                <a:latin typeface="Times New Roman" panose="02020603050405020304" pitchFamily="18" charset="0"/>
                <a:ea typeface="+mn-ea"/>
                <a:cs typeface="+mn-cs"/>
              </a:rPr>
              <a:t>transfer. The protocols used for communications must take all these factors into consideration.</a:t>
            </a:r>
          </a:p>
          <a:p>
            <a:endParaRPr lang="en-US" sz="1200" b="0" i="0" u="none" strike="noStrike" baseline="0">
              <a:latin typeface="Times New Roman" panose="02020603050405020304" pitchFamily="18" charset="0"/>
            </a:endParaRPr>
          </a:p>
          <a:p>
            <a:r>
              <a:rPr lang="en-US" sz="1200" b="0" i="0" u="none" strike="noStrike" baseline="0">
                <a:latin typeface="Times New Roman" panose="02020603050405020304" pitchFamily="18" charset="0"/>
              </a:rPr>
              <a:t>think of the Internet as a series of backbone networks that are</a:t>
            </a:r>
          </a:p>
          <a:p>
            <a:r>
              <a:rPr lang="en-US" sz="1200" b="0" i="0" u="none" strike="noStrike" baseline="0">
                <a:latin typeface="Times New Roman" panose="02020603050405020304" pitchFamily="18" charset="0"/>
              </a:rPr>
              <a:t>run by international, national, and regional ISPs. The backbones</a:t>
            </a:r>
          </a:p>
          <a:p>
            <a:r>
              <a:rPr lang="en-US" sz="1200" b="0" i="0" u="none" strike="noStrike" baseline="0">
                <a:latin typeface="Times New Roman" panose="02020603050405020304" pitchFamily="18" charset="0"/>
              </a:rPr>
              <a:t>are joined together by connecting devices such as routers or switching</a:t>
            </a:r>
          </a:p>
          <a:p>
            <a:r>
              <a:rPr lang="en-US" sz="1200" b="0" i="0" u="none" strike="noStrike" baseline="0">
                <a:latin typeface="Times New Roman" panose="02020603050405020304" pitchFamily="18" charset="0"/>
              </a:rPr>
              <a:t>stations. The end users are either part of the local ISP LAN or connected</a:t>
            </a:r>
          </a:p>
          <a:p>
            <a:r>
              <a:rPr lang="en-US" sz="1200" b="0" i="0" u="none" strike="noStrike" baseline="0">
                <a:latin typeface="Times New Roman" panose="02020603050405020304" pitchFamily="18" charset="0"/>
              </a:rPr>
              <a:t>via point-to-point networks to the LANs. </a:t>
            </a:r>
          </a:p>
          <a:p>
            <a:r>
              <a:rPr lang="en-US" sz="1200" b="0" i="0" u="none" strike="noStrike" baseline="0">
                <a:latin typeface="Times New Roman" panose="02020603050405020304" pitchFamily="18" charset="0"/>
              </a:rPr>
              <a:t>Conceptually, the </a:t>
            </a:r>
            <a:r>
              <a:rPr lang="en-US" sz="1200" b="1" i="0" u="none" strike="noStrike" baseline="0">
                <a:latin typeface="Times New Roman" panose="02020603050405020304" pitchFamily="18" charset="0"/>
              </a:rPr>
              <a:t>Internet is a set of switched WANs (backbones), </a:t>
            </a:r>
            <a:r>
              <a:rPr lang="en-US" sz="1200" b="0" i="0" u="none" strike="noStrike" baseline="0">
                <a:latin typeface="Times New Roman" panose="02020603050405020304" pitchFamily="18" charset="0"/>
              </a:rPr>
              <a:t>LANs, point-to-point WANs, and</a:t>
            </a:r>
          </a:p>
          <a:p>
            <a:r>
              <a:rPr lang="en-US" sz="1200" b="0" i="0" u="none" strike="noStrike" baseline="0">
                <a:latin typeface="Times New Roman" panose="02020603050405020304" pitchFamily="18" charset="0"/>
              </a:rPr>
              <a:t>connecting or switching devices. </a:t>
            </a:r>
          </a:p>
          <a:p>
            <a:r>
              <a:rPr lang="en-US" sz="1200" b="0" i="0" u="none" strike="noStrike" baseline="0">
                <a:latin typeface="Times New Roman" panose="02020603050405020304" pitchFamily="18" charset="0"/>
              </a:rPr>
              <a:t>TCP/IP Protocol Suite is normally shown as a five-layer stack, it only defines the three upper layers; </a:t>
            </a:r>
          </a:p>
          <a:p>
            <a:r>
              <a:rPr lang="en-US" sz="1200" b="0" i="0" u="none" strike="noStrike" baseline="0">
                <a:latin typeface="Times New Roman" panose="02020603050405020304" pitchFamily="18" charset="0"/>
              </a:rPr>
              <a:t>TCP/IP is only concerned with the network, transport, and application layers. </a:t>
            </a:r>
          </a:p>
          <a:p>
            <a:r>
              <a:rPr lang="en-US" sz="1200" b="0" i="0" u="none" strike="noStrike" baseline="0">
                <a:latin typeface="Times New Roman" panose="02020603050405020304" pitchFamily="18" charset="0"/>
              </a:rPr>
              <a:t>This means that TCP/IP assumes the existence of these </a:t>
            </a:r>
            <a:r>
              <a:rPr lang="en-US" sz="1200" b="1" i="0" u="none" strike="noStrike" baseline="0">
                <a:latin typeface="Times New Roman" panose="02020603050405020304" pitchFamily="18" charset="0"/>
              </a:rPr>
              <a:t>WANs, LANs, and the connecting devices</a:t>
            </a:r>
          </a:p>
          <a:p>
            <a:r>
              <a:rPr lang="en-US" sz="1200" b="0" i="0" u="none" strike="noStrike" baseline="0">
                <a:latin typeface="Times New Roman" panose="02020603050405020304" pitchFamily="18" charset="0"/>
              </a:rPr>
              <a:t>that join them.</a:t>
            </a:r>
          </a:p>
          <a:p>
            <a:r>
              <a:rPr lang="en-US" sz="1200" b="0" i="0" u="none" strike="noStrike" baseline="0">
                <a:latin typeface="Times New Roman" panose="02020603050405020304" pitchFamily="18" charset="0"/>
              </a:rPr>
              <a:t>We touch upon some of these underlying technologies- LAN(in this discussion) ,WAN, connecting device</a:t>
            </a:r>
            <a:endParaRPr lang="en-US" altLang="en-US"/>
          </a:p>
        </p:txBody>
      </p:sp>
    </p:spTree>
    <p:extLst>
      <p:ext uri="{BB962C8B-B14F-4D97-AF65-F5344CB8AC3E}">
        <p14:creationId xmlns:p14="http://schemas.microsoft.com/office/powerpoint/2010/main" val="2418370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kern="1200">
                <a:solidFill>
                  <a:schemeClr val="tx1"/>
                </a:solidFill>
                <a:effectLst/>
                <a:latin typeface="Times New Roman" pitchFamily="18" charset="0"/>
                <a:ea typeface="+mn-ea"/>
                <a:cs typeface="+mn-cs"/>
              </a:rPr>
              <a:t>Contend: to </a:t>
            </a:r>
            <a:r>
              <a:rPr lang="en-US" sz="1200" b="1" i="0" u="none" strike="noStrike" kern="1200">
                <a:solidFill>
                  <a:schemeClr val="tx1"/>
                </a:solidFill>
                <a:effectLst/>
                <a:latin typeface="Times New Roman" pitchFamily="18" charset="0"/>
                <a:ea typeface="+mn-ea"/>
                <a:cs typeface="+mn-cs"/>
                <a:hlinkClick r:id="rId3" tooltip="compete"/>
              </a:rPr>
              <a:t>compete</a:t>
            </a:r>
            <a:r>
              <a:rPr lang="en-US" sz="1200" b="1" i="0" kern="1200">
                <a:solidFill>
                  <a:schemeClr val="tx1"/>
                </a:solidFill>
                <a:effectLst/>
                <a:latin typeface="Times New Roman" pitchFamily="18" charset="0"/>
                <a:ea typeface="+mn-ea"/>
                <a:cs typeface="+mn-cs"/>
              </a:rPr>
              <a:t> in </a:t>
            </a:r>
            <a:r>
              <a:rPr lang="en-US" sz="1200" b="1" i="0" u="none" strike="noStrike" kern="1200">
                <a:solidFill>
                  <a:schemeClr val="tx1"/>
                </a:solidFill>
                <a:effectLst/>
                <a:latin typeface="Times New Roman" pitchFamily="18" charset="0"/>
                <a:ea typeface="+mn-ea"/>
                <a:cs typeface="+mn-cs"/>
                <a:hlinkClick r:id="rId4" tooltip="order"/>
              </a:rPr>
              <a:t>order</a:t>
            </a:r>
            <a:r>
              <a:rPr lang="en-US" sz="1200" b="1" i="0" kern="1200">
                <a:solidFill>
                  <a:schemeClr val="tx1"/>
                </a:solidFill>
                <a:effectLst/>
                <a:latin typeface="Times New Roman" pitchFamily="18" charset="0"/>
                <a:ea typeface="+mn-ea"/>
                <a:cs typeface="+mn-cs"/>
              </a:rPr>
              <a:t> to </a:t>
            </a:r>
            <a:r>
              <a:rPr lang="en-US" sz="1200" b="1" i="0" u="none" strike="noStrike" kern="1200">
                <a:solidFill>
                  <a:schemeClr val="tx1"/>
                </a:solidFill>
                <a:effectLst/>
                <a:latin typeface="Times New Roman" pitchFamily="18" charset="0"/>
                <a:ea typeface="+mn-ea"/>
                <a:cs typeface="+mn-cs"/>
                <a:hlinkClick r:id="rId5" tooltip="win"/>
              </a:rPr>
              <a:t>win</a:t>
            </a:r>
            <a:r>
              <a:rPr lang="en-US" sz="1200" b="1" i="0" kern="1200">
                <a:solidFill>
                  <a:schemeClr val="tx1"/>
                </a:solidFill>
                <a:effectLst/>
                <a:latin typeface="Times New Roman" pitchFamily="18" charset="0"/>
                <a:ea typeface="+mn-ea"/>
                <a:cs typeface="+mn-cs"/>
              </a:rPr>
              <a:t> something</a:t>
            </a:r>
            <a:endParaRPr lang="en-US"/>
          </a:p>
          <a:p>
            <a:r>
              <a:rPr lang="en-US"/>
              <a:t>No Schedule</a:t>
            </a:r>
          </a:p>
          <a:p>
            <a:r>
              <a:rPr lang="en-US"/>
              <a:t>Who to</a:t>
            </a:r>
            <a:r>
              <a:rPr lang="en-US" baseline="0"/>
              <a:t> Send Next</a:t>
            </a:r>
          </a:p>
          <a:p>
            <a:r>
              <a:rPr lang="en-US" baseline="0"/>
              <a:t>Collision</a:t>
            </a:r>
            <a:endParaRPr lang="en-US"/>
          </a:p>
        </p:txBody>
      </p:sp>
      <p:sp>
        <p:nvSpPr>
          <p:cNvPr id="4" name="Slide Number Placeholder 3"/>
          <p:cNvSpPr>
            <a:spLocks noGrp="1"/>
          </p:cNvSpPr>
          <p:nvPr>
            <p:ph type="sldNum" sz="quarter" idx="10"/>
          </p:nvPr>
        </p:nvSpPr>
        <p:spPr/>
        <p:txBody>
          <a:bodyPr/>
          <a:lstStyle/>
          <a:p>
            <a:fld id="{1D1842FE-A189-4C1C-8961-9AEA50647720}" type="slidenum">
              <a:rPr lang="en-US" smtClean="0"/>
              <a:pPr/>
              <a:t>22</a:t>
            </a:fld>
            <a:endParaRPr lang="en-US"/>
          </a:p>
        </p:txBody>
      </p:sp>
    </p:spTree>
    <p:extLst>
      <p:ext uri="{BB962C8B-B14F-4D97-AF65-F5344CB8AC3E}">
        <p14:creationId xmlns:p14="http://schemas.microsoft.com/office/powerpoint/2010/main" val="18455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11C4A3-B696-49E0-9C68-04888CD4CA84}" type="slidenum">
              <a:rPr lang="en-US"/>
              <a:pPr/>
              <a:t>30</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r>
              <a:rPr lang="en-US"/>
              <a:t>Persistent</a:t>
            </a:r>
            <a:r>
              <a:rPr lang="en-US" baseline="0"/>
              <a:t> Methods –tells what to if media sensed is busy or if idle? </a:t>
            </a:r>
          </a:p>
          <a:p>
            <a:endParaRPr lang="en-US" baseline="0"/>
          </a:p>
          <a:p>
            <a:r>
              <a:rPr lang="en-US" sz="1200" b="0" i="0" kern="1200">
                <a:solidFill>
                  <a:schemeClr val="tx1"/>
                </a:solidFill>
                <a:effectLst/>
                <a:latin typeface="Times New Roman" panose="02020603050405020304" pitchFamily="18" charset="0"/>
                <a:ea typeface="+mn-ea"/>
                <a:cs typeface="+mn-cs"/>
              </a:rPr>
              <a:t>In CSMA protocols, when a station wants to transmit data, it first checks if the channel is busy (carrier sense). If it's busy, the station waits until the channel becomes idle. In a "1-persistent" CSMA protocol, if the channel is idle, the station has a probability of 1 of transmitting immediately. This means that if the channel is free, the station will always transmit its data right away without further delay. The "persistence" factor refers to the probability of transmission.</a:t>
            </a:r>
          </a:p>
          <a:p>
            <a:endParaRPr lang="en-US"/>
          </a:p>
          <a:p>
            <a:r>
              <a:rPr lang="en-US" sz="1200" b="0" i="0" kern="1200">
                <a:solidFill>
                  <a:schemeClr val="tx1"/>
                </a:solidFill>
                <a:effectLst/>
                <a:latin typeface="Times New Roman" panose="02020603050405020304" pitchFamily="18" charset="0"/>
                <a:ea typeface="+mn-ea"/>
                <a:cs typeface="+mn-cs"/>
              </a:rPr>
              <a:t>In "</a:t>
            </a:r>
            <a:r>
              <a:rPr lang="en-US" sz="1200" b="1" i="0" kern="1200">
                <a:solidFill>
                  <a:schemeClr val="tx1"/>
                </a:solidFill>
                <a:effectLst/>
                <a:latin typeface="Times New Roman" panose="02020603050405020304" pitchFamily="18" charset="0"/>
                <a:ea typeface="+mn-ea"/>
                <a:cs typeface="+mn-cs"/>
              </a:rPr>
              <a:t>1-persistent</a:t>
            </a:r>
            <a:r>
              <a:rPr lang="en-US" sz="1200" b="0" i="0" kern="1200">
                <a:solidFill>
                  <a:schemeClr val="tx1"/>
                </a:solidFill>
                <a:effectLst/>
                <a:latin typeface="Times New Roman" panose="02020603050405020304" pitchFamily="18" charset="0"/>
                <a:ea typeface="+mn-ea"/>
                <a:cs typeface="+mn-cs"/>
              </a:rPr>
              <a:t>" CSMA, the station is very </a:t>
            </a:r>
            <a:r>
              <a:rPr lang="en-US" sz="1200" b="1" i="0" kern="1200">
                <a:solidFill>
                  <a:schemeClr val="tx1"/>
                </a:solidFill>
                <a:effectLst/>
                <a:latin typeface="Times New Roman" panose="02020603050405020304" pitchFamily="18" charset="0"/>
                <a:ea typeface="+mn-ea"/>
                <a:cs typeface="+mn-cs"/>
              </a:rPr>
              <a:t>aggressive and attempts to transmit as soon as it senses the channel is idle</a:t>
            </a:r>
            <a:r>
              <a:rPr lang="en-US" sz="1200" b="0" i="0" kern="1200">
                <a:solidFill>
                  <a:schemeClr val="tx1"/>
                </a:solidFill>
                <a:effectLst/>
                <a:latin typeface="Times New Roman" panose="02020603050405020304" pitchFamily="18" charset="0"/>
                <a:ea typeface="+mn-ea"/>
                <a:cs typeface="+mn-cs"/>
              </a:rPr>
              <a:t>. This approach can lead to higher chances of collisions, especially in scenarios where multiple stations are trying to transmit at the same time.</a:t>
            </a:r>
          </a:p>
          <a:p>
            <a:endParaRPr lang="en-US" sz="1200" b="0" i="0" kern="1200">
              <a:solidFill>
                <a:schemeClr val="tx1"/>
              </a:solidFill>
              <a:effectLst/>
              <a:latin typeface="Times New Roman" panose="02020603050405020304" pitchFamily="18" charset="0"/>
              <a:ea typeface="+mn-ea"/>
              <a:cs typeface="+mn-cs"/>
            </a:endParaRPr>
          </a:p>
          <a:p>
            <a:r>
              <a:rPr lang="en-US" sz="1200" b="0" i="0" kern="1200">
                <a:solidFill>
                  <a:schemeClr val="tx1"/>
                </a:solidFill>
                <a:effectLst/>
                <a:latin typeface="Times New Roman" panose="02020603050405020304" pitchFamily="18" charset="0"/>
                <a:ea typeface="+mn-ea"/>
                <a:cs typeface="+mn-cs"/>
              </a:rPr>
              <a:t>In contrast, there are also </a:t>
            </a:r>
            <a:r>
              <a:rPr lang="en-US" sz="1200" b="1" i="0" kern="1200">
                <a:solidFill>
                  <a:schemeClr val="tx1"/>
                </a:solidFill>
                <a:effectLst/>
                <a:latin typeface="Times New Roman" panose="02020603050405020304" pitchFamily="18" charset="0"/>
                <a:ea typeface="+mn-ea"/>
                <a:cs typeface="+mn-cs"/>
              </a:rPr>
              <a:t>"non-persistent" CSMA protocols </a:t>
            </a:r>
            <a:r>
              <a:rPr lang="en-US" sz="1200" b="0" i="0" kern="1200">
                <a:solidFill>
                  <a:schemeClr val="tx1"/>
                </a:solidFill>
                <a:effectLst/>
                <a:latin typeface="Times New Roman" panose="02020603050405020304" pitchFamily="18" charset="0"/>
                <a:ea typeface="+mn-ea"/>
                <a:cs typeface="+mn-cs"/>
              </a:rPr>
              <a:t>where a station listens to the channel and if it's busy, it waits for a random period of time before attempting to transmit again. This reduces the likelihood of collisions compared to the more aggressive "1-persistent" approach.</a:t>
            </a:r>
          </a:p>
          <a:p>
            <a:endParaRPr lang="en-US" sz="1200" b="0" i="0" kern="1200">
              <a:solidFill>
                <a:schemeClr val="tx1"/>
              </a:solidFill>
              <a:effectLst/>
              <a:latin typeface="Times New Roman" panose="02020603050405020304" pitchFamily="18" charset="0"/>
              <a:ea typeface="+mn-ea"/>
              <a:cs typeface="+mn-cs"/>
            </a:endParaRPr>
          </a:p>
          <a:p>
            <a:r>
              <a:rPr lang="en-US" sz="1200" b="0" i="0" kern="1200">
                <a:solidFill>
                  <a:schemeClr val="tx1"/>
                </a:solidFill>
                <a:effectLst/>
                <a:latin typeface="Times New Roman" panose="02020603050405020304" pitchFamily="18" charset="0"/>
                <a:ea typeface="+mn-ea"/>
                <a:cs typeface="+mn-cs"/>
              </a:rPr>
              <a:t>The </a:t>
            </a:r>
            <a:r>
              <a:rPr lang="en-US" sz="1200" b="1" i="0" kern="1200">
                <a:solidFill>
                  <a:schemeClr val="tx1"/>
                </a:solidFill>
                <a:effectLst/>
                <a:latin typeface="Times New Roman" panose="02020603050405020304" pitchFamily="18" charset="0"/>
                <a:ea typeface="+mn-ea"/>
                <a:cs typeface="+mn-cs"/>
              </a:rPr>
              <a:t>p-persistent CSMA (Carrier Sense Multiple Access) </a:t>
            </a:r>
            <a:r>
              <a:rPr lang="en-US" sz="1200" b="0" i="0" kern="1200">
                <a:solidFill>
                  <a:schemeClr val="tx1"/>
                </a:solidFill>
                <a:effectLst/>
                <a:latin typeface="Times New Roman" panose="02020603050405020304" pitchFamily="18" charset="0"/>
                <a:ea typeface="+mn-ea"/>
                <a:cs typeface="+mn-cs"/>
              </a:rPr>
              <a:t>method is another variation of the CSMA protocol. In this method, the "</a:t>
            </a:r>
            <a:r>
              <a:rPr lang="en-US" sz="1200" b="1" i="0" kern="1200">
                <a:solidFill>
                  <a:schemeClr val="tx1"/>
                </a:solidFill>
                <a:effectLst/>
                <a:latin typeface="Times New Roman" panose="02020603050405020304" pitchFamily="18" charset="0"/>
                <a:ea typeface="+mn-ea"/>
                <a:cs typeface="+mn-cs"/>
              </a:rPr>
              <a:t>p</a:t>
            </a:r>
            <a:r>
              <a:rPr lang="en-US" sz="1200" b="0" i="0" kern="1200">
                <a:solidFill>
                  <a:schemeClr val="tx1"/>
                </a:solidFill>
                <a:effectLst/>
                <a:latin typeface="Times New Roman" panose="02020603050405020304" pitchFamily="18" charset="0"/>
                <a:ea typeface="+mn-ea"/>
                <a:cs typeface="+mn-cs"/>
              </a:rPr>
              <a:t>" refers to the probability of transmission by a station when it senses that the channel is idle. It is a compromise between the aggressive 1-persistent method and the more cautious non-persistent method. </a:t>
            </a:r>
          </a:p>
          <a:p>
            <a:endParaRPr lang="en-US" sz="1200" b="0" i="0" kern="1200">
              <a:solidFill>
                <a:schemeClr val="tx1"/>
              </a:solidFill>
              <a:effectLst/>
              <a:latin typeface="Times New Roman" panose="02020603050405020304" pitchFamily="18" charset="0"/>
              <a:ea typeface="+mn-ea"/>
              <a:cs typeface="+mn-cs"/>
            </a:endParaRPr>
          </a:p>
          <a:p>
            <a:r>
              <a:rPr lang="en-US" sz="1200" b="0" i="0" kern="1200">
                <a:solidFill>
                  <a:schemeClr val="tx1"/>
                </a:solidFill>
                <a:effectLst/>
                <a:latin typeface="Times New Roman" panose="02020603050405020304" pitchFamily="18" charset="0"/>
                <a:ea typeface="+mn-ea"/>
                <a:cs typeface="+mn-cs"/>
              </a:rPr>
              <a:t>Here's how the </a:t>
            </a:r>
            <a:r>
              <a:rPr lang="en-US" sz="1200" b="1" i="0" kern="1200">
                <a:solidFill>
                  <a:schemeClr val="tx1"/>
                </a:solidFill>
                <a:effectLst/>
                <a:latin typeface="Times New Roman" panose="02020603050405020304" pitchFamily="18" charset="0"/>
                <a:ea typeface="+mn-ea"/>
                <a:cs typeface="+mn-cs"/>
              </a:rPr>
              <a:t>p-persistent CSMA </a:t>
            </a:r>
            <a:r>
              <a:rPr lang="en-US" sz="1200" b="0" i="0" kern="1200">
                <a:solidFill>
                  <a:schemeClr val="tx1"/>
                </a:solidFill>
                <a:effectLst/>
                <a:latin typeface="Times New Roman" panose="02020603050405020304" pitchFamily="18" charset="0"/>
                <a:ea typeface="+mn-ea"/>
                <a:cs typeface="+mn-cs"/>
              </a:rPr>
              <a:t>method works:</a:t>
            </a:r>
          </a:p>
          <a:p>
            <a:r>
              <a:rPr lang="en-US" sz="1200" b="0" i="0" kern="1200">
                <a:solidFill>
                  <a:schemeClr val="tx1"/>
                </a:solidFill>
                <a:effectLst/>
                <a:latin typeface="Times New Roman" panose="02020603050405020304" pitchFamily="18" charset="0"/>
                <a:ea typeface="+mn-ea"/>
                <a:cs typeface="+mn-cs"/>
              </a:rPr>
              <a:t>When a station has data to transmit, it first checks the channel to determine if it is busy (carrier sense).</a:t>
            </a:r>
          </a:p>
          <a:p>
            <a:r>
              <a:rPr lang="en-US" sz="1200" b="0" i="0" kern="1200">
                <a:solidFill>
                  <a:schemeClr val="tx1"/>
                </a:solidFill>
                <a:effectLst/>
                <a:latin typeface="Times New Roman" panose="02020603050405020304" pitchFamily="18" charset="0"/>
                <a:ea typeface="+mn-ea"/>
                <a:cs typeface="+mn-cs"/>
              </a:rPr>
              <a:t>If the channel is busy, the station waits until it becomes idle.</a:t>
            </a:r>
          </a:p>
          <a:p>
            <a:r>
              <a:rPr lang="en-US" sz="1200" b="0" i="0" kern="1200">
                <a:solidFill>
                  <a:schemeClr val="tx1"/>
                </a:solidFill>
                <a:effectLst/>
                <a:latin typeface="Times New Roman" panose="02020603050405020304" pitchFamily="18" charset="0"/>
                <a:ea typeface="+mn-ea"/>
                <a:cs typeface="+mn-cs"/>
              </a:rPr>
              <a:t>Once the channel is detected as idle, instead of transmitting immediately (as in 1-persistent CSMA), the station transmits with a probability "p."</a:t>
            </a:r>
          </a:p>
          <a:p>
            <a:r>
              <a:rPr lang="en-US" sz="1200" b="0" i="0" kern="1200">
                <a:solidFill>
                  <a:schemeClr val="tx1"/>
                </a:solidFill>
                <a:effectLst/>
                <a:latin typeface="Times New Roman" panose="02020603050405020304" pitchFamily="18" charset="0"/>
                <a:ea typeface="+mn-ea"/>
                <a:cs typeface="+mn-cs"/>
              </a:rPr>
              <a:t>If the station chooses not to transmit (which happens with probability 1 - p), it waits for the next time slot and checks the channel again.</a:t>
            </a:r>
          </a:p>
          <a:p>
            <a:r>
              <a:rPr lang="en-US" sz="1200" b="0" i="0" kern="1200">
                <a:solidFill>
                  <a:schemeClr val="tx1"/>
                </a:solidFill>
                <a:effectLst/>
                <a:latin typeface="Times New Roman" panose="02020603050405020304" pitchFamily="18" charset="0"/>
                <a:ea typeface="+mn-ea"/>
                <a:cs typeface="+mn-cs"/>
              </a:rPr>
              <a:t>The station continues this process until it successfully transmits its data or another station starts transmitting.</a:t>
            </a:r>
          </a:p>
          <a:p>
            <a:r>
              <a:rPr lang="en-US" sz="1200" b="0" i="0" kern="1200">
                <a:solidFill>
                  <a:schemeClr val="tx1"/>
                </a:solidFill>
                <a:effectLst/>
                <a:latin typeface="Times New Roman" panose="02020603050405020304" pitchFamily="18" charset="0"/>
                <a:ea typeface="+mn-ea"/>
                <a:cs typeface="+mn-cs"/>
              </a:rPr>
              <a:t>The p-persistent method introduces a controlled randomness into the transmission process. If "p" is set to a higher value (close to 1), stations are more likely to transmit immediately upon detecting an idle channel, resembling the behavior of 1-persistent CSMA. If "p" is set to a lower value (close to 0), stations are more cautious and may wait for a longer time before attempting to transmit, similar to non-persistent CSMA.</a:t>
            </a:r>
          </a:p>
          <a:p>
            <a:r>
              <a:rPr lang="en-US" sz="1200" b="0" i="0" kern="1200">
                <a:solidFill>
                  <a:schemeClr val="tx1"/>
                </a:solidFill>
                <a:effectLst/>
                <a:latin typeface="Times New Roman" panose="02020603050405020304" pitchFamily="18" charset="0"/>
                <a:ea typeface="+mn-ea"/>
                <a:cs typeface="+mn-cs"/>
              </a:rPr>
              <a:t>The choice of the value of "p" depends on the network characteristics and the desired trade-off between efficiency and collision avoidance. A higher "p" can lead to increased throughput but also potentially more collisions, while a lower "p" can reduce collisions but might result in underutilization of the channel. The goal is to find an appropriate value of "p" that balances these factors for the specific network environment.</a:t>
            </a:r>
          </a:p>
          <a:p>
            <a:endParaRPr lang="en-US"/>
          </a:p>
        </p:txBody>
      </p:sp>
    </p:spTree>
    <p:extLst>
      <p:ext uri="{BB962C8B-B14F-4D97-AF65-F5344CB8AC3E}">
        <p14:creationId xmlns:p14="http://schemas.microsoft.com/office/powerpoint/2010/main" val="2755179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panose="02020603050405020304" pitchFamily="18" charset="0"/>
                <a:ea typeface="+mn-ea"/>
                <a:cs typeface="+mn-cs"/>
              </a:rPr>
              <a:t>The </a:t>
            </a:r>
            <a:r>
              <a:rPr lang="en-US" sz="1200" b="1" i="0" kern="1200">
                <a:solidFill>
                  <a:schemeClr val="tx1"/>
                </a:solidFill>
                <a:effectLst/>
                <a:latin typeface="Times New Roman" panose="02020603050405020304" pitchFamily="18" charset="0"/>
                <a:ea typeface="+mn-ea"/>
                <a:cs typeface="+mn-cs"/>
              </a:rPr>
              <a:t>p-persistent CSMA (Carrier Sense Multiple Access) </a:t>
            </a:r>
            <a:r>
              <a:rPr lang="en-US" sz="1200" b="0" i="0" kern="1200">
                <a:solidFill>
                  <a:schemeClr val="tx1"/>
                </a:solidFill>
                <a:effectLst/>
                <a:latin typeface="Times New Roman" panose="02020603050405020304" pitchFamily="18" charset="0"/>
                <a:ea typeface="+mn-ea"/>
                <a:cs typeface="+mn-cs"/>
              </a:rPr>
              <a:t>method is another variation of the CSMA protocol. In this method, the "</a:t>
            </a:r>
            <a:r>
              <a:rPr lang="en-US" sz="1200" b="1" i="0" kern="1200">
                <a:solidFill>
                  <a:schemeClr val="tx1"/>
                </a:solidFill>
                <a:effectLst/>
                <a:latin typeface="Times New Roman" panose="02020603050405020304" pitchFamily="18" charset="0"/>
                <a:ea typeface="+mn-ea"/>
                <a:cs typeface="+mn-cs"/>
              </a:rPr>
              <a:t>p</a:t>
            </a:r>
            <a:r>
              <a:rPr lang="en-US" sz="1200" b="0" i="0" kern="1200">
                <a:solidFill>
                  <a:schemeClr val="tx1"/>
                </a:solidFill>
                <a:effectLst/>
                <a:latin typeface="Times New Roman" panose="02020603050405020304" pitchFamily="18" charset="0"/>
                <a:ea typeface="+mn-ea"/>
                <a:cs typeface="+mn-cs"/>
              </a:rPr>
              <a:t>" refers to the probability of transmission by a station when it senses that the channel is idle. It is a compromise between the aggressive 1-persistent method and the more cautious non-persistent method. </a:t>
            </a:r>
          </a:p>
          <a:p>
            <a:endParaRPr lang="en-US" sz="1200" b="0" i="0" kern="1200">
              <a:solidFill>
                <a:schemeClr val="tx1"/>
              </a:solidFill>
              <a:effectLst/>
              <a:latin typeface="Times New Roman" panose="02020603050405020304" pitchFamily="18" charset="0"/>
              <a:ea typeface="+mn-ea"/>
              <a:cs typeface="+mn-cs"/>
            </a:endParaRPr>
          </a:p>
          <a:p>
            <a:r>
              <a:rPr lang="en-US" sz="1200" b="0" i="0" kern="1200">
                <a:solidFill>
                  <a:schemeClr val="tx1"/>
                </a:solidFill>
                <a:effectLst/>
                <a:latin typeface="Times New Roman" panose="02020603050405020304" pitchFamily="18" charset="0"/>
                <a:ea typeface="+mn-ea"/>
                <a:cs typeface="+mn-cs"/>
              </a:rPr>
              <a:t>Here's how the </a:t>
            </a:r>
            <a:r>
              <a:rPr lang="en-US" sz="1200" b="1" i="0" kern="1200">
                <a:solidFill>
                  <a:schemeClr val="tx1"/>
                </a:solidFill>
                <a:effectLst/>
                <a:latin typeface="Times New Roman" panose="02020603050405020304" pitchFamily="18" charset="0"/>
                <a:ea typeface="+mn-ea"/>
                <a:cs typeface="+mn-cs"/>
              </a:rPr>
              <a:t>p-persistent CSMA </a:t>
            </a:r>
            <a:r>
              <a:rPr lang="en-US" sz="1200" b="0" i="0" kern="1200">
                <a:solidFill>
                  <a:schemeClr val="tx1"/>
                </a:solidFill>
                <a:effectLst/>
                <a:latin typeface="Times New Roman" panose="02020603050405020304" pitchFamily="18" charset="0"/>
                <a:ea typeface="+mn-ea"/>
                <a:cs typeface="+mn-cs"/>
              </a:rPr>
              <a:t>method works:</a:t>
            </a:r>
          </a:p>
          <a:p>
            <a:r>
              <a:rPr lang="en-US" sz="1200" b="0" i="0" kern="1200">
                <a:solidFill>
                  <a:schemeClr val="tx1"/>
                </a:solidFill>
                <a:effectLst/>
                <a:latin typeface="Times New Roman" panose="02020603050405020304" pitchFamily="18" charset="0"/>
                <a:ea typeface="+mn-ea"/>
                <a:cs typeface="+mn-cs"/>
              </a:rPr>
              <a:t>When a station has data to transmit, it first checks the channel to determine if it is busy (carrier sense).</a:t>
            </a:r>
          </a:p>
          <a:p>
            <a:r>
              <a:rPr lang="en-US" sz="1200" b="0" i="0" kern="1200">
                <a:solidFill>
                  <a:schemeClr val="tx1"/>
                </a:solidFill>
                <a:effectLst/>
                <a:latin typeface="Times New Roman" panose="02020603050405020304" pitchFamily="18" charset="0"/>
                <a:ea typeface="+mn-ea"/>
                <a:cs typeface="+mn-cs"/>
              </a:rPr>
              <a:t>If the channel is busy, the station waits until it becomes idle.</a:t>
            </a:r>
          </a:p>
          <a:p>
            <a:r>
              <a:rPr lang="en-US" sz="1200" b="0" i="0" kern="1200">
                <a:solidFill>
                  <a:schemeClr val="tx1"/>
                </a:solidFill>
                <a:effectLst/>
                <a:latin typeface="Times New Roman" panose="02020603050405020304" pitchFamily="18" charset="0"/>
                <a:ea typeface="+mn-ea"/>
                <a:cs typeface="+mn-cs"/>
              </a:rPr>
              <a:t>Once the channel is detected as idle, instead of transmitting immediately (as in 1-persistent CSMA), the station transmits with a probability "p."</a:t>
            </a:r>
          </a:p>
          <a:p>
            <a:r>
              <a:rPr lang="en-US" sz="1200" b="0" i="0" kern="1200">
                <a:solidFill>
                  <a:schemeClr val="tx1"/>
                </a:solidFill>
                <a:effectLst/>
                <a:latin typeface="Times New Roman" panose="02020603050405020304" pitchFamily="18" charset="0"/>
                <a:ea typeface="+mn-ea"/>
                <a:cs typeface="+mn-cs"/>
              </a:rPr>
              <a:t>If the station chooses not to transmit (which happens with probability 1 - p), it waits for the next time slot and checks the channel again.</a:t>
            </a:r>
          </a:p>
          <a:p>
            <a:r>
              <a:rPr lang="en-US" sz="1200" b="0" i="0" kern="1200">
                <a:solidFill>
                  <a:schemeClr val="tx1"/>
                </a:solidFill>
                <a:effectLst/>
                <a:latin typeface="Times New Roman" panose="02020603050405020304" pitchFamily="18" charset="0"/>
                <a:ea typeface="+mn-ea"/>
                <a:cs typeface="+mn-cs"/>
              </a:rPr>
              <a:t>The station continues this process until it successfully transmits its data or another station starts transmitting.</a:t>
            </a:r>
          </a:p>
          <a:p>
            <a:r>
              <a:rPr lang="en-US" sz="1200" b="0" i="0" kern="1200">
                <a:solidFill>
                  <a:schemeClr val="tx1"/>
                </a:solidFill>
                <a:effectLst/>
                <a:latin typeface="Times New Roman" panose="02020603050405020304" pitchFamily="18" charset="0"/>
                <a:ea typeface="+mn-ea"/>
                <a:cs typeface="+mn-cs"/>
              </a:rPr>
              <a:t>The p-persistent method introduces a controlled randomness into the transmission process. If "p" is set to a higher value (close to 1), stations are more likely to transmit immediately upon detecting an idle channel, resembling the behavior of 1-persistent CSMA. If "p" is set to a lower value (close to 0), stations are more cautious and may wait for a longer time before attempting to transmit, similar to non-persistent CSMA.</a:t>
            </a:r>
          </a:p>
          <a:p>
            <a:r>
              <a:rPr lang="en-US" sz="1200" b="0" i="0" kern="1200">
                <a:solidFill>
                  <a:schemeClr val="tx1"/>
                </a:solidFill>
                <a:effectLst/>
                <a:latin typeface="Times New Roman" panose="02020603050405020304" pitchFamily="18" charset="0"/>
                <a:ea typeface="+mn-ea"/>
                <a:cs typeface="+mn-cs"/>
              </a:rPr>
              <a:t>The choice of the value of "p" depends on the network characteristics and the desired </a:t>
            </a:r>
            <a:r>
              <a:rPr lang="en-US" sz="1200" b="1" i="0" kern="1200">
                <a:solidFill>
                  <a:schemeClr val="tx1"/>
                </a:solidFill>
                <a:effectLst/>
                <a:latin typeface="Times New Roman" panose="02020603050405020304" pitchFamily="18" charset="0"/>
                <a:ea typeface="+mn-ea"/>
                <a:cs typeface="+mn-cs"/>
              </a:rPr>
              <a:t>trade-off between efficiency</a:t>
            </a:r>
            <a:r>
              <a:rPr lang="en-US" sz="1200" b="0" i="0" kern="1200">
                <a:solidFill>
                  <a:schemeClr val="tx1"/>
                </a:solidFill>
                <a:effectLst/>
                <a:latin typeface="Times New Roman" panose="02020603050405020304" pitchFamily="18" charset="0"/>
                <a:ea typeface="+mn-ea"/>
                <a:cs typeface="+mn-cs"/>
              </a:rPr>
              <a:t> and </a:t>
            </a:r>
            <a:r>
              <a:rPr lang="en-US" sz="1200" b="1" i="0" kern="1200">
                <a:solidFill>
                  <a:schemeClr val="tx1"/>
                </a:solidFill>
                <a:effectLst/>
                <a:latin typeface="Times New Roman" panose="02020603050405020304" pitchFamily="18" charset="0"/>
                <a:ea typeface="+mn-ea"/>
                <a:cs typeface="+mn-cs"/>
              </a:rPr>
              <a:t>collision avoidance</a:t>
            </a:r>
            <a:r>
              <a:rPr lang="en-US" sz="1200" b="0" i="0" kern="1200">
                <a:solidFill>
                  <a:schemeClr val="tx1"/>
                </a:solidFill>
                <a:effectLst/>
                <a:latin typeface="Times New Roman" panose="02020603050405020304" pitchFamily="18" charset="0"/>
                <a:ea typeface="+mn-ea"/>
                <a:cs typeface="+mn-cs"/>
              </a:rPr>
              <a:t>. A higher "p" can lead to increased throughput but also potentially more collisions, while a lower "p" can reduce collisions but might result in underutilization of the channel. The goal is to find an appropriate value of "p" that balances these factors for the specific network environment.</a:t>
            </a:r>
          </a:p>
          <a:p>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33</a:t>
            </a:fld>
            <a:endParaRPr lang="en-US" altLang="en-US"/>
          </a:p>
        </p:txBody>
      </p:sp>
    </p:spTree>
    <p:extLst>
      <p:ext uri="{BB962C8B-B14F-4D97-AF65-F5344CB8AC3E}">
        <p14:creationId xmlns:p14="http://schemas.microsoft.com/office/powerpoint/2010/main" val="10461302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panose="02020603050405020304" pitchFamily="18" charset="0"/>
                <a:ea typeface="+mn-ea"/>
                <a:cs typeface="+mn-cs"/>
              </a:rPr>
              <a:t>The </a:t>
            </a:r>
            <a:r>
              <a:rPr lang="en-US" sz="1200" b="1" i="0" kern="1200">
                <a:solidFill>
                  <a:schemeClr val="tx1"/>
                </a:solidFill>
                <a:effectLst/>
                <a:latin typeface="Times New Roman" panose="02020603050405020304" pitchFamily="18" charset="0"/>
                <a:ea typeface="+mn-ea"/>
                <a:cs typeface="+mn-cs"/>
              </a:rPr>
              <a:t>p-persistent CSMA (Carrier Sense Multiple Access) </a:t>
            </a:r>
            <a:r>
              <a:rPr lang="en-US" sz="1200" b="0" i="0" kern="1200">
                <a:solidFill>
                  <a:schemeClr val="tx1"/>
                </a:solidFill>
                <a:effectLst/>
                <a:latin typeface="Times New Roman" panose="02020603050405020304" pitchFamily="18" charset="0"/>
                <a:ea typeface="+mn-ea"/>
                <a:cs typeface="+mn-cs"/>
              </a:rPr>
              <a:t>method is another variation of the CSMA protocol. In this method, the "</a:t>
            </a:r>
            <a:r>
              <a:rPr lang="en-US" sz="1200" b="1" i="0" kern="1200">
                <a:solidFill>
                  <a:schemeClr val="tx1"/>
                </a:solidFill>
                <a:effectLst/>
                <a:latin typeface="Times New Roman" panose="02020603050405020304" pitchFamily="18" charset="0"/>
                <a:ea typeface="+mn-ea"/>
                <a:cs typeface="+mn-cs"/>
              </a:rPr>
              <a:t>p</a:t>
            </a:r>
            <a:r>
              <a:rPr lang="en-US" sz="1200" b="0" i="0" kern="1200">
                <a:solidFill>
                  <a:schemeClr val="tx1"/>
                </a:solidFill>
                <a:effectLst/>
                <a:latin typeface="Times New Roman" panose="02020603050405020304" pitchFamily="18" charset="0"/>
                <a:ea typeface="+mn-ea"/>
                <a:cs typeface="+mn-cs"/>
              </a:rPr>
              <a:t>" refers to the probability of transmission by a station when it senses that the channel is idle. It is a compromise between the aggressive 1-persistent method and the more cautious non-persistent method. </a:t>
            </a:r>
          </a:p>
          <a:p>
            <a:endParaRPr lang="en-US" sz="1200" b="0" i="0" kern="1200">
              <a:solidFill>
                <a:schemeClr val="tx1"/>
              </a:solidFill>
              <a:effectLst/>
              <a:latin typeface="Times New Roman" panose="02020603050405020304" pitchFamily="18" charset="0"/>
              <a:ea typeface="+mn-ea"/>
              <a:cs typeface="+mn-cs"/>
            </a:endParaRPr>
          </a:p>
          <a:p>
            <a:r>
              <a:rPr lang="en-US" sz="1200" b="0" i="0" kern="1200">
                <a:solidFill>
                  <a:schemeClr val="tx1"/>
                </a:solidFill>
                <a:effectLst/>
                <a:latin typeface="Times New Roman" panose="02020603050405020304" pitchFamily="18" charset="0"/>
                <a:ea typeface="+mn-ea"/>
                <a:cs typeface="+mn-cs"/>
              </a:rPr>
              <a:t>Here's how the </a:t>
            </a:r>
            <a:r>
              <a:rPr lang="en-US" sz="1200" b="1" i="0" kern="1200">
                <a:solidFill>
                  <a:schemeClr val="tx1"/>
                </a:solidFill>
                <a:effectLst/>
                <a:latin typeface="Times New Roman" panose="02020603050405020304" pitchFamily="18" charset="0"/>
                <a:ea typeface="+mn-ea"/>
                <a:cs typeface="+mn-cs"/>
              </a:rPr>
              <a:t>p-persistent CSMA </a:t>
            </a:r>
            <a:r>
              <a:rPr lang="en-US" sz="1200" b="0" i="0" kern="1200">
                <a:solidFill>
                  <a:schemeClr val="tx1"/>
                </a:solidFill>
                <a:effectLst/>
                <a:latin typeface="Times New Roman" panose="02020603050405020304" pitchFamily="18" charset="0"/>
                <a:ea typeface="+mn-ea"/>
                <a:cs typeface="+mn-cs"/>
              </a:rPr>
              <a:t>method works:</a:t>
            </a:r>
          </a:p>
          <a:p>
            <a:r>
              <a:rPr lang="en-US" sz="1200" b="0" i="0" kern="1200">
                <a:solidFill>
                  <a:schemeClr val="tx1"/>
                </a:solidFill>
                <a:effectLst/>
                <a:latin typeface="Times New Roman" panose="02020603050405020304" pitchFamily="18" charset="0"/>
                <a:ea typeface="+mn-ea"/>
                <a:cs typeface="+mn-cs"/>
              </a:rPr>
              <a:t>When a station has data to transmit, it first checks the channel to determine if it is busy (carrier sense).</a:t>
            </a:r>
          </a:p>
          <a:p>
            <a:r>
              <a:rPr lang="en-US" sz="1200" b="0" i="0" kern="1200">
                <a:solidFill>
                  <a:schemeClr val="tx1"/>
                </a:solidFill>
                <a:effectLst/>
                <a:latin typeface="Times New Roman" panose="02020603050405020304" pitchFamily="18" charset="0"/>
                <a:ea typeface="+mn-ea"/>
                <a:cs typeface="+mn-cs"/>
              </a:rPr>
              <a:t>If the channel is busy, the station waits until it becomes idle.</a:t>
            </a:r>
          </a:p>
          <a:p>
            <a:r>
              <a:rPr lang="en-US" sz="1200" b="0" i="0" kern="1200">
                <a:solidFill>
                  <a:schemeClr val="tx1"/>
                </a:solidFill>
                <a:effectLst/>
                <a:latin typeface="Times New Roman" panose="02020603050405020304" pitchFamily="18" charset="0"/>
                <a:ea typeface="+mn-ea"/>
                <a:cs typeface="+mn-cs"/>
              </a:rPr>
              <a:t>Once the channel is detected as idle, instead of transmitting immediately (as in 1-persistent CSMA), the station transmits with a probability "p."</a:t>
            </a:r>
          </a:p>
          <a:p>
            <a:r>
              <a:rPr lang="en-US" sz="1200" b="0" i="0" kern="1200">
                <a:solidFill>
                  <a:schemeClr val="tx1"/>
                </a:solidFill>
                <a:effectLst/>
                <a:latin typeface="Times New Roman" panose="02020603050405020304" pitchFamily="18" charset="0"/>
                <a:ea typeface="+mn-ea"/>
                <a:cs typeface="+mn-cs"/>
              </a:rPr>
              <a:t>If the station chooses not to transmit (which happens with probability 1 - p), it waits for the next time slot and checks the channel again.</a:t>
            </a:r>
          </a:p>
          <a:p>
            <a:r>
              <a:rPr lang="en-US" sz="1200" b="0" i="0" kern="1200">
                <a:solidFill>
                  <a:schemeClr val="tx1"/>
                </a:solidFill>
                <a:effectLst/>
                <a:latin typeface="Times New Roman" panose="02020603050405020304" pitchFamily="18" charset="0"/>
                <a:ea typeface="+mn-ea"/>
                <a:cs typeface="+mn-cs"/>
              </a:rPr>
              <a:t>The station continues this process until it successfully transmits its data or another station starts transmitting.</a:t>
            </a:r>
          </a:p>
          <a:p>
            <a:r>
              <a:rPr lang="en-US" sz="1200" b="0" i="0" kern="1200">
                <a:solidFill>
                  <a:schemeClr val="tx1"/>
                </a:solidFill>
                <a:effectLst/>
                <a:latin typeface="Times New Roman" panose="02020603050405020304" pitchFamily="18" charset="0"/>
                <a:ea typeface="+mn-ea"/>
                <a:cs typeface="+mn-cs"/>
              </a:rPr>
              <a:t>The p-persistent method introduces a controlled randomness into the transmission process. If "p" is set to a higher value (close to 1), stations are more likely to transmit immediately upon detecting an idle channel, resembling the behavior of 1-persistent CSMA. If "p" is set to a lower value (close to 0), stations are more cautious and may wait for a longer time before attempting to transmit, similar to non-persistent CSMA.</a:t>
            </a:r>
          </a:p>
          <a:p>
            <a:r>
              <a:rPr lang="en-US" sz="1200" b="0" i="0" kern="1200">
                <a:solidFill>
                  <a:schemeClr val="tx1"/>
                </a:solidFill>
                <a:effectLst/>
                <a:latin typeface="Times New Roman" panose="02020603050405020304" pitchFamily="18" charset="0"/>
                <a:ea typeface="+mn-ea"/>
                <a:cs typeface="+mn-cs"/>
              </a:rPr>
              <a:t>The choice of the value of "p" depends on the network characteristics and the desired </a:t>
            </a:r>
            <a:r>
              <a:rPr lang="en-US" sz="1200" b="1" i="0" kern="1200">
                <a:solidFill>
                  <a:schemeClr val="tx1"/>
                </a:solidFill>
                <a:effectLst/>
                <a:latin typeface="Times New Roman" panose="02020603050405020304" pitchFamily="18" charset="0"/>
                <a:ea typeface="+mn-ea"/>
                <a:cs typeface="+mn-cs"/>
              </a:rPr>
              <a:t>trade-off between efficiency</a:t>
            </a:r>
            <a:r>
              <a:rPr lang="en-US" sz="1200" b="0" i="0" kern="1200">
                <a:solidFill>
                  <a:schemeClr val="tx1"/>
                </a:solidFill>
                <a:effectLst/>
                <a:latin typeface="Times New Roman" panose="02020603050405020304" pitchFamily="18" charset="0"/>
                <a:ea typeface="+mn-ea"/>
                <a:cs typeface="+mn-cs"/>
              </a:rPr>
              <a:t> and </a:t>
            </a:r>
            <a:r>
              <a:rPr lang="en-US" sz="1200" b="1" i="0" kern="1200">
                <a:solidFill>
                  <a:schemeClr val="tx1"/>
                </a:solidFill>
                <a:effectLst/>
                <a:latin typeface="Times New Roman" panose="02020603050405020304" pitchFamily="18" charset="0"/>
                <a:ea typeface="+mn-ea"/>
                <a:cs typeface="+mn-cs"/>
              </a:rPr>
              <a:t>collision avoidance</a:t>
            </a:r>
            <a:r>
              <a:rPr lang="en-US" sz="1200" b="0" i="0" kern="1200">
                <a:solidFill>
                  <a:schemeClr val="tx1"/>
                </a:solidFill>
                <a:effectLst/>
                <a:latin typeface="Times New Roman" panose="02020603050405020304" pitchFamily="18" charset="0"/>
                <a:ea typeface="+mn-ea"/>
                <a:cs typeface="+mn-cs"/>
              </a:rPr>
              <a:t>. A higher "p" can lead to increased throughput but also potentially more collisions, while a lower "p" can reduce collisions but might result in underutilization of the channel. The goal is to find an appropriate value of "p" that balances these factors for the specific network environment.</a:t>
            </a:r>
          </a:p>
          <a:p>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34</a:t>
            </a:fld>
            <a:endParaRPr lang="en-US" altLang="en-US"/>
          </a:p>
        </p:txBody>
      </p:sp>
    </p:spTree>
    <p:extLst>
      <p:ext uri="{BB962C8B-B14F-4D97-AF65-F5344CB8AC3E}">
        <p14:creationId xmlns:p14="http://schemas.microsoft.com/office/powerpoint/2010/main" val="1462412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acknowledgement</a:t>
            </a:r>
            <a:r>
              <a:rPr lang="en-US" baseline="0"/>
              <a:t> is used ,hence sender ensures delivery by observing Collision in the media while transmitting(Collision Detection)</a:t>
            </a:r>
            <a:endParaRPr lang="en-US"/>
          </a:p>
        </p:txBody>
      </p:sp>
      <p:sp>
        <p:nvSpPr>
          <p:cNvPr id="4" name="Slide Number Placeholder 3"/>
          <p:cNvSpPr>
            <a:spLocks noGrp="1"/>
          </p:cNvSpPr>
          <p:nvPr>
            <p:ph type="sldNum" sz="quarter" idx="10"/>
          </p:nvPr>
        </p:nvSpPr>
        <p:spPr/>
        <p:txBody>
          <a:bodyPr/>
          <a:lstStyle/>
          <a:p>
            <a:fld id="{1D1842FE-A189-4C1C-8961-9AEA50647720}" type="slidenum">
              <a:rPr lang="en-US" smtClean="0"/>
              <a:pPr/>
              <a:t>35</a:t>
            </a:fld>
            <a:endParaRPr lang="en-US"/>
          </a:p>
        </p:txBody>
      </p:sp>
    </p:spTree>
    <p:extLst>
      <p:ext uri="{BB962C8B-B14F-4D97-AF65-F5344CB8AC3E}">
        <p14:creationId xmlns:p14="http://schemas.microsoft.com/office/powerpoint/2010/main" val="1703044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46265F-1E1C-44DA-8C96-7D42AFB0E185}" type="slidenum">
              <a:rPr lang="en-US"/>
              <a:pPr/>
              <a:t>36</a:t>
            </a:fld>
            <a:endParaRPr 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r>
              <a:rPr lang="en-US" sz="1200" b="0" i="0" u="none" strike="noStrike" baseline="0">
                <a:latin typeface="Times New Roman" panose="02020603050405020304" pitchFamily="18" charset="0"/>
              </a:rPr>
              <a:t>Collision is detected by every station in the Network</a:t>
            </a:r>
          </a:p>
          <a:p>
            <a:r>
              <a:rPr lang="en-US" sz="1200" b="0" i="0" u="none" strike="noStrike" baseline="0">
                <a:latin typeface="Times New Roman" panose="02020603050405020304" pitchFamily="18" charset="0"/>
              </a:rPr>
              <a:t>At time </a:t>
            </a:r>
            <a:r>
              <a:rPr lang="en-US" sz="1200" b="0" i="1" u="none" strike="noStrike" kern="1200" baseline="0">
                <a:solidFill>
                  <a:schemeClr val="tx1"/>
                </a:solidFill>
                <a:latin typeface="Times New Roman" pitchFamily="18" charset="0"/>
                <a:ea typeface="+mn-ea"/>
                <a:cs typeface="+mn-cs"/>
              </a:rPr>
              <a:t>t</a:t>
            </a:r>
            <a:r>
              <a:rPr lang="en-US" sz="1200" b="0" i="0" u="none" strike="noStrike" baseline="0">
                <a:latin typeface="Times New Roman" panose="02020603050405020304" pitchFamily="18" charset="0"/>
              </a:rPr>
              <a:t>1, station A has executed its persistence procedure and starts sending the</a:t>
            </a:r>
          </a:p>
          <a:p>
            <a:r>
              <a:rPr lang="en-US" sz="1200" b="0" i="0" u="none" strike="noStrike" baseline="0">
                <a:latin typeface="Times New Roman" panose="02020603050405020304" pitchFamily="18" charset="0"/>
              </a:rPr>
              <a:t>bits of its frame. At time </a:t>
            </a:r>
            <a:r>
              <a:rPr lang="en-US" sz="1200" b="0" i="1" u="none" strike="noStrike" kern="1200" baseline="0">
                <a:solidFill>
                  <a:schemeClr val="tx1"/>
                </a:solidFill>
                <a:latin typeface="Times New Roman" pitchFamily="18" charset="0"/>
                <a:ea typeface="+mn-ea"/>
                <a:cs typeface="+mn-cs"/>
              </a:rPr>
              <a:t>t2, </a:t>
            </a:r>
            <a:r>
              <a:rPr lang="en-US" sz="1200" b="0" i="0" u="none" strike="noStrike" baseline="0">
                <a:latin typeface="Times New Roman" panose="02020603050405020304" pitchFamily="18" charset="0"/>
              </a:rPr>
              <a:t>station C has not yet sensed the first bit sent by A. Station C</a:t>
            </a:r>
          </a:p>
          <a:p>
            <a:r>
              <a:rPr lang="en-US" sz="1200" b="0" i="0" u="none" strike="noStrike" baseline="0">
                <a:latin typeface="Times New Roman" panose="02020603050405020304" pitchFamily="18" charset="0"/>
              </a:rPr>
              <a:t>executes its persistence procedure and starts sending the bits in its frame, which propagate</a:t>
            </a:r>
          </a:p>
          <a:p>
            <a:r>
              <a:rPr lang="en-US" sz="1200" b="0" i="0" u="none" strike="noStrike" baseline="0">
                <a:latin typeface="Times New Roman" panose="02020603050405020304" pitchFamily="18" charset="0"/>
              </a:rPr>
              <a:t>both to the left and to the right. The collision occurs sometime after time </a:t>
            </a:r>
            <a:r>
              <a:rPr lang="en-US" sz="1200" b="0" i="1" u="none" strike="noStrike" kern="1200" baseline="0">
                <a:solidFill>
                  <a:schemeClr val="tx1"/>
                </a:solidFill>
                <a:latin typeface="Times New Roman" pitchFamily="18" charset="0"/>
                <a:ea typeface="+mn-ea"/>
                <a:cs typeface="+mn-cs"/>
              </a:rPr>
              <a:t>t2' </a:t>
            </a:r>
            <a:r>
              <a:rPr lang="en-US" sz="1200" b="0" i="0" u="none" strike="noStrike" baseline="0">
                <a:latin typeface="Times New Roman" panose="02020603050405020304" pitchFamily="18" charset="0"/>
              </a:rPr>
              <a:t>Station C</a:t>
            </a:r>
          </a:p>
          <a:p>
            <a:r>
              <a:rPr lang="en-US" sz="1200" b="0" i="0" u="none" strike="noStrike" baseline="0">
                <a:latin typeface="Times New Roman" panose="02020603050405020304" pitchFamily="18" charset="0"/>
              </a:rPr>
              <a:t>detects a collision at time </a:t>
            </a:r>
            <a:r>
              <a:rPr lang="en-US" sz="1200" b="0" i="1" u="none" strike="noStrike" kern="1200" baseline="0">
                <a:solidFill>
                  <a:schemeClr val="tx1"/>
                </a:solidFill>
                <a:latin typeface="Times New Roman" pitchFamily="18" charset="0"/>
                <a:ea typeface="+mn-ea"/>
                <a:cs typeface="+mn-cs"/>
              </a:rPr>
              <a:t>t3 </a:t>
            </a:r>
            <a:r>
              <a:rPr lang="en-US" sz="1200" b="0" i="0" u="none" strike="noStrike" baseline="0">
                <a:latin typeface="Times New Roman" panose="02020603050405020304" pitchFamily="18" charset="0"/>
              </a:rPr>
              <a:t>when it receives the first bit of A's frame. Station C immediately</a:t>
            </a:r>
          </a:p>
          <a:p>
            <a:r>
              <a:rPr lang="en-US" sz="1200" b="0" i="0" u="none" strike="noStrike" baseline="0">
                <a:latin typeface="Times New Roman" panose="02020603050405020304" pitchFamily="18" charset="0"/>
              </a:rPr>
              <a:t>(or after a short time, but we assume immediately) aborts transmission. Station A</a:t>
            </a:r>
          </a:p>
          <a:p>
            <a:r>
              <a:rPr lang="en-US" sz="1200" b="0" i="0" u="none" strike="noStrike" baseline="0">
                <a:latin typeface="Times New Roman" panose="02020603050405020304" pitchFamily="18" charset="0"/>
              </a:rPr>
              <a:t>detects collision at time </a:t>
            </a:r>
            <a:r>
              <a:rPr lang="en-US" sz="1200" b="0" i="1" u="none" strike="noStrike" kern="1200" baseline="0">
                <a:solidFill>
                  <a:schemeClr val="tx1"/>
                </a:solidFill>
                <a:latin typeface="Times New Roman" pitchFamily="18" charset="0"/>
                <a:ea typeface="+mn-ea"/>
                <a:cs typeface="+mn-cs"/>
              </a:rPr>
              <a:t>t4 </a:t>
            </a:r>
            <a:r>
              <a:rPr lang="en-US" sz="1200" b="0" i="0" u="none" strike="noStrike" baseline="0">
                <a:latin typeface="Times New Roman" panose="02020603050405020304" pitchFamily="18" charset="0"/>
              </a:rPr>
              <a:t>when it receives the first bit of C's frame; it also immediately</a:t>
            </a:r>
          </a:p>
          <a:p>
            <a:r>
              <a:rPr lang="en-US" sz="1200" b="0" i="0" u="none" strike="noStrike" baseline="0">
                <a:latin typeface="Times New Roman" panose="02020603050405020304" pitchFamily="18" charset="0"/>
              </a:rPr>
              <a:t>aborts transmission. Looking at the figure, we see that A transmits for the duration </a:t>
            </a:r>
            <a:r>
              <a:rPr lang="en-US" sz="1200" b="0" i="1" u="none" strike="noStrike" kern="1200" baseline="0">
                <a:solidFill>
                  <a:schemeClr val="tx1"/>
                </a:solidFill>
                <a:latin typeface="Times New Roman" pitchFamily="18" charset="0"/>
                <a:ea typeface="+mn-ea"/>
                <a:cs typeface="+mn-cs"/>
              </a:rPr>
              <a:t>t4 </a:t>
            </a:r>
            <a:r>
              <a:rPr lang="en-US" sz="1200" b="0" i="0" u="none" strike="noStrike" kern="1200" baseline="0">
                <a:solidFill>
                  <a:schemeClr val="tx1"/>
                </a:solidFill>
                <a:latin typeface="Times New Roman" pitchFamily="18" charset="0"/>
                <a:ea typeface="+mn-ea"/>
                <a:cs typeface="+mn-cs"/>
              </a:rPr>
              <a:t>– </a:t>
            </a:r>
            <a:r>
              <a:rPr lang="en-US" sz="1200" b="0" i="1" u="none" strike="noStrike" kern="1200" baseline="0">
                <a:solidFill>
                  <a:schemeClr val="tx1"/>
                </a:solidFill>
                <a:latin typeface="Times New Roman" pitchFamily="18" charset="0"/>
                <a:ea typeface="+mn-ea"/>
                <a:cs typeface="+mn-cs"/>
              </a:rPr>
              <a:t>t1;</a:t>
            </a:r>
          </a:p>
          <a:p>
            <a:r>
              <a:rPr lang="en-US" sz="1200" b="0" i="0" u="none" strike="noStrike" baseline="0">
                <a:latin typeface="Times New Roman" panose="02020603050405020304" pitchFamily="18" charset="0"/>
              </a:rPr>
              <a:t>C transmits for the duration </a:t>
            </a:r>
            <a:r>
              <a:rPr lang="en-US" sz="1200" b="0" i="1" u="none" strike="noStrike" kern="1200" baseline="0">
                <a:solidFill>
                  <a:schemeClr val="tx1"/>
                </a:solidFill>
                <a:latin typeface="Times New Roman" pitchFamily="18" charset="0"/>
                <a:ea typeface="+mn-ea"/>
                <a:cs typeface="+mn-cs"/>
              </a:rPr>
              <a:t>t3 </a:t>
            </a:r>
            <a:r>
              <a:rPr lang="en-US" sz="1200" b="0" i="0" u="none" strike="noStrike" kern="1200" baseline="0">
                <a:solidFill>
                  <a:schemeClr val="tx1"/>
                </a:solidFill>
                <a:latin typeface="Times New Roman" pitchFamily="18" charset="0"/>
                <a:ea typeface="+mn-ea"/>
                <a:cs typeface="+mn-cs"/>
              </a:rPr>
              <a:t>- </a:t>
            </a:r>
            <a:r>
              <a:rPr lang="en-US" sz="1200" b="0" i="1" u="none" strike="noStrike" kern="1200" baseline="0">
                <a:solidFill>
                  <a:schemeClr val="tx1"/>
                </a:solidFill>
                <a:latin typeface="Times New Roman" pitchFamily="18" charset="0"/>
                <a:ea typeface="+mn-ea"/>
                <a:cs typeface="+mn-cs"/>
              </a:rPr>
              <a:t>t2' </a:t>
            </a:r>
            <a:r>
              <a:rPr lang="en-US" sz="1200" b="0" i="0" u="none" strike="noStrike" baseline="0">
                <a:latin typeface="Times New Roman" panose="02020603050405020304" pitchFamily="18" charset="0"/>
              </a:rPr>
              <a:t>Later we show that, for the protocol to work, the</a:t>
            </a:r>
          </a:p>
          <a:p>
            <a:r>
              <a:rPr lang="en-US" sz="1200" b="0" i="0" u="none" strike="noStrike" baseline="0">
                <a:latin typeface="Times New Roman" panose="02020603050405020304" pitchFamily="18" charset="0"/>
              </a:rPr>
              <a:t>length of any frame divided </a:t>
            </a:r>
            <a:r>
              <a:rPr lang="en-US" sz="1200" b="0" i="0" u="none" strike="noStrike" kern="1200" baseline="0">
                <a:solidFill>
                  <a:schemeClr val="tx1"/>
                </a:solidFill>
                <a:latin typeface="Times New Roman" pitchFamily="18" charset="0"/>
                <a:ea typeface="+mn-ea"/>
                <a:cs typeface="+mn-cs"/>
              </a:rPr>
              <a:t>by </a:t>
            </a:r>
            <a:r>
              <a:rPr lang="en-US" sz="1200" b="0" i="0" u="none" strike="noStrike" baseline="0">
                <a:latin typeface="Times New Roman" panose="02020603050405020304" pitchFamily="18" charset="0"/>
              </a:rPr>
              <a:t>the bit rate(i.e. time required to transmit entire frame on to link) </a:t>
            </a:r>
          </a:p>
          <a:p>
            <a:r>
              <a:rPr lang="en-US" sz="1200" b="0" i="0" u="none" strike="noStrike" baseline="0">
                <a:latin typeface="Times New Roman" panose="02020603050405020304" pitchFamily="18" charset="0"/>
              </a:rPr>
              <a:t>in this protocol must be more than either of these durations. At time </a:t>
            </a:r>
            <a:r>
              <a:rPr lang="en-US" sz="1200" b="0" i="1" u="none" strike="noStrike" kern="1200" baseline="0">
                <a:solidFill>
                  <a:schemeClr val="tx1"/>
                </a:solidFill>
                <a:latin typeface="Times New Roman" pitchFamily="18" charset="0"/>
                <a:ea typeface="+mn-ea"/>
                <a:cs typeface="+mn-cs"/>
              </a:rPr>
              <a:t>t4, </a:t>
            </a:r>
            <a:r>
              <a:rPr lang="en-US" sz="1200" b="0" i="0" u="none" strike="noStrike" baseline="0">
                <a:latin typeface="Times New Roman" panose="02020603050405020304" pitchFamily="18" charset="0"/>
              </a:rPr>
              <a:t>the transmission of </a:t>
            </a:r>
            <a:r>
              <a:rPr lang="en-US" sz="1200" b="0" i="1" u="none" strike="noStrike" baseline="0">
                <a:latin typeface="Times New Roman" panose="02020603050405020304" pitchFamily="18" charset="0"/>
              </a:rPr>
              <a:t>A’s </a:t>
            </a:r>
            <a:r>
              <a:rPr lang="en-US" sz="1200" b="0" i="0" u="none" strike="noStrike" baseline="0">
                <a:latin typeface="Times New Roman" panose="02020603050405020304" pitchFamily="18" charset="0"/>
              </a:rPr>
              <a:t>frame, though incomplete, is aborted; at time </a:t>
            </a:r>
            <a:r>
              <a:rPr lang="en-US" sz="1200" b="0" i="1" u="none" strike="noStrike" kern="1200" baseline="0">
                <a:solidFill>
                  <a:schemeClr val="tx1"/>
                </a:solidFill>
                <a:latin typeface="Times New Roman" pitchFamily="18" charset="0"/>
                <a:ea typeface="+mn-ea"/>
                <a:cs typeface="+mn-cs"/>
              </a:rPr>
              <a:t>t</a:t>
            </a:r>
            <a:r>
              <a:rPr lang="en-US" sz="1200" b="0" i="1" u="none" strike="noStrike" baseline="0">
                <a:latin typeface="Times New Roman" panose="02020603050405020304" pitchFamily="18" charset="0"/>
              </a:rPr>
              <a:t>3, </a:t>
            </a:r>
            <a:r>
              <a:rPr lang="en-US" sz="1200" b="0" i="0" u="none" strike="noStrike" baseline="0">
                <a:latin typeface="Times New Roman" panose="02020603050405020304" pitchFamily="18" charset="0"/>
              </a:rPr>
              <a:t>the transmission of B's frame, though incomplete, is aborted.</a:t>
            </a:r>
          </a:p>
          <a:p>
            <a:r>
              <a:rPr lang="en-US" sz="1200" b="0" i="0" u="none" strike="noStrike" baseline="0">
                <a:latin typeface="Times New Roman" panose="02020603050405020304" pitchFamily="18" charset="0"/>
              </a:rPr>
              <a:t>Now that we know the time durations for the two transmissions, we can show a</a:t>
            </a:r>
          </a:p>
          <a:p>
            <a:r>
              <a:rPr lang="en-US" sz="1200" b="0" i="0" u="none" strike="noStrike" baseline="0">
                <a:latin typeface="Times New Roman" panose="02020603050405020304" pitchFamily="18" charset="0"/>
              </a:rPr>
              <a:t>more complete graph in Figure</a:t>
            </a:r>
            <a:endParaRPr lang="en-US"/>
          </a:p>
        </p:txBody>
      </p:sp>
    </p:spTree>
    <p:extLst>
      <p:ext uri="{BB962C8B-B14F-4D97-AF65-F5344CB8AC3E}">
        <p14:creationId xmlns:p14="http://schemas.microsoft.com/office/powerpoint/2010/main" val="3388407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44FD7-B16C-43E9-9C05-F6B98535095B}" type="slidenum">
              <a:rPr lang="en-US"/>
              <a:pPr/>
              <a:t>37</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r>
              <a:rPr lang="en-US"/>
              <a:t>(t4-t1)*data</a:t>
            </a:r>
            <a:r>
              <a:rPr lang="en-US" baseline="0"/>
              <a:t> rate –amount of data transmitted  by A before detecting collision.</a:t>
            </a:r>
            <a:endParaRPr lang="en-US"/>
          </a:p>
        </p:txBody>
      </p:sp>
    </p:spTree>
    <p:extLst>
      <p:ext uri="{BB962C8B-B14F-4D97-AF65-F5344CB8AC3E}">
        <p14:creationId xmlns:p14="http://schemas.microsoft.com/office/powerpoint/2010/main" val="1066381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What if Frame size is smaller? </a:t>
            </a:r>
          </a:p>
          <a:p>
            <a:r>
              <a:rPr lang="en-IN"/>
              <a:t>A never understands that- collision Happened with it’s own Signal</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38</a:t>
            </a:fld>
            <a:endParaRPr lang="en-US" altLang="en-US"/>
          </a:p>
        </p:txBody>
      </p:sp>
    </p:spTree>
    <p:extLst>
      <p:ext uri="{BB962C8B-B14F-4D97-AF65-F5344CB8AC3E}">
        <p14:creationId xmlns:p14="http://schemas.microsoft.com/office/powerpoint/2010/main" val="4251610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pitchFamily="18" charset="0"/>
                <a:ea typeface="+mn-ea"/>
                <a:cs typeface="+mn-cs"/>
              </a:rPr>
              <a:t>For CSMA/CD to work, we need a restriction on the frame size. Before sending the last bit of the frame, the sending station must detect a collision, if any, and abort the transmission. </a:t>
            </a:r>
            <a:br>
              <a:rPr lang="en-US" sz="1200" b="0" i="0" kern="1200">
                <a:solidFill>
                  <a:schemeClr val="tx1"/>
                </a:solidFill>
                <a:effectLst/>
                <a:latin typeface="Times New Roman" pitchFamily="18" charset="0"/>
                <a:ea typeface="+mn-ea"/>
                <a:cs typeface="+mn-cs"/>
              </a:rPr>
            </a:br>
            <a:r>
              <a:rPr lang="en-US" sz="1200" b="0" i="0" kern="1200">
                <a:solidFill>
                  <a:schemeClr val="tx1"/>
                </a:solidFill>
                <a:effectLst/>
                <a:latin typeface="Times New Roman" pitchFamily="18" charset="0"/>
                <a:ea typeface="+mn-ea"/>
                <a:cs typeface="+mn-cs"/>
              </a:rPr>
              <a:t>This is so because the station, once the entire frame is sent, does not keep a copy of the frame and does not monitor the line for collision detection. Therefore, the frame transmission time </a:t>
            </a:r>
            <a:r>
              <a:rPr lang="en-US" sz="1200" b="0" i="0" kern="1200" err="1">
                <a:solidFill>
                  <a:schemeClr val="tx1"/>
                </a:solidFill>
                <a:effectLst/>
                <a:latin typeface="Times New Roman" pitchFamily="18" charset="0"/>
                <a:ea typeface="+mn-ea"/>
                <a:cs typeface="+mn-cs"/>
              </a:rPr>
              <a:t>Tfr</a:t>
            </a:r>
            <a:r>
              <a:rPr lang="en-US" sz="1200" b="0" i="0" kern="1200">
                <a:solidFill>
                  <a:schemeClr val="tx1"/>
                </a:solidFill>
                <a:effectLst/>
                <a:latin typeface="Times New Roman" pitchFamily="18" charset="0"/>
                <a:ea typeface="+mn-ea"/>
                <a:cs typeface="+mn-cs"/>
              </a:rPr>
              <a:t> must be at least two times the maximum propagation time Tp. </a:t>
            </a:r>
            <a:br>
              <a:rPr lang="en-US" sz="1200" b="0" i="0" kern="1200">
                <a:solidFill>
                  <a:schemeClr val="tx1"/>
                </a:solidFill>
                <a:effectLst/>
                <a:latin typeface="Times New Roman" pitchFamily="18" charset="0"/>
                <a:ea typeface="+mn-ea"/>
                <a:cs typeface="+mn-cs"/>
              </a:rPr>
            </a:br>
            <a:endParaRPr lang="en-US" sz="1200" b="0" i="0" kern="1200">
              <a:solidFill>
                <a:schemeClr val="tx1"/>
              </a:solidFill>
              <a:effectLst/>
              <a:latin typeface="Times New Roman" pitchFamily="18" charset="0"/>
              <a:ea typeface="+mn-ea"/>
              <a:cs typeface="+mn-cs"/>
            </a:endParaRPr>
          </a:p>
          <a:p>
            <a:r>
              <a:rPr lang="en-US" sz="1200" b="0" i="0" kern="1200">
                <a:solidFill>
                  <a:schemeClr val="tx1"/>
                </a:solidFill>
                <a:effectLst/>
                <a:latin typeface="Times New Roman" pitchFamily="18" charset="0"/>
                <a:ea typeface="+mn-ea"/>
                <a:cs typeface="+mn-cs"/>
              </a:rPr>
              <a:t>To understand the reason, let us think about the worst-case scenario. If the two stations involved in a collision are the maximum distance apart, the signal from the first takes time </a:t>
            </a:r>
            <a:r>
              <a:rPr lang="en-US" sz="1200" b="0" i="0" kern="1200" err="1">
                <a:solidFill>
                  <a:schemeClr val="tx1"/>
                </a:solidFill>
                <a:effectLst/>
                <a:latin typeface="Times New Roman" pitchFamily="18" charset="0"/>
                <a:ea typeface="+mn-ea"/>
                <a:cs typeface="+mn-cs"/>
              </a:rPr>
              <a:t>Tp</a:t>
            </a:r>
            <a:r>
              <a:rPr lang="en-US" sz="1200" b="0" i="0" kern="1200">
                <a:solidFill>
                  <a:schemeClr val="tx1"/>
                </a:solidFill>
                <a:effectLst/>
                <a:latin typeface="Times New Roman" pitchFamily="18" charset="0"/>
                <a:ea typeface="+mn-ea"/>
                <a:cs typeface="+mn-cs"/>
              </a:rPr>
              <a:t> to reach the second and the effect of the collision takes another time </a:t>
            </a:r>
            <a:r>
              <a:rPr lang="en-US" sz="1200" b="0" i="0" kern="1200" err="1">
                <a:solidFill>
                  <a:schemeClr val="tx1"/>
                </a:solidFill>
                <a:effectLst/>
                <a:latin typeface="Times New Roman" pitchFamily="18" charset="0"/>
                <a:ea typeface="+mn-ea"/>
                <a:cs typeface="+mn-cs"/>
              </a:rPr>
              <a:t>Tp</a:t>
            </a:r>
            <a:r>
              <a:rPr lang="en-US" sz="1200" b="0" i="0" kern="1200">
                <a:solidFill>
                  <a:schemeClr val="tx1"/>
                </a:solidFill>
                <a:effectLst/>
                <a:latin typeface="Times New Roman" pitchFamily="18" charset="0"/>
                <a:ea typeface="+mn-ea"/>
                <a:cs typeface="+mn-cs"/>
              </a:rPr>
              <a:t> to reach the first. So the requirement is that the first station must still be transmitting after 2Tp .</a:t>
            </a:r>
          </a:p>
          <a:p>
            <a:r>
              <a:rPr lang="en-US" sz="1200" b="0" i="0" kern="1200" err="1">
                <a:solidFill>
                  <a:schemeClr val="tx1"/>
                </a:solidFill>
                <a:effectLst/>
                <a:latin typeface="Times New Roman" pitchFamily="18" charset="0"/>
                <a:ea typeface="+mn-ea"/>
                <a:cs typeface="+mn-cs"/>
              </a:rPr>
              <a:t>T</a:t>
            </a:r>
            <a:r>
              <a:rPr lang="en-US" sz="1200" b="0" i="0" kern="1200" baseline="-25000" err="1">
                <a:solidFill>
                  <a:schemeClr val="tx1"/>
                </a:solidFill>
                <a:effectLst/>
                <a:latin typeface="Times New Roman" pitchFamily="18" charset="0"/>
                <a:ea typeface="+mn-ea"/>
                <a:cs typeface="+mn-cs"/>
              </a:rPr>
              <a:t>fr</a:t>
            </a:r>
            <a:r>
              <a:rPr lang="en-US" sz="1200" b="0" i="0" kern="1200" baseline="0">
                <a:solidFill>
                  <a:schemeClr val="tx1"/>
                </a:solidFill>
                <a:effectLst/>
                <a:latin typeface="Times New Roman" pitchFamily="18" charset="0"/>
                <a:ea typeface="+mn-ea"/>
                <a:cs typeface="+mn-cs"/>
              </a:rPr>
              <a:t> &gt;= 2T</a:t>
            </a:r>
            <a:r>
              <a:rPr lang="en-US" sz="1200" b="0" i="0" kern="1200" baseline="-25000">
                <a:solidFill>
                  <a:schemeClr val="tx1"/>
                </a:solidFill>
                <a:effectLst/>
                <a:latin typeface="Times New Roman" pitchFamily="18" charset="0"/>
                <a:ea typeface="+mn-ea"/>
                <a:cs typeface="+mn-cs"/>
              </a:rPr>
              <a:t>p</a:t>
            </a:r>
            <a:r>
              <a:rPr lang="en-US" sz="1200" b="0" i="0" kern="1200" baseline="0">
                <a:solidFill>
                  <a:schemeClr val="tx1"/>
                </a:solidFill>
                <a:effectLst/>
                <a:latin typeface="Times New Roman" pitchFamily="18" charset="0"/>
                <a:ea typeface="+mn-ea"/>
                <a:cs typeface="+mn-cs"/>
              </a:rPr>
              <a:t> </a:t>
            </a:r>
          </a:p>
          <a:p>
            <a:r>
              <a:rPr lang="en-US" sz="1200" b="0" i="0" kern="1200" baseline="0" err="1">
                <a:solidFill>
                  <a:schemeClr val="tx1"/>
                </a:solidFill>
                <a:effectLst/>
                <a:latin typeface="Times New Roman" pitchFamily="18" charset="0"/>
                <a:ea typeface="+mn-ea"/>
                <a:cs typeface="+mn-cs"/>
              </a:rPr>
              <a:t>T</a:t>
            </a:r>
            <a:r>
              <a:rPr lang="en-US" sz="1200" b="0" i="0" kern="1200" baseline="-25000" err="1">
                <a:solidFill>
                  <a:schemeClr val="tx1"/>
                </a:solidFill>
                <a:effectLst/>
                <a:latin typeface="Times New Roman" pitchFamily="18" charset="0"/>
                <a:ea typeface="+mn-ea"/>
                <a:cs typeface="+mn-cs"/>
              </a:rPr>
              <a:t>fr</a:t>
            </a:r>
            <a:r>
              <a:rPr lang="en-US" sz="1200" b="0" i="0" kern="1200" baseline="0">
                <a:solidFill>
                  <a:schemeClr val="tx1"/>
                </a:solidFill>
                <a:effectLst/>
                <a:latin typeface="Times New Roman" pitchFamily="18" charset="0"/>
                <a:ea typeface="+mn-ea"/>
                <a:cs typeface="+mn-cs"/>
              </a:rPr>
              <a:t> = N/R    where N- Length of packet in terms of bits; R-Data rate</a:t>
            </a:r>
          </a:p>
          <a:p>
            <a:r>
              <a:rPr lang="en-US" sz="1200" b="0" i="0" kern="1200" baseline="0">
                <a:solidFill>
                  <a:schemeClr val="tx1"/>
                </a:solidFill>
                <a:effectLst/>
                <a:latin typeface="Times New Roman" pitchFamily="18" charset="0"/>
                <a:ea typeface="+mn-ea"/>
                <a:cs typeface="+mn-cs"/>
              </a:rPr>
              <a:t>N/R &gt;= 2T</a:t>
            </a:r>
            <a:r>
              <a:rPr lang="en-US" sz="1200" b="0" i="0" kern="1200" baseline="-25000">
                <a:solidFill>
                  <a:schemeClr val="tx1"/>
                </a:solidFill>
                <a:effectLst/>
                <a:latin typeface="Times New Roman" pitchFamily="18" charset="0"/>
                <a:ea typeface="+mn-ea"/>
                <a:cs typeface="+mn-cs"/>
              </a:rPr>
              <a:t>p</a:t>
            </a:r>
            <a:endParaRPr lang="en-US" sz="1200" b="0" i="0" kern="1200" baseline="0">
              <a:solidFill>
                <a:schemeClr val="tx1"/>
              </a:solidFill>
              <a:effectLst/>
              <a:latin typeface="Times New Roman" pitchFamily="18" charset="0"/>
              <a:ea typeface="+mn-ea"/>
              <a:cs typeface="+mn-cs"/>
            </a:endParaRPr>
          </a:p>
          <a:p>
            <a:r>
              <a:rPr lang="en-US" sz="1200" b="0" i="0" kern="1200" baseline="0">
                <a:solidFill>
                  <a:schemeClr val="tx1"/>
                </a:solidFill>
                <a:effectLst/>
                <a:latin typeface="Times New Roman" pitchFamily="18" charset="0"/>
                <a:ea typeface="+mn-ea"/>
                <a:cs typeface="+mn-cs"/>
              </a:rPr>
              <a:t>N&gt;=2T</a:t>
            </a:r>
            <a:r>
              <a:rPr lang="en-US" sz="1200" b="0" i="0" kern="1200" baseline="-25000">
                <a:solidFill>
                  <a:schemeClr val="tx1"/>
                </a:solidFill>
                <a:effectLst/>
                <a:latin typeface="Times New Roman" pitchFamily="18" charset="0"/>
                <a:ea typeface="+mn-ea"/>
                <a:cs typeface="+mn-cs"/>
              </a:rPr>
              <a:t>p</a:t>
            </a:r>
            <a:r>
              <a:rPr lang="en-US" sz="1200" b="0" i="0" kern="1200" baseline="0">
                <a:solidFill>
                  <a:schemeClr val="tx1"/>
                </a:solidFill>
                <a:effectLst/>
                <a:latin typeface="Times New Roman" pitchFamily="18" charset="0"/>
                <a:ea typeface="+mn-ea"/>
                <a:cs typeface="+mn-cs"/>
              </a:rPr>
              <a:t> </a:t>
            </a:r>
            <a:r>
              <a:rPr lang="en-US" sz="1200" b="0" i="0" kern="1200" baseline="-25000">
                <a:solidFill>
                  <a:schemeClr val="tx1"/>
                </a:solidFill>
                <a:effectLst/>
                <a:latin typeface="Times New Roman" pitchFamily="18" charset="0"/>
                <a:ea typeface="+mn-ea"/>
                <a:cs typeface="+mn-cs"/>
              </a:rPr>
              <a:t>*</a:t>
            </a:r>
            <a:r>
              <a:rPr lang="en-US" sz="1200" b="0" i="0" kern="1200" baseline="0">
                <a:solidFill>
                  <a:schemeClr val="tx1"/>
                </a:solidFill>
                <a:effectLst/>
                <a:latin typeface="Times New Roman" pitchFamily="18" charset="0"/>
                <a:ea typeface="+mn-ea"/>
                <a:cs typeface="+mn-cs"/>
              </a:rPr>
              <a:t> R</a:t>
            </a:r>
          </a:p>
          <a:p>
            <a:r>
              <a:rPr lang="en-US" sz="1200" b="0" i="0" kern="1200">
                <a:solidFill>
                  <a:schemeClr val="tx1"/>
                </a:solidFill>
                <a:effectLst/>
                <a:latin typeface="Times New Roman" pitchFamily="18" charset="0"/>
                <a:ea typeface="+mn-ea"/>
                <a:cs typeface="+mn-cs"/>
              </a:rPr>
              <a:t>We know  </a:t>
            </a:r>
            <a:r>
              <a:rPr lang="en-US" sz="1200" b="0" i="0" kern="1200" err="1">
                <a:solidFill>
                  <a:schemeClr val="tx1"/>
                </a:solidFill>
                <a:effectLst/>
                <a:latin typeface="Times New Roman" pitchFamily="18" charset="0"/>
                <a:ea typeface="+mn-ea"/>
                <a:cs typeface="+mn-cs"/>
              </a:rPr>
              <a:t>T</a:t>
            </a:r>
            <a:r>
              <a:rPr lang="en-US" sz="1200" b="0" i="0" kern="1200" baseline="-25000" err="1">
                <a:solidFill>
                  <a:schemeClr val="tx1"/>
                </a:solidFill>
                <a:effectLst/>
                <a:latin typeface="Times New Roman" pitchFamily="18" charset="0"/>
                <a:ea typeface="+mn-ea"/>
                <a:cs typeface="+mn-cs"/>
              </a:rPr>
              <a:t>p</a:t>
            </a:r>
            <a:r>
              <a:rPr lang="en-US" sz="1200" b="0" i="0" kern="1200" baseline="0">
                <a:solidFill>
                  <a:schemeClr val="tx1"/>
                </a:solidFill>
                <a:effectLst/>
                <a:latin typeface="Times New Roman" pitchFamily="18" charset="0"/>
                <a:ea typeface="+mn-ea"/>
                <a:cs typeface="+mn-cs"/>
              </a:rPr>
              <a:t> = d/c  where d –distance i.e. length of cable c- speed of light(signal-for copper wire 2/3 of speed of light)</a:t>
            </a:r>
          </a:p>
          <a:p>
            <a:endParaRPr lang="en-US" sz="1200" b="0" i="0" kern="1200" baseline="0">
              <a:solidFill>
                <a:schemeClr val="tx1"/>
              </a:solidFill>
              <a:effectLst/>
              <a:latin typeface="Times New Roman" pitchFamily="18" charset="0"/>
              <a:ea typeface="+mn-ea"/>
              <a:cs typeface="+mn-cs"/>
            </a:endParaRPr>
          </a:p>
          <a:p>
            <a:r>
              <a:rPr lang="en-US" sz="1400" b="1" i="0" kern="1200" baseline="0">
                <a:solidFill>
                  <a:schemeClr val="tx1"/>
                </a:solidFill>
                <a:effectLst/>
                <a:latin typeface="Times New Roman" pitchFamily="18" charset="0"/>
                <a:ea typeface="+mn-ea"/>
                <a:cs typeface="+mn-cs"/>
              </a:rPr>
              <a:t>N&gt;=2*d/c * R</a:t>
            </a:r>
            <a:endParaRPr lang="en-US" sz="1400" b="1" i="0" kern="1200">
              <a:solidFill>
                <a:schemeClr val="tx1"/>
              </a:solidFill>
              <a:effectLst/>
              <a:latin typeface="Times New Roman" pitchFamily="18" charset="0"/>
              <a:ea typeface="+mn-ea"/>
              <a:cs typeface="+mn-cs"/>
            </a:endParaRPr>
          </a:p>
          <a:p>
            <a:endParaRPr lang="en-US"/>
          </a:p>
          <a:p>
            <a:r>
              <a:rPr lang="en-US"/>
              <a:t>Chapter 13-pdf page 438-439</a:t>
            </a:r>
          </a:p>
          <a:p>
            <a:r>
              <a:rPr lang="en-US" sz="1200" b="0" i="0" u="none" strike="noStrike" baseline="0">
                <a:latin typeface="Times New Roman" panose="02020603050405020304" pitchFamily="18" charset="0"/>
              </a:rPr>
              <a:t>Standard Ethernet uses </a:t>
            </a:r>
            <a:r>
              <a:rPr lang="en-US" sz="1200" b="1" i="0" u="none" strike="noStrike" baseline="0">
                <a:latin typeface="Times New Roman" panose="02020603050405020304" pitchFamily="18" charset="0"/>
              </a:rPr>
              <a:t>1-persistent</a:t>
            </a:r>
            <a:r>
              <a:rPr lang="en-US" sz="1200" b="0" i="0" u="none" strike="noStrike" baseline="0">
                <a:latin typeface="Times New Roman" panose="02020603050405020304" pitchFamily="18" charset="0"/>
              </a:rPr>
              <a:t> CSMA/CD (see Chapter 12).</a:t>
            </a:r>
          </a:p>
          <a:p>
            <a:r>
              <a:rPr lang="en-US" sz="1200" b="0" i="0" u="none" strike="noStrike" baseline="0">
                <a:latin typeface="Times New Roman" panose="02020603050405020304" pitchFamily="18" charset="0"/>
              </a:rPr>
              <a:t>Slot Time In an Ethernet network, the round-trip time required for a frame to travel</a:t>
            </a:r>
          </a:p>
          <a:p>
            <a:r>
              <a:rPr lang="en-US" sz="1200" b="0" i="0" u="none" strike="noStrike" baseline="0">
                <a:latin typeface="Times New Roman" panose="02020603050405020304" pitchFamily="18" charset="0"/>
              </a:rPr>
              <a:t>from one end of a maximum-length network to the other plus the time needed to send</a:t>
            </a:r>
          </a:p>
          <a:p>
            <a:r>
              <a:rPr lang="en-US" sz="1200" b="0" i="0" u="none" strike="noStrike" baseline="0">
                <a:latin typeface="Times New Roman" panose="02020603050405020304" pitchFamily="18" charset="0"/>
              </a:rPr>
              <a:t>the jam sequence is called the slot time.</a:t>
            </a:r>
          </a:p>
          <a:p>
            <a:r>
              <a:rPr lang="en-US" sz="1200" b="0" i="0" u="none" strike="noStrike" baseline="0">
                <a:latin typeface="Times New Roman" panose="02020603050405020304" pitchFamily="18" charset="0"/>
              </a:rPr>
              <a:t>Slot time =round-trip time </a:t>
            </a:r>
            <a:r>
              <a:rPr lang="en-US" sz="1200" b="0" i="0" u="none" strike="noStrike" kern="1200" baseline="0">
                <a:solidFill>
                  <a:schemeClr val="tx1"/>
                </a:solidFill>
                <a:latin typeface="Times New Roman" pitchFamily="18" charset="0"/>
                <a:ea typeface="+mn-ea"/>
                <a:cs typeface="+mn-cs"/>
              </a:rPr>
              <a:t>+ </a:t>
            </a:r>
            <a:r>
              <a:rPr lang="en-US" sz="1200" b="0" i="0" u="none" strike="noStrike" baseline="0">
                <a:latin typeface="Times New Roman" panose="02020603050405020304" pitchFamily="18" charset="0"/>
              </a:rPr>
              <a:t>time required to send the jam sequence</a:t>
            </a:r>
          </a:p>
          <a:p>
            <a:r>
              <a:rPr lang="en-US" sz="1200" b="0" i="0" u="none" strike="noStrike" baseline="0">
                <a:latin typeface="Times New Roman" panose="02020603050405020304" pitchFamily="18" charset="0"/>
              </a:rPr>
              <a:t>The slot time in Ethernet is defined in bits. It is the time required for a station to</a:t>
            </a:r>
          </a:p>
          <a:p>
            <a:r>
              <a:rPr lang="en-US" sz="1200" b="0" i="0" u="none" strike="noStrike" baseline="0">
                <a:latin typeface="Times New Roman" panose="02020603050405020304" pitchFamily="18" charset="0"/>
              </a:rPr>
              <a:t>send 512 bits. This means that the </a:t>
            </a:r>
            <a:r>
              <a:rPr lang="en-US" sz="1200" b="1" i="0" u="none" strike="noStrike" baseline="0">
                <a:latin typeface="Times New Roman" panose="02020603050405020304" pitchFamily="18" charset="0"/>
              </a:rPr>
              <a:t>actual slot time depends on the data rate</a:t>
            </a:r>
            <a:r>
              <a:rPr lang="en-US" sz="1200" b="0" i="0" u="none" strike="noStrike" baseline="0">
                <a:latin typeface="Times New Roman" panose="02020603050405020304" pitchFamily="18" charset="0"/>
              </a:rPr>
              <a:t>; </a:t>
            </a:r>
            <a:r>
              <a:rPr lang="en-US" sz="1200" b="1" i="0" u="none" strike="noStrike" baseline="0">
                <a:latin typeface="Times New Roman" panose="02020603050405020304" pitchFamily="18" charset="0"/>
              </a:rPr>
              <a:t>for traditional</a:t>
            </a:r>
          </a:p>
          <a:p>
            <a:r>
              <a:rPr lang="en-US" sz="1200" b="1" i="0" u="none" strike="noStrike" baseline="0">
                <a:latin typeface="Times New Roman" panose="02020603050405020304" pitchFamily="18" charset="0"/>
              </a:rPr>
              <a:t>10-Mbps Ethernet it is 51.2 micro-sec.</a:t>
            </a:r>
          </a:p>
          <a:p>
            <a:r>
              <a:rPr lang="en-US" sz="1200" b="0" i="0" u="none" strike="noStrike" baseline="0">
                <a:latin typeface="Times New Roman" panose="02020603050405020304" pitchFamily="18" charset="0"/>
              </a:rPr>
              <a:t>Slot Time and Collision The choice of a </a:t>
            </a:r>
            <a:r>
              <a:rPr lang="en-US" sz="1200" b="1" i="0" u="none" strike="noStrike" baseline="0">
                <a:latin typeface="Times New Roman" panose="02020603050405020304" pitchFamily="18" charset="0"/>
              </a:rPr>
              <a:t>512-bit slot time was not accidental</a:t>
            </a:r>
            <a:r>
              <a:rPr lang="en-US" sz="1200" b="0" i="0" u="none" strike="noStrike" baseline="0">
                <a:latin typeface="Times New Roman" panose="02020603050405020304" pitchFamily="18" charset="0"/>
              </a:rPr>
              <a:t>. It was</a:t>
            </a:r>
          </a:p>
          <a:p>
            <a:r>
              <a:rPr lang="en-US" sz="1200" b="0" i="0" u="none" strike="noStrike" baseline="0">
                <a:latin typeface="Times New Roman" panose="02020603050405020304" pitchFamily="18" charset="0"/>
              </a:rPr>
              <a:t>chosen to allow the </a:t>
            </a:r>
            <a:r>
              <a:rPr lang="en-US" sz="1200" b="1" i="0" u="none" strike="noStrike" baseline="0">
                <a:latin typeface="Times New Roman" panose="02020603050405020304" pitchFamily="18" charset="0"/>
              </a:rPr>
              <a:t>proper functioning of CSMA/CD</a:t>
            </a:r>
            <a:r>
              <a:rPr lang="en-US" sz="1200" b="0" i="0" u="none" strike="noStrike" baseline="0">
                <a:latin typeface="Times New Roman" panose="02020603050405020304" pitchFamily="18" charset="0"/>
              </a:rPr>
              <a:t>. To understand the situation, let</a:t>
            </a:r>
          </a:p>
          <a:p>
            <a:r>
              <a:rPr lang="en-US" sz="1200" b="0" i="0" u="none" strike="noStrike" baseline="0">
                <a:latin typeface="Times New Roman" panose="02020603050405020304" pitchFamily="18" charset="0"/>
              </a:rPr>
              <a:t>us consider two cases.</a:t>
            </a:r>
          </a:p>
          <a:p>
            <a:r>
              <a:rPr lang="en-US" sz="1200" b="0" i="0" u="none" strike="noStrike" baseline="0">
                <a:latin typeface="Times New Roman" panose="02020603050405020304" pitchFamily="18" charset="0"/>
              </a:rPr>
              <a:t>In the first case, we assume that the sender sends a minimum-size packet of 512 bits.</a:t>
            </a:r>
          </a:p>
          <a:p>
            <a:r>
              <a:rPr lang="en-US" sz="1200" b="0" i="0" u="none" strike="noStrike" baseline="0">
                <a:latin typeface="Times New Roman" panose="02020603050405020304" pitchFamily="18" charset="0"/>
              </a:rPr>
              <a:t>Before the sender can send the entire packet out, the signal travels through the network</a:t>
            </a:r>
          </a:p>
          <a:p>
            <a:r>
              <a:rPr lang="en-US"/>
              <a:t>and reaches the end of the network. If there is another signal at the end of the network</a:t>
            </a:r>
          </a:p>
          <a:p>
            <a:r>
              <a:rPr lang="en-US"/>
              <a:t>(worst case), a collision occurs. The sender has the opportunity to abort the sending of</a:t>
            </a:r>
          </a:p>
          <a:p>
            <a:r>
              <a:rPr lang="en-US"/>
              <a:t>the frame and to send a jam sequence to inform other stations of the collision. The</a:t>
            </a:r>
          </a:p>
          <a:p>
            <a:r>
              <a:rPr lang="en-US"/>
              <a:t>round-trip time plus the time required to send the jam sequence should be less than the</a:t>
            </a:r>
          </a:p>
          <a:p>
            <a:r>
              <a:rPr lang="en-US"/>
              <a:t>time needed for the sender to send the minimum frame, 512 bits. The sender needs to</a:t>
            </a:r>
          </a:p>
          <a:p>
            <a:r>
              <a:rPr lang="en-US"/>
              <a:t>be aware of the collision before it is too late, that is, before it has sent the entire frame.</a:t>
            </a:r>
          </a:p>
          <a:p>
            <a:r>
              <a:rPr lang="en-US"/>
              <a:t>In the second case, the sender sends a frame larger than the minimum size</a:t>
            </a:r>
          </a:p>
          <a:p>
            <a:r>
              <a:rPr lang="en-US"/>
              <a:t>(between 512 and 1518 bits). In this case, if the station has sent out the first 512 bits and</a:t>
            </a:r>
          </a:p>
          <a:p>
            <a:r>
              <a:rPr lang="en-US"/>
              <a:t>has not heard a collision, it is guaranteed that collision will never occur during the</a:t>
            </a:r>
          </a:p>
          <a:p>
            <a:r>
              <a:rPr lang="en-US"/>
              <a:t>transmission of this frame. The reason is that the signal will reach the end of the network</a:t>
            </a:r>
          </a:p>
          <a:p>
            <a:r>
              <a:rPr lang="en-US"/>
              <a:t>in less than one-half the slot time. If all stations follow the CSMA/CD protocol,</a:t>
            </a:r>
          </a:p>
          <a:p>
            <a:r>
              <a:rPr lang="en-US"/>
              <a:t>they have already sensed the existence of the signal (carrier) on the line and have</a:t>
            </a:r>
          </a:p>
          <a:p>
            <a:r>
              <a:rPr lang="en-US"/>
              <a:t>refrained from sending. If they sent a signal on the line before one-half of the slot time</a:t>
            </a:r>
          </a:p>
          <a:p>
            <a:r>
              <a:rPr lang="en-US"/>
              <a:t>expired, a collision has occurred and the sender has sensed the collision. In other</a:t>
            </a:r>
          </a:p>
          <a:p>
            <a:r>
              <a:rPr lang="en-US"/>
              <a:t>words, collision can only occur during the first half of the slot time, and if it does, it can</a:t>
            </a:r>
          </a:p>
          <a:p>
            <a:r>
              <a:rPr lang="en-US"/>
              <a:t>be sensed by the sender during the slot time. This means that after the sender sends the</a:t>
            </a:r>
          </a:p>
          <a:p>
            <a:r>
              <a:rPr lang="en-US"/>
              <a:t>first 512 bits, it is guaranteed that collision will not occur during the transmission of</a:t>
            </a:r>
          </a:p>
          <a:p>
            <a:r>
              <a:rPr lang="en-US"/>
              <a:t>this frame. The medium belongs to the sender, and no other station will use it. In other</a:t>
            </a:r>
          </a:p>
          <a:p>
            <a:r>
              <a:rPr lang="en-US"/>
              <a:t>words, the sender needs to listen for a collision only during the time the first 512 bits</a:t>
            </a:r>
          </a:p>
          <a:p>
            <a:r>
              <a:rPr lang="en-US"/>
              <a:t>are sent.</a:t>
            </a:r>
          </a:p>
          <a:p>
            <a:r>
              <a:rPr lang="en-US" err="1"/>
              <a:t>Ofcourse</a:t>
            </a:r>
            <a:r>
              <a:rPr lang="en-US"/>
              <a:t>, all these assumptions are invalid if a station does not follow the </a:t>
            </a:r>
            <a:r>
              <a:rPr lang="en-US" err="1"/>
              <a:t>CSMAlCD</a:t>
            </a:r>
            <a:endParaRPr lang="en-US"/>
          </a:p>
          <a:p>
            <a:r>
              <a:rPr lang="en-US"/>
              <a:t>protocol. In this case, we do not have a collision, we have a corrupted station.</a:t>
            </a:r>
          </a:p>
        </p:txBody>
      </p:sp>
      <p:sp>
        <p:nvSpPr>
          <p:cNvPr id="4" name="Slide Number Placeholder 3"/>
          <p:cNvSpPr>
            <a:spLocks noGrp="1"/>
          </p:cNvSpPr>
          <p:nvPr>
            <p:ph type="sldNum" sz="quarter" idx="10"/>
          </p:nvPr>
        </p:nvSpPr>
        <p:spPr/>
        <p:txBody>
          <a:bodyPr/>
          <a:lstStyle/>
          <a:p>
            <a:fld id="{1D1842FE-A189-4C1C-8961-9AEA50647720}" type="slidenum">
              <a:rPr lang="en-US" smtClean="0"/>
              <a:pPr/>
              <a:t>39</a:t>
            </a:fld>
            <a:endParaRPr lang="en-US"/>
          </a:p>
        </p:txBody>
      </p:sp>
    </p:spTree>
    <p:extLst>
      <p:ext uri="{BB962C8B-B14F-4D97-AF65-F5344CB8AC3E}">
        <p14:creationId xmlns:p14="http://schemas.microsoft.com/office/powerpoint/2010/main" val="3696027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6DF8E0-89BC-49DA-971C-00438C892435}" type="slidenum">
              <a:rPr lang="en-US"/>
              <a:pPr/>
              <a:t>41</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r>
              <a:rPr lang="en-US" sz="1200" b="0" i="0" u="none" strike="noStrike" baseline="0">
                <a:latin typeface="Times New Roman" panose="02020603050405020304" pitchFamily="18" charset="0"/>
              </a:rPr>
              <a:t>We need to sense the channel before we start sending the frame by using one of the persistence processes we discussed previously (non-persistent, 1-persistent, or p-persistent)</a:t>
            </a:r>
          </a:p>
          <a:p>
            <a:r>
              <a:rPr lang="en-US" sz="1200" b="0" i="0" u="none" strike="noStrike" baseline="0">
                <a:latin typeface="Times New Roman" panose="02020603050405020304" pitchFamily="18" charset="0"/>
              </a:rPr>
              <a:t>In </a:t>
            </a:r>
            <a:r>
              <a:rPr lang="en-US" sz="1200" b="0" i="1" u="none" strike="noStrike" baseline="0">
                <a:latin typeface="Times New Roman" panose="02020603050405020304" pitchFamily="18" charset="0"/>
              </a:rPr>
              <a:t>CSMA/CD, </a:t>
            </a:r>
            <a:r>
              <a:rPr lang="en-US" sz="1200" b="0" i="0" u="none" strike="noStrike" baseline="0">
                <a:latin typeface="Times New Roman" panose="02020603050405020304" pitchFamily="18" charset="0"/>
              </a:rPr>
              <a:t>transmission and collision detection is a continuous process. We do not send the entire frame and then look for a collision.  </a:t>
            </a:r>
          </a:p>
          <a:p>
            <a:r>
              <a:rPr lang="en-US" sz="1200" b="0" i="0" u="none" strike="noStrike" baseline="0">
                <a:latin typeface="Times New Roman" panose="02020603050405020304" pitchFamily="18" charset="0"/>
              </a:rPr>
              <a:t>We use a loop to show that transmission is a continuous process. We constantly monitor in order to detect one of two conditions: either transmission is finished or a collision is detected. Either event stops transmission. When we come out of the loop, if a collision has not been detected, it means that transmission is complete; the entire frame is transmitted. Otherwise, a collision has occurred.</a:t>
            </a:r>
          </a:p>
          <a:p>
            <a:r>
              <a:rPr lang="en-US" sz="1200" b="0" i="0" u="none" strike="noStrike" baseline="0">
                <a:latin typeface="Times New Roman" panose="02020603050405020304" pitchFamily="18" charset="0"/>
              </a:rPr>
              <a:t>The third difference is the sending of a short jamming signal that enforces the collision</a:t>
            </a:r>
          </a:p>
          <a:p>
            <a:r>
              <a:rPr lang="en-US" sz="1200" b="0" i="0" u="none" strike="noStrike" baseline="0">
                <a:latin typeface="Times New Roman" panose="02020603050405020304" pitchFamily="18" charset="0"/>
              </a:rPr>
              <a:t>in case other stations have not yet sensed the collision.</a:t>
            </a:r>
          </a:p>
          <a:p>
            <a:endParaRPr lang="en-US" sz="1200" b="0" i="0" u="none" strike="noStrike" baseline="0">
              <a:latin typeface="Times New Roman" panose="02020603050405020304" pitchFamily="18" charset="0"/>
            </a:endParaRPr>
          </a:p>
          <a:p>
            <a:r>
              <a:rPr lang="en-US" sz="1200" b="0" i="0" u="none" strike="noStrike" baseline="0">
                <a:latin typeface="Times New Roman" panose="02020603050405020304" pitchFamily="18" charset="0"/>
              </a:rPr>
              <a:t>A short </a:t>
            </a:r>
            <a:r>
              <a:rPr lang="en-US" sz="1200" b="1" i="0" u="none" strike="noStrike" baseline="0">
                <a:latin typeface="Times New Roman" panose="02020603050405020304" pitchFamily="18" charset="0"/>
              </a:rPr>
              <a:t>jamming signal </a:t>
            </a:r>
            <a:r>
              <a:rPr lang="en-US" sz="1200" b="0" i="0" u="none" strike="noStrike" baseline="0">
                <a:latin typeface="Times New Roman" panose="02020603050405020304" pitchFamily="18" charset="0"/>
              </a:rPr>
              <a:t>that enforces the collision in case other stations have not yet sensed the collision.</a:t>
            </a:r>
            <a:endParaRPr lang="en-US"/>
          </a:p>
        </p:txBody>
      </p:sp>
    </p:spTree>
    <p:extLst>
      <p:ext uri="{BB962C8B-B14F-4D97-AF65-F5344CB8AC3E}">
        <p14:creationId xmlns:p14="http://schemas.microsoft.com/office/powerpoint/2010/main" val="637520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B5F04-F55A-4BC0-9E77-F8E275F4842B}" type="slidenum">
              <a:rPr lang="en-US"/>
              <a:pPr/>
              <a:t>4</a:t>
            </a:fld>
            <a:endParaRPr 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r>
              <a:rPr lang="en-US" sz="1200" b="1" i="0" u="none" strike="noStrike" baseline="0" err="1">
                <a:latin typeface="Times New Roman" panose="02020603050405020304" pitchFamily="18" charset="0"/>
              </a:rPr>
              <a:t>TcpIp</a:t>
            </a:r>
            <a:r>
              <a:rPr lang="en-US" sz="1200" b="1" i="0" u="none" strike="noStrike" baseline="0">
                <a:latin typeface="Times New Roman" panose="02020603050405020304" pitchFamily="18" charset="0"/>
              </a:rPr>
              <a:t> illustrated -Vol-1.pdf</a:t>
            </a:r>
          </a:p>
          <a:p>
            <a:r>
              <a:rPr lang="en-US" sz="1200" b="0" i="0" u="none" strike="noStrike" baseline="0">
                <a:latin typeface="Times New Roman" panose="02020603050405020304" pitchFamily="18" charset="0"/>
              </a:rPr>
              <a:t>TCP/IP supports many different link layers, </a:t>
            </a:r>
            <a:r>
              <a:rPr lang="en-US" sz="1200" b="1" i="0" u="none" strike="noStrike" baseline="0">
                <a:latin typeface="Times New Roman" panose="02020603050405020304" pitchFamily="18" charset="0"/>
              </a:rPr>
              <a:t>depending on the type of networking hardware </a:t>
            </a:r>
            <a:r>
              <a:rPr lang="en-US" sz="1200" b="0" i="0" u="none" strike="noStrike" baseline="0">
                <a:latin typeface="Times New Roman" panose="02020603050405020304" pitchFamily="18" charset="0"/>
              </a:rPr>
              <a:t>being used: </a:t>
            </a:r>
            <a:r>
              <a:rPr lang="en-US" sz="1200" b="1" i="0" u="none" strike="noStrike" baseline="0">
                <a:latin typeface="Times New Roman" panose="02020603050405020304" pitchFamily="18" charset="0"/>
              </a:rPr>
              <a:t>Ethernet</a:t>
            </a:r>
            <a:r>
              <a:rPr lang="en-US" sz="1200" b="0" i="0" u="none" strike="noStrike" baseline="0">
                <a:latin typeface="Times New Roman" panose="02020603050405020304" pitchFamily="18" charset="0"/>
              </a:rPr>
              <a:t>, </a:t>
            </a:r>
            <a:r>
              <a:rPr lang="en-US" sz="1200" b="1" i="0" u="none" strike="noStrike" baseline="0">
                <a:latin typeface="Times New Roman" panose="02020603050405020304" pitchFamily="18" charset="0"/>
              </a:rPr>
              <a:t>token ring</a:t>
            </a:r>
            <a:r>
              <a:rPr lang="en-US" sz="1200" b="0" i="0" u="none" strike="noStrike" baseline="0">
                <a:latin typeface="Times New Roman" panose="02020603050405020304" pitchFamily="18" charset="0"/>
              </a:rPr>
              <a:t>, </a:t>
            </a:r>
            <a:r>
              <a:rPr lang="en-US" sz="1200" b="1" i="0" u="none" strike="noStrike" baseline="0">
                <a:latin typeface="Times New Roman" panose="02020603050405020304" pitchFamily="18" charset="0"/>
              </a:rPr>
              <a:t>FDDI</a:t>
            </a:r>
            <a:r>
              <a:rPr lang="en-US" sz="1200" b="0" i="0" u="none" strike="noStrike" baseline="0">
                <a:latin typeface="Times New Roman" panose="02020603050405020304" pitchFamily="18" charset="0"/>
              </a:rPr>
              <a:t> (Fiber</a:t>
            </a:r>
          </a:p>
          <a:p>
            <a:r>
              <a:rPr lang="en-US" sz="1200" b="0" i="0" u="none" strike="noStrike" baseline="0">
                <a:latin typeface="Times New Roman" panose="02020603050405020304" pitchFamily="18" charset="0"/>
              </a:rPr>
              <a:t>Distributed Data Interface), </a:t>
            </a:r>
            <a:r>
              <a:rPr lang="en-US" sz="1200" b="1" i="0" u="none" strike="noStrike" baseline="0">
                <a:latin typeface="Times New Roman" panose="02020603050405020304" pitchFamily="18" charset="0"/>
              </a:rPr>
              <a:t>RS-232 serial lines</a:t>
            </a:r>
            <a:r>
              <a:rPr lang="en-US" sz="1200" b="0" i="0" u="none" strike="noStrike" baseline="0">
                <a:latin typeface="Times New Roman" panose="02020603050405020304" pitchFamily="18" charset="0"/>
              </a:rPr>
              <a:t>, and the like. </a:t>
            </a:r>
          </a:p>
          <a:p>
            <a:endParaRPr lang="en-US" sz="1200" b="0" i="0" u="none" strike="noStrike" baseline="0">
              <a:latin typeface="Times New Roman" panose="02020603050405020304" pitchFamily="18" charset="0"/>
            </a:endParaRPr>
          </a:p>
          <a:p>
            <a:r>
              <a:rPr lang="en-US" sz="1200" b="0" i="0" u="none" strike="noStrike" baseline="0">
                <a:latin typeface="Times New Roman" panose="02020603050405020304" pitchFamily="18" charset="0"/>
              </a:rPr>
              <a:t>The term </a:t>
            </a:r>
            <a:r>
              <a:rPr lang="en-US" sz="1200" b="0" i="1" u="none" strike="noStrike" baseline="0">
                <a:latin typeface="Times New Roman" panose="02020603050405020304" pitchFamily="18" charset="0"/>
              </a:rPr>
              <a:t>Ethernet </a:t>
            </a:r>
            <a:r>
              <a:rPr lang="en-US" sz="1200" b="0" i="0" u="none" strike="noStrike" baseline="0">
                <a:latin typeface="Times New Roman" panose="02020603050405020304" pitchFamily="18" charset="0"/>
              </a:rPr>
              <a:t>generally refers to a standard published in 1982 by Digital Equipment Corp., Intel Corp., and Xerox Corp. </a:t>
            </a:r>
          </a:p>
          <a:p>
            <a:r>
              <a:rPr lang="en-US" sz="1200" b="0" i="0" u="none" strike="noStrike" baseline="0">
                <a:latin typeface="Times New Roman" panose="02020603050405020304" pitchFamily="18" charset="0"/>
              </a:rPr>
              <a:t>It is the predominant form of local area network technology used with TCP/IP today. </a:t>
            </a:r>
          </a:p>
          <a:p>
            <a:r>
              <a:rPr lang="en-US" sz="1200" b="0" i="0" u="none" strike="noStrike" baseline="0">
                <a:latin typeface="Times New Roman" panose="02020603050405020304" pitchFamily="18" charset="0"/>
              </a:rPr>
              <a:t>It uses an access method called CSMA/CD, which stands for Carrier Sense, Multiple Access with Collision Detection. It operates at 10 Mbits/sec and uses 48-bit addresses. </a:t>
            </a:r>
          </a:p>
          <a:p>
            <a:r>
              <a:rPr lang="en-US" sz="1200" b="0" i="0" u="none" strike="noStrike" baseline="0">
                <a:latin typeface="Times New Roman" panose="02020603050405020304" pitchFamily="18" charset="0"/>
              </a:rPr>
              <a:t>IEEE </a:t>
            </a:r>
            <a:r>
              <a:rPr lang="en-US" sz="1200" b="1" i="0" u="none" strike="noStrike" baseline="0">
                <a:latin typeface="Times New Roman" panose="02020603050405020304" pitchFamily="18" charset="0"/>
              </a:rPr>
              <a:t>802.3</a:t>
            </a:r>
            <a:r>
              <a:rPr lang="en-US" sz="1200" b="0" i="0" u="none" strike="noStrike" baseline="0">
                <a:latin typeface="Times New Roman" panose="02020603050405020304" pitchFamily="18" charset="0"/>
              </a:rPr>
              <a:t> covers an entire set of </a:t>
            </a:r>
            <a:r>
              <a:rPr lang="en-US" sz="1200" b="1" i="0" u="none" strike="noStrike" baseline="0">
                <a:latin typeface="Times New Roman" panose="02020603050405020304" pitchFamily="18" charset="0"/>
              </a:rPr>
              <a:t>CSMA/CD </a:t>
            </a:r>
            <a:r>
              <a:rPr lang="en-US" sz="1200" b="0" i="0" u="none" strike="noStrike" baseline="0">
                <a:latin typeface="Times New Roman" panose="02020603050405020304" pitchFamily="18" charset="0"/>
              </a:rPr>
              <a:t>networks, </a:t>
            </a:r>
            <a:r>
              <a:rPr lang="en-US" sz="1200" b="1" i="0" u="none" strike="noStrike" baseline="0">
                <a:latin typeface="Times New Roman" panose="02020603050405020304" pitchFamily="18" charset="0"/>
              </a:rPr>
              <a:t>802.4</a:t>
            </a:r>
            <a:r>
              <a:rPr lang="en-US" sz="1200" b="0" i="0" u="none" strike="noStrike" baseline="0">
                <a:latin typeface="Times New Roman" panose="02020603050405020304" pitchFamily="18" charset="0"/>
              </a:rPr>
              <a:t> covers </a:t>
            </a:r>
            <a:r>
              <a:rPr lang="en-US" sz="1200" b="1" i="0" u="none" strike="noStrike" baseline="0">
                <a:latin typeface="Times New Roman" panose="02020603050405020304" pitchFamily="18" charset="0"/>
              </a:rPr>
              <a:t>token bus </a:t>
            </a:r>
            <a:r>
              <a:rPr lang="en-US" sz="1200" b="0" i="0" u="none" strike="noStrike" baseline="0">
                <a:latin typeface="Times New Roman" panose="02020603050405020304" pitchFamily="18" charset="0"/>
              </a:rPr>
              <a:t>networks, and </a:t>
            </a:r>
            <a:r>
              <a:rPr lang="en-US" sz="1200" b="1" i="0" u="none" strike="noStrike" baseline="0">
                <a:latin typeface="Times New Roman" panose="02020603050405020304" pitchFamily="18" charset="0"/>
              </a:rPr>
              <a:t>802.5</a:t>
            </a:r>
            <a:r>
              <a:rPr lang="en-US" sz="1200" b="0" i="0" u="none" strike="noStrike" baseline="0">
                <a:latin typeface="Times New Roman" panose="02020603050405020304" pitchFamily="18" charset="0"/>
              </a:rPr>
              <a:t> covers </a:t>
            </a:r>
            <a:r>
              <a:rPr lang="en-US" sz="1200" b="1" i="0" u="none" strike="noStrike" baseline="0">
                <a:latin typeface="Times New Roman" panose="02020603050405020304" pitchFamily="18" charset="0"/>
              </a:rPr>
              <a:t>token Ring </a:t>
            </a:r>
            <a:r>
              <a:rPr lang="en-US" sz="1200" b="0" i="0" u="none" strike="noStrike" baseline="0">
                <a:latin typeface="Times New Roman" panose="02020603050405020304" pitchFamily="18" charset="0"/>
              </a:rPr>
              <a:t>networks.</a:t>
            </a:r>
          </a:p>
          <a:p>
            <a:endParaRPr lang="en-US" sz="1200" b="0" i="0" u="none" strike="noStrike" baseline="0">
              <a:latin typeface="Times New Roman" panose="02020603050405020304" pitchFamily="18" charset="0"/>
            </a:endParaRPr>
          </a:p>
          <a:p>
            <a:endParaRPr lang="en-US"/>
          </a:p>
        </p:txBody>
      </p:sp>
    </p:spTree>
    <p:extLst>
      <p:ext uri="{BB962C8B-B14F-4D97-AF65-F5344CB8AC3E}">
        <p14:creationId xmlns:p14="http://schemas.microsoft.com/office/powerpoint/2010/main" val="3639711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6488B7-106F-4993-80B1-262CE1BCB3AD}" type="slidenum">
              <a:rPr lang="en-US"/>
              <a:pPr/>
              <a:t>42</a:t>
            </a:fld>
            <a:endParaRPr 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r>
              <a:rPr lang="en-US"/>
              <a:t>What</a:t>
            </a:r>
            <a:r>
              <a:rPr lang="en-US" baseline="0"/>
              <a:t> if a packet is of lesser size than minimum size then, extra padding bits needed to ensure that sent  frame is of minimum size.</a:t>
            </a:r>
            <a:endParaRPr lang="en-US"/>
          </a:p>
        </p:txBody>
      </p:sp>
    </p:spTree>
    <p:extLst>
      <p:ext uri="{BB962C8B-B14F-4D97-AF65-F5344CB8AC3E}">
        <p14:creationId xmlns:p14="http://schemas.microsoft.com/office/powerpoint/2010/main" val="2242247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a:t>
            </a:r>
            <a:r>
              <a:rPr lang="en-US" baseline="-25000" err="1"/>
              <a:t>fr</a:t>
            </a:r>
            <a:r>
              <a:rPr lang="en-US" baseline="0"/>
              <a:t> = N/D    N-length of frame(in bits)   D-data rate</a:t>
            </a:r>
            <a:endParaRPr lang="en-US"/>
          </a:p>
          <a:p>
            <a:r>
              <a:rPr lang="en-US" err="1"/>
              <a:t>T</a:t>
            </a:r>
            <a:r>
              <a:rPr lang="en-US" baseline="-25000" err="1"/>
              <a:t>fr</a:t>
            </a:r>
            <a:r>
              <a:rPr lang="en-US" baseline="0"/>
              <a:t>=2*</a:t>
            </a:r>
            <a:r>
              <a:rPr lang="en-US" baseline="0" err="1"/>
              <a:t>T</a:t>
            </a:r>
            <a:r>
              <a:rPr lang="en-US" baseline="-25000" err="1"/>
              <a:t>p</a:t>
            </a:r>
            <a:endParaRPr lang="en-US" baseline="-25000"/>
          </a:p>
          <a:p>
            <a:r>
              <a:rPr lang="en-US" baseline="0"/>
              <a:t>N/D=2*T</a:t>
            </a:r>
            <a:r>
              <a:rPr lang="en-US" baseline="-25000"/>
              <a:t>P</a:t>
            </a:r>
          </a:p>
          <a:p>
            <a:r>
              <a:rPr lang="en-US" b="1" baseline="0"/>
              <a:t>N= D*2*T</a:t>
            </a:r>
            <a:r>
              <a:rPr lang="en-US" b="1" baseline="-25000"/>
              <a:t>P </a:t>
            </a:r>
            <a:endParaRPr lang="en-US" b="1" baseline="0"/>
          </a:p>
        </p:txBody>
      </p:sp>
      <p:sp>
        <p:nvSpPr>
          <p:cNvPr id="4" name="Slide Number Placeholder 3"/>
          <p:cNvSpPr>
            <a:spLocks noGrp="1"/>
          </p:cNvSpPr>
          <p:nvPr>
            <p:ph type="sldNum" sz="quarter" idx="10"/>
          </p:nvPr>
        </p:nvSpPr>
        <p:spPr/>
        <p:txBody>
          <a:bodyPr/>
          <a:lstStyle/>
          <a:p>
            <a:fld id="{1D1842FE-A189-4C1C-8961-9AEA50647720}" type="slidenum">
              <a:rPr lang="en-US" smtClean="0"/>
              <a:pPr/>
              <a:t>43</a:t>
            </a:fld>
            <a:endParaRPr lang="en-US"/>
          </a:p>
        </p:txBody>
      </p:sp>
    </p:spTree>
    <p:extLst>
      <p:ext uri="{BB962C8B-B14F-4D97-AF65-F5344CB8AC3E}">
        <p14:creationId xmlns:p14="http://schemas.microsoft.com/office/powerpoint/2010/main" val="4219608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N/R = 2*d/c</a:t>
            </a:r>
          </a:p>
          <a:p>
            <a:endParaRPr lang="en-US"/>
          </a:p>
          <a:p>
            <a:r>
              <a:rPr lang="en-US" err="1"/>
              <a:t>T</a:t>
            </a:r>
            <a:r>
              <a:rPr lang="en-US" baseline="-25000" err="1"/>
              <a:t>fr</a:t>
            </a:r>
            <a:r>
              <a:rPr lang="en-US" baseline="0"/>
              <a:t> = N/R    N-length of frame(in bits)   R-data rate</a:t>
            </a:r>
            <a:endParaRPr lang="en-US"/>
          </a:p>
          <a:p>
            <a:r>
              <a:rPr lang="en-US" err="1"/>
              <a:t>T</a:t>
            </a:r>
            <a:r>
              <a:rPr lang="en-US" baseline="-25000" err="1"/>
              <a:t>fr</a:t>
            </a:r>
            <a:r>
              <a:rPr lang="en-US" baseline="0"/>
              <a:t>=2*</a:t>
            </a:r>
            <a:r>
              <a:rPr lang="en-US" baseline="0" err="1"/>
              <a:t>T</a:t>
            </a:r>
            <a:r>
              <a:rPr lang="en-US" baseline="-25000" err="1"/>
              <a:t>p</a:t>
            </a:r>
            <a:endParaRPr lang="en-US" baseline="-25000"/>
          </a:p>
          <a:p>
            <a:r>
              <a:rPr lang="en-US" baseline="0"/>
              <a:t>N/R=2*T</a:t>
            </a:r>
            <a:r>
              <a:rPr lang="en-US" baseline="-25000"/>
              <a:t>P</a:t>
            </a:r>
          </a:p>
          <a:p>
            <a:r>
              <a:rPr lang="en-US" b="1" baseline="0"/>
              <a:t>N= R*2*T</a:t>
            </a:r>
            <a:r>
              <a:rPr lang="en-US" b="1" baseline="-25000"/>
              <a:t>P  </a:t>
            </a:r>
          </a:p>
          <a:p>
            <a:endParaRPr lang="en-US" b="1" baseline="-25000"/>
          </a:p>
          <a:p>
            <a:r>
              <a:rPr lang="en-US" altLang="en-US">
                <a:latin typeface="Arial" panose="020B0604020202020204" pitchFamily="34" charset="0"/>
                <a:cs typeface="Arial" panose="020B0604020202020204" pitchFamily="34" charset="0"/>
              </a:rPr>
              <a:t> There is also a new “Auto Negotiation” feature, which allows Fast Ethernet (100Mbps)</a:t>
            </a:r>
          </a:p>
          <a:p>
            <a:r>
              <a:rPr lang="en-US" altLang="en-US">
                <a:latin typeface="Arial" panose="020B0604020202020204" pitchFamily="34" charset="0"/>
                <a:cs typeface="Arial" panose="020B0604020202020204" pitchFamily="34" charset="0"/>
              </a:rPr>
              <a:t>to talk to the regular Ethernet (10Mbps).</a:t>
            </a:r>
          </a:p>
          <a:p>
            <a:r>
              <a:rPr lang="en-US" altLang="en-US">
                <a:latin typeface="Arial" panose="020B0604020202020204" pitchFamily="34" charset="0"/>
                <a:cs typeface="Arial" panose="020B0604020202020204" pitchFamily="34" charset="0"/>
              </a:rPr>
              <a:t>In Gig Ethernet, it would be necessary to reduce the LAN size to 25 m in order to retain the min frame size of 64 bytes. Instead, Gigabit Ethernet uses a bigger slot size of 512 bytes. To maintain compatibility with Ethernet, the minimum frame size is not increased, but the "carrier event" is extended. If the frame is shorter than 512 bytes, then it is padded with extension symbols. These are special symbols, which cannot occur in the payload. This process is called </a:t>
            </a:r>
            <a:r>
              <a:rPr lang="en-US" altLang="en-US" i="1">
                <a:latin typeface="Arial" panose="020B0604020202020204" pitchFamily="34" charset="0"/>
                <a:cs typeface="Arial" panose="020B0604020202020204" pitchFamily="34" charset="0"/>
              </a:rPr>
              <a:t>Carrier Extension</a:t>
            </a:r>
            <a:r>
              <a:rPr lang="en-US" altLang="en-US">
                <a:latin typeface="Arial" panose="020B0604020202020204" pitchFamily="34" charset="0"/>
                <a:cs typeface="Arial" panose="020B0604020202020204" pitchFamily="34" charset="0"/>
              </a:rPr>
              <a:t> (performed by the NIC card in hardware and is stripped away before the FCS is calculated on the receiving side</a:t>
            </a:r>
            <a:endParaRPr lang="en-IN"/>
          </a:p>
          <a:p>
            <a:endParaRPr lang="en-US" b="1" baseline="-25000"/>
          </a:p>
          <a:p>
            <a:r>
              <a:rPr lang="en-US" b="0" baseline="0"/>
              <a:t>T</a:t>
            </a:r>
            <a:r>
              <a:rPr lang="en-US" b="0" baseline="-25000"/>
              <a:t>P</a:t>
            </a:r>
            <a:r>
              <a:rPr lang="en-US" b="0" baseline="0"/>
              <a:t> =d/c      d-distance  c-signal speed=light speed. It is fixed for given network(in example, only data rate is changed , but distance and signal speed remains same)</a:t>
            </a:r>
          </a:p>
          <a:p>
            <a:r>
              <a:rPr lang="en-US" b="0" baseline="0"/>
              <a:t>N=R*K    where K- constant</a:t>
            </a:r>
          </a:p>
          <a:p>
            <a:r>
              <a:rPr lang="en-US" b="1" baseline="0"/>
              <a:t>N proportional to R</a:t>
            </a:r>
          </a:p>
          <a:p>
            <a:r>
              <a:rPr lang="en-US"/>
              <a:t>If</a:t>
            </a:r>
            <a:r>
              <a:rPr lang="en-US" baseline="0"/>
              <a:t> R=10Mbps , min N=512 bits</a:t>
            </a:r>
          </a:p>
          <a:p>
            <a:r>
              <a:rPr lang="en-US" baseline="0"/>
              <a:t>If R=100Mbps, min N also increase by that 5120 bits</a:t>
            </a:r>
            <a:endParaRPr lang="en-US"/>
          </a:p>
        </p:txBody>
      </p:sp>
      <p:sp>
        <p:nvSpPr>
          <p:cNvPr id="4" name="Slide Number Placeholder 3"/>
          <p:cNvSpPr>
            <a:spLocks noGrp="1"/>
          </p:cNvSpPr>
          <p:nvPr>
            <p:ph type="sldNum" sz="quarter" idx="10"/>
          </p:nvPr>
        </p:nvSpPr>
        <p:spPr/>
        <p:txBody>
          <a:bodyPr/>
          <a:lstStyle/>
          <a:p>
            <a:fld id="{1D1842FE-A189-4C1C-8961-9AEA50647720}" type="slidenum">
              <a:rPr lang="en-US" smtClean="0"/>
              <a:pPr/>
              <a:t>44</a:t>
            </a:fld>
            <a:endParaRPr lang="en-US"/>
          </a:p>
        </p:txBody>
      </p:sp>
    </p:spTree>
    <p:extLst>
      <p:ext uri="{BB962C8B-B14F-4D97-AF65-F5344CB8AC3E}">
        <p14:creationId xmlns:p14="http://schemas.microsoft.com/office/powerpoint/2010/main" val="1533431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a:t>TCP/IP Protocol Suite</a:t>
            </a:r>
          </a:p>
          <a:p>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45</a:t>
            </a:fld>
            <a:endParaRPr lang="en-US" altLang="en-US"/>
          </a:p>
        </p:txBody>
      </p:sp>
    </p:spTree>
    <p:extLst>
      <p:ext uri="{BB962C8B-B14F-4D97-AF65-F5344CB8AC3E}">
        <p14:creationId xmlns:p14="http://schemas.microsoft.com/office/powerpoint/2010/main" val="1764569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F121E53-A262-4CAF-9A41-1ABEEB7E53D6}"/>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B1234CE5-6CD8-4066-8232-2150C041E18B}" type="slidenum">
              <a:rPr lang="en-US" altLang="en-US"/>
              <a:pPr eaLnBrk="1" hangingPunct="1">
                <a:spcBef>
                  <a:spcPct val="0"/>
                </a:spcBef>
              </a:pPr>
              <a:t>46</a:t>
            </a:fld>
            <a:endParaRPr lang="en-US" altLang="en-US"/>
          </a:p>
        </p:txBody>
      </p:sp>
      <p:sp>
        <p:nvSpPr>
          <p:cNvPr id="31747" name="Rectangle 2">
            <a:extLst>
              <a:ext uri="{FF2B5EF4-FFF2-40B4-BE49-F238E27FC236}">
                <a16:creationId xmlns:a16="http://schemas.microsoft.com/office/drawing/2014/main" id="{8F4AC038-5499-44A9-8F81-1689427E1CB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E4C9879C-4649-4F0B-8F23-0705740113C2}"/>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a:t>
            </a:r>
            <a:r>
              <a:rPr lang="en-US" sz="1200" b="1" i="0" kern="1200">
                <a:solidFill>
                  <a:schemeClr val="tx1"/>
                </a:solidFill>
                <a:effectLst/>
                <a:latin typeface="Times New Roman" panose="02020603050405020304" pitchFamily="18" charset="0"/>
                <a:ea typeface="+mn-ea"/>
                <a:cs typeface="+mn-cs"/>
              </a:rPr>
              <a:t>10Base5 translates to 10 Mbps (theoretical transmission rate), Baseband (one transmission at a time over a single, shared channel), and 500 meters maximum segment length.</a:t>
            </a:r>
          </a:p>
          <a:p>
            <a:pPr eaLnBrk="1" hangingPunct="1"/>
            <a:r>
              <a:rPr lang="en-US" altLang="en-US">
                <a:latin typeface="Arial" panose="020B0604020202020204" pitchFamily="34" charset="0"/>
                <a:cs typeface="Arial" panose="020B0604020202020204" pitchFamily="34" charset="0"/>
              </a:rPr>
              <a:t>10Base5: Connections to this cable are made using </a:t>
            </a:r>
            <a:r>
              <a:rPr lang="en-US" altLang="en-US" b="1">
                <a:latin typeface="Arial" panose="020B0604020202020204" pitchFamily="34" charset="0"/>
                <a:cs typeface="Arial" panose="020B0604020202020204" pitchFamily="34" charset="0"/>
              </a:rPr>
              <a:t>vampire taps</a:t>
            </a:r>
            <a:r>
              <a:rPr lang="en-US" altLang="en-US">
                <a:latin typeface="Arial" panose="020B0604020202020204" pitchFamily="34" charset="0"/>
                <a:cs typeface="Arial" panose="020B0604020202020204" pitchFamily="34" charset="0"/>
              </a:rPr>
              <a:t>, in which a pin is carefully forced halfway into the coaxial cable’s core. </a:t>
            </a:r>
          </a:p>
          <a:p>
            <a:pPr eaLnBrk="1" hangingPunct="1"/>
            <a:r>
              <a:rPr lang="en-US" altLang="en-US">
                <a:latin typeface="Arial" panose="020B0604020202020204" pitchFamily="34" charset="0"/>
                <a:cs typeface="Arial" panose="020B0604020202020204" pitchFamily="34" charset="0"/>
              </a:rPr>
              <a:t> 10 Base2: Connections to this cable are made using industry standard </a:t>
            </a:r>
            <a:r>
              <a:rPr lang="en-US" altLang="en-US" b="1">
                <a:latin typeface="Arial" panose="020B0604020202020204" pitchFamily="34" charset="0"/>
                <a:cs typeface="Arial" panose="020B0604020202020204" pitchFamily="34" charset="0"/>
              </a:rPr>
              <a:t>BNC connectors</a:t>
            </a:r>
            <a:r>
              <a:rPr lang="en-US" altLang="en-US">
                <a:latin typeface="Arial" panose="020B0604020202020204" pitchFamily="34" charset="0"/>
                <a:cs typeface="Arial" panose="020B0604020202020204" pitchFamily="34" charset="0"/>
              </a:rPr>
              <a:t> to form T-junctions.</a:t>
            </a:r>
          </a:p>
          <a:p>
            <a:pPr eaLnBrk="1" hangingPunct="1"/>
            <a:r>
              <a:rPr lang="en-US" altLang="en-US">
                <a:latin typeface="Arial" panose="020B0604020202020204" pitchFamily="34" charset="0"/>
                <a:cs typeface="Arial" panose="020B0604020202020204" pitchFamily="34" charset="0"/>
              </a:rPr>
              <a:t> 10 </a:t>
            </a:r>
            <a:r>
              <a:rPr lang="en-US" altLang="en-US" err="1">
                <a:latin typeface="Arial" panose="020B0604020202020204" pitchFamily="34" charset="0"/>
                <a:cs typeface="Arial" panose="020B0604020202020204" pitchFamily="34" charset="0"/>
              </a:rPr>
              <a:t>BaseF</a:t>
            </a:r>
            <a:r>
              <a:rPr lang="en-US" altLang="en-US">
                <a:latin typeface="Arial" panose="020B0604020202020204" pitchFamily="34" charset="0"/>
                <a:cs typeface="Arial" panose="020B0604020202020204" pitchFamily="34" charset="0"/>
              </a:rPr>
              <a:t>: uses fiber optics; max segment length = 2000 m and supports 1024 nodes/seg; best between buildings; more expensive</a:t>
            </a:r>
          </a:p>
        </p:txBody>
      </p:sp>
    </p:spTree>
    <p:extLst>
      <p:ext uri="{BB962C8B-B14F-4D97-AF65-F5344CB8AC3E}">
        <p14:creationId xmlns:p14="http://schemas.microsoft.com/office/powerpoint/2010/main" val="17756095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F121E53-A262-4CAF-9A41-1ABEEB7E53D6}"/>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B1234CE5-6CD8-4066-8232-2150C041E18B}" type="slidenum">
              <a:rPr lang="en-US" altLang="en-US"/>
              <a:pPr eaLnBrk="1" hangingPunct="1">
                <a:spcBef>
                  <a:spcPct val="0"/>
                </a:spcBef>
              </a:pPr>
              <a:t>47</a:t>
            </a:fld>
            <a:endParaRPr lang="en-US" altLang="en-US"/>
          </a:p>
        </p:txBody>
      </p:sp>
      <p:sp>
        <p:nvSpPr>
          <p:cNvPr id="31747" name="Rectangle 2">
            <a:extLst>
              <a:ext uri="{FF2B5EF4-FFF2-40B4-BE49-F238E27FC236}">
                <a16:creationId xmlns:a16="http://schemas.microsoft.com/office/drawing/2014/main" id="{8F4AC038-5499-44A9-8F81-1689427E1CB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E4C9879C-4649-4F0B-8F23-0705740113C2}"/>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a:t>
            </a:r>
            <a:r>
              <a:rPr lang="en-US" sz="1200" b="1" i="0" kern="1200">
                <a:solidFill>
                  <a:schemeClr val="tx1"/>
                </a:solidFill>
                <a:effectLst/>
                <a:latin typeface="Times New Roman" panose="02020603050405020304" pitchFamily="18" charset="0"/>
                <a:ea typeface="+mn-ea"/>
                <a:cs typeface="+mn-cs"/>
              </a:rPr>
              <a:t>10Base5 translates to 10 Mbps (theoretical transmission rate), Baseband (one transmission at a time over a single, shared channel), and 500 meters maximum segment length.</a:t>
            </a:r>
          </a:p>
          <a:p>
            <a:pPr eaLnBrk="1" hangingPunct="1"/>
            <a:r>
              <a:rPr lang="en-US" altLang="en-US">
                <a:latin typeface="Arial" panose="020B0604020202020204" pitchFamily="34" charset="0"/>
                <a:cs typeface="Arial" panose="020B0604020202020204" pitchFamily="34" charset="0"/>
              </a:rPr>
              <a:t>10Base5: Connections to this cable are made using </a:t>
            </a:r>
            <a:r>
              <a:rPr lang="en-US" altLang="en-US" b="1">
                <a:latin typeface="Arial" panose="020B0604020202020204" pitchFamily="34" charset="0"/>
                <a:cs typeface="Arial" panose="020B0604020202020204" pitchFamily="34" charset="0"/>
              </a:rPr>
              <a:t>vampire taps</a:t>
            </a:r>
            <a:r>
              <a:rPr lang="en-US" altLang="en-US">
                <a:latin typeface="Arial" panose="020B0604020202020204" pitchFamily="34" charset="0"/>
                <a:cs typeface="Arial" panose="020B0604020202020204" pitchFamily="34" charset="0"/>
              </a:rPr>
              <a:t>, in which a pin is carefully forced halfway into the coaxial cable’s core. </a:t>
            </a:r>
          </a:p>
          <a:p>
            <a:pPr eaLnBrk="1" hangingPunct="1"/>
            <a:r>
              <a:rPr lang="en-US" altLang="en-US">
                <a:latin typeface="Arial" panose="020B0604020202020204" pitchFamily="34" charset="0"/>
                <a:cs typeface="Arial" panose="020B0604020202020204" pitchFamily="34" charset="0"/>
              </a:rPr>
              <a:t> 10 Base2: Connections to this cable are made using industry standard </a:t>
            </a:r>
            <a:r>
              <a:rPr lang="en-US" altLang="en-US" b="1">
                <a:latin typeface="Arial" panose="020B0604020202020204" pitchFamily="34" charset="0"/>
                <a:cs typeface="Arial" panose="020B0604020202020204" pitchFamily="34" charset="0"/>
              </a:rPr>
              <a:t>BNC connectors</a:t>
            </a:r>
            <a:r>
              <a:rPr lang="en-US" altLang="en-US">
                <a:latin typeface="Arial" panose="020B0604020202020204" pitchFamily="34" charset="0"/>
                <a:cs typeface="Arial" panose="020B0604020202020204" pitchFamily="34" charset="0"/>
              </a:rPr>
              <a:t> to form T-junctions.</a:t>
            </a:r>
          </a:p>
          <a:p>
            <a:pPr eaLnBrk="1" hangingPunct="1"/>
            <a:r>
              <a:rPr lang="en-US" altLang="en-US">
                <a:latin typeface="Arial" panose="020B0604020202020204" pitchFamily="34" charset="0"/>
                <a:cs typeface="Arial" panose="020B0604020202020204" pitchFamily="34" charset="0"/>
              </a:rPr>
              <a:t> 10 </a:t>
            </a:r>
            <a:r>
              <a:rPr lang="en-US" altLang="en-US" err="1">
                <a:latin typeface="Arial" panose="020B0604020202020204" pitchFamily="34" charset="0"/>
                <a:cs typeface="Arial" panose="020B0604020202020204" pitchFamily="34" charset="0"/>
              </a:rPr>
              <a:t>BaseF</a:t>
            </a:r>
            <a:r>
              <a:rPr lang="en-US" altLang="en-US">
                <a:latin typeface="Arial" panose="020B0604020202020204" pitchFamily="34" charset="0"/>
                <a:cs typeface="Arial" panose="020B0604020202020204" pitchFamily="34" charset="0"/>
              </a:rPr>
              <a:t>: uses fiber optics; max segment length = 2000 m and supports 1024 nodes/seg; best between buildings; more expensive</a:t>
            </a:r>
          </a:p>
        </p:txBody>
      </p:sp>
    </p:spTree>
    <p:extLst>
      <p:ext uri="{BB962C8B-B14F-4D97-AF65-F5344CB8AC3E}">
        <p14:creationId xmlns:p14="http://schemas.microsoft.com/office/powerpoint/2010/main" val="2274625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DFF7F71D-67B6-406F-BFD0-D37FDDBEA42B}"/>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eaLnBrk="1" hangingPunct="1">
              <a:spcBef>
                <a:spcPct val="0"/>
              </a:spcBef>
            </a:pPr>
            <a:fld id="{B61F9858-B698-4256-904E-3C20DBD5060B}" type="slidenum">
              <a:rPr lang="en-US" altLang="en-US"/>
              <a:pPr eaLnBrk="1" hangingPunct="1">
                <a:spcBef>
                  <a:spcPct val="0"/>
                </a:spcBef>
              </a:pPr>
              <a:t>48</a:t>
            </a:fld>
            <a:endParaRPr lang="en-US" altLang="en-US"/>
          </a:p>
        </p:txBody>
      </p:sp>
      <p:sp>
        <p:nvSpPr>
          <p:cNvPr id="33795" name="Rectangle 2">
            <a:extLst>
              <a:ext uri="{FF2B5EF4-FFF2-40B4-BE49-F238E27FC236}">
                <a16:creationId xmlns:a16="http://schemas.microsoft.com/office/drawing/2014/main" id="{737211F7-BD9B-49E3-9612-ED46AF1905B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A7502BCA-747D-4AEC-A3C0-8070BBAFB5EB}"/>
              </a:ext>
            </a:extLst>
          </p:cNvPr>
          <p:cNvSpPr>
            <a:spLocks noGrp="1" noChangeArrowheads="1"/>
          </p:cNvSpPr>
          <p:nvPr>
            <p:ph type="body" idx="1"/>
          </p:nvPr>
        </p:nvSpPr>
        <p:spPr>
          <a:noFill/>
        </p:spPr>
        <p:txBody>
          <a:bodyPr/>
          <a:lstStyle/>
          <a:p>
            <a:pPr eaLnBrk="1" hangingPunct="1"/>
            <a:r>
              <a:rPr lang="en-US" altLang="en-US">
                <a:latin typeface="Arial" panose="020B0604020202020204" pitchFamily="34" charset="0"/>
                <a:cs typeface="Arial" panose="020B0604020202020204" pitchFamily="34" charset="0"/>
              </a:rPr>
              <a:t> In practice, m</a:t>
            </a:r>
            <a:r>
              <a:rPr lang="en-US" altLang="en-US">
                <a:latin typeface="Constantia" panose="02030602050306030303" pitchFamily="18" charset="0"/>
                <a:cs typeface="Arial" panose="020B0604020202020204" pitchFamily="34" charset="0"/>
              </a:rPr>
              <a:t>aximum distance between any 2 stations is 1500 m and no more than 2 repeaters can separate any 2 stations.</a:t>
            </a:r>
          </a:p>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9593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Connecting Devices</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50</a:t>
            </a:fld>
            <a:endParaRPr lang="en-US" altLang="en-US"/>
          </a:p>
        </p:txBody>
      </p:sp>
    </p:spTree>
    <p:extLst>
      <p:ext uri="{BB962C8B-B14F-4D97-AF65-F5344CB8AC3E}">
        <p14:creationId xmlns:p14="http://schemas.microsoft.com/office/powerpoint/2010/main" val="801637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Times New Roman" panose="02020603050405020304" pitchFamily="18" charset="0"/>
                <a:ea typeface="+mn-ea"/>
                <a:cs typeface="+mn-cs"/>
              </a:rPr>
              <a:t>A Gateway, on the other hand, joins dissimilar systems. Gateway it is defined as a network entity that allows a network to interface with another network with different protocols. Gateways acts as a network point that acts as an entrance to another network. The gateway can also allow the network to connect the computer to the internet.</a:t>
            </a:r>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51</a:t>
            </a:fld>
            <a:endParaRPr lang="en-US" altLang="en-US"/>
          </a:p>
        </p:txBody>
      </p:sp>
    </p:spTree>
    <p:extLst>
      <p:ext uri="{BB962C8B-B14F-4D97-AF65-F5344CB8AC3E}">
        <p14:creationId xmlns:p14="http://schemas.microsoft.com/office/powerpoint/2010/main" val="563645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Passive Hubs:  </a:t>
            </a:r>
            <a:r>
              <a:rPr lang="en-US"/>
              <a:t>A passive hub is just a connector. It connects the wires coming from different branches. </a:t>
            </a:r>
          </a:p>
          <a:p>
            <a:r>
              <a:rPr lang="en-US" sz="1200" b="1" i="1" kern="1200">
                <a:solidFill>
                  <a:schemeClr val="tx1"/>
                </a:solidFill>
                <a:effectLst/>
                <a:latin typeface="Times New Roman" panose="02020603050405020304" pitchFamily="18" charset="0"/>
                <a:ea typeface="+mn-ea"/>
                <a:cs typeface="+mn-cs"/>
              </a:rPr>
              <a:t>Active Hubs: </a:t>
            </a:r>
            <a:r>
              <a:rPr lang="en-US" sz="1200" b="0" i="0" kern="1200">
                <a:solidFill>
                  <a:schemeClr val="tx1"/>
                </a:solidFill>
                <a:effectLst/>
                <a:latin typeface="Times New Roman" panose="02020603050405020304" pitchFamily="18" charset="0"/>
                <a:ea typeface="+mn-ea"/>
                <a:cs typeface="+mn-cs"/>
              </a:rPr>
              <a:t>An active hub is actually a multipart repeater. It is normally used to create connections between stations in a physical star topology. </a:t>
            </a:r>
          </a:p>
          <a:p>
            <a:endParaRPr lang="en-US" sz="1200" b="0" i="0" kern="1200">
              <a:solidFill>
                <a:schemeClr val="tx1"/>
              </a:solidFill>
              <a:effectLst/>
              <a:latin typeface="Times New Roman" panose="02020603050405020304" pitchFamily="18" charset="0"/>
              <a:ea typeface="+mn-ea"/>
              <a:cs typeface="+mn-cs"/>
            </a:endParaRPr>
          </a:p>
          <a:p>
            <a:r>
              <a:rPr lang="en-US" sz="1200" b="0" i="0" kern="1200">
                <a:solidFill>
                  <a:schemeClr val="tx1"/>
                </a:solidFill>
                <a:effectLst/>
                <a:latin typeface="Times New Roman" panose="02020603050405020304" pitchFamily="18" charset="0"/>
                <a:ea typeface="+mn-ea"/>
                <a:cs typeface="+mn-cs"/>
              </a:rPr>
              <a:t>The main difference between </a:t>
            </a:r>
            <a:r>
              <a:rPr lang="en-US" sz="1200" b="1" i="0" kern="1200">
                <a:solidFill>
                  <a:schemeClr val="tx1"/>
                </a:solidFill>
                <a:effectLst/>
                <a:latin typeface="Times New Roman" panose="02020603050405020304" pitchFamily="18" charset="0"/>
                <a:ea typeface="+mn-ea"/>
                <a:cs typeface="+mn-cs"/>
              </a:rPr>
              <a:t>repeater</a:t>
            </a:r>
            <a:r>
              <a:rPr lang="en-US" sz="1200" b="0" i="0" kern="1200">
                <a:solidFill>
                  <a:schemeClr val="tx1"/>
                </a:solidFill>
                <a:effectLst/>
                <a:latin typeface="Times New Roman" panose="02020603050405020304" pitchFamily="18" charset="0"/>
                <a:ea typeface="+mn-ea"/>
                <a:cs typeface="+mn-cs"/>
              </a:rPr>
              <a:t> and an </a:t>
            </a:r>
            <a:r>
              <a:rPr lang="en-US" sz="1200" b="1" i="0" kern="1200">
                <a:solidFill>
                  <a:schemeClr val="tx1"/>
                </a:solidFill>
                <a:effectLst/>
                <a:latin typeface="Times New Roman" panose="02020603050405020304" pitchFamily="18" charset="0"/>
                <a:ea typeface="+mn-ea"/>
                <a:cs typeface="+mn-cs"/>
              </a:rPr>
              <a:t>amplifier</a:t>
            </a:r>
            <a:r>
              <a:rPr lang="en-US" sz="1200" b="0" i="0" kern="1200">
                <a:solidFill>
                  <a:schemeClr val="tx1"/>
                </a:solidFill>
                <a:effectLst/>
                <a:latin typeface="Times New Roman" panose="02020603050405020304" pitchFamily="18" charset="0"/>
                <a:ea typeface="+mn-ea"/>
                <a:cs typeface="+mn-cs"/>
              </a:rPr>
              <a:t> is, an </a:t>
            </a:r>
            <a:r>
              <a:rPr lang="en-US" sz="1200" b="1" i="0" kern="1200">
                <a:solidFill>
                  <a:schemeClr val="tx1"/>
                </a:solidFill>
                <a:effectLst/>
                <a:latin typeface="Times New Roman" panose="02020603050405020304" pitchFamily="18" charset="0"/>
                <a:ea typeface="+mn-ea"/>
                <a:cs typeface="+mn-cs"/>
              </a:rPr>
              <a:t>amplifier cannot discriminate between the intended signal and noise</a:t>
            </a:r>
            <a:r>
              <a:rPr lang="en-US" sz="1200" b="0" i="0" kern="1200">
                <a:solidFill>
                  <a:schemeClr val="tx1"/>
                </a:solidFill>
                <a:effectLst/>
                <a:latin typeface="Times New Roman" panose="02020603050405020304" pitchFamily="18" charset="0"/>
                <a:ea typeface="+mn-ea"/>
                <a:cs typeface="+mn-cs"/>
              </a:rPr>
              <a:t>; it amplifies equally everything fed into it. </a:t>
            </a:r>
          </a:p>
          <a:p>
            <a:r>
              <a:rPr lang="en-US" sz="1200" b="0" i="0" kern="1200">
                <a:solidFill>
                  <a:schemeClr val="tx1"/>
                </a:solidFill>
                <a:effectLst/>
                <a:latin typeface="Times New Roman" panose="02020603050405020304" pitchFamily="18" charset="0"/>
                <a:ea typeface="+mn-ea"/>
                <a:cs typeface="+mn-cs"/>
              </a:rPr>
              <a:t>A </a:t>
            </a:r>
            <a:r>
              <a:rPr lang="en-US" sz="1200" b="1" i="0" kern="1200">
                <a:solidFill>
                  <a:schemeClr val="tx1"/>
                </a:solidFill>
                <a:effectLst/>
                <a:latin typeface="Times New Roman" panose="02020603050405020304" pitchFamily="18" charset="0"/>
                <a:ea typeface="+mn-ea"/>
                <a:cs typeface="+mn-cs"/>
              </a:rPr>
              <a:t>repeater</a:t>
            </a:r>
            <a:r>
              <a:rPr lang="en-US" sz="1200" b="0" i="0" kern="1200">
                <a:solidFill>
                  <a:schemeClr val="tx1"/>
                </a:solidFill>
                <a:effectLst/>
                <a:latin typeface="Times New Roman" panose="02020603050405020304" pitchFamily="18" charset="0"/>
                <a:ea typeface="+mn-ea"/>
                <a:cs typeface="+mn-cs"/>
              </a:rPr>
              <a:t> does not amplify the signal; it </a:t>
            </a:r>
            <a:r>
              <a:rPr lang="en-US" sz="1200" b="1" i="0" kern="1200">
                <a:solidFill>
                  <a:schemeClr val="tx1"/>
                </a:solidFill>
                <a:effectLst/>
                <a:latin typeface="Times New Roman" panose="02020603050405020304" pitchFamily="18" charset="0"/>
                <a:ea typeface="+mn-ea"/>
                <a:cs typeface="+mn-cs"/>
              </a:rPr>
              <a:t>regenerates the signal</a:t>
            </a:r>
            <a:r>
              <a:rPr lang="en-US" sz="1200" b="0" i="0" kern="1200">
                <a:solidFill>
                  <a:schemeClr val="tx1"/>
                </a:solidFill>
                <a:effectLst/>
                <a:latin typeface="Times New Roman" panose="02020603050405020304" pitchFamily="18" charset="0"/>
                <a:ea typeface="+mn-ea"/>
                <a:cs typeface="+mn-cs"/>
              </a:rPr>
              <a:t>. When it receives a weakened or corrupted signal, it </a:t>
            </a:r>
            <a:r>
              <a:rPr lang="en-US" sz="1200" b="1" i="0" kern="1200">
                <a:solidFill>
                  <a:schemeClr val="tx1"/>
                </a:solidFill>
                <a:effectLst/>
                <a:latin typeface="Times New Roman" panose="02020603050405020304" pitchFamily="18" charset="0"/>
                <a:ea typeface="+mn-ea"/>
                <a:cs typeface="+mn-cs"/>
              </a:rPr>
              <a:t>creates</a:t>
            </a:r>
            <a:r>
              <a:rPr lang="en-US" sz="1200" b="0" i="0" kern="1200">
                <a:solidFill>
                  <a:schemeClr val="tx1"/>
                </a:solidFill>
                <a:effectLst/>
                <a:latin typeface="Times New Roman" panose="02020603050405020304" pitchFamily="18" charset="0"/>
                <a:ea typeface="+mn-ea"/>
                <a:cs typeface="+mn-cs"/>
              </a:rPr>
              <a:t> </a:t>
            </a:r>
            <a:r>
              <a:rPr lang="en-US" sz="1200" b="1" i="0" kern="1200">
                <a:solidFill>
                  <a:schemeClr val="tx1"/>
                </a:solidFill>
                <a:effectLst/>
                <a:latin typeface="Times New Roman" panose="02020603050405020304" pitchFamily="18" charset="0"/>
                <a:ea typeface="+mn-ea"/>
                <a:cs typeface="+mn-cs"/>
              </a:rPr>
              <a:t>a</a:t>
            </a:r>
            <a:r>
              <a:rPr lang="en-US" sz="1200" b="0" i="0" kern="1200">
                <a:solidFill>
                  <a:schemeClr val="tx1"/>
                </a:solidFill>
                <a:effectLst/>
                <a:latin typeface="Times New Roman" panose="02020603050405020304" pitchFamily="18" charset="0"/>
                <a:ea typeface="+mn-ea"/>
                <a:cs typeface="+mn-cs"/>
              </a:rPr>
              <a:t> </a:t>
            </a:r>
            <a:r>
              <a:rPr lang="en-US" sz="1200" b="1" i="0" kern="1200">
                <a:solidFill>
                  <a:schemeClr val="tx1"/>
                </a:solidFill>
                <a:effectLst/>
                <a:latin typeface="Times New Roman" panose="02020603050405020304" pitchFamily="18" charset="0"/>
                <a:ea typeface="+mn-ea"/>
                <a:cs typeface="+mn-cs"/>
              </a:rPr>
              <a:t>copy, bit for bit, at the original strength</a:t>
            </a:r>
            <a:r>
              <a:rPr lang="en-US" sz="1200" b="0" i="0" kern="1200">
                <a:solidFill>
                  <a:schemeClr val="tx1"/>
                </a:solidFill>
                <a:effectLst/>
                <a:latin typeface="Times New Roman" panose="02020603050405020304" pitchFamily="18" charset="0"/>
                <a:ea typeface="+mn-ea"/>
                <a:cs typeface="+mn-cs"/>
              </a:rPr>
              <a:t>.</a:t>
            </a:r>
          </a:p>
          <a:p>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52</a:t>
            </a:fld>
            <a:endParaRPr lang="en-US" altLang="en-US"/>
          </a:p>
        </p:txBody>
      </p:sp>
    </p:spTree>
    <p:extLst>
      <p:ext uri="{BB962C8B-B14F-4D97-AF65-F5344CB8AC3E}">
        <p14:creationId xmlns:p14="http://schemas.microsoft.com/office/powerpoint/2010/main" val="213896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1B5F04-F55A-4BC0-9E77-F8E275F4842B}" type="slidenum">
              <a:rPr lang="en-US"/>
              <a:pPr/>
              <a:t>5</a:t>
            </a:fld>
            <a:endParaRPr lang="en-US"/>
          </a:p>
        </p:txBody>
      </p:sp>
      <p:sp>
        <p:nvSpPr>
          <p:cNvPr id="901122" name="Rectangle 2"/>
          <p:cNvSpPr>
            <a:spLocks noGrp="1" noRot="1" noChangeAspect="1" noChangeArrowheads="1" noTextEdit="1"/>
          </p:cNvSpPr>
          <p:nvPr>
            <p:ph type="sldImg"/>
          </p:nvPr>
        </p:nvSpPr>
        <p:spPr>
          <a:ln/>
        </p:spPr>
      </p:sp>
      <p:sp>
        <p:nvSpPr>
          <p:cNvPr id="901123" name="Rectangle 3"/>
          <p:cNvSpPr>
            <a:spLocks noGrp="1" noChangeArrowheads="1"/>
          </p:cNvSpPr>
          <p:nvPr>
            <p:ph type="body" idx="1"/>
          </p:nvPr>
        </p:nvSpPr>
        <p:spPr/>
        <p:txBody>
          <a:bodyPr/>
          <a:lstStyle/>
          <a:p>
            <a:r>
              <a:rPr lang="en-US" sz="1200" b="1" i="0" u="none" strike="noStrike" baseline="0" err="1">
                <a:latin typeface="Times New Roman" panose="02020603050405020304" pitchFamily="18" charset="0"/>
              </a:rPr>
              <a:t>TcpIp</a:t>
            </a:r>
            <a:r>
              <a:rPr lang="en-US" sz="1200" b="1" i="0" u="none" strike="noStrike" baseline="0">
                <a:latin typeface="Times New Roman" panose="02020603050405020304" pitchFamily="18" charset="0"/>
              </a:rPr>
              <a:t> illustrated -Vol-1.pdf</a:t>
            </a:r>
          </a:p>
          <a:p>
            <a:r>
              <a:rPr lang="en-US" sz="1200" b="0" i="0" u="none" strike="noStrike" baseline="0">
                <a:latin typeface="Times New Roman" panose="02020603050405020304" pitchFamily="18" charset="0"/>
              </a:rPr>
              <a:t>TCP/IP supports many different link layers, </a:t>
            </a:r>
            <a:r>
              <a:rPr lang="en-US" sz="1200" b="1" i="0" u="none" strike="noStrike" baseline="0">
                <a:latin typeface="Times New Roman" panose="02020603050405020304" pitchFamily="18" charset="0"/>
              </a:rPr>
              <a:t>depending on the type of networking hardware </a:t>
            </a:r>
            <a:r>
              <a:rPr lang="en-US" sz="1200" b="0" i="0" u="none" strike="noStrike" baseline="0">
                <a:latin typeface="Times New Roman" panose="02020603050405020304" pitchFamily="18" charset="0"/>
              </a:rPr>
              <a:t>being used: </a:t>
            </a:r>
            <a:r>
              <a:rPr lang="en-US" sz="1200" b="1" i="0" u="none" strike="noStrike" baseline="0">
                <a:latin typeface="Times New Roman" panose="02020603050405020304" pitchFamily="18" charset="0"/>
              </a:rPr>
              <a:t>Ethernet</a:t>
            </a:r>
            <a:r>
              <a:rPr lang="en-US" sz="1200" b="0" i="0" u="none" strike="noStrike" baseline="0">
                <a:latin typeface="Times New Roman" panose="02020603050405020304" pitchFamily="18" charset="0"/>
              </a:rPr>
              <a:t>, </a:t>
            </a:r>
            <a:r>
              <a:rPr lang="en-US" sz="1200" b="1" i="0" u="none" strike="noStrike" baseline="0">
                <a:latin typeface="Times New Roman" panose="02020603050405020304" pitchFamily="18" charset="0"/>
              </a:rPr>
              <a:t>token ring</a:t>
            </a:r>
            <a:r>
              <a:rPr lang="en-US" sz="1200" b="0" i="0" u="none" strike="noStrike" baseline="0">
                <a:latin typeface="Times New Roman" panose="02020603050405020304" pitchFamily="18" charset="0"/>
              </a:rPr>
              <a:t>, </a:t>
            </a:r>
            <a:r>
              <a:rPr lang="en-US" sz="1200" b="1" i="0" u="none" strike="noStrike" baseline="0">
                <a:latin typeface="Times New Roman" panose="02020603050405020304" pitchFamily="18" charset="0"/>
              </a:rPr>
              <a:t>FDDI</a:t>
            </a:r>
            <a:r>
              <a:rPr lang="en-US" sz="1200" b="0" i="0" u="none" strike="noStrike" baseline="0">
                <a:latin typeface="Times New Roman" panose="02020603050405020304" pitchFamily="18" charset="0"/>
              </a:rPr>
              <a:t> (Fiber</a:t>
            </a:r>
          </a:p>
          <a:p>
            <a:r>
              <a:rPr lang="en-US" sz="1200" b="0" i="0" u="none" strike="noStrike" baseline="0">
                <a:latin typeface="Times New Roman" panose="02020603050405020304" pitchFamily="18" charset="0"/>
              </a:rPr>
              <a:t>Distributed Data Interface), </a:t>
            </a:r>
            <a:r>
              <a:rPr lang="en-US" sz="1200" b="1" i="0" u="none" strike="noStrike" baseline="0">
                <a:latin typeface="Times New Roman" panose="02020603050405020304" pitchFamily="18" charset="0"/>
              </a:rPr>
              <a:t>RS-232 serial lines</a:t>
            </a:r>
            <a:r>
              <a:rPr lang="en-US" sz="1200" b="0" i="0" u="none" strike="noStrike" baseline="0">
                <a:latin typeface="Times New Roman" panose="02020603050405020304" pitchFamily="18" charset="0"/>
              </a:rPr>
              <a:t>, and the like. </a:t>
            </a:r>
          </a:p>
          <a:p>
            <a:endParaRPr lang="en-US" sz="1200" b="0" i="0" u="none" strike="noStrike" baseline="0">
              <a:latin typeface="Times New Roman" panose="02020603050405020304" pitchFamily="18" charset="0"/>
            </a:endParaRPr>
          </a:p>
          <a:p>
            <a:r>
              <a:rPr lang="en-US" sz="1200" b="0" i="0" u="none" strike="noStrike" baseline="0">
                <a:latin typeface="Times New Roman" panose="02020603050405020304" pitchFamily="18" charset="0"/>
              </a:rPr>
              <a:t>The term </a:t>
            </a:r>
            <a:r>
              <a:rPr lang="en-US" sz="1200" b="0" i="1" u="none" strike="noStrike" baseline="0">
                <a:latin typeface="Times New Roman" panose="02020603050405020304" pitchFamily="18" charset="0"/>
              </a:rPr>
              <a:t>Ethernet </a:t>
            </a:r>
            <a:r>
              <a:rPr lang="en-US" sz="1200" b="0" i="0" u="none" strike="noStrike" baseline="0">
                <a:latin typeface="Times New Roman" panose="02020603050405020304" pitchFamily="18" charset="0"/>
              </a:rPr>
              <a:t>generally refers to a standard published in 1982 by Digital Equipment Corp., Intel Corp., and Xerox Corp. </a:t>
            </a:r>
          </a:p>
          <a:p>
            <a:r>
              <a:rPr lang="en-US" sz="1200" b="0" i="0" u="none" strike="noStrike" baseline="0">
                <a:latin typeface="Times New Roman" panose="02020603050405020304" pitchFamily="18" charset="0"/>
              </a:rPr>
              <a:t>It is the predominant form of local area network technology used with TCP/IP today. </a:t>
            </a:r>
          </a:p>
          <a:p>
            <a:r>
              <a:rPr lang="en-US" sz="1200" b="0" i="0" u="none" strike="noStrike" baseline="0">
                <a:latin typeface="Times New Roman" panose="02020603050405020304" pitchFamily="18" charset="0"/>
              </a:rPr>
              <a:t>It uses an access method called CSMA/CD, which stands for Carrier Sense, Multiple Access with Collision Detection. It operates at 10 Mbits/sec and uses 48-bit addresses. </a:t>
            </a:r>
          </a:p>
          <a:p>
            <a:r>
              <a:rPr lang="en-US" sz="1200" b="0" i="0" u="none" strike="noStrike" baseline="0">
                <a:latin typeface="Times New Roman" panose="02020603050405020304" pitchFamily="18" charset="0"/>
              </a:rPr>
              <a:t>IEEE </a:t>
            </a:r>
            <a:r>
              <a:rPr lang="en-US" sz="1200" b="1" i="0" u="none" strike="noStrike" baseline="0">
                <a:latin typeface="Times New Roman" panose="02020603050405020304" pitchFamily="18" charset="0"/>
              </a:rPr>
              <a:t>802.3</a:t>
            </a:r>
            <a:r>
              <a:rPr lang="en-US" sz="1200" b="0" i="0" u="none" strike="noStrike" baseline="0">
                <a:latin typeface="Times New Roman" panose="02020603050405020304" pitchFamily="18" charset="0"/>
              </a:rPr>
              <a:t> covers an entire set of </a:t>
            </a:r>
            <a:r>
              <a:rPr lang="en-US" sz="1200" b="1" i="0" u="none" strike="noStrike" baseline="0">
                <a:latin typeface="Times New Roman" panose="02020603050405020304" pitchFamily="18" charset="0"/>
              </a:rPr>
              <a:t>CSMA/CD </a:t>
            </a:r>
            <a:r>
              <a:rPr lang="en-US" sz="1200" b="0" i="0" u="none" strike="noStrike" baseline="0">
                <a:latin typeface="Times New Roman" panose="02020603050405020304" pitchFamily="18" charset="0"/>
              </a:rPr>
              <a:t>networks, </a:t>
            </a:r>
            <a:r>
              <a:rPr lang="en-US" sz="1200" b="1" i="0" u="none" strike="noStrike" baseline="0">
                <a:latin typeface="Times New Roman" panose="02020603050405020304" pitchFamily="18" charset="0"/>
              </a:rPr>
              <a:t>802.4</a:t>
            </a:r>
            <a:r>
              <a:rPr lang="en-US" sz="1200" b="0" i="0" u="none" strike="noStrike" baseline="0">
                <a:latin typeface="Times New Roman" panose="02020603050405020304" pitchFamily="18" charset="0"/>
              </a:rPr>
              <a:t> covers </a:t>
            </a:r>
            <a:r>
              <a:rPr lang="en-US" sz="1200" b="1" i="0" u="none" strike="noStrike" baseline="0">
                <a:latin typeface="Times New Roman" panose="02020603050405020304" pitchFamily="18" charset="0"/>
              </a:rPr>
              <a:t>token bus </a:t>
            </a:r>
            <a:r>
              <a:rPr lang="en-US" sz="1200" b="0" i="0" u="none" strike="noStrike" baseline="0">
                <a:latin typeface="Times New Roman" panose="02020603050405020304" pitchFamily="18" charset="0"/>
              </a:rPr>
              <a:t>networks, and </a:t>
            </a:r>
            <a:r>
              <a:rPr lang="en-US" sz="1200" b="1" i="0" u="none" strike="noStrike" baseline="0">
                <a:latin typeface="Times New Roman" panose="02020603050405020304" pitchFamily="18" charset="0"/>
              </a:rPr>
              <a:t>802.5</a:t>
            </a:r>
            <a:r>
              <a:rPr lang="en-US" sz="1200" b="0" i="0" u="none" strike="noStrike" baseline="0">
                <a:latin typeface="Times New Roman" panose="02020603050405020304" pitchFamily="18" charset="0"/>
              </a:rPr>
              <a:t> covers </a:t>
            </a:r>
            <a:r>
              <a:rPr lang="en-US" sz="1200" b="1" i="0" u="none" strike="noStrike" baseline="0">
                <a:latin typeface="Times New Roman" panose="02020603050405020304" pitchFamily="18" charset="0"/>
              </a:rPr>
              <a:t>token Ring </a:t>
            </a:r>
            <a:r>
              <a:rPr lang="en-US" sz="1200" b="0" i="0" u="none" strike="noStrike" baseline="0">
                <a:latin typeface="Times New Roman" panose="02020603050405020304" pitchFamily="18" charset="0"/>
              </a:rPr>
              <a:t>networks.</a:t>
            </a:r>
          </a:p>
          <a:p>
            <a:endParaRPr lang="en-US" sz="1200" b="0" i="0" u="none" strike="noStrike" baseline="0">
              <a:latin typeface="Times New Roman" panose="02020603050405020304" pitchFamily="18" charset="0"/>
            </a:endParaRPr>
          </a:p>
          <a:p>
            <a:endParaRPr lang="en-US"/>
          </a:p>
        </p:txBody>
      </p:sp>
    </p:spTree>
    <p:extLst>
      <p:ext uri="{BB962C8B-B14F-4D97-AF65-F5344CB8AC3E}">
        <p14:creationId xmlns:p14="http://schemas.microsoft.com/office/powerpoint/2010/main" val="22551674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Why Bridges</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56</a:t>
            </a:fld>
            <a:endParaRPr lang="en-US" altLang="en-US"/>
          </a:p>
        </p:txBody>
      </p:sp>
    </p:spTree>
    <p:extLst>
      <p:ext uri="{BB962C8B-B14F-4D97-AF65-F5344CB8AC3E}">
        <p14:creationId xmlns:p14="http://schemas.microsoft.com/office/powerpoint/2010/main" val="3776671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Arial" charset="0"/>
                <a:ea typeface="+mn-ea"/>
                <a:cs typeface="+mn-cs"/>
              </a:rPr>
              <a:t> Backward learning : tables at each bridge gets modified by information from the incoming packets</a:t>
            </a:r>
          </a:p>
          <a:p>
            <a:endParaRPr lang="en-US" sz="1200" b="0" i="0" kern="1200">
              <a:solidFill>
                <a:schemeClr val="tx1"/>
              </a:solidFill>
              <a:effectLst/>
              <a:latin typeface="Arial" charset="0"/>
              <a:ea typeface="+mn-ea"/>
              <a:cs typeface="+mn-cs"/>
            </a:endParaRPr>
          </a:p>
          <a:p>
            <a:r>
              <a:rPr lang="en-US" sz="1200" b="0" i="0" kern="1200">
                <a:solidFill>
                  <a:schemeClr val="tx1"/>
                </a:solidFill>
                <a:effectLst/>
                <a:latin typeface="Arial" charset="0"/>
                <a:ea typeface="+mn-ea"/>
                <a:cs typeface="+mn-cs"/>
              </a:rPr>
              <a:t>The Basic  process works as follows-</a:t>
            </a:r>
          </a:p>
          <a:p>
            <a:r>
              <a:rPr lang="en-US" sz="1200" b="0" i="0" kern="1200">
                <a:solidFill>
                  <a:schemeClr val="tx1"/>
                </a:solidFill>
                <a:effectLst/>
                <a:latin typeface="Arial" charset="0"/>
                <a:ea typeface="+mn-ea"/>
                <a:cs typeface="+mn-cs"/>
              </a:rPr>
              <a:t>When a bridge receives a frame</a:t>
            </a:r>
          </a:p>
          <a:p>
            <a:r>
              <a:rPr lang="en-US" sz="1200" b="0" i="0" kern="1200">
                <a:solidFill>
                  <a:schemeClr val="tx1"/>
                </a:solidFill>
                <a:effectLst/>
                <a:latin typeface="Arial" charset="0"/>
                <a:ea typeface="+mn-ea"/>
                <a:cs typeface="+mn-cs"/>
              </a:rPr>
              <a:t>             -</a:t>
            </a:r>
            <a:r>
              <a:rPr lang="en-US" sz="1200" b="1" i="0" kern="1200">
                <a:solidFill>
                  <a:schemeClr val="tx1"/>
                </a:solidFill>
                <a:effectLst/>
                <a:latin typeface="Arial" charset="0"/>
                <a:ea typeface="+mn-ea"/>
                <a:cs typeface="+mn-cs"/>
              </a:rPr>
              <a:t>Compares Source address </a:t>
            </a:r>
            <a:r>
              <a:rPr lang="en-US" sz="1200" b="0" i="0" kern="1200">
                <a:solidFill>
                  <a:schemeClr val="tx1"/>
                </a:solidFill>
                <a:effectLst/>
                <a:latin typeface="Arial" charset="0"/>
                <a:ea typeface="+mn-ea"/>
                <a:cs typeface="+mn-cs"/>
              </a:rPr>
              <a:t>with</a:t>
            </a:r>
            <a:r>
              <a:rPr lang="en-US" sz="1200" b="0" i="0" kern="1200" baseline="0">
                <a:solidFill>
                  <a:schemeClr val="tx1"/>
                </a:solidFill>
                <a:effectLst/>
                <a:latin typeface="Arial" charset="0"/>
                <a:ea typeface="+mn-ea"/>
                <a:cs typeface="+mn-cs"/>
              </a:rPr>
              <a:t> each entry in the forwarding Table.</a:t>
            </a:r>
          </a:p>
          <a:p>
            <a:r>
              <a:rPr lang="en-US" sz="1200" b="0" i="0" kern="1200" baseline="0">
                <a:solidFill>
                  <a:schemeClr val="tx1"/>
                </a:solidFill>
                <a:effectLst/>
                <a:latin typeface="Arial" charset="0"/>
                <a:ea typeface="+mn-ea"/>
                <a:cs typeface="+mn-cs"/>
              </a:rPr>
              <a:t>                  If entry do not exists then it adds to forwarding table (Source MAC &amp; Port from which       	frame is received)</a:t>
            </a:r>
          </a:p>
          <a:p>
            <a:r>
              <a:rPr lang="en-US" sz="1200" b="0" i="0" kern="1200" baseline="0">
                <a:solidFill>
                  <a:schemeClr val="tx1"/>
                </a:solidFill>
                <a:effectLst/>
                <a:latin typeface="Arial" charset="0"/>
                <a:ea typeface="+mn-ea"/>
                <a:cs typeface="+mn-cs"/>
              </a:rPr>
              <a:t>             -</a:t>
            </a:r>
            <a:r>
              <a:rPr lang="en-US" sz="1200" b="1" i="0" kern="1200" baseline="0">
                <a:solidFill>
                  <a:schemeClr val="tx1"/>
                </a:solidFill>
                <a:effectLst/>
                <a:latin typeface="Arial" charset="0"/>
                <a:ea typeface="+mn-ea"/>
                <a:cs typeface="+mn-cs"/>
              </a:rPr>
              <a:t>Compares Destination address </a:t>
            </a:r>
            <a:r>
              <a:rPr lang="en-US" sz="1200" b="0" i="0" kern="1200" baseline="0">
                <a:solidFill>
                  <a:schemeClr val="tx1"/>
                </a:solidFill>
                <a:effectLst/>
                <a:latin typeface="Arial" charset="0"/>
                <a:ea typeface="+mn-ea"/>
                <a:cs typeface="+mn-cs"/>
              </a:rPr>
              <a:t>with each entry in the forwarding Table.</a:t>
            </a:r>
          </a:p>
          <a:p>
            <a:r>
              <a:rPr lang="en-US" sz="1200" b="0" i="0" kern="1200" baseline="0">
                <a:solidFill>
                  <a:schemeClr val="tx1"/>
                </a:solidFill>
                <a:effectLst/>
                <a:latin typeface="Arial" charset="0"/>
                <a:ea typeface="+mn-ea"/>
                <a:cs typeface="+mn-cs"/>
              </a:rPr>
              <a:t>                  If entry is </a:t>
            </a:r>
            <a:r>
              <a:rPr lang="en-US" sz="1200" b="1" i="0" kern="1200" baseline="0">
                <a:solidFill>
                  <a:schemeClr val="tx1"/>
                </a:solidFill>
                <a:effectLst/>
                <a:latin typeface="Arial" charset="0"/>
                <a:ea typeface="+mn-ea"/>
                <a:cs typeface="+mn-cs"/>
              </a:rPr>
              <a:t>found then forwards </a:t>
            </a:r>
            <a:r>
              <a:rPr lang="en-US" sz="1200" b="0" i="0" kern="1200" baseline="0">
                <a:solidFill>
                  <a:schemeClr val="tx1"/>
                </a:solidFill>
                <a:effectLst/>
                <a:latin typeface="Arial" charset="0"/>
                <a:ea typeface="+mn-ea"/>
                <a:cs typeface="+mn-cs"/>
              </a:rPr>
              <a:t>the frame to the port indicated in the entry. If the </a:t>
            </a:r>
            <a:r>
              <a:rPr lang="en-US" sz="1200" b="1" i="0" kern="1200" baseline="0">
                <a:solidFill>
                  <a:schemeClr val="tx1"/>
                </a:solidFill>
                <a:effectLst/>
                <a:latin typeface="Arial" charset="0"/>
                <a:ea typeface="+mn-ea"/>
                <a:cs typeface="+mn-cs"/>
              </a:rPr>
              <a:t>port 	number entry is same as port number on which frame is received </a:t>
            </a:r>
            <a:r>
              <a:rPr lang="en-US" sz="1200" b="0" i="0" kern="1200" baseline="0">
                <a:solidFill>
                  <a:schemeClr val="tx1"/>
                </a:solidFill>
                <a:effectLst/>
                <a:latin typeface="Arial" charset="0"/>
                <a:ea typeface="+mn-ea"/>
                <a:cs typeface="+mn-cs"/>
              </a:rPr>
              <a:t>then  </a:t>
            </a:r>
            <a:r>
              <a:rPr lang="en-US" sz="1200" b="1" i="0" kern="1200" baseline="0">
                <a:solidFill>
                  <a:schemeClr val="tx1"/>
                </a:solidFill>
                <a:effectLst/>
                <a:latin typeface="Arial" charset="0"/>
                <a:ea typeface="+mn-ea"/>
                <a:cs typeface="+mn-cs"/>
              </a:rPr>
              <a:t>No 	Forwarding</a:t>
            </a:r>
            <a:r>
              <a:rPr lang="en-US" sz="1200" b="0" i="0" kern="1200" baseline="0">
                <a:solidFill>
                  <a:schemeClr val="tx1"/>
                </a:solidFill>
                <a:effectLst/>
                <a:latin typeface="Arial" charset="0"/>
                <a:ea typeface="+mn-ea"/>
                <a:cs typeface="+mn-cs"/>
              </a:rPr>
              <a:t> and </a:t>
            </a:r>
            <a:r>
              <a:rPr lang="en-US" sz="1200" b="1" i="0" kern="1200" baseline="0">
                <a:solidFill>
                  <a:schemeClr val="tx1"/>
                </a:solidFill>
                <a:effectLst/>
                <a:latin typeface="Arial" charset="0"/>
                <a:ea typeface="+mn-ea"/>
                <a:cs typeface="+mn-cs"/>
              </a:rPr>
              <a:t>Frame is discarded</a:t>
            </a:r>
            <a:r>
              <a:rPr lang="en-US" sz="1200" b="0" i="0" kern="1200" baseline="0">
                <a:solidFill>
                  <a:schemeClr val="tx1"/>
                </a:solidFill>
                <a:effectLst/>
                <a:latin typeface="Arial" charset="0"/>
                <a:ea typeface="+mn-ea"/>
                <a:cs typeface="+mn-cs"/>
              </a:rPr>
              <a:t>. </a:t>
            </a:r>
          </a:p>
          <a:p>
            <a:r>
              <a:rPr lang="en-US" sz="1200" b="0" i="0" kern="1200" baseline="0">
                <a:solidFill>
                  <a:schemeClr val="tx1"/>
                </a:solidFill>
                <a:effectLst/>
                <a:latin typeface="Arial" charset="0"/>
                <a:ea typeface="+mn-ea"/>
                <a:cs typeface="+mn-cs"/>
              </a:rPr>
              <a:t>                  - If the port entry is  not found in the table then “flood” the frame on all ports except the 	one through which the frame was received.	 </a:t>
            </a:r>
            <a:endParaRPr lang="en-US" sz="1200" b="0" i="0" kern="1200">
              <a:solidFill>
                <a:schemeClr val="tx1"/>
              </a:solidFill>
              <a:effectLst/>
              <a:latin typeface="Arial" charset="0"/>
              <a:ea typeface="+mn-ea"/>
              <a:cs typeface="+mn-cs"/>
            </a:endParaRPr>
          </a:p>
          <a:p>
            <a:r>
              <a:rPr lang="en-US" sz="1200" b="0" i="0" kern="1200">
                <a:solidFill>
                  <a:schemeClr val="tx1"/>
                </a:solidFill>
                <a:effectLst/>
                <a:latin typeface="Arial" charset="0"/>
                <a:ea typeface="+mn-ea"/>
                <a:cs typeface="+mn-cs"/>
              </a:rPr>
              <a:t>From CISCO</a:t>
            </a:r>
          </a:p>
          <a:p>
            <a:r>
              <a:rPr lang="en-US" sz="1200" b="0" i="0" kern="1200">
                <a:solidFill>
                  <a:schemeClr val="tx1"/>
                </a:solidFill>
                <a:effectLst/>
                <a:latin typeface="Arial" charset="0"/>
                <a:ea typeface="+mn-ea"/>
                <a:cs typeface="+mn-cs"/>
              </a:rPr>
              <a:t>Bridges and switches extend the effective length of a LAN. Bridges are capable of filtering frames based on any Layer 2 fields. For example, a bridge can be programmed to reject (not forward) all frames sourced from a particular network.  Bridges are generally used to segment a LAN into a couple of smaller segments. Bridges generally have only a few ports for LAN connectivity, whereas switches generally have many</a:t>
            </a:r>
            <a:endParaRPr lang="en-US"/>
          </a:p>
          <a:p>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61</a:t>
            </a:fld>
            <a:endParaRPr lang="en-US" altLang="en-US"/>
          </a:p>
        </p:txBody>
      </p:sp>
    </p:spTree>
    <p:extLst>
      <p:ext uri="{BB962C8B-B14F-4D97-AF65-F5344CB8AC3E}">
        <p14:creationId xmlns:p14="http://schemas.microsoft.com/office/powerpoint/2010/main" val="2781750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entries</a:t>
            </a:r>
            <a:r>
              <a:rPr lang="en-US" baseline="0"/>
              <a:t> are filled ? </a:t>
            </a:r>
          </a:p>
          <a:p>
            <a:pPr marL="228600" indent="-228600">
              <a:buAutoNum type="arabicPeriod"/>
            </a:pPr>
            <a:r>
              <a:rPr lang="en-US" baseline="0"/>
              <a:t>Admin can record and load up during system start up. Not desirable</a:t>
            </a:r>
          </a:p>
          <a:p>
            <a:pPr marL="0" indent="0">
              <a:buNone/>
            </a:pPr>
            <a:endParaRPr lang="en-US"/>
          </a:p>
          <a:p>
            <a:pPr marL="0" indent="0">
              <a:buNone/>
            </a:pPr>
            <a:endParaRPr lang="en-US"/>
          </a:p>
          <a:p>
            <a:r>
              <a:rPr lang="en-US" sz="1200" b="0" i="0" kern="1200">
                <a:solidFill>
                  <a:schemeClr val="tx1"/>
                </a:solidFill>
                <a:effectLst/>
                <a:latin typeface="Arial" charset="0"/>
                <a:ea typeface="+mn-ea"/>
                <a:cs typeface="+mn-cs"/>
              </a:rPr>
              <a:t>The Basic  process works as follows-  6.11.1 Garcia</a:t>
            </a:r>
          </a:p>
          <a:p>
            <a:r>
              <a:rPr lang="en-US" sz="1200" b="0" i="0" kern="1200">
                <a:solidFill>
                  <a:schemeClr val="tx1"/>
                </a:solidFill>
                <a:effectLst/>
                <a:latin typeface="Arial" charset="0"/>
                <a:ea typeface="+mn-ea"/>
                <a:cs typeface="+mn-cs"/>
              </a:rPr>
              <a:t>When a bridge receives a frame</a:t>
            </a:r>
          </a:p>
          <a:p>
            <a:r>
              <a:rPr lang="en-US" sz="1200" b="0" i="0" kern="1200">
                <a:solidFill>
                  <a:schemeClr val="tx1"/>
                </a:solidFill>
                <a:effectLst/>
                <a:latin typeface="Arial" charset="0"/>
                <a:ea typeface="+mn-ea"/>
                <a:cs typeface="+mn-cs"/>
              </a:rPr>
              <a:t>             -</a:t>
            </a:r>
            <a:r>
              <a:rPr lang="en-US" sz="1200" b="1" i="0" kern="1200">
                <a:solidFill>
                  <a:schemeClr val="tx1"/>
                </a:solidFill>
                <a:effectLst/>
                <a:latin typeface="Arial" charset="0"/>
                <a:ea typeface="+mn-ea"/>
                <a:cs typeface="+mn-cs"/>
              </a:rPr>
              <a:t>Compares Source address </a:t>
            </a:r>
            <a:r>
              <a:rPr lang="en-US" sz="1200" b="0" i="0" kern="1200">
                <a:solidFill>
                  <a:schemeClr val="tx1"/>
                </a:solidFill>
                <a:effectLst/>
                <a:latin typeface="Arial" charset="0"/>
                <a:ea typeface="+mn-ea"/>
                <a:cs typeface="+mn-cs"/>
              </a:rPr>
              <a:t>with</a:t>
            </a:r>
            <a:r>
              <a:rPr lang="en-US" sz="1200" b="0" i="0" kern="1200" baseline="0">
                <a:solidFill>
                  <a:schemeClr val="tx1"/>
                </a:solidFill>
                <a:effectLst/>
                <a:latin typeface="Arial" charset="0"/>
                <a:ea typeface="+mn-ea"/>
                <a:cs typeface="+mn-cs"/>
              </a:rPr>
              <a:t> each entry in the forwarding Table.</a:t>
            </a:r>
          </a:p>
          <a:p>
            <a:r>
              <a:rPr lang="en-US" sz="1200" b="0" i="0" kern="1200" baseline="0">
                <a:solidFill>
                  <a:schemeClr val="tx1"/>
                </a:solidFill>
                <a:effectLst/>
                <a:latin typeface="Arial" charset="0"/>
                <a:ea typeface="+mn-ea"/>
                <a:cs typeface="+mn-cs"/>
              </a:rPr>
              <a:t>                  If entry do not exists then it adds to forwarding table (Source MAC &amp; Port from which       	frame is received)</a:t>
            </a:r>
          </a:p>
          <a:p>
            <a:r>
              <a:rPr lang="en-US" sz="1200" b="0" i="0" kern="1200" baseline="0">
                <a:solidFill>
                  <a:schemeClr val="tx1"/>
                </a:solidFill>
                <a:effectLst/>
                <a:latin typeface="Arial" charset="0"/>
                <a:ea typeface="+mn-ea"/>
                <a:cs typeface="+mn-cs"/>
              </a:rPr>
              <a:t>             -</a:t>
            </a:r>
            <a:r>
              <a:rPr lang="en-US" sz="1200" b="1" i="0" kern="1200" baseline="0">
                <a:solidFill>
                  <a:schemeClr val="tx1"/>
                </a:solidFill>
                <a:effectLst/>
                <a:latin typeface="Arial" charset="0"/>
                <a:ea typeface="+mn-ea"/>
                <a:cs typeface="+mn-cs"/>
              </a:rPr>
              <a:t>Compares Destination address </a:t>
            </a:r>
            <a:r>
              <a:rPr lang="en-US" sz="1200" b="0" i="0" kern="1200" baseline="0">
                <a:solidFill>
                  <a:schemeClr val="tx1"/>
                </a:solidFill>
                <a:effectLst/>
                <a:latin typeface="Arial" charset="0"/>
                <a:ea typeface="+mn-ea"/>
                <a:cs typeface="+mn-cs"/>
              </a:rPr>
              <a:t>with each entry in the forwarding Table.</a:t>
            </a:r>
          </a:p>
          <a:p>
            <a:r>
              <a:rPr lang="en-US" sz="1200" b="0" i="0" kern="1200" baseline="0">
                <a:solidFill>
                  <a:schemeClr val="tx1"/>
                </a:solidFill>
                <a:effectLst/>
                <a:latin typeface="Arial" charset="0"/>
                <a:ea typeface="+mn-ea"/>
                <a:cs typeface="+mn-cs"/>
              </a:rPr>
              <a:t>                  If entry is </a:t>
            </a:r>
            <a:r>
              <a:rPr lang="en-US" sz="1200" b="1" i="0" kern="1200" baseline="0">
                <a:solidFill>
                  <a:schemeClr val="tx1"/>
                </a:solidFill>
                <a:effectLst/>
                <a:latin typeface="Arial" charset="0"/>
                <a:ea typeface="+mn-ea"/>
                <a:cs typeface="+mn-cs"/>
              </a:rPr>
              <a:t>found then forwards </a:t>
            </a:r>
            <a:r>
              <a:rPr lang="en-US" sz="1200" b="0" i="0" kern="1200" baseline="0">
                <a:solidFill>
                  <a:schemeClr val="tx1"/>
                </a:solidFill>
                <a:effectLst/>
                <a:latin typeface="Arial" charset="0"/>
                <a:ea typeface="+mn-ea"/>
                <a:cs typeface="+mn-cs"/>
              </a:rPr>
              <a:t>the frame to the port indicated in the entry. If the </a:t>
            </a:r>
            <a:r>
              <a:rPr lang="en-US" sz="1200" b="1" i="0" kern="1200" baseline="0">
                <a:solidFill>
                  <a:schemeClr val="tx1"/>
                </a:solidFill>
                <a:effectLst/>
                <a:latin typeface="Arial" charset="0"/>
                <a:ea typeface="+mn-ea"/>
                <a:cs typeface="+mn-cs"/>
              </a:rPr>
              <a:t>port number entry is same as port number on which frame is received </a:t>
            </a:r>
            <a:r>
              <a:rPr lang="en-US" sz="1200" b="0" i="0" kern="1200" baseline="0">
                <a:solidFill>
                  <a:schemeClr val="tx1"/>
                </a:solidFill>
                <a:effectLst/>
                <a:latin typeface="Arial" charset="0"/>
                <a:ea typeface="+mn-ea"/>
                <a:cs typeface="+mn-cs"/>
              </a:rPr>
              <a:t>then  </a:t>
            </a:r>
            <a:r>
              <a:rPr lang="en-US" sz="1200" b="1" i="0" kern="1200" baseline="0">
                <a:solidFill>
                  <a:schemeClr val="tx1"/>
                </a:solidFill>
                <a:effectLst/>
                <a:latin typeface="Arial" charset="0"/>
                <a:ea typeface="+mn-ea"/>
                <a:cs typeface="+mn-cs"/>
              </a:rPr>
              <a:t>No 	Forwarding</a:t>
            </a:r>
            <a:r>
              <a:rPr lang="en-US" sz="1200" b="0" i="0" kern="1200" baseline="0">
                <a:solidFill>
                  <a:schemeClr val="tx1"/>
                </a:solidFill>
                <a:effectLst/>
                <a:latin typeface="Arial" charset="0"/>
                <a:ea typeface="+mn-ea"/>
                <a:cs typeface="+mn-cs"/>
              </a:rPr>
              <a:t> and </a:t>
            </a:r>
            <a:r>
              <a:rPr lang="en-US" sz="1200" b="1" i="0" kern="1200" baseline="0">
                <a:solidFill>
                  <a:schemeClr val="tx1"/>
                </a:solidFill>
                <a:effectLst/>
                <a:latin typeface="Arial" charset="0"/>
                <a:ea typeface="+mn-ea"/>
                <a:cs typeface="+mn-cs"/>
              </a:rPr>
              <a:t>Frame is discarded</a:t>
            </a:r>
            <a:r>
              <a:rPr lang="en-US" sz="1200" b="0" i="0" kern="1200" baseline="0">
                <a:solidFill>
                  <a:schemeClr val="tx1"/>
                </a:solidFill>
                <a:effectLst/>
                <a:latin typeface="Arial" charset="0"/>
                <a:ea typeface="+mn-ea"/>
                <a:cs typeface="+mn-cs"/>
              </a:rPr>
              <a:t>. </a:t>
            </a:r>
          </a:p>
          <a:p>
            <a:r>
              <a:rPr lang="en-US" sz="1200" b="0" i="0" kern="1200" baseline="0">
                <a:solidFill>
                  <a:schemeClr val="tx1"/>
                </a:solidFill>
                <a:effectLst/>
                <a:latin typeface="Arial" charset="0"/>
                <a:ea typeface="+mn-ea"/>
                <a:cs typeface="+mn-cs"/>
              </a:rPr>
              <a:t>                  - If the port entry is  not found in the table then “flood” the frame on all ports except the 	one through which the frame was received.</a:t>
            </a:r>
          </a:p>
          <a:p>
            <a:r>
              <a:rPr lang="en-US" sz="1200" b="0" i="0" kern="1200" baseline="0">
                <a:solidFill>
                  <a:schemeClr val="tx1"/>
                </a:solidFill>
                <a:effectLst/>
                <a:latin typeface="Arial" charset="0"/>
                <a:ea typeface="+mn-ea"/>
                <a:cs typeface="+mn-cs"/>
              </a:rPr>
              <a:t>Example: How Table is built</a:t>
            </a:r>
            <a:endParaRPr lang="en-US"/>
          </a:p>
          <a:p>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62</a:t>
            </a:fld>
            <a:endParaRPr lang="en-US" altLang="en-US"/>
          </a:p>
        </p:txBody>
      </p:sp>
    </p:spTree>
    <p:extLst>
      <p:ext uri="{BB962C8B-B14F-4D97-AF65-F5344CB8AC3E}">
        <p14:creationId xmlns:p14="http://schemas.microsoft.com/office/powerpoint/2010/main" val="40709118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t>Note: S3-&gt; S2  in Lan3 is waste, since S2 lies in</a:t>
            </a:r>
            <a:r>
              <a:rPr lang="en-US" baseline="0"/>
              <a:t> the Lan1 , but as per rule S3-&gt;S2 is forwarded into LAN3</a:t>
            </a:r>
            <a:endParaRPr lang="en-US"/>
          </a:p>
          <a:p>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64</a:t>
            </a:fld>
            <a:endParaRPr lang="en-US" altLang="en-US"/>
          </a:p>
        </p:txBody>
      </p:sp>
    </p:spTree>
    <p:extLst>
      <p:ext uri="{BB962C8B-B14F-4D97-AF65-F5344CB8AC3E}">
        <p14:creationId xmlns:p14="http://schemas.microsoft.com/office/powerpoint/2010/main" val="5825534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Traffic is completely isolated now. S2 traffic not forwarded to LAN2 , remains at LAN1 only </a:t>
            </a:r>
            <a:r>
              <a:rPr kumimoji="0" lang="en-US" sz="1200" b="1" i="0" u="none" strike="noStrike" kern="1200" cap="none" spc="0" normalizeH="0" baseline="0" noProof="0">
                <a:ln>
                  <a:noFill/>
                </a:ln>
                <a:solidFill>
                  <a:srgbClr val="000000"/>
                </a:solidFill>
                <a:effectLst/>
                <a:uLnTx/>
                <a:uFillTx/>
                <a:latin typeface="Arial" charset="0"/>
                <a:ea typeface="+mn-ea"/>
                <a:cs typeface="+mn-cs"/>
              </a:rPr>
              <a:t>(Because, both S2,S1 locations are known to B1)</a:t>
            </a:r>
            <a:r>
              <a:rPr kumimoji="0" lang="en-US" sz="1200" b="0" i="0" u="none" strike="noStrike" kern="1200" cap="none" spc="0" normalizeH="0" baseline="0" noProof="0">
                <a:ln>
                  <a:noFill/>
                </a:ln>
                <a:solidFill>
                  <a:srgbClr val="000000"/>
                </a:solidFill>
                <a:effectLst/>
                <a:uLnTx/>
                <a:uFillTx/>
                <a:latin typeface="Arial" charset="0"/>
                <a:ea typeface="+mn-ea"/>
                <a:cs typeface="+mn-cs"/>
              </a:rPr>
              <a:t>.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So Now B2 will not learn where S2 is. Here Learning Stops, but nothing remains static.</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Nothing stays static in real life. What if station moves from one LAN to other. </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Bridges can adopt to Dynamics of the Network.</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For each entry , a timer(of order some  minutes) is maintained(time stars when entry made in the table).</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With in the timer , if frame from a source is received and that entry exist in the  table then timer is refreshed.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If for an existing entry timer expires then bridge removes the entry from the table. </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When a bridge receives a frame from a station that was in say LAN1 and moved  to LAN2 then relearning and entry is done in the Bridge. </a:t>
            </a:r>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66</a:t>
            </a:fld>
            <a:endParaRPr lang="en-US" altLang="en-US"/>
          </a:p>
        </p:txBody>
      </p:sp>
    </p:spTree>
    <p:extLst>
      <p:ext uri="{BB962C8B-B14F-4D97-AF65-F5344CB8AC3E}">
        <p14:creationId xmlns:p14="http://schemas.microsoft.com/office/powerpoint/2010/main" val="628742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b="1"/>
              <a:t>three-layer switch </a:t>
            </a:r>
            <a:r>
              <a:rPr lang="en-US"/>
              <a:t>is a router, but a faster and more sophisticated.</a:t>
            </a:r>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68</a:t>
            </a:fld>
            <a:endParaRPr lang="en-US" altLang="en-US"/>
          </a:p>
        </p:txBody>
      </p:sp>
    </p:spTree>
    <p:extLst>
      <p:ext uri="{BB962C8B-B14F-4D97-AF65-F5344CB8AC3E}">
        <p14:creationId xmlns:p14="http://schemas.microsoft.com/office/powerpoint/2010/main" val="2506107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Transparent bridges work fine as long as there are no redundant bridges in the system. Systems administrators, however, like to have redundant bridges (more than one bridge between a pair of LANs) to make the system more reliable. If a bridge fails, another bridge takes over until the failed one is repaired or replaced. Redundancy can create loops in the system, which is very undesirable. </a:t>
            </a:r>
          </a:p>
          <a:p>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Even though redundant Bridge make the network more reliable, but can create loops in the system, which is very undesirable. </a:t>
            </a:r>
          </a:p>
          <a:p>
            <a:r>
              <a:rPr lang="en-US" sz="1200" b="0" i="0" kern="1200">
                <a:solidFill>
                  <a:schemeClr val="tx1"/>
                </a:solidFill>
                <a:effectLst/>
                <a:latin typeface="Times New Roman" panose="02020603050405020304" pitchFamily="18" charset="0"/>
                <a:ea typeface="+mn-ea"/>
                <a:cs typeface="+mn-cs"/>
              </a:rPr>
              <a:t>To solve the looping problem, the bridges use the </a:t>
            </a:r>
            <a:r>
              <a:rPr lang="en-US" sz="1200" b="1" i="0" kern="1200">
                <a:solidFill>
                  <a:schemeClr val="tx1"/>
                </a:solidFill>
                <a:effectLst/>
                <a:latin typeface="Times New Roman" panose="02020603050405020304" pitchFamily="18" charset="0"/>
                <a:ea typeface="+mn-ea"/>
                <a:cs typeface="+mn-cs"/>
              </a:rPr>
              <a:t>spanning tree algorithm to create a loop less topology</a:t>
            </a:r>
            <a:r>
              <a:rPr lang="en-US" sz="1200" b="0" i="0" kern="1200">
                <a:solidFill>
                  <a:schemeClr val="tx1"/>
                </a:solidFill>
                <a:effectLst/>
                <a:latin typeface="Times New Roman" panose="02020603050405020304" pitchFamily="18" charset="0"/>
                <a:ea typeface="+mn-ea"/>
                <a:cs typeface="+mn-cs"/>
              </a:rPr>
              <a:t>.</a:t>
            </a:r>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69</a:t>
            </a:fld>
            <a:endParaRPr lang="en-US" altLang="en-US"/>
          </a:p>
        </p:txBody>
      </p:sp>
    </p:spTree>
    <p:extLst>
      <p:ext uri="{BB962C8B-B14F-4D97-AF65-F5344CB8AC3E}">
        <p14:creationId xmlns:p14="http://schemas.microsoft.com/office/powerpoint/2010/main" val="2577314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baseline="0">
                <a:latin typeface="Times New Roman" panose="02020603050405020304" pitchFamily="18" charset="0"/>
              </a:rPr>
              <a:t>Note that bridges change collision domains, but routers limit broadcast domains.</a:t>
            </a:r>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70</a:t>
            </a:fld>
            <a:endParaRPr lang="en-US" altLang="en-US"/>
          </a:p>
        </p:txBody>
      </p:sp>
    </p:spTree>
    <p:extLst>
      <p:ext uri="{BB962C8B-B14F-4D97-AF65-F5344CB8AC3E}">
        <p14:creationId xmlns:p14="http://schemas.microsoft.com/office/powerpoint/2010/main" val="3496522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Structure of Router</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71</a:t>
            </a:fld>
            <a:endParaRPr lang="en-US" altLang="en-US"/>
          </a:p>
        </p:txBody>
      </p:sp>
    </p:spTree>
    <p:extLst>
      <p:ext uri="{BB962C8B-B14F-4D97-AF65-F5344CB8AC3E}">
        <p14:creationId xmlns:p14="http://schemas.microsoft.com/office/powerpoint/2010/main" val="1002542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Connecting Devices and Layers</a:t>
            </a:r>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76</a:t>
            </a:fld>
            <a:endParaRPr lang="en-US" altLang="en-US"/>
          </a:p>
        </p:txBody>
      </p:sp>
    </p:spTree>
    <p:extLst>
      <p:ext uri="{BB962C8B-B14F-4D97-AF65-F5344CB8AC3E}">
        <p14:creationId xmlns:p14="http://schemas.microsoft.com/office/powerpoint/2010/main" val="91379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187DE-B855-4B57-A2EC-E853D13A3177}" type="slidenum">
              <a:rPr lang="en-US"/>
              <a:pPr/>
              <a:t>6</a:t>
            </a:fld>
            <a:endParaRPr lang="en-US"/>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r>
              <a:rPr lang="en-US" sz="1200" b="1" i="0" kern="1200">
                <a:solidFill>
                  <a:schemeClr val="tx1"/>
                </a:solidFill>
                <a:effectLst/>
                <a:latin typeface="Times New Roman" panose="02020603050405020304" pitchFamily="18" charset="0"/>
                <a:ea typeface="+mn-ea"/>
                <a:cs typeface="+mn-cs"/>
              </a:rPr>
              <a:t>Above </a:t>
            </a:r>
            <a:r>
              <a:rPr lang="en-US" altLang="en-US" sz="1200" b="0">
                <a:solidFill>
                  <a:srgbClr val="FF0000"/>
                </a:solidFill>
                <a:latin typeface="Sitka Text" panose="02000505000000020004" pitchFamily="2" charset="0"/>
              </a:rPr>
              <a:t>multiplexing</a:t>
            </a:r>
            <a:r>
              <a:rPr lang="en-US" altLang="en-US" sz="1200" b="0">
                <a:latin typeface="Sitka Text" panose="02000505000000020004" pitchFamily="2" charset="0"/>
              </a:rPr>
              <a:t>/</a:t>
            </a:r>
            <a:r>
              <a:rPr lang="en-US" altLang="en-US" sz="1200" b="0">
                <a:solidFill>
                  <a:srgbClr val="FF0000"/>
                </a:solidFill>
                <a:latin typeface="Sitka Text" panose="02000505000000020004" pitchFamily="2" charset="0"/>
              </a:rPr>
              <a:t>de-multiplexing – is simultaneously transmitting frames of different sources(or frames containing data of different sender) and demultiplexing is </a:t>
            </a:r>
            <a:r>
              <a:rPr lang="en-US" altLang="en-US" sz="1200" b="0" err="1">
                <a:solidFill>
                  <a:srgbClr val="FF0000"/>
                </a:solidFill>
                <a:latin typeface="Sitka Text" panose="02000505000000020004" pitchFamily="2" charset="0"/>
              </a:rPr>
              <a:t>reverese</a:t>
            </a:r>
            <a:endParaRPr lang="en-US" sz="1200" b="1" i="0" kern="1200">
              <a:solidFill>
                <a:schemeClr val="tx1"/>
              </a:solidFill>
              <a:effectLst/>
              <a:latin typeface="Times New Roman" panose="02020603050405020304" pitchFamily="18" charset="0"/>
              <a:ea typeface="+mn-ea"/>
              <a:cs typeface="+mn-cs"/>
            </a:endParaRPr>
          </a:p>
          <a:p>
            <a:r>
              <a:rPr lang="en-US" sz="1200" b="1" i="0" kern="1200">
                <a:solidFill>
                  <a:schemeClr val="tx1"/>
                </a:solidFill>
                <a:effectLst/>
                <a:latin typeface="Times New Roman" panose="02020603050405020304" pitchFamily="18" charset="0"/>
                <a:ea typeface="+mn-ea"/>
                <a:cs typeface="+mn-cs"/>
              </a:rPr>
              <a:t>Statistical multiplexing</a:t>
            </a:r>
            <a:r>
              <a:rPr lang="en-US" sz="1200" b="0" i="0" kern="1200">
                <a:solidFill>
                  <a:schemeClr val="tx1"/>
                </a:solidFill>
                <a:effectLst/>
                <a:latin typeface="Times New Roman" panose="02020603050405020304" pitchFamily="18" charset="0"/>
                <a:ea typeface="+mn-ea"/>
                <a:cs typeface="+mn-cs"/>
              </a:rPr>
              <a:t> is a type of communication link sharing, very similar to dynamic bandwidth allocation (DBA). In statistical multiplexing, a communication channel is divided into an arbitrary number of variable bitrate digital channels or data streams. The link sharing is adapted to the instantaneous traffic demands of the data streams that are transferred over each channel. This is an alternative to creating a fixed sharing of a link, such as in general time division multiplexing (TDM) and frequency division multiplexing (FDM). When performed correctly, statistical multiplexing can provide a link utilization improvement, called the </a:t>
            </a:r>
            <a:r>
              <a:rPr lang="en-US" sz="1200" b="0" i="1" kern="1200">
                <a:solidFill>
                  <a:schemeClr val="tx1"/>
                </a:solidFill>
                <a:effectLst/>
                <a:latin typeface="Times New Roman" panose="02020603050405020304" pitchFamily="18" charset="0"/>
                <a:ea typeface="+mn-ea"/>
                <a:cs typeface="+mn-cs"/>
              </a:rPr>
              <a:t>statistical multiplexing gain</a:t>
            </a:r>
            <a:r>
              <a:rPr lang="en-US" sz="1200" b="0" i="0" kern="1200">
                <a:solidFill>
                  <a:schemeClr val="tx1"/>
                </a:solidFill>
                <a:effectLst/>
                <a:latin typeface="Times New Roman" panose="02020603050405020304" pitchFamily="18" charset="0"/>
                <a:ea typeface="+mn-ea"/>
                <a:cs typeface="+mn-cs"/>
              </a:rPr>
              <a:t>.</a:t>
            </a:r>
            <a:endParaRPr lang="en-US"/>
          </a:p>
        </p:txBody>
      </p:sp>
    </p:spTree>
    <p:extLst>
      <p:ext uri="{BB962C8B-B14F-4D97-AF65-F5344CB8AC3E}">
        <p14:creationId xmlns:p14="http://schemas.microsoft.com/office/powerpoint/2010/main" val="4514863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Connection is switched from one port to another port</a:t>
            </a:r>
          </a:p>
        </p:txBody>
      </p:sp>
      <p:sp>
        <p:nvSpPr>
          <p:cNvPr id="4" name="Slide Number Placeholder 3"/>
          <p:cNvSpPr>
            <a:spLocks noGrp="1"/>
          </p:cNvSpPr>
          <p:nvPr>
            <p:ph type="sldNum" sz="quarter" idx="5"/>
          </p:nvPr>
        </p:nvSpPr>
        <p:spPr/>
        <p:txBody>
          <a:bodyPr/>
          <a:lstStyle/>
          <a:p>
            <a:fld id="{32AC4F16-D62F-4FF2-9F86-8E7286B506B8}" type="slidenum">
              <a:rPr lang="en-US" smtClean="0"/>
              <a:t>77</a:t>
            </a:fld>
            <a:endParaRPr lang="en-US"/>
          </a:p>
        </p:txBody>
      </p:sp>
    </p:spTree>
    <p:extLst>
      <p:ext uri="{BB962C8B-B14F-4D97-AF65-F5344CB8AC3E}">
        <p14:creationId xmlns:p14="http://schemas.microsoft.com/office/powerpoint/2010/main" val="7516623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Connection is switched from one port to another port</a:t>
            </a:r>
          </a:p>
        </p:txBody>
      </p:sp>
      <p:sp>
        <p:nvSpPr>
          <p:cNvPr id="4" name="Slide Number Placeholder 3"/>
          <p:cNvSpPr>
            <a:spLocks noGrp="1"/>
          </p:cNvSpPr>
          <p:nvPr>
            <p:ph type="sldNum" sz="quarter" idx="5"/>
          </p:nvPr>
        </p:nvSpPr>
        <p:spPr/>
        <p:txBody>
          <a:bodyPr/>
          <a:lstStyle/>
          <a:p>
            <a:fld id="{32AC4F16-D62F-4FF2-9F86-8E7286B506B8}" type="slidenum">
              <a:rPr lang="en-US" smtClean="0"/>
              <a:t>78</a:t>
            </a:fld>
            <a:endParaRPr lang="en-US"/>
          </a:p>
        </p:txBody>
      </p:sp>
    </p:spTree>
    <p:extLst>
      <p:ext uri="{BB962C8B-B14F-4D97-AF65-F5344CB8AC3E}">
        <p14:creationId xmlns:p14="http://schemas.microsoft.com/office/powerpoint/2010/main" val="32497957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Following are the three </a:t>
            </a:r>
            <a:r>
              <a:rPr lang="en-US" baseline="0"/>
              <a:t>ways to achieve Switching.- Circuit switching, Message Switching and Packet Switching(further divided as </a:t>
            </a:r>
            <a:r>
              <a:rPr lang="en-US" baseline="0" err="1"/>
              <a:t>Virtural</a:t>
            </a:r>
            <a:r>
              <a:rPr lang="en-US" baseline="0"/>
              <a:t> Circuit and datagram switching) </a:t>
            </a:r>
          </a:p>
          <a:p>
            <a:r>
              <a:rPr lang="en-US" sz="1200" b="0" i="0" u="none" strike="noStrike" kern="1200" baseline="0">
                <a:solidFill>
                  <a:schemeClr val="tx1"/>
                </a:solidFill>
                <a:latin typeface="+mn-lt"/>
                <a:ea typeface="+mn-ea"/>
                <a:cs typeface="+mn-cs"/>
              </a:rPr>
              <a:t>Traditionally, three methods of switching have been important: circuit switching,</a:t>
            </a:r>
          </a:p>
          <a:p>
            <a:r>
              <a:rPr lang="en-US" sz="1200" b="0" i="0" u="none" strike="noStrike" kern="1200" baseline="0">
                <a:solidFill>
                  <a:schemeClr val="tx1"/>
                </a:solidFill>
                <a:latin typeface="+mn-lt"/>
                <a:ea typeface="+mn-ea"/>
                <a:cs typeface="+mn-cs"/>
              </a:rPr>
              <a:t>packet switching, and </a:t>
            </a:r>
            <a:r>
              <a:rPr lang="en-US" sz="1200" b="1" i="0" u="none" strike="noStrike" kern="1200" baseline="0">
                <a:solidFill>
                  <a:schemeClr val="tx1"/>
                </a:solidFill>
                <a:latin typeface="+mn-lt"/>
                <a:ea typeface="+mn-ea"/>
                <a:cs typeface="+mn-cs"/>
              </a:rPr>
              <a:t>message switching</a:t>
            </a:r>
            <a:r>
              <a:rPr lang="en-US" sz="1200" b="0" i="0" u="none" strike="noStrike" kern="1200" baseline="0">
                <a:solidFill>
                  <a:schemeClr val="tx1"/>
                </a:solidFill>
                <a:latin typeface="+mn-lt"/>
                <a:ea typeface="+mn-ea"/>
                <a:cs typeface="+mn-cs"/>
              </a:rPr>
              <a:t>. The first two are commonly used today. The</a:t>
            </a:r>
          </a:p>
          <a:p>
            <a:r>
              <a:rPr lang="en-US" sz="1200" b="0" i="0" u="none" strike="noStrike" kern="1200" baseline="0">
                <a:solidFill>
                  <a:schemeClr val="tx1"/>
                </a:solidFill>
                <a:latin typeface="+mn-lt"/>
                <a:ea typeface="+mn-ea"/>
                <a:cs typeface="+mn-cs"/>
              </a:rPr>
              <a:t>third has been phased out in general communications but still has networking applications.</a:t>
            </a:r>
          </a:p>
          <a:p>
            <a:r>
              <a:rPr lang="en-US" sz="1200" b="0" i="0" u="none" strike="noStrike" kern="1200" baseline="0">
                <a:solidFill>
                  <a:schemeClr val="tx1"/>
                </a:solidFill>
                <a:latin typeface="+mn-lt"/>
                <a:ea typeface="+mn-ea"/>
                <a:cs typeface="+mn-cs"/>
              </a:rPr>
              <a:t>We can then divide today's networks into three broad categories: circuit-switched networks,</a:t>
            </a:r>
          </a:p>
          <a:p>
            <a:r>
              <a:rPr lang="en-US" sz="1200" b="0" i="0" u="none" strike="noStrike" kern="1200" baseline="0">
                <a:solidFill>
                  <a:schemeClr val="tx1"/>
                </a:solidFill>
                <a:latin typeface="+mn-lt"/>
                <a:ea typeface="+mn-ea"/>
                <a:cs typeface="+mn-cs"/>
              </a:rPr>
              <a:t>packet-switched networks, and message-switched. Packet-switched networks can </a:t>
            </a:r>
            <a:r>
              <a:rPr lang="en-US" sz="1200" b="0" i="0" u="none" strike="noStrike" kern="1200" baseline="0" err="1">
                <a:solidFill>
                  <a:schemeClr val="tx1"/>
                </a:solidFill>
                <a:latin typeface="+mn-lt"/>
                <a:ea typeface="+mn-ea"/>
                <a:cs typeface="+mn-cs"/>
              </a:rPr>
              <a:t>funher</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be divided into two subcategories-virtual-circuit networks and datagram </a:t>
            </a:r>
            <a:r>
              <a:rPr lang="en-US" sz="1200" b="0" i="0" u="none" strike="noStrike" kern="1200" baseline="0" err="1">
                <a:solidFill>
                  <a:schemeClr val="tx1"/>
                </a:solidFill>
                <a:latin typeface="+mn-lt"/>
                <a:ea typeface="+mn-ea"/>
                <a:cs typeface="+mn-cs"/>
              </a:rPr>
              <a:t>networksas</a:t>
            </a:r>
            <a:endParaRPr lang="en-US" baseline="0"/>
          </a:p>
          <a:p>
            <a:endParaRPr lang="en-US" baseline="0"/>
          </a:p>
          <a:p>
            <a:r>
              <a:rPr lang="en-US" sz="1200" b="0" i="0" u="none" strike="noStrike" kern="1200" baseline="0">
                <a:solidFill>
                  <a:schemeClr val="tx1"/>
                </a:solidFill>
                <a:latin typeface="+mn-lt"/>
                <a:ea typeface="+mn-ea"/>
                <a:cs typeface="+mn-cs"/>
              </a:rPr>
              <a:t>In message switching, each switch stores the whole message and forwards it to the next switch. Although, we don't see message switching at lower layers,</a:t>
            </a:r>
          </a:p>
          <a:p>
            <a:r>
              <a:rPr lang="en-US" sz="1200" b="0" i="0" u="none" strike="noStrike" kern="1200" baseline="0">
                <a:solidFill>
                  <a:schemeClr val="tx1"/>
                </a:solidFill>
                <a:latin typeface="+mn-lt"/>
                <a:ea typeface="+mn-ea"/>
                <a:cs typeface="+mn-cs"/>
              </a:rPr>
              <a:t> it is still used in some applications like electronic mail (e-mail). We will not discuss this topic in this book (DCN –chapter 8, page 214, pdf page 251).</a:t>
            </a:r>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79</a:t>
            </a:fld>
            <a:endParaRPr lang="en-US"/>
          </a:p>
        </p:txBody>
      </p:sp>
    </p:spTree>
    <p:extLst>
      <p:ext uri="{BB962C8B-B14F-4D97-AF65-F5344CB8AC3E}">
        <p14:creationId xmlns:p14="http://schemas.microsoft.com/office/powerpoint/2010/main" val="25306615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One solution to the switching is referred to as </a:t>
            </a:r>
            <a:r>
              <a:rPr lang="en-US" sz="1200" b="1" i="0" u="none" strike="noStrike" kern="1200" baseline="0">
                <a:solidFill>
                  <a:schemeClr val="tx1"/>
                </a:solidFill>
                <a:latin typeface="+mn-lt"/>
                <a:ea typeface="+mn-ea"/>
                <a:cs typeface="+mn-cs"/>
              </a:rPr>
              <a:t>circuit switching</a:t>
            </a:r>
            <a:r>
              <a:rPr lang="en-US" sz="1200" b="0" i="0" u="none" strike="noStrike" kern="1200" baseline="0">
                <a:solidFill>
                  <a:schemeClr val="tx1"/>
                </a:solidFill>
                <a:latin typeface="+mn-lt"/>
                <a:ea typeface="+mn-ea"/>
                <a:cs typeface="+mn-cs"/>
              </a:rPr>
              <a:t>, in which a physical circuit (or channel) is established between the source and destination of the message before the delivery of the message. After the circuit is established, the entire message,</a:t>
            </a:r>
          </a:p>
          <a:p>
            <a:r>
              <a:rPr lang="en-US" sz="1200" b="0" i="0" u="none" strike="noStrike" kern="1200" baseline="0">
                <a:solidFill>
                  <a:schemeClr val="tx1"/>
                </a:solidFill>
                <a:latin typeface="+mn-lt"/>
                <a:ea typeface="+mn-ea"/>
                <a:cs typeface="+mn-cs"/>
              </a:rPr>
              <a:t>is transformed from the source to the destination. The source can then inform the network that the transmission is complete, which allows the network to open all switches and use the links and connecting devices for another connection. The </a:t>
            </a:r>
            <a:r>
              <a:rPr lang="en-US" sz="1200" b="1" i="0" u="none" strike="noStrike" kern="1200" baseline="0">
                <a:solidFill>
                  <a:schemeClr val="tx1"/>
                </a:solidFill>
                <a:latin typeface="+mn-lt"/>
                <a:ea typeface="+mn-ea"/>
                <a:cs typeface="+mn-cs"/>
              </a:rPr>
              <a:t>circuit</a:t>
            </a:r>
          </a:p>
          <a:p>
            <a:r>
              <a:rPr lang="en-US" sz="1200" b="1" i="0" u="none" strike="noStrike" kern="1200" baseline="0">
                <a:solidFill>
                  <a:schemeClr val="tx1"/>
                </a:solidFill>
                <a:latin typeface="+mn-lt"/>
                <a:ea typeface="+mn-ea"/>
                <a:cs typeface="+mn-cs"/>
              </a:rPr>
              <a:t>switching was never implemented at the network layer</a:t>
            </a:r>
            <a:r>
              <a:rPr lang="en-US" sz="1200" b="0" i="0" u="none" strike="noStrike" kern="1200" baseline="0">
                <a:solidFill>
                  <a:schemeClr val="tx1"/>
                </a:solidFill>
                <a:latin typeface="+mn-lt"/>
                <a:ea typeface="+mn-ea"/>
                <a:cs typeface="+mn-cs"/>
              </a:rPr>
              <a:t>; it is mostly used at the </a:t>
            </a:r>
            <a:r>
              <a:rPr lang="en-US" sz="1200" b="1" i="0" u="none" strike="noStrike" kern="1200" baseline="0">
                <a:solidFill>
                  <a:schemeClr val="tx1"/>
                </a:solidFill>
                <a:latin typeface="+mn-lt"/>
                <a:ea typeface="+mn-ea"/>
                <a:cs typeface="+mn-cs"/>
              </a:rPr>
              <a:t>physical layer. </a:t>
            </a:r>
          </a:p>
          <a:p>
            <a:r>
              <a:rPr lang="en-US" sz="1200" b="1" i="0" u="none" strike="noStrike" kern="1200" baseline="0">
                <a:solidFill>
                  <a:schemeClr val="tx1"/>
                </a:solidFill>
                <a:latin typeface="+mn-lt"/>
                <a:ea typeface="+mn-ea"/>
                <a:cs typeface="+mn-cs"/>
              </a:rPr>
              <a:t> </a:t>
            </a:r>
            <a:r>
              <a:rPr lang="en-US">
                <a:hlinkClick r:id="rId3" tooltip="Circuit switched"/>
              </a:rPr>
              <a:t>Circuit switched</a:t>
            </a:r>
            <a:r>
              <a:rPr lang="en-US"/>
              <a:t> communication, </a:t>
            </a:r>
            <a:r>
              <a:rPr lang="en-US" b="1"/>
              <a:t>for example </a:t>
            </a:r>
            <a:r>
              <a:rPr lang="en-US"/>
              <a:t>the </a:t>
            </a:r>
            <a:r>
              <a:rPr lang="en-US">
                <a:hlinkClick r:id="rId4" tooltip="Public switched telephone network"/>
              </a:rPr>
              <a:t>public switched telephone network</a:t>
            </a:r>
            <a:r>
              <a:rPr lang="en-US"/>
              <a:t>, </a:t>
            </a:r>
            <a:r>
              <a:rPr lang="en-US">
                <a:hlinkClick r:id="rId5" tooltip="ISDN"/>
              </a:rPr>
              <a:t>ISDN</a:t>
            </a:r>
            <a:r>
              <a:rPr lang="en-US"/>
              <a:t>, </a:t>
            </a:r>
            <a:r>
              <a:rPr lang="en-US">
                <a:hlinkClick r:id="rId6" tooltip="SONET/SDH"/>
              </a:rPr>
              <a:t>SONET/SDH</a:t>
            </a:r>
            <a:r>
              <a:rPr lang="en-US"/>
              <a:t> and </a:t>
            </a:r>
            <a:r>
              <a:rPr lang="en-US">
                <a:hlinkClick r:id="rId7" tooltip="Optical mesh network"/>
              </a:rPr>
              <a:t>optical mesh networks</a:t>
            </a:r>
            <a:r>
              <a:rPr lang="en-US"/>
              <a:t>, are intrinsically connection-oriented communications systems. Circuit mode communication provides guarantees that data will arrive with constant bandwidth and at constant delay and in-order delivery of a </a:t>
            </a:r>
            <a:r>
              <a:rPr lang="en-US">
                <a:hlinkClick r:id="rId8" tooltip="Bit stream"/>
              </a:rPr>
              <a:t>bit stream</a:t>
            </a:r>
            <a:r>
              <a:rPr lang="en-US"/>
              <a:t> or </a:t>
            </a:r>
            <a:r>
              <a:rPr lang="en-US">
                <a:hlinkClick r:id="rId9" tooltip="Byte stream"/>
              </a:rPr>
              <a:t>byte stream</a:t>
            </a:r>
            <a:r>
              <a:rPr lang="en-US"/>
              <a:t> is provided. The switches are reconfigured during a circuit establishment phase. </a:t>
            </a:r>
            <a:endParaRPr lang="en-US" b="1"/>
          </a:p>
        </p:txBody>
      </p:sp>
      <p:sp>
        <p:nvSpPr>
          <p:cNvPr id="4" name="Slide Number Placeholder 3"/>
          <p:cNvSpPr>
            <a:spLocks noGrp="1"/>
          </p:cNvSpPr>
          <p:nvPr>
            <p:ph type="sldNum" sz="quarter" idx="10"/>
          </p:nvPr>
        </p:nvSpPr>
        <p:spPr/>
        <p:txBody>
          <a:bodyPr/>
          <a:lstStyle/>
          <a:p>
            <a:fld id="{32AC4F16-D62F-4FF2-9F86-8E7286B506B8}" type="slidenum">
              <a:rPr lang="en-US" smtClean="0"/>
              <a:t>80</a:t>
            </a:fld>
            <a:endParaRPr lang="en-US"/>
          </a:p>
        </p:txBody>
      </p:sp>
    </p:spTree>
    <p:extLst>
      <p:ext uri="{BB962C8B-B14F-4D97-AF65-F5344CB8AC3E}">
        <p14:creationId xmlns:p14="http://schemas.microsoft.com/office/powerpoint/2010/main" val="10443039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a:solidFill>
                  <a:srgbClr val="000000"/>
                </a:solidFill>
                <a:latin typeface="+mn-lt"/>
                <a:ea typeface="+mn-ea"/>
                <a:cs typeface="Segoe UI Semilight" panose="020B0402040204020203" pitchFamily="34" charset="0"/>
              </a:rPr>
              <a:t>The circuit (or channel) is establishment is not required</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The network layer in the Internet today is a packet-switched network. In this type of network, a message from the upper layer is divided into manageable packets and each packet is sent through the network. The source of the message sends the packets one by one; the destination of the message receives the packets one by one. The destination waits for all packets belonging to the same message to arrive before delivering the message to the upper layer. The connecting devices in a packet-switching network still need to decide how to route the packets to the final destination. Today, a packet-switched network can use two different approaches to route the packets: the datagram approach and the virtual circuit.</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2AC4F16-D62F-4FF2-9F86-8E7286B506B8}" type="slidenum">
              <a:rPr lang="en-US" smtClean="0"/>
              <a:t>81</a:t>
            </a:fld>
            <a:endParaRPr lang="en-US"/>
          </a:p>
        </p:txBody>
      </p:sp>
    </p:spTree>
    <p:extLst>
      <p:ext uri="{BB962C8B-B14F-4D97-AF65-F5344CB8AC3E}">
        <p14:creationId xmlns:p14="http://schemas.microsoft.com/office/powerpoint/2010/main" val="35646066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network layer is designed as a packet-switched network. This means that the</a:t>
            </a:r>
          </a:p>
          <a:p>
            <a:r>
              <a:rPr lang="en-US" sz="1200" b="0" i="0" u="none" strike="noStrike" kern="1200" baseline="0">
                <a:solidFill>
                  <a:schemeClr val="tx1"/>
                </a:solidFill>
                <a:latin typeface="+mn-lt"/>
                <a:ea typeface="+mn-ea"/>
                <a:cs typeface="+mn-cs"/>
              </a:rPr>
              <a:t>packet at the source is divided into manageable packets, normally called </a:t>
            </a:r>
            <a:r>
              <a:rPr lang="en-US" sz="1200" b="1" i="0" u="none" strike="noStrike" kern="1200" baseline="0">
                <a:solidFill>
                  <a:schemeClr val="tx1"/>
                </a:solidFill>
                <a:latin typeface="+mn-lt"/>
                <a:ea typeface="+mn-ea"/>
                <a:cs typeface="+mn-cs"/>
              </a:rPr>
              <a:t>datagrams</a:t>
            </a:r>
            <a:r>
              <a:rPr lang="en-US" sz="1200" b="0" i="0" u="none" strike="noStrike" kern="1200" baseline="0">
                <a:solidFill>
                  <a:schemeClr val="tx1"/>
                </a:solidFill>
                <a:latin typeface="+mn-lt"/>
                <a:ea typeface="+mn-ea"/>
                <a:cs typeface="+mn-cs"/>
              </a:rPr>
              <a:t>.</a:t>
            </a:r>
          </a:p>
          <a:p>
            <a:r>
              <a:rPr lang="en-US" sz="1200" b="0" i="0" u="none" strike="noStrike" kern="1200" baseline="0">
                <a:solidFill>
                  <a:schemeClr val="tx1"/>
                </a:solidFill>
                <a:latin typeface="+mn-lt"/>
                <a:ea typeface="+mn-ea"/>
                <a:cs typeface="+mn-cs"/>
              </a:rPr>
              <a:t>Individual datagrams are then transferred from the source to the destination. The</a:t>
            </a:r>
          </a:p>
          <a:p>
            <a:r>
              <a:rPr lang="en-US" sz="1200" b="0" i="0" u="none" strike="noStrike" kern="1200" baseline="0">
                <a:solidFill>
                  <a:schemeClr val="tx1"/>
                </a:solidFill>
                <a:latin typeface="+mn-lt"/>
                <a:ea typeface="+mn-ea"/>
                <a:cs typeface="+mn-cs"/>
              </a:rPr>
              <a:t>received datagrams are assembled at the destination before recreating the original message.</a:t>
            </a:r>
          </a:p>
          <a:p>
            <a:r>
              <a:rPr lang="en-US" sz="1200" b="0" i="0" u="none" strike="noStrike" kern="1200" baseline="0">
                <a:solidFill>
                  <a:schemeClr val="tx1"/>
                </a:solidFill>
                <a:latin typeface="+mn-lt"/>
                <a:ea typeface="+mn-ea"/>
                <a:cs typeface="+mn-cs"/>
              </a:rPr>
              <a:t>The packet-switched network layer of the Internet was originally designed as a</a:t>
            </a:r>
          </a:p>
          <a:p>
            <a:r>
              <a:rPr lang="en-US" sz="1200" b="0" i="1" u="none" strike="noStrike" kern="1200" baseline="0">
                <a:solidFill>
                  <a:schemeClr val="tx1"/>
                </a:solidFill>
                <a:latin typeface="+mn-lt"/>
                <a:ea typeface="+mn-ea"/>
                <a:cs typeface="+mn-cs"/>
              </a:rPr>
              <a:t>connectionless service, </a:t>
            </a:r>
            <a:r>
              <a:rPr lang="en-US" sz="1200" b="0" i="0" u="none" strike="noStrike" kern="1200" baseline="0">
                <a:solidFill>
                  <a:schemeClr val="tx1"/>
                </a:solidFill>
                <a:latin typeface="+mn-lt"/>
                <a:ea typeface="+mn-ea"/>
                <a:cs typeface="+mn-cs"/>
              </a:rPr>
              <a:t>but recently there is a tendency to change this </a:t>
            </a:r>
            <a:r>
              <a:rPr lang="en-US" sz="1200" b="0" i="1" u="none" strike="noStrike" kern="1200" baseline="0">
                <a:solidFill>
                  <a:schemeClr val="tx1"/>
                </a:solidFill>
                <a:latin typeface="+mn-lt"/>
                <a:ea typeface="+mn-ea"/>
                <a:cs typeface="+mn-cs"/>
              </a:rPr>
              <a:t>to a </a:t>
            </a:r>
            <a:r>
              <a:rPr lang="en-US" sz="1200" b="0" i="1" u="none" strike="noStrike" kern="1200" baseline="0" err="1">
                <a:solidFill>
                  <a:schemeClr val="tx1"/>
                </a:solidFill>
                <a:latin typeface="+mn-lt"/>
                <a:ea typeface="+mn-ea"/>
                <a:cs typeface="+mn-cs"/>
              </a:rPr>
              <a:t>connectionoriented</a:t>
            </a:r>
            <a:endParaRPr lang="en-US" sz="1200" b="0" i="1" u="none" strike="noStrike" kern="1200" baseline="0">
              <a:solidFill>
                <a:schemeClr val="tx1"/>
              </a:solidFill>
              <a:latin typeface="+mn-lt"/>
              <a:ea typeface="+mn-ea"/>
              <a:cs typeface="+mn-cs"/>
            </a:endParaRPr>
          </a:p>
          <a:p>
            <a:r>
              <a:rPr lang="en-US" sz="1200" b="0" i="1" u="none" strike="noStrike" kern="1200" baseline="0">
                <a:solidFill>
                  <a:schemeClr val="tx1"/>
                </a:solidFill>
                <a:latin typeface="+mn-lt"/>
                <a:ea typeface="+mn-ea"/>
                <a:cs typeface="+mn-cs"/>
              </a:rPr>
              <a:t>service</a:t>
            </a:r>
            <a:r>
              <a:rPr lang="en-US" sz="1200" b="0" i="0" u="none" strike="noStrike" kern="1200" baseline="0">
                <a:solidFill>
                  <a:schemeClr val="tx1"/>
                </a:solidFill>
                <a:latin typeface="+mn-lt"/>
                <a:ea typeface="+mn-ea"/>
                <a:cs typeface="+mn-cs"/>
              </a:rPr>
              <a:t>.</a:t>
            </a:r>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82</a:t>
            </a:fld>
            <a:endParaRPr lang="en-US"/>
          </a:p>
        </p:txBody>
      </p:sp>
    </p:spTree>
    <p:extLst>
      <p:ext uri="{BB962C8B-B14F-4D97-AF65-F5344CB8AC3E}">
        <p14:creationId xmlns:p14="http://schemas.microsoft.com/office/powerpoint/2010/main" val="14849400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When the network layer provides a connectionless service, each packet traveling in</a:t>
            </a:r>
          </a:p>
          <a:p>
            <a:r>
              <a:rPr lang="en-US" sz="1200" b="0" i="0" u="none" strike="noStrike" kern="1200" baseline="0">
                <a:solidFill>
                  <a:schemeClr val="tx1"/>
                </a:solidFill>
                <a:latin typeface="+mn-lt"/>
                <a:ea typeface="+mn-ea"/>
                <a:cs typeface="+mn-cs"/>
              </a:rPr>
              <a:t>the Internet is an independent entity; there is no relationship between packets belonging</a:t>
            </a:r>
          </a:p>
          <a:p>
            <a:r>
              <a:rPr lang="en-US" sz="1200" b="0" i="0" u="none" strike="noStrike" kern="1200" baseline="0">
                <a:solidFill>
                  <a:schemeClr val="tx1"/>
                </a:solidFill>
                <a:latin typeface="+mn-lt"/>
                <a:ea typeface="+mn-ea"/>
                <a:cs typeface="+mn-cs"/>
              </a:rPr>
              <a:t>to the same message. The switches in this type of network are called </a:t>
            </a:r>
            <a:r>
              <a:rPr lang="en-US" sz="1200" b="0" i="1" u="none" strike="noStrike" kern="1200" baseline="0">
                <a:solidFill>
                  <a:schemeClr val="tx1"/>
                </a:solidFill>
                <a:latin typeface="+mn-lt"/>
                <a:ea typeface="+mn-ea"/>
                <a:cs typeface="+mn-cs"/>
              </a:rPr>
              <a:t>routers</a:t>
            </a:r>
            <a:r>
              <a:rPr lang="en-US"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A packet belonging to a message may be followed by a packet belonging to the same message or</a:t>
            </a:r>
          </a:p>
          <a:p>
            <a:r>
              <a:rPr lang="en-US" sz="1200" b="0" i="0" u="none" strike="noStrike" kern="1200" baseline="0">
                <a:solidFill>
                  <a:schemeClr val="tx1"/>
                </a:solidFill>
                <a:latin typeface="+mn-lt"/>
                <a:ea typeface="+mn-ea"/>
                <a:cs typeface="+mn-cs"/>
              </a:rPr>
              <a:t>a different message. A packet may be followed by a packet coming from the same or</a:t>
            </a:r>
          </a:p>
          <a:p>
            <a:r>
              <a:rPr lang="en-US" sz="1200" b="0" i="0" u="none" strike="noStrike" kern="1200" baseline="0">
                <a:solidFill>
                  <a:schemeClr val="tx1"/>
                </a:solidFill>
                <a:latin typeface="+mn-lt"/>
                <a:ea typeface="+mn-ea"/>
                <a:cs typeface="+mn-cs"/>
              </a:rPr>
              <a:t>from a different source.</a:t>
            </a:r>
          </a:p>
          <a:p>
            <a:r>
              <a:rPr lang="en-US" sz="1200" b="0" i="0" u="none" strike="noStrike" kern="1200" baseline="0">
                <a:solidFill>
                  <a:schemeClr val="tx1"/>
                </a:solidFill>
                <a:latin typeface="+mn-lt"/>
                <a:ea typeface="+mn-ea"/>
                <a:cs typeface="+mn-cs"/>
              </a:rPr>
              <a:t>Each packet is routed based on the information contained in its header: source and</a:t>
            </a:r>
          </a:p>
          <a:p>
            <a:r>
              <a:rPr lang="en-US" sz="1200" b="0" i="0" u="none" strike="noStrike" kern="1200" baseline="0">
                <a:solidFill>
                  <a:schemeClr val="tx1"/>
                </a:solidFill>
                <a:latin typeface="+mn-lt"/>
                <a:ea typeface="+mn-ea"/>
                <a:cs typeface="+mn-cs"/>
              </a:rPr>
              <a:t>destination address.</a:t>
            </a:r>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83</a:t>
            </a:fld>
            <a:endParaRPr lang="en-US"/>
          </a:p>
        </p:txBody>
      </p:sp>
    </p:spTree>
    <p:extLst>
      <p:ext uri="{BB962C8B-B14F-4D97-AF65-F5344CB8AC3E}">
        <p14:creationId xmlns:p14="http://schemas.microsoft.com/office/powerpoint/2010/main" val="11614949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Each packet is routed based on the information contained in its header: source and</a:t>
            </a:r>
          </a:p>
          <a:p>
            <a:r>
              <a:rPr lang="en-US" sz="1200" b="0" i="0" u="none" strike="noStrike" kern="1200" baseline="0">
                <a:solidFill>
                  <a:schemeClr val="tx1"/>
                </a:solidFill>
                <a:latin typeface="+mn-lt"/>
                <a:ea typeface="+mn-ea"/>
                <a:cs typeface="+mn-cs"/>
              </a:rPr>
              <a:t>destination address. The destination address defines where it should go; the source</a:t>
            </a:r>
          </a:p>
          <a:p>
            <a:r>
              <a:rPr lang="en-US" sz="1200" b="0" i="0" u="none" strike="noStrike" kern="1200" baseline="0">
                <a:solidFill>
                  <a:schemeClr val="tx1"/>
                </a:solidFill>
                <a:latin typeface="+mn-lt"/>
                <a:ea typeface="+mn-ea"/>
                <a:cs typeface="+mn-cs"/>
              </a:rPr>
              <a:t>address defines where it comes from</a:t>
            </a:r>
            <a:r>
              <a:rPr lang="en-US" sz="1200" b="1" i="0" u="none" strike="noStrike" kern="1200" baseline="0">
                <a:solidFill>
                  <a:schemeClr val="tx1"/>
                </a:solidFill>
                <a:latin typeface="+mn-lt"/>
                <a:ea typeface="+mn-ea"/>
                <a:cs typeface="+mn-cs"/>
              </a:rPr>
              <a:t>. The router in this case routes the packet based</a:t>
            </a:r>
          </a:p>
          <a:p>
            <a:r>
              <a:rPr lang="en-US" sz="1200" b="1" i="0" u="none" strike="noStrike" kern="1200" baseline="0">
                <a:solidFill>
                  <a:schemeClr val="tx1"/>
                </a:solidFill>
                <a:latin typeface="+mn-lt"/>
                <a:ea typeface="+mn-ea"/>
                <a:cs typeface="+mn-cs"/>
              </a:rPr>
              <a:t>only on the destination address.</a:t>
            </a:r>
            <a:r>
              <a:rPr lang="en-US" sz="1200" b="0" i="0" u="none" strike="noStrike" kern="1200" baseline="0">
                <a:solidFill>
                  <a:schemeClr val="tx1"/>
                </a:solidFill>
                <a:latin typeface="+mn-lt"/>
                <a:ea typeface="+mn-ea"/>
                <a:cs typeface="+mn-cs"/>
              </a:rPr>
              <a:t> The source address may be used to send an error message</a:t>
            </a:r>
          </a:p>
          <a:p>
            <a:r>
              <a:rPr lang="en-US" sz="1200" b="0" i="0" u="none" strike="noStrike" kern="1200" baseline="0">
                <a:solidFill>
                  <a:schemeClr val="tx1"/>
                </a:solidFill>
                <a:latin typeface="+mn-lt"/>
                <a:ea typeface="+mn-ea"/>
                <a:cs typeface="+mn-cs"/>
              </a:rPr>
              <a:t>to the source if the packet is discarded. Figure shows the forwarding process in</a:t>
            </a:r>
          </a:p>
          <a:p>
            <a:r>
              <a:rPr lang="en-US" sz="1200" b="0" i="0" u="none" strike="noStrike" kern="1200" baseline="0">
                <a:solidFill>
                  <a:schemeClr val="tx1"/>
                </a:solidFill>
                <a:latin typeface="+mn-lt"/>
                <a:ea typeface="+mn-ea"/>
                <a:cs typeface="+mn-cs"/>
              </a:rPr>
              <a:t>a router in this case. We have used symbolic addresses such as A and B.</a:t>
            </a:r>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84</a:t>
            </a:fld>
            <a:endParaRPr lang="en-US"/>
          </a:p>
        </p:txBody>
      </p:sp>
    </p:spTree>
    <p:extLst>
      <p:ext uri="{BB962C8B-B14F-4D97-AF65-F5344CB8AC3E}">
        <p14:creationId xmlns:p14="http://schemas.microsoft.com/office/powerpoint/2010/main" val="11875154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none" strike="noStrike" kern="1200" baseline="0">
                <a:solidFill>
                  <a:schemeClr val="tx1"/>
                </a:solidFill>
                <a:latin typeface="+mn-lt"/>
                <a:ea typeface="+mn-ea"/>
                <a:cs typeface="+mn-cs"/>
              </a:rPr>
              <a:t>Delay In Connectionless Network</a:t>
            </a:r>
          </a:p>
          <a:p>
            <a:r>
              <a:rPr lang="en-US" sz="1200" b="0" i="0" u="none" strike="noStrike" kern="1200" baseline="0">
                <a:solidFill>
                  <a:schemeClr val="tx1"/>
                </a:solidFill>
                <a:latin typeface="+mn-lt"/>
                <a:ea typeface="+mn-ea"/>
                <a:cs typeface="+mn-cs"/>
              </a:rPr>
              <a:t>If we ignore the fact that the packet may be lost and resent and also the fact that the destination</a:t>
            </a:r>
          </a:p>
          <a:p>
            <a:r>
              <a:rPr lang="en-US" sz="1200" b="0" i="0" u="none" strike="noStrike" kern="1200" baseline="0">
                <a:solidFill>
                  <a:schemeClr val="tx1"/>
                </a:solidFill>
                <a:latin typeface="+mn-lt"/>
                <a:ea typeface="+mn-ea"/>
                <a:cs typeface="+mn-cs"/>
              </a:rPr>
              <a:t>may be needed to wait to receive all packets, we can model the delay as shown</a:t>
            </a:r>
          </a:p>
          <a:p>
            <a:r>
              <a:rPr lang="en-US" sz="1200" b="0" i="0" u="none" strike="noStrike" kern="1200" baseline="0">
                <a:solidFill>
                  <a:schemeClr val="tx1"/>
                </a:solidFill>
                <a:latin typeface="+mn-lt"/>
                <a:ea typeface="+mn-ea"/>
                <a:cs typeface="+mn-cs"/>
              </a:rPr>
              <a:t>in Figure</a:t>
            </a:r>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85</a:t>
            </a:fld>
            <a:endParaRPr lang="en-US"/>
          </a:p>
        </p:txBody>
      </p:sp>
    </p:spTree>
    <p:extLst>
      <p:ext uri="{BB962C8B-B14F-4D97-AF65-F5344CB8AC3E}">
        <p14:creationId xmlns:p14="http://schemas.microsoft.com/office/powerpoint/2010/main" val="19253906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version IP6, the </a:t>
            </a:r>
            <a:r>
              <a:rPr lang="en-US" sz="1200" b="0" i="1" u="none" strike="noStrike" kern="1200" baseline="0">
                <a:solidFill>
                  <a:schemeClr val="tx1"/>
                </a:solidFill>
                <a:latin typeface="+mn-lt"/>
                <a:ea typeface="+mn-ea"/>
                <a:cs typeface="+mn-cs"/>
              </a:rPr>
              <a:t>flow label </a:t>
            </a:r>
            <a:r>
              <a:rPr lang="en-US" sz="1200" b="0" i="0" u="none" strike="noStrike" kern="1200" baseline="0">
                <a:solidFill>
                  <a:schemeClr val="tx1"/>
                </a:solidFill>
                <a:latin typeface="+mn-lt"/>
                <a:ea typeface="+mn-ea"/>
                <a:cs typeface="+mn-cs"/>
              </a:rPr>
              <a:t>has been directly added to the format of the IPv6 datagram to allow us to use IPv6 as </a:t>
            </a:r>
            <a:r>
              <a:rPr lang="en-IN" sz="1200" b="0" i="0" u="none" strike="noStrike" kern="1200" baseline="0">
                <a:solidFill>
                  <a:schemeClr val="tx1"/>
                </a:solidFill>
                <a:latin typeface="+mn-lt"/>
                <a:ea typeface="+mn-ea"/>
                <a:cs typeface="+mn-cs"/>
              </a:rPr>
              <a:t>connection-oriented protocol.(chapter 27 IPv6 page789)</a:t>
            </a:r>
          </a:p>
          <a:p>
            <a:r>
              <a:rPr lang="en-US" sz="1200" b="0" i="0" u="none" strike="noStrike" kern="1200" baseline="0">
                <a:solidFill>
                  <a:schemeClr val="tx1"/>
                </a:solidFill>
                <a:latin typeface="+mn-lt"/>
                <a:ea typeface="+mn-ea"/>
                <a:cs typeface="+mn-cs"/>
              </a:rPr>
              <a:t>To a router, a flow is a sequence of packets that share the same characteristics, such as traveling the same path, using the same resources, having the same kind of security,</a:t>
            </a:r>
          </a:p>
          <a:p>
            <a:r>
              <a:rPr lang="en-US" sz="1200" b="0" i="0" u="none" strike="noStrike" kern="1200" baseline="0">
                <a:solidFill>
                  <a:schemeClr val="tx1"/>
                </a:solidFill>
                <a:latin typeface="+mn-lt"/>
                <a:ea typeface="+mn-ea"/>
                <a:cs typeface="+mn-cs"/>
              </a:rPr>
              <a:t>and so on. A router that supports the handling of flow labels has a flow label table.</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After connection setup, the datagrams can follow the same path. In this type of service, not only must the packet contain the source and destination addresses, it must also contain a </a:t>
            </a:r>
            <a:r>
              <a:rPr lang="en-US" sz="1200" b="0" i="1" u="none" strike="noStrike" kern="1200" baseline="0">
                <a:solidFill>
                  <a:schemeClr val="tx1"/>
                </a:solidFill>
                <a:latin typeface="+mn-lt"/>
                <a:ea typeface="+mn-ea"/>
                <a:cs typeface="+mn-cs"/>
              </a:rPr>
              <a:t>flow label, </a:t>
            </a:r>
            <a:r>
              <a:rPr lang="en-US" sz="1200" b="0" i="0" u="none" strike="noStrike" kern="1200" baseline="0">
                <a:solidFill>
                  <a:schemeClr val="tx1"/>
                </a:solidFill>
                <a:latin typeface="+mn-lt"/>
                <a:ea typeface="+mn-ea"/>
                <a:cs typeface="+mn-cs"/>
              </a:rPr>
              <a:t>a </a:t>
            </a:r>
            <a:r>
              <a:rPr lang="en-US" sz="1200" b="0" i="1" u="none" strike="noStrike" kern="1200" baseline="0">
                <a:solidFill>
                  <a:schemeClr val="tx1"/>
                </a:solidFill>
                <a:latin typeface="+mn-lt"/>
                <a:ea typeface="+mn-ea"/>
                <a:cs typeface="+mn-cs"/>
              </a:rPr>
              <a:t>virtual circuit identifier </a:t>
            </a:r>
            <a:r>
              <a:rPr lang="en-US" sz="1200" b="0" i="0" u="none" strike="noStrike" kern="1200" baseline="0">
                <a:solidFill>
                  <a:schemeClr val="tx1"/>
                </a:solidFill>
                <a:latin typeface="+mn-lt"/>
                <a:ea typeface="+mn-ea"/>
                <a:cs typeface="+mn-cs"/>
              </a:rPr>
              <a:t>that defines the virtual path the packet should follow. </a:t>
            </a:r>
          </a:p>
          <a:p>
            <a:endParaRPr lang="en-US" sz="1200" b="0" i="0" u="none" strike="noStrike" kern="1200" baseline="0">
              <a:solidFill>
                <a:schemeClr val="tx1"/>
              </a:solidFill>
              <a:latin typeface="+mn-lt"/>
              <a:ea typeface="+mn-ea"/>
              <a:cs typeface="+mn-cs"/>
            </a:endParaRPr>
          </a:p>
          <a:p>
            <a:r>
              <a:rPr lang="en-US" sz="1200" b="0" i="0" kern="1200">
                <a:solidFill>
                  <a:schemeClr val="tx1"/>
                </a:solidFill>
                <a:effectLst/>
                <a:latin typeface="+mn-lt"/>
                <a:ea typeface="+mn-ea"/>
                <a:cs typeface="+mn-cs"/>
              </a:rPr>
              <a:t>When requesting a connection-oriented service in these networks, at the connection setup time the user specifies the QoS that is required by the user application. The network can then determine whether it has sufficient resources available to handle that connection with the requested QoS, and the network can then set aside these resources for the connection. In order to undertake these tasks, the network retains “state” information about existing connections.</a:t>
            </a:r>
            <a:endParaRPr lang="en-US" sz="1200" b="0" i="0" u="none" strike="noStrike" kern="1200" baseline="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a:solidFill>
                  <a:schemeClr val="tx1"/>
                </a:solidFill>
                <a:latin typeface="+mn-lt"/>
                <a:ea typeface="+mn-ea"/>
                <a:cs typeface="+mn-cs"/>
              </a:rPr>
              <a:t>Is only VCI enough ? Why still Source, Destination addresses required.</a:t>
            </a:r>
            <a:endParaRPr lang="en-US" b="1"/>
          </a:p>
          <a:p>
            <a:r>
              <a:rPr lang="en-US" sz="1200" b="0" i="0" u="none" strike="noStrike" kern="1200" baseline="0">
                <a:solidFill>
                  <a:schemeClr val="tx1"/>
                </a:solidFill>
                <a:latin typeface="+mn-lt"/>
                <a:ea typeface="+mn-ea"/>
                <a:cs typeface="+mn-cs"/>
              </a:rPr>
              <a:t>Although it looks as though the use of the </a:t>
            </a:r>
            <a:r>
              <a:rPr lang="en-US" sz="1200" b="1" i="0" u="none" strike="noStrike" kern="1200" baseline="0">
                <a:solidFill>
                  <a:schemeClr val="tx1"/>
                </a:solidFill>
                <a:latin typeface="+mn-lt"/>
                <a:ea typeface="+mn-ea"/>
                <a:cs typeface="+mn-cs"/>
              </a:rPr>
              <a:t>label may make the source and destination addresses useless</a:t>
            </a:r>
            <a:r>
              <a:rPr lang="en-US" sz="1200" b="0" i="0" u="none" strike="noStrike" kern="1200" baseline="0">
                <a:solidFill>
                  <a:schemeClr val="tx1"/>
                </a:solidFill>
                <a:latin typeface="+mn-lt"/>
                <a:ea typeface="+mn-ea"/>
                <a:cs typeface="+mn-cs"/>
              </a:rPr>
              <a:t>, </a:t>
            </a:r>
            <a:r>
              <a:rPr lang="en-US" sz="1200" b="1" i="0" u="sng" strike="noStrike" kern="1200" baseline="0">
                <a:solidFill>
                  <a:schemeClr val="tx1"/>
                </a:solidFill>
                <a:latin typeface="+mn-lt"/>
                <a:ea typeface="+mn-ea"/>
                <a:cs typeface="+mn-cs"/>
              </a:rPr>
              <a:t>one reason </a:t>
            </a:r>
            <a:r>
              <a:rPr lang="en-US" sz="1200" b="0" i="0" u="none" strike="noStrike" kern="1200" baseline="0">
                <a:solidFill>
                  <a:schemeClr val="tx1"/>
                </a:solidFill>
                <a:latin typeface="+mn-lt"/>
                <a:ea typeface="+mn-ea"/>
                <a:cs typeface="+mn-cs"/>
              </a:rPr>
              <a:t>is that-the parts of the Internet that use connectionless service at the network layer still </a:t>
            </a:r>
            <a:r>
              <a:rPr lang="en-US" sz="1200" b="1" i="0" u="none" strike="noStrike" kern="1200" baseline="0">
                <a:solidFill>
                  <a:schemeClr val="tx1"/>
                </a:solidFill>
                <a:latin typeface="+mn-lt"/>
                <a:ea typeface="+mn-ea"/>
                <a:cs typeface="+mn-cs"/>
              </a:rPr>
              <a:t>keep these addresses for several reasons</a:t>
            </a:r>
            <a:r>
              <a:rPr lang="en-US" sz="1200" b="0" i="0" u="none" strike="noStrike" kern="1200" baseline="0">
                <a:solidFill>
                  <a:schemeClr val="tx1"/>
                </a:solidFill>
                <a:latin typeface="+mn-lt"/>
                <a:ea typeface="+mn-ea"/>
                <a:cs typeface="+mn-cs"/>
              </a:rPr>
              <a:t>. i.e. </a:t>
            </a:r>
            <a:r>
              <a:rPr lang="en-US" sz="1200" b="1" i="0" u="none" strike="noStrike" kern="1200" baseline="0">
                <a:solidFill>
                  <a:schemeClr val="tx1"/>
                </a:solidFill>
                <a:latin typeface="+mn-lt"/>
                <a:ea typeface="+mn-ea"/>
                <a:cs typeface="+mn-cs"/>
              </a:rPr>
              <a:t>One reason </a:t>
            </a:r>
            <a:r>
              <a:rPr lang="en-US" sz="1200" b="0" i="0" u="none" strike="noStrike" kern="1200" baseline="0">
                <a:solidFill>
                  <a:schemeClr val="tx1"/>
                </a:solidFill>
                <a:latin typeface="+mn-lt"/>
                <a:ea typeface="+mn-ea"/>
                <a:cs typeface="+mn-cs"/>
              </a:rPr>
              <a:t>is that </a:t>
            </a:r>
            <a:r>
              <a:rPr lang="en-US" sz="1200" b="0" i="0" u="sng" strike="noStrike" kern="1200" baseline="0">
                <a:solidFill>
                  <a:schemeClr val="tx1"/>
                </a:solidFill>
                <a:latin typeface="+mn-lt"/>
                <a:ea typeface="+mn-ea"/>
                <a:cs typeface="+mn-cs"/>
              </a:rPr>
              <a:t>part of the packet path may still be </a:t>
            </a:r>
            <a:r>
              <a:rPr lang="en-US" sz="1200" b="0" i="0" u="none" strike="noStrike" kern="1200" baseline="0">
                <a:solidFill>
                  <a:schemeClr val="tx1"/>
                </a:solidFill>
                <a:latin typeface="+mn-lt"/>
                <a:ea typeface="+mn-ea"/>
                <a:cs typeface="+mn-cs"/>
              </a:rPr>
              <a:t>using the </a:t>
            </a:r>
            <a:r>
              <a:rPr lang="en-US" sz="1200" b="1" i="0" u="none" strike="noStrike" kern="1200" baseline="0">
                <a:solidFill>
                  <a:schemeClr val="tx1"/>
                </a:solidFill>
                <a:latin typeface="+mn-lt"/>
                <a:ea typeface="+mn-ea"/>
                <a:cs typeface="+mn-cs"/>
              </a:rPr>
              <a:t>connectionless</a:t>
            </a:r>
            <a:r>
              <a:rPr lang="en-US" sz="1200" b="0" i="0" u="none" strike="noStrike" kern="1200" baseline="0">
                <a:solidFill>
                  <a:schemeClr val="tx1"/>
                </a:solidFill>
                <a:latin typeface="+mn-lt"/>
                <a:ea typeface="+mn-ea"/>
                <a:cs typeface="+mn-cs"/>
              </a:rPr>
              <a:t> service. </a:t>
            </a:r>
            <a:r>
              <a:rPr lang="en-US" sz="1200" b="1" i="0" u="none" strike="noStrike" kern="1200" baseline="0">
                <a:solidFill>
                  <a:schemeClr val="tx1"/>
                </a:solidFill>
                <a:latin typeface="+mn-lt"/>
                <a:ea typeface="+mn-ea"/>
                <a:cs typeface="+mn-cs"/>
              </a:rPr>
              <a:t>Another reason </a:t>
            </a:r>
            <a:r>
              <a:rPr lang="en-US" sz="1200" b="0" i="0" u="none" strike="noStrike" kern="1200" baseline="0">
                <a:solidFill>
                  <a:schemeClr val="tx1"/>
                </a:solidFill>
                <a:latin typeface="+mn-lt"/>
                <a:ea typeface="+mn-ea"/>
                <a:cs typeface="+mn-cs"/>
              </a:rPr>
              <a:t>is that the </a:t>
            </a:r>
            <a:r>
              <a:rPr lang="en-US" sz="1200" b="1" i="0" u="none" strike="noStrike" kern="1200" baseline="0">
                <a:solidFill>
                  <a:schemeClr val="tx1"/>
                </a:solidFill>
                <a:latin typeface="+mn-lt"/>
                <a:ea typeface="+mn-ea"/>
                <a:cs typeface="+mn-cs"/>
              </a:rPr>
              <a:t>protocol at the network layer is designed with these addresses</a:t>
            </a:r>
            <a:r>
              <a:rPr lang="en-US" sz="1200" b="0" i="0" u="none" strike="noStrike" kern="1200" baseline="0">
                <a:solidFill>
                  <a:schemeClr val="tx1"/>
                </a:solidFill>
                <a:latin typeface="+mn-lt"/>
                <a:ea typeface="+mn-ea"/>
                <a:cs typeface="+mn-cs"/>
              </a:rPr>
              <a:t> and it may take a while before they can be changed.</a:t>
            </a:r>
          </a:p>
          <a:p>
            <a:r>
              <a:rPr lang="en-US" b="1"/>
              <a:t>Transport layer connection mode communication.</a:t>
            </a:r>
          </a:p>
          <a:p>
            <a:endParaRPr lang="en-US" b="1"/>
          </a:p>
          <a:p>
            <a:r>
              <a:rPr lang="en-US"/>
              <a:t>Connection-oriented</a:t>
            </a:r>
            <a:r>
              <a:rPr lang="en-US" b="1"/>
              <a:t> </a:t>
            </a:r>
            <a:r>
              <a:rPr lang="en-US" b="1">
                <a:hlinkClick r:id="rId3" tooltip="Transport layer"/>
              </a:rPr>
              <a:t>transport layer</a:t>
            </a:r>
            <a:r>
              <a:rPr lang="en-US" b="1"/>
              <a:t> protocols</a:t>
            </a:r>
            <a:r>
              <a:rPr lang="en-US"/>
              <a:t> provide </a:t>
            </a:r>
            <a:r>
              <a:rPr lang="en-US" b="1" u="sng"/>
              <a:t>connection-oriented communications over connectionless communications systems</a:t>
            </a:r>
            <a:r>
              <a:rPr lang="en-US"/>
              <a:t>. A </a:t>
            </a:r>
            <a:r>
              <a:rPr lang="en-US" b="1"/>
              <a:t>connection-oriented transport layer protocol</a:t>
            </a:r>
            <a:r>
              <a:rPr lang="en-US"/>
              <a:t>, </a:t>
            </a:r>
            <a:r>
              <a:rPr lang="en-US" b="1"/>
              <a:t>such as </a:t>
            </a:r>
            <a:r>
              <a:rPr lang="en-US" b="1">
                <a:hlinkClick r:id="rId4" tooltip="Transmission control protocol"/>
              </a:rPr>
              <a:t>TCP</a:t>
            </a:r>
            <a:r>
              <a:rPr lang="en-US" b="1"/>
              <a:t>, may be based on a connectionless network layer protocol (such as </a:t>
            </a:r>
            <a:r>
              <a:rPr lang="en-US" b="1">
                <a:hlinkClick r:id="rId5" tooltip="Internet protocol"/>
              </a:rPr>
              <a:t>IP</a:t>
            </a:r>
            <a:r>
              <a:rPr lang="en-US" b="1"/>
              <a:t>)</a:t>
            </a:r>
            <a:r>
              <a:rPr lang="en-US"/>
              <a:t>, but still </a:t>
            </a:r>
            <a:r>
              <a:rPr lang="en-US" b="1"/>
              <a:t>achieves in-order delivery</a:t>
            </a:r>
            <a:r>
              <a:rPr lang="en-US"/>
              <a:t> of a byte-stream, </a:t>
            </a:r>
            <a:r>
              <a:rPr lang="en-US" b="1"/>
              <a:t>by means of segment sequence numbering</a:t>
            </a:r>
            <a:r>
              <a:rPr lang="en-US"/>
              <a:t> on the sender side, packet buffering and data packet reordering on the receiver side. The sequence numbering requires two-way synchronization of segment counters during a three-step connection establishment phase</a:t>
            </a:r>
            <a:r>
              <a:rPr lang="en-US" baseline="30000">
                <a:effectLst/>
              </a:rPr>
              <a:t>.</a:t>
            </a:r>
          </a:p>
          <a:p>
            <a:endParaRPr lang="en-US" baseline="30000">
              <a:effectLst/>
            </a:endParaRPr>
          </a:p>
          <a:p>
            <a:r>
              <a:rPr lang="en-US" b="1"/>
              <a:t>Datalink and network layer virtual circuit switching</a:t>
            </a:r>
          </a:p>
          <a:p>
            <a:r>
              <a:rPr lang="en-US"/>
              <a:t>In a connection-oriented packet switched </a:t>
            </a:r>
            <a:r>
              <a:rPr lang="en-US">
                <a:hlinkClick r:id="rId6" tooltip="Data link layer"/>
              </a:rPr>
              <a:t>data link layer</a:t>
            </a:r>
            <a:r>
              <a:rPr lang="en-US"/>
              <a:t> or </a:t>
            </a:r>
            <a:r>
              <a:rPr lang="en-US">
                <a:hlinkClick r:id="rId7" tooltip="Network layer"/>
              </a:rPr>
              <a:t>network layer</a:t>
            </a:r>
            <a:r>
              <a:rPr lang="en-US"/>
              <a:t> protocol, all data is sent over the same path during a communication session. The protocol identifies traffic flows only by a channel/data stream number, often denoted </a:t>
            </a:r>
            <a:r>
              <a:rPr lang="en-US">
                <a:hlinkClick r:id="rId8" tooltip="Virtual circuit identifier"/>
              </a:rPr>
              <a:t>virtual circuit identifier</a:t>
            </a:r>
            <a:r>
              <a:rPr lang="en-US"/>
              <a:t> (VCI), rather than by complete routing information for each packet (source and destination addresses) used in connectionless datagram switching such as conventional IP routers. In connection-oriented communication, routing information may be provided to the network nodes during the connection establishment phase, where the VCI is defined in tables in each node. Thus, the actual packet switching and data transfer can be taken care of by fast hardware, as opposed to slow software based routing. Typically, this connection identifier is a small integer (10 bits for Frame Relay, 24 bits for ATM, for example). This makes network switches substantially faster (as routing tables are just simple look-up tables, and are trivial to implement in hardware). The impact is so great, in fact, that even characteristically connectionless protocols, such as IP traffic, are being </a:t>
            </a:r>
            <a:r>
              <a:rPr lang="en-US" i="1"/>
              <a:t>tagged</a:t>
            </a:r>
            <a:r>
              <a:rPr lang="en-US"/>
              <a:t> with connection-oriented header prefixes (e.g., as with </a:t>
            </a:r>
            <a:r>
              <a:rPr lang="en-US">
                <a:hlinkClick r:id="rId9" tooltip="Multiprotocol Label Switching"/>
              </a:rPr>
              <a:t>MPLS</a:t>
            </a:r>
            <a:r>
              <a:rPr lang="en-US"/>
              <a:t>, or </a:t>
            </a:r>
            <a:r>
              <a:rPr lang="en-US">
                <a:hlinkClick r:id="rId10" tooltip="IPv6"/>
              </a:rPr>
              <a:t>IPv6</a:t>
            </a:r>
            <a:r>
              <a:rPr lang="en-US"/>
              <a:t>'s built-in Flow ID field</a:t>
            </a:r>
            <a:r>
              <a:rPr lang="en-US" baseline="30000">
                <a:effectLst/>
              </a:rPr>
              <a:t>[</a:t>
            </a:r>
            <a:r>
              <a:rPr lang="en-US" i="1" baseline="30000">
                <a:effectLst/>
                <a:hlinkClick r:id="rId11" tooltip="Wikipedia:Citation needed"/>
              </a:rPr>
              <a:t>citation needed</a:t>
            </a:r>
            <a:r>
              <a:rPr lang="en-US" baseline="30000">
                <a:effectLst/>
              </a:rPr>
              <a:t>]</a:t>
            </a:r>
            <a:r>
              <a:rPr lang="en-US"/>
              <a:t>). </a:t>
            </a:r>
          </a:p>
          <a:p>
            <a:r>
              <a:rPr lang="en-US"/>
              <a:t>ATM and Frame Relay, for example, are both examples of a connection-oriented, </a:t>
            </a:r>
            <a:r>
              <a:rPr lang="en-US">
                <a:hlinkClick r:id="rId12" tooltip="Reliability (computer networking)"/>
              </a:rPr>
              <a:t>unreliable</a:t>
            </a:r>
            <a:r>
              <a:rPr lang="en-US"/>
              <a:t> data link layer protocols. There are also reliable connectionless protocols as well, such as </a:t>
            </a:r>
            <a:r>
              <a:rPr lang="en-US">
                <a:hlinkClick r:id="rId13" tooltip="AX.25"/>
              </a:rPr>
              <a:t>AX.25</a:t>
            </a:r>
            <a:r>
              <a:rPr lang="en-US"/>
              <a:t> network layer protocol</a:t>
            </a:r>
          </a:p>
          <a:p>
            <a:r>
              <a:rPr lang="en-US"/>
              <a:t>VCI determines</a:t>
            </a:r>
            <a:r>
              <a:rPr lang="en-US" baseline="0"/>
              <a:t> path through which packet must pass through.</a:t>
            </a:r>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86</a:t>
            </a:fld>
            <a:endParaRPr lang="en-US"/>
          </a:p>
        </p:txBody>
      </p:sp>
    </p:spTree>
    <p:extLst>
      <p:ext uri="{BB962C8B-B14F-4D97-AF65-F5344CB8AC3E}">
        <p14:creationId xmlns:p14="http://schemas.microsoft.com/office/powerpoint/2010/main" val="1871379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187DE-B855-4B57-A2EC-E853D13A3177}" type="slidenum">
              <a:rPr lang="en-US"/>
              <a:pPr/>
              <a:t>7</a:t>
            </a:fld>
            <a:endParaRPr lang="en-US"/>
          </a:p>
        </p:txBody>
      </p:sp>
      <p:sp>
        <p:nvSpPr>
          <p:cNvPr id="902146" name="Rectangle 2"/>
          <p:cNvSpPr>
            <a:spLocks noGrp="1" noRot="1" noChangeAspect="1" noChangeArrowheads="1" noTextEdit="1"/>
          </p:cNvSpPr>
          <p:nvPr>
            <p:ph type="sldImg"/>
          </p:nvPr>
        </p:nvSpPr>
        <p:spPr>
          <a:ln/>
        </p:spPr>
      </p:sp>
      <p:sp>
        <p:nvSpPr>
          <p:cNvPr id="902147" name="Rectangle 3"/>
          <p:cNvSpPr>
            <a:spLocks noGrp="1" noChangeArrowheads="1"/>
          </p:cNvSpPr>
          <p:nvPr>
            <p:ph type="body" idx="1"/>
          </p:nvPr>
        </p:nvSpPr>
        <p:spPr/>
        <p:txBody>
          <a:bodyPr/>
          <a:lstStyle/>
          <a:p>
            <a:r>
              <a:rPr lang="en-US" sz="1200" b="1" i="0" kern="1200">
                <a:solidFill>
                  <a:schemeClr val="tx1"/>
                </a:solidFill>
                <a:effectLst/>
                <a:latin typeface="Times New Roman" panose="02020603050405020304" pitchFamily="18" charset="0"/>
                <a:ea typeface="+mn-ea"/>
                <a:cs typeface="+mn-cs"/>
              </a:rPr>
              <a:t>Above </a:t>
            </a:r>
            <a:r>
              <a:rPr lang="en-US" altLang="en-US" sz="1200" b="0">
                <a:solidFill>
                  <a:srgbClr val="FF0000"/>
                </a:solidFill>
                <a:latin typeface="Sitka Text" panose="02000505000000020004" pitchFamily="2" charset="0"/>
              </a:rPr>
              <a:t>multiplexing</a:t>
            </a:r>
            <a:r>
              <a:rPr lang="en-US" altLang="en-US" sz="1200" b="0">
                <a:latin typeface="Sitka Text" panose="02000505000000020004" pitchFamily="2" charset="0"/>
              </a:rPr>
              <a:t>/</a:t>
            </a:r>
            <a:r>
              <a:rPr lang="en-US" altLang="en-US" sz="1200" b="0">
                <a:solidFill>
                  <a:srgbClr val="FF0000"/>
                </a:solidFill>
                <a:latin typeface="Sitka Text" panose="02000505000000020004" pitchFamily="2" charset="0"/>
              </a:rPr>
              <a:t>de-multiplexing – is simultaneously transmitting frames of different sources(or frames containing data of different sender) and demultiplexing is </a:t>
            </a:r>
            <a:r>
              <a:rPr lang="en-US" altLang="en-US" sz="1200" b="0" err="1">
                <a:solidFill>
                  <a:srgbClr val="FF0000"/>
                </a:solidFill>
                <a:latin typeface="Sitka Text" panose="02000505000000020004" pitchFamily="2" charset="0"/>
              </a:rPr>
              <a:t>reverese</a:t>
            </a:r>
            <a:endParaRPr lang="en-US" sz="1200" b="1" i="0" kern="1200">
              <a:solidFill>
                <a:schemeClr val="tx1"/>
              </a:solidFill>
              <a:effectLst/>
              <a:latin typeface="Times New Roman" panose="02020603050405020304" pitchFamily="18" charset="0"/>
              <a:ea typeface="+mn-ea"/>
              <a:cs typeface="+mn-cs"/>
            </a:endParaRPr>
          </a:p>
          <a:p>
            <a:r>
              <a:rPr lang="en-US" sz="1200" b="1" i="0" kern="1200">
                <a:solidFill>
                  <a:schemeClr val="tx1"/>
                </a:solidFill>
                <a:effectLst/>
                <a:latin typeface="Times New Roman" panose="02020603050405020304" pitchFamily="18" charset="0"/>
                <a:ea typeface="+mn-ea"/>
                <a:cs typeface="+mn-cs"/>
              </a:rPr>
              <a:t>Statistical multiplexing</a:t>
            </a:r>
            <a:r>
              <a:rPr lang="en-US" sz="1200" b="0" i="0" kern="1200">
                <a:solidFill>
                  <a:schemeClr val="tx1"/>
                </a:solidFill>
                <a:effectLst/>
                <a:latin typeface="Times New Roman" panose="02020603050405020304" pitchFamily="18" charset="0"/>
                <a:ea typeface="+mn-ea"/>
                <a:cs typeface="+mn-cs"/>
              </a:rPr>
              <a:t> is a type of communication link sharing, very similar to dynamic bandwidth allocation (DBA). In statistical multiplexing, a communication channel is divided into an arbitrary number of variable bitrate digital channels or data streams. The link sharing is adapted to the instantaneous traffic demands of the data streams that are transferred over each channel. This is an alternative to creating a fixed sharing of a link, such as in general time division multiplexing (TDM) and frequency division multiplexing (FDM). When performed correctly, statistical multiplexing can provide a link utilization improvement, called the </a:t>
            </a:r>
            <a:r>
              <a:rPr lang="en-US" sz="1200" b="0" i="1" kern="1200">
                <a:solidFill>
                  <a:schemeClr val="tx1"/>
                </a:solidFill>
                <a:effectLst/>
                <a:latin typeface="Times New Roman" panose="02020603050405020304" pitchFamily="18" charset="0"/>
                <a:ea typeface="+mn-ea"/>
                <a:cs typeface="+mn-cs"/>
              </a:rPr>
              <a:t>statistical multiplexing gain</a:t>
            </a:r>
            <a:r>
              <a:rPr lang="en-US" sz="1200" b="0" i="0" kern="1200">
                <a:solidFill>
                  <a:schemeClr val="tx1"/>
                </a:solidFill>
                <a:effectLst/>
                <a:latin typeface="Times New Roman" panose="02020603050405020304" pitchFamily="18" charset="0"/>
                <a:ea typeface="+mn-ea"/>
                <a:cs typeface="+mn-cs"/>
              </a:rPr>
              <a:t>.</a:t>
            </a:r>
            <a:endParaRPr lang="en-US"/>
          </a:p>
        </p:txBody>
      </p:sp>
    </p:spTree>
    <p:extLst>
      <p:ext uri="{BB962C8B-B14F-4D97-AF65-F5344CB8AC3E}">
        <p14:creationId xmlns:p14="http://schemas.microsoft.com/office/powerpoint/2010/main" val="11128667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To create a connection-oriented service, a three-phase process is used: </a:t>
            </a:r>
            <a:r>
              <a:rPr lang="en-US" sz="1200" b="0" i="1" u="none" strike="noStrike" kern="1200" baseline="0">
                <a:solidFill>
                  <a:schemeClr val="tx1"/>
                </a:solidFill>
                <a:latin typeface="+mn-lt"/>
                <a:ea typeface="+mn-ea"/>
                <a:cs typeface="+mn-cs"/>
              </a:rPr>
              <a:t>setup</a:t>
            </a:r>
            <a:r>
              <a:rPr lang="en-US" sz="1200" b="0" i="0" u="none" strike="noStrike" kern="1200" baseline="0">
                <a:solidFill>
                  <a:schemeClr val="tx1"/>
                </a:solidFill>
                <a:latin typeface="+mn-lt"/>
                <a:ea typeface="+mn-ea"/>
                <a:cs typeface="+mn-cs"/>
              </a:rPr>
              <a:t>, </a:t>
            </a:r>
            <a:r>
              <a:rPr lang="en-US" sz="1200" b="0" i="1" u="none" strike="noStrike" kern="1200" baseline="0">
                <a:solidFill>
                  <a:schemeClr val="tx1"/>
                </a:solidFill>
                <a:latin typeface="+mn-lt"/>
                <a:ea typeface="+mn-ea"/>
                <a:cs typeface="+mn-cs"/>
              </a:rPr>
              <a:t>data</a:t>
            </a:r>
          </a:p>
          <a:p>
            <a:r>
              <a:rPr lang="en-US" sz="1200" b="0" i="1" u="none" strike="noStrike" kern="1200" baseline="0">
                <a:solidFill>
                  <a:schemeClr val="tx1"/>
                </a:solidFill>
                <a:latin typeface="+mn-lt"/>
                <a:ea typeface="+mn-ea"/>
                <a:cs typeface="+mn-cs"/>
              </a:rPr>
              <a:t>transfer</a:t>
            </a:r>
            <a:r>
              <a:rPr lang="en-US" sz="1200" b="0" i="0" u="none" strike="noStrike" kern="1200" baseline="0">
                <a:solidFill>
                  <a:schemeClr val="tx1"/>
                </a:solidFill>
                <a:latin typeface="+mn-lt"/>
                <a:ea typeface="+mn-ea"/>
                <a:cs typeface="+mn-cs"/>
              </a:rPr>
              <a:t>, and </a:t>
            </a:r>
            <a:r>
              <a:rPr lang="en-US" sz="1200" b="0" i="1" u="none" strike="noStrike" kern="1200" baseline="0">
                <a:solidFill>
                  <a:schemeClr val="tx1"/>
                </a:solidFill>
                <a:latin typeface="+mn-lt"/>
                <a:ea typeface="+mn-ea"/>
                <a:cs typeface="+mn-cs"/>
              </a:rPr>
              <a:t>teardown</a:t>
            </a:r>
            <a:r>
              <a:rPr lang="en-US" sz="1200" b="0" i="0" u="none" strike="noStrike" kern="1200" baseline="0">
                <a:solidFill>
                  <a:schemeClr val="tx1"/>
                </a:solidFill>
                <a:latin typeface="+mn-lt"/>
                <a:ea typeface="+mn-ea"/>
                <a:cs typeface="+mn-cs"/>
              </a:rPr>
              <a:t>. In the setup phase, the source and destination addresses of the</a:t>
            </a:r>
          </a:p>
          <a:p>
            <a:r>
              <a:rPr lang="en-US" sz="1200" b="0" i="0" u="none" strike="noStrike" kern="1200" baseline="0">
                <a:solidFill>
                  <a:schemeClr val="tx1"/>
                </a:solidFill>
                <a:latin typeface="+mn-lt"/>
                <a:ea typeface="+mn-ea"/>
                <a:cs typeface="+mn-cs"/>
              </a:rPr>
              <a:t>sender and receiver is used to make table entries for the connection-oriented service. In</a:t>
            </a:r>
          </a:p>
          <a:p>
            <a:r>
              <a:rPr lang="en-US" sz="1200" b="0" i="0" u="none" strike="noStrike" kern="1200" baseline="0">
                <a:solidFill>
                  <a:schemeClr val="tx1"/>
                </a:solidFill>
                <a:latin typeface="+mn-lt"/>
                <a:ea typeface="+mn-ea"/>
                <a:cs typeface="+mn-cs"/>
              </a:rPr>
              <a:t>the teardown phase, the source and destination inform the router to delete the corresponding</a:t>
            </a:r>
          </a:p>
          <a:p>
            <a:r>
              <a:rPr lang="en-US" sz="1200" b="0" i="0" u="none" strike="noStrike" kern="1200" baseline="0">
                <a:solidFill>
                  <a:schemeClr val="tx1"/>
                </a:solidFill>
                <a:latin typeface="+mn-lt"/>
                <a:ea typeface="+mn-ea"/>
                <a:cs typeface="+mn-cs"/>
              </a:rPr>
              <a:t>entries. Data transfer occurs between these two phases.</a:t>
            </a:r>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87</a:t>
            </a:fld>
            <a:endParaRPr lang="en-US"/>
          </a:p>
        </p:txBody>
      </p:sp>
    </p:spTree>
    <p:extLst>
      <p:ext uri="{BB962C8B-B14F-4D97-AF65-F5344CB8AC3E}">
        <p14:creationId xmlns:p14="http://schemas.microsoft.com/office/powerpoint/2010/main" val="33037395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create a connection-oriented service, a three-phase process is used: </a:t>
            </a:r>
            <a:r>
              <a:rPr lang="en-US" b="1"/>
              <a:t>setup, data transfer</a:t>
            </a:r>
            <a:r>
              <a:rPr lang="en-US"/>
              <a:t>, and </a:t>
            </a:r>
            <a:r>
              <a:rPr lang="en-US" b="1"/>
              <a:t>teardown</a:t>
            </a:r>
            <a:r>
              <a:rPr lang="en-US"/>
              <a:t>. In the setup phase, the source and destination addresses of the sender and receiver is used to make table entries for the connection-oriented service. In the teardown phase, the source and destination inform the router to delete the corresponding entries. Data transfer occurs between these two phases. </a:t>
            </a:r>
          </a:p>
          <a:p>
            <a:endParaRPr lang="en-US"/>
          </a:p>
          <a:p>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88</a:t>
            </a:fld>
            <a:endParaRPr lang="en-US"/>
          </a:p>
        </p:txBody>
      </p:sp>
    </p:spTree>
    <p:extLst>
      <p:ext uri="{BB962C8B-B14F-4D97-AF65-F5344CB8AC3E}">
        <p14:creationId xmlns:p14="http://schemas.microsoft.com/office/powerpoint/2010/main" val="37483838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1" u="none" strike="noStrike" kern="1200" baseline="0">
                <a:solidFill>
                  <a:schemeClr val="tx1"/>
                </a:solidFill>
                <a:latin typeface="+mn-lt"/>
                <a:ea typeface="+mn-ea"/>
                <a:cs typeface="+mn-cs"/>
              </a:rPr>
              <a:t>Setup Phase</a:t>
            </a:r>
          </a:p>
          <a:p>
            <a:r>
              <a:rPr lang="en-US" sz="1200" b="0" i="0" u="none" strike="noStrike" kern="1200" baseline="0">
                <a:solidFill>
                  <a:schemeClr val="tx1"/>
                </a:solidFill>
                <a:latin typeface="+mn-lt"/>
                <a:ea typeface="+mn-ea"/>
                <a:cs typeface="+mn-cs"/>
              </a:rPr>
              <a:t>In the </a:t>
            </a:r>
            <a:r>
              <a:rPr lang="en-US" sz="1200" b="1" i="0" u="none" strike="noStrike" kern="1200" baseline="0">
                <a:solidFill>
                  <a:schemeClr val="tx1"/>
                </a:solidFill>
                <a:latin typeface="+mn-lt"/>
                <a:ea typeface="+mn-ea"/>
                <a:cs typeface="+mn-cs"/>
              </a:rPr>
              <a:t>setup phase</a:t>
            </a:r>
            <a:r>
              <a:rPr lang="en-US" sz="1200" b="0" i="0" u="none" strike="noStrike" kern="1200" baseline="0">
                <a:solidFill>
                  <a:schemeClr val="tx1"/>
                </a:solidFill>
                <a:latin typeface="+mn-lt"/>
                <a:ea typeface="+mn-ea"/>
                <a:cs typeface="+mn-cs"/>
              </a:rPr>
              <a:t>, a router creates an entry for a virtual circuit. For example, suppose</a:t>
            </a:r>
          </a:p>
          <a:p>
            <a:r>
              <a:rPr lang="en-US" sz="1200" b="0" i="0" u="none" strike="noStrike" kern="1200" baseline="0">
                <a:solidFill>
                  <a:schemeClr val="tx1"/>
                </a:solidFill>
                <a:latin typeface="+mn-lt"/>
                <a:ea typeface="+mn-ea"/>
                <a:cs typeface="+mn-cs"/>
              </a:rPr>
              <a:t>source A needs to create a virtual circuit to destination B. Two auxiliary packets need to</a:t>
            </a:r>
          </a:p>
          <a:p>
            <a:r>
              <a:rPr lang="en-US" sz="1200" b="0" i="0" u="none" strike="noStrike" kern="1200" baseline="0">
                <a:solidFill>
                  <a:schemeClr val="tx1"/>
                </a:solidFill>
                <a:latin typeface="+mn-lt"/>
                <a:ea typeface="+mn-ea"/>
                <a:cs typeface="+mn-cs"/>
              </a:rPr>
              <a:t>be exchanged between the sender and the receiver: the </a:t>
            </a:r>
            <a:r>
              <a:rPr lang="en-US" sz="1200" b="1" i="0" u="none" strike="noStrike" kern="1200" baseline="0">
                <a:solidFill>
                  <a:schemeClr val="tx1"/>
                </a:solidFill>
                <a:latin typeface="+mn-lt"/>
                <a:ea typeface="+mn-ea"/>
                <a:cs typeface="+mn-cs"/>
              </a:rPr>
              <a:t>request</a:t>
            </a:r>
            <a:r>
              <a:rPr lang="en-US" sz="1200" b="0" i="0" u="none" strike="noStrike" kern="1200" baseline="0">
                <a:solidFill>
                  <a:schemeClr val="tx1"/>
                </a:solidFill>
                <a:latin typeface="+mn-lt"/>
                <a:ea typeface="+mn-ea"/>
                <a:cs typeface="+mn-cs"/>
              </a:rPr>
              <a:t> packet and the </a:t>
            </a:r>
            <a:r>
              <a:rPr lang="en-US" sz="1200" b="1" i="0" u="none" strike="noStrike" kern="1200" baseline="0">
                <a:solidFill>
                  <a:schemeClr val="tx1"/>
                </a:solidFill>
                <a:latin typeface="+mn-lt"/>
                <a:ea typeface="+mn-ea"/>
                <a:cs typeface="+mn-cs"/>
              </a:rPr>
              <a:t>acknowledgment </a:t>
            </a:r>
            <a:r>
              <a:rPr lang="en-IN" sz="1200" b="0" i="0" u="none" strike="noStrike" kern="1200" baseline="0">
                <a:solidFill>
                  <a:schemeClr val="tx1"/>
                </a:solidFill>
                <a:latin typeface="+mn-lt"/>
                <a:ea typeface="+mn-ea"/>
                <a:cs typeface="+mn-cs"/>
              </a:rPr>
              <a:t>packet. </a:t>
            </a:r>
          </a:p>
          <a:p>
            <a:endParaRPr lang="en-US" sz="1200" b="0" i="0" u="none" strike="noStrike" kern="1200" baseline="0">
              <a:solidFill>
                <a:schemeClr val="tx1"/>
              </a:solidFill>
              <a:latin typeface="+mn-lt"/>
              <a:ea typeface="+mn-ea"/>
              <a:cs typeface="+mn-cs"/>
            </a:endParaRPr>
          </a:p>
          <a:p>
            <a:r>
              <a:rPr lang="en-US" sz="1200" b="1" i="0" u="none" strike="noStrike" kern="1200" baseline="0">
                <a:solidFill>
                  <a:schemeClr val="tx1"/>
                </a:solidFill>
                <a:latin typeface="+mn-lt"/>
                <a:ea typeface="+mn-ea"/>
                <a:cs typeface="+mn-cs"/>
              </a:rPr>
              <a:t>Request packet </a:t>
            </a:r>
            <a:r>
              <a:rPr lang="en-US" sz="1200" b="0" i="0" u="none" strike="noStrike" kern="1200" baseline="0">
                <a:solidFill>
                  <a:schemeClr val="tx1"/>
                </a:solidFill>
                <a:latin typeface="+mn-lt"/>
                <a:ea typeface="+mn-ea"/>
                <a:cs typeface="+mn-cs"/>
              </a:rPr>
              <a:t>A request packet is sent from the source to the destination. This auxiliary</a:t>
            </a:r>
          </a:p>
          <a:p>
            <a:r>
              <a:rPr lang="en-US" sz="1200" b="0" i="0" u="none" strike="noStrike" kern="1200" baseline="0">
                <a:solidFill>
                  <a:schemeClr val="tx1"/>
                </a:solidFill>
                <a:latin typeface="+mn-lt"/>
                <a:ea typeface="+mn-ea"/>
                <a:cs typeface="+mn-cs"/>
              </a:rPr>
              <a:t>packet carries the source and destination addresses. Figure 4.8 shows the process.</a:t>
            </a:r>
          </a:p>
          <a:p>
            <a:r>
              <a:rPr lang="en-US" sz="1200" b="1" i="0" u="none" strike="noStrike" kern="1200" baseline="0">
                <a:solidFill>
                  <a:schemeClr val="tx1"/>
                </a:solidFill>
                <a:latin typeface="+mn-lt"/>
                <a:ea typeface="+mn-ea"/>
                <a:cs typeface="+mn-cs"/>
              </a:rPr>
              <a:t>1. </a:t>
            </a:r>
            <a:r>
              <a:rPr lang="en-US" sz="1200" b="0" i="0" u="none" strike="noStrike" kern="1200" baseline="0">
                <a:solidFill>
                  <a:schemeClr val="tx1"/>
                </a:solidFill>
                <a:latin typeface="+mn-lt"/>
                <a:ea typeface="+mn-ea"/>
                <a:cs typeface="+mn-cs"/>
              </a:rPr>
              <a:t>Source A sends a request packet to router R1.</a:t>
            </a:r>
          </a:p>
          <a:p>
            <a:r>
              <a:rPr lang="en-US" sz="1200" b="1" i="0" u="none" strike="noStrike" kern="1200" baseline="0">
                <a:solidFill>
                  <a:schemeClr val="tx1"/>
                </a:solidFill>
                <a:latin typeface="+mn-lt"/>
                <a:ea typeface="+mn-ea"/>
                <a:cs typeface="+mn-cs"/>
              </a:rPr>
              <a:t>2. </a:t>
            </a:r>
            <a:r>
              <a:rPr lang="en-US" sz="1200" b="0" i="0" u="none" strike="noStrike" kern="1200" baseline="0">
                <a:solidFill>
                  <a:schemeClr val="tx1"/>
                </a:solidFill>
                <a:latin typeface="+mn-lt"/>
                <a:ea typeface="+mn-ea"/>
                <a:cs typeface="+mn-cs"/>
              </a:rPr>
              <a:t>Router R1 receives the request packet. It knows that a packet going from A to B</a:t>
            </a:r>
          </a:p>
          <a:p>
            <a:r>
              <a:rPr lang="en-US" sz="1200" b="0" i="0" u="none" strike="noStrike" kern="1200" baseline="0">
                <a:solidFill>
                  <a:schemeClr val="tx1"/>
                </a:solidFill>
                <a:latin typeface="+mn-lt"/>
                <a:ea typeface="+mn-ea"/>
                <a:cs typeface="+mn-cs"/>
              </a:rPr>
              <a:t>goes out through port 3.  Signaling protocols such as RSVP </a:t>
            </a:r>
            <a:r>
              <a:rPr lang="en-IN" sz="1200" b="0" i="0" u="none" strike="noStrike" kern="1200" baseline="0">
                <a:solidFill>
                  <a:schemeClr val="tx1"/>
                </a:solidFill>
                <a:latin typeface="+mn-lt"/>
                <a:ea typeface="+mn-ea"/>
                <a:cs typeface="+mn-cs"/>
              </a:rPr>
              <a:t>Resource Reservation Protocol (RSVP) as a signalling</a:t>
            </a:r>
          </a:p>
          <a:p>
            <a:r>
              <a:rPr lang="en-US" sz="1200" b="0" i="0" u="none" strike="noStrike" kern="1200" baseline="0">
                <a:solidFill>
                  <a:schemeClr val="tx1"/>
                </a:solidFill>
                <a:latin typeface="+mn-lt"/>
                <a:ea typeface="+mn-ea"/>
                <a:cs typeface="+mn-cs"/>
              </a:rPr>
              <a:t>protocol that helps IP create a flow and makes a resource reservation.</a:t>
            </a:r>
          </a:p>
          <a:p>
            <a:r>
              <a:rPr lang="en-US" sz="1200" b="0" i="0" u="none" strike="noStrike" kern="1200" baseline="0">
                <a:solidFill>
                  <a:schemeClr val="tx1"/>
                </a:solidFill>
                <a:latin typeface="+mn-lt"/>
                <a:ea typeface="+mn-ea"/>
                <a:cs typeface="+mn-cs"/>
              </a:rPr>
              <a:t>For the moment, assume that it knows the output port.</a:t>
            </a:r>
          </a:p>
          <a:p>
            <a:r>
              <a:rPr lang="en-US" sz="1200" b="0" i="0" u="none" strike="noStrike" kern="1200" baseline="0">
                <a:solidFill>
                  <a:schemeClr val="tx1"/>
                </a:solidFill>
                <a:latin typeface="+mn-lt"/>
                <a:ea typeface="+mn-ea"/>
                <a:cs typeface="+mn-cs"/>
              </a:rPr>
              <a:t>The router creates an entry in its table for this virtual circuit, but it is only able to fill three of the four columns. The router assigns the incoming port (1) and chooses</a:t>
            </a:r>
          </a:p>
          <a:p>
            <a:r>
              <a:rPr lang="en-US" sz="1200" b="0" i="0" u="none" strike="noStrike" kern="1200" baseline="0">
                <a:solidFill>
                  <a:schemeClr val="tx1"/>
                </a:solidFill>
                <a:latin typeface="+mn-lt"/>
                <a:ea typeface="+mn-ea"/>
                <a:cs typeface="+mn-cs"/>
              </a:rPr>
              <a:t>an available incoming label (14) and the outgoing port (3). It does not yet know the outgoing label, which will be found during the acknowledgment step. The router</a:t>
            </a:r>
          </a:p>
          <a:p>
            <a:r>
              <a:rPr lang="en-US" sz="1200" b="0" i="0" u="none" strike="noStrike" kern="1200" baseline="0">
                <a:solidFill>
                  <a:schemeClr val="tx1"/>
                </a:solidFill>
                <a:latin typeface="+mn-lt"/>
                <a:ea typeface="+mn-ea"/>
                <a:cs typeface="+mn-cs"/>
              </a:rPr>
              <a:t>then forwards the packet through port 3 to router R3. </a:t>
            </a:r>
          </a:p>
          <a:p>
            <a:r>
              <a:rPr lang="en-US" sz="1200" b="1" i="0" u="none" strike="noStrike" kern="1200" baseline="0">
                <a:solidFill>
                  <a:schemeClr val="tx1"/>
                </a:solidFill>
                <a:latin typeface="+mn-lt"/>
                <a:ea typeface="+mn-ea"/>
                <a:cs typeface="+mn-cs"/>
              </a:rPr>
              <a:t>3. </a:t>
            </a:r>
            <a:r>
              <a:rPr lang="en-US" sz="1200" b="0" i="0" u="none" strike="noStrike" kern="1200" baseline="0">
                <a:solidFill>
                  <a:schemeClr val="tx1"/>
                </a:solidFill>
                <a:latin typeface="+mn-lt"/>
                <a:ea typeface="+mn-ea"/>
                <a:cs typeface="+mn-cs"/>
              </a:rPr>
              <a:t>Router R3 receives the setup request packet. The same events happen here as at</a:t>
            </a:r>
          </a:p>
          <a:p>
            <a:r>
              <a:rPr lang="en-US" sz="1200" b="0" i="0" u="none" strike="noStrike" kern="1200" baseline="0">
                <a:solidFill>
                  <a:schemeClr val="tx1"/>
                </a:solidFill>
                <a:latin typeface="+mn-lt"/>
                <a:ea typeface="+mn-ea"/>
                <a:cs typeface="+mn-cs"/>
              </a:rPr>
              <a:t>router R1; three columns of the table are completed: in this case, incoming port</a:t>
            </a:r>
          </a:p>
          <a:p>
            <a:r>
              <a:rPr lang="en-US" sz="1200" b="0" i="0" u="none" strike="noStrike" kern="1200" baseline="0">
                <a:solidFill>
                  <a:schemeClr val="tx1"/>
                </a:solidFill>
                <a:latin typeface="+mn-lt"/>
                <a:ea typeface="+mn-ea"/>
                <a:cs typeface="+mn-cs"/>
              </a:rPr>
              <a:t>(1), incoming label (66), and outgoing port (2).</a:t>
            </a:r>
          </a:p>
          <a:p>
            <a:r>
              <a:rPr lang="en-US" sz="1200" b="1" i="0" u="none" strike="noStrike" kern="1200" baseline="0">
                <a:solidFill>
                  <a:schemeClr val="tx1"/>
                </a:solidFill>
                <a:latin typeface="+mn-lt"/>
                <a:ea typeface="+mn-ea"/>
                <a:cs typeface="+mn-cs"/>
              </a:rPr>
              <a:t>4. </a:t>
            </a:r>
            <a:r>
              <a:rPr lang="en-US" sz="1200" b="0" i="0" u="none" strike="noStrike" kern="1200" baseline="0">
                <a:solidFill>
                  <a:schemeClr val="tx1"/>
                </a:solidFill>
                <a:latin typeface="+mn-lt"/>
                <a:ea typeface="+mn-ea"/>
                <a:cs typeface="+mn-cs"/>
              </a:rPr>
              <a:t>Router R4 receives the setup request packet. Again, three columns are completed:</a:t>
            </a:r>
          </a:p>
          <a:p>
            <a:r>
              <a:rPr lang="en-US" sz="1200" b="0" i="0" u="none" strike="noStrike" kern="1200" baseline="0">
                <a:solidFill>
                  <a:schemeClr val="tx1"/>
                </a:solidFill>
                <a:latin typeface="+mn-lt"/>
                <a:ea typeface="+mn-ea"/>
                <a:cs typeface="+mn-cs"/>
              </a:rPr>
              <a:t>incoming port (2), incoming label (22), and outgoing port (3).</a:t>
            </a:r>
          </a:p>
          <a:p>
            <a:r>
              <a:rPr lang="en-US" sz="1200" b="1" i="0" u="none" strike="noStrike" kern="1200" baseline="0">
                <a:solidFill>
                  <a:schemeClr val="tx1"/>
                </a:solidFill>
                <a:latin typeface="+mn-lt"/>
                <a:ea typeface="+mn-ea"/>
                <a:cs typeface="+mn-cs"/>
              </a:rPr>
              <a:t>5. </a:t>
            </a:r>
            <a:r>
              <a:rPr lang="en-US" sz="1200" b="0" i="0" u="none" strike="noStrike" kern="1200" baseline="0">
                <a:solidFill>
                  <a:schemeClr val="tx1"/>
                </a:solidFill>
                <a:latin typeface="+mn-lt"/>
                <a:ea typeface="+mn-ea"/>
                <a:cs typeface="+mn-cs"/>
              </a:rPr>
              <a:t>Destination B receives the setup packet, and if it is ready to receive packets from A, it</a:t>
            </a:r>
          </a:p>
          <a:p>
            <a:r>
              <a:rPr lang="en-US" sz="1200" b="0" i="0" u="none" strike="noStrike" kern="1200" baseline="0">
                <a:solidFill>
                  <a:schemeClr val="tx1"/>
                </a:solidFill>
                <a:latin typeface="+mn-lt"/>
                <a:ea typeface="+mn-ea"/>
                <a:cs typeface="+mn-cs"/>
              </a:rPr>
              <a:t>assigns a label to the incoming packets that come from A, in this case 77. This</a:t>
            </a:r>
          </a:p>
          <a:p>
            <a:r>
              <a:rPr lang="en-US" sz="1200" b="0" i="0" u="none" strike="noStrike" kern="1200" baseline="0">
                <a:solidFill>
                  <a:schemeClr val="tx1"/>
                </a:solidFill>
                <a:latin typeface="+mn-lt"/>
                <a:ea typeface="+mn-ea"/>
                <a:cs typeface="+mn-cs"/>
              </a:rPr>
              <a:t>label lets the destination know that the packets come from A, and not other</a:t>
            </a:r>
          </a:p>
          <a:p>
            <a:r>
              <a:rPr lang="en-IN" sz="1200" b="0" i="0" u="none" strike="noStrike" kern="1200" baseline="0">
                <a:solidFill>
                  <a:schemeClr val="tx1"/>
                </a:solidFill>
                <a:latin typeface="+mn-lt"/>
                <a:ea typeface="+mn-ea"/>
                <a:cs typeface="+mn-cs"/>
              </a:rPr>
              <a:t>sources.</a:t>
            </a:r>
            <a:endParaRPr lang="en-US" sz="1200" b="0" i="0" u="none" strike="noStrike" kern="1200" baseline="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89</a:t>
            </a:fld>
            <a:endParaRPr lang="en-US"/>
          </a:p>
        </p:txBody>
      </p:sp>
    </p:spTree>
    <p:extLst>
      <p:ext uri="{BB962C8B-B14F-4D97-AF65-F5344CB8AC3E}">
        <p14:creationId xmlns:p14="http://schemas.microsoft.com/office/powerpoint/2010/main" val="20753385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AC4F16-D62F-4FF2-9F86-8E7286B506B8}" type="slidenum">
              <a:rPr lang="en-US" smtClean="0"/>
              <a:t>90</a:t>
            </a:fld>
            <a:endParaRPr lang="en-US"/>
          </a:p>
        </p:txBody>
      </p:sp>
    </p:spTree>
    <p:extLst>
      <p:ext uri="{BB962C8B-B14F-4D97-AF65-F5344CB8AC3E}">
        <p14:creationId xmlns:p14="http://schemas.microsoft.com/office/powerpoint/2010/main" val="27311641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Permanent (Permanent Virtual Circuit (PVC)) </a:t>
            </a:r>
            <a:r>
              <a:rPr lang="en-US"/>
              <a:t>,﻿ i.e., circuits permanently built by the network administrator.</a:t>
            </a:r>
          </a:p>
          <a:p>
            <a:r>
              <a:rPr lang="en-US" b="1"/>
              <a:t>Switched (Switched Virtual Circuit (SVC)), </a:t>
            </a:r>
            <a:r>
              <a:rPr lang="en-US"/>
              <a:t>i.e., virtual circuits that are </a:t>
            </a:r>
            <a:r>
              <a:rPr lang="en-US" b="1"/>
              <a:t>created dynamically </a:t>
            </a:r>
            <a:r>
              <a:rPr lang="en-US"/>
              <a:t>as the need arises. An SVC is created </a:t>
            </a:r>
            <a:r>
              <a:rPr lang="en-US" b="1"/>
              <a:t>with the help of signalizing protocols </a:t>
            </a:r>
            <a:r>
              <a:rPr lang="en-US"/>
              <a:t>that can be used for communicating between the user and the network itself. The network signalizes to the user various events that can be used for network monitoring and administration. SVC communication consists of two steps: creating the virtual circuit and using it for communication.</a:t>
            </a:r>
          </a:p>
        </p:txBody>
      </p:sp>
      <p:sp>
        <p:nvSpPr>
          <p:cNvPr id="4" name="Slide Number Placeholder 3"/>
          <p:cNvSpPr>
            <a:spLocks noGrp="1"/>
          </p:cNvSpPr>
          <p:nvPr>
            <p:ph type="sldNum" sz="quarter" idx="10"/>
          </p:nvPr>
        </p:nvSpPr>
        <p:spPr/>
        <p:txBody>
          <a:bodyPr/>
          <a:lstStyle/>
          <a:p>
            <a:fld id="{32AC4F16-D62F-4FF2-9F86-8E7286B506B8}" type="slidenum">
              <a:rPr lang="en-US" smtClean="0"/>
              <a:t>91</a:t>
            </a:fld>
            <a:endParaRPr lang="en-US"/>
          </a:p>
        </p:txBody>
      </p:sp>
    </p:spTree>
    <p:extLst>
      <p:ext uri="{BB962C8B-B14F-4D97-AF65-F5344CB8AC3E}">
        <p14:creationId xmlns:p14="http://schemas.microsoft.com/office/powerpoint/2010/main" val="518101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Permanent (Permanent Virtual Circuit (PVC)) </a:t>
            </a:r>
            <a:r>
              <a:rPr lang="en-US"/>
              <a:t>,﻿ i.e., circuits permanently built by the network administrator.</a:t>
            </a:r>
          </a:p>
          <a:p>
            <a:r>
              <a:rPr lang="en-US" b="1"/>
              <a:t>Switched (Switched Virtual Circuit (SVC)), </a:t>
            </a:r>
            <a:r>
              <a:rPr lang="en-US"/>
              <a:t>i.e., virtual circuits that are created dynamically as the need arises. An SVC is created with the help of signalizing protocols that can be used for communicating between the user and the network itself. The network signalizes to the user various events that can be used for network monitoring and administration. SVC communication consists of two steps: creating the virtual circuit and using it for communication.</a:t>
            </a:r>
          </a:p>
        </p:txBody>
      </p:sp>
      <p:sp>
        <p:nvSpPr>
          <p:cNvPr id="4" name="Slide Number Placeholder 3"/>
          <p:cNvSpPr>
            <a:spLocks noGrp="1"/>
          </p:cNvSpPr>
          <p:nvPr>
            <p:ph type="sldNum" sz="quarter" idx="10"/>
          </p:nvPr>
        </p:nvSpPr>
        <p:spPr/>
        <p:txBody>
          <a:bodyPr/>
          <a:lstStyle/>
          <a:p>
            <a:fld id="{32AC4F16-D62F-4FF2-9F86-8E7286B506B8}" type="slidenum">
              <a:rPr lang="en-US" smtClean="0"/>
              <a:t>92</a:t>
            </a:fld>
            <a:endParaRPr lang="en-US"/>
          </a:p>
        </p:txBody>
      </p:sp>
    </p:spTree>
    <p:extLst>
      <p:ext uri="{BB962C8B-B14F-4D97-AF65-F5344CB8AC3E}">
        <p14:creationId xmlns:p14="http://schemas.microsoft.com/office/powerpoint/2010/main" val="5017941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END OF CHAPTER</a:t>
            </a:r>
          </a:p>
        </p:txBody>
      </p:sp>
      <p:sp>
        <p:nvSpPr>
          <p:cNvPr id="4" name="Slide Number Placeholder 3"/>
          <p:cNvSpPr>
            <a:spLocks noGrp="1"/>
          </p:cNvSpPr>
          <p:nvPr>
            <p:ph type="sldNum" sz="quarter" idx="10"/>
          </p:nvPr>
        </p:nvSpPr>
        <p:spPr/>
        <p:txBody>
          <a:bodyPr/>
          <a:lstStyle/>
          <a:p>
            <a:pPr>
              <a:defRPr/>
            </a:pPr>
            <a:fld id="{6440411A-B858-4174-93E1-1FA82D6A996B}" type="slidenum">
              <a:rPr lang="en-US" altLang="en-US" smtClean="0"/>
              <a:pPr>
                <a:defRPr/>
              </a:pPr>
              <a:t>93</a:t>
            </a:fld>
            <a:endParaRPr lang="en-US" altLang="en-US"/>
          </a:p>
        </p:txBody>
      </p:sp>
    </p:spTree>
    <p:extLst>
      <p:ext uri="{BB962C8B-B14F-4D97-AF65-F5344CB8AC3E}">
        <p14:creationId xmlns:p14="http://schemas.microsoft.com/office/powerpoint/2010/main" val="2101323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E2013-6298-46DA-9ED9-9A2CFAD490BA}" type="slidenum">
              <a:rPr lang="en-US"/>
              <a:pPr/>
              <a:t>8</a:t>
            </a:fld>
            <a:endParaRPr lang="en-US"/>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r>
              <a:rPr lang="en-US"/>
              <a:t>Min</a:t>
            </a:r>
            <a:r>
              <a:rPr lang="en-US" baseline="0"/>
              <a:t> – 64 bytes(min data 46+18 header) Max – 1518 bytes(max data 1500+18 header). </a:t>
            </a:r>
          </a:p>
          <a:p>
            <a:endParaRPr lang="en-US"/>
          </a:p>
          <a:p>
            <a:r>
              <a:rPr lang="en-US" sz="1200" b="1" i="0" u="none" strike="noStrike" baseline="0">
                <a:latin typeface="Times New Roman" panose="02020603050405020304" pitchFamily="18" charset="0"/>
              </a:rPr>
              <a:t>Preamble. </a:t>
            </a:r>
            <a:r>
              <a:rPr lang="en-US" sz="1200" b="0" i="0" u="none" strike="noStrike" baseline="0">
                <a:latin typeface="Times New Roman" panose="02020603050405020304" pitchFamily="18" charset="0"/>
              </a:rPr>
              <a:t>The first field of the 802.3 frame contains 7 bytes (56 bits) of alternating</a:t>
            </a:r>
          </a:p>
          <a:p>
            <a:r>
              <a:rPr lang="en-US" sz="1200" b="0" i="0" u="none" strike="noStrike" baseline="0">
                <a:latin typeface="Times New Roman" panose="02020603050405020304" pitchFamily="18" charset="0"/>
              </a:rPr>
              <a:t>0s and 1s that alerts the receiving system to the coming frame and enables it to</a:t>
            </a:r>
          </a:p>
          <a:p>
            <a:r>
              <a:rPr lang="en-US" sz="1200" b="0" i="0" u="none" strike="noStrike" baseline="0">
                <a:latin typeface="Times New Roman" panose="02020603050405020304" pitchFamily="18" charset="0"/>
              </a:rPr>
              <a:t>synchronize its input timing. The pattern provides only an alert and a timing pulse.</a:t>
            </a:r>
          </a:p>
          <a:p>
            <a:r>
              <a:rPr lang="en-US" sz="1200" b="0" i="0" u="none" strike="noStrike" baseline="0">
                <a:latin typeface="Times New Roman" panose="02020603050405020304" pitchFamily="18" charset="0"/>
              </a:rPr>
              <a:t>The 56-bit pattern allows the stations to miss some bits at the beginning of the</a:t>
            </a:r>
          </a:p>
          <a:p>
            <a:r>
              <a:rPr lang="en-US" sz="1200" b="0" i="0" u="none" strike="noStrike" baseline="0">
                <a:latin typeface="Times New Roman" panose="02020603050405020304" pitchFamily="18" charset="0"/>
              </a:rPr>
              <a:t>frame. The preamble is actually </a:t>
            </a:r>
            <a:r>
              <a:rPr lang="en-US" sz="1200" b="1" i="0" u="none" strike="noStrike" baseline="0">
                <a:latin typeface="Times New Roman" panose="02020603050405020304" pitchFamily="18" charset="0"/>
              </a:rPr>
              <a:t>added at the physical layer</a:t>
            </a:r>
            <a:r>
              <a:rPr lang="en-US" sz="1200" b="0" i="0" u="none" strike="noStrike" baseline="0">
                <a:latin typeface="Times New Roman" panose="02020603050405020304" pitchFamily="18" charset="0"/>
              </a:rPr>
              <a:t> and is not (formally)</a:t>
            </a:r>
          </a:p>
          <a:p>
            <a:r>
              <a:rPr lang="en-US" sz="1200" b="0" i="0" u="none" strike="noStrike" baseline="0">
                <a:latin typeface="Times New Roman" panose="02020603050405020304" pitchFamily="18" charset="0"/>
              </a:rPr>
              <a:t>part of the frame.</a:t>
            </a:r>
          </a:p>
          <a:p>
            <a:r>
              <a:rPr lang="en-US" sz="1200" b="1" i="0" u="none" strike="noStrike" baseline="0">
                <a:latin typeface="Times New Roman" panose="02020603050405020304" pitchFamily="18" charset="0"/>
              </a:rPr>
              <a:t>Start frame delimiter (SFD). </a:t>
            </a:r>
            <a:r>
              <a:rPr lang="en-US" sz="1200" b="0" i="0" u="none" strike="noStrike" baseline="0">
                <a:latin typeface="Times New Roman" panose="02020603050405020304" pitchFamily="18" charset="0"/>
              </a:rPr>
              <a:t>The second field (1 byte: 101010</a:t>
            </a:r>
            <a:r>
              <a:rPr lang="en-US" sz="1200" b="1" i="0" u="none" strike="noStrike" baseline="0">
                <a:latin typeface="Times New Roman" panose="02020603050405020304" pitchFamily="18" charset="0"/>
              </a:rPr>
              <a:t>11</a:t>
            </a:r>
            <a:r>
              <a:rPr lang="en-US" sz="1200" b="0" i="0" u="none" strike="noStrike" baseline="0">
                <a:latin typeface="Times New Roman" panose="02020603050405020304" pitchFamily="18" charset="0"/>
              </a:rPr>
              <a:t>) signals the</a:t>
            </a:r>
          </a:p>
          <a:p>
            <a:r>
              <a:rPr lang="en-US" sz="1200" b="0" i="0" u="none" strike="noStrike" baseline="0">
                <a:latin typeface="Times New Roman" panose="02020603050405020304" pitchFamily="18" charset="0"/>
              </a:rPr>
              <a:t>beginning of the frame. The SFD warns the station or stations that this is the last</a:t>
            </a:r>
          </a:p>
          <a:p>
            <a:r>
              <a:rPr lang="en-US" sz="1200" b="0" i="0" u="none" strike="noStrike" baseline="0">
                <a:latin typeface="Times New Roman" panose="02020603050405020304" pitchFamily="18" charset="0"/>
              </a:rPr>
              <a:t>chance for synchronization. The last 2 bits are </a:t>
            </a:r>
            <a:r>
              <a:rPr lang="en-US" sz="1200" b="1" i="0" u="none" strike="noStrike" baseline="0">
                <a:latin typeface="Times New Roman" panose="02020603050405020304" pitchFamily="18" charset="0"/>
              </a:rPr>
              <a:t>11 and alert the receiver that the</a:t>
            </a:r>
          </a:p>
          <a:p>
            <a:r>
              <a:rPr lang="en-US" sz="1200" b="1" i="0" u="none" strike="noStrike" baseline="0">
                <a:latin typeface="Times New Roman" panose="02020603050405020304" pitchFamily="18" charset="0"/>
              </a:rPr>
              <a:t>next field is the destination address.</a:t>
            </a:r>
            <a:r>
              <a:rPr lang="en-US" sz="1200" b="0" i="0" u="none" strike="noStrike" baseline="0">
                <a:latin typeface="Times New Roman" panose="02020603050405020304" pitchFamily="18" charset="0"/>
              </a:rPr>
              <a:t> The SFD is also added at the physical layer.</a:t>
            </a:r>
          </a:p>
          <a:p>
            <a:r>
              <a:rPr lang="en-US" sz="1200" b="1" i="0" u="none" strike="noStrike" kern="1200" baseline="0">
                <a:solidFill>
                  <a:schemeClr val="tx1"/>
                </a:solidFill>
                <a:latin typeface="Times New Roman" pitchFamily="18" charset="0"/>
                <a:ea typeface="+mn-ea"/>
                <a:cs typeface="+mn-cs"/>
              </a:rPr>
              <a:t>Destination address (DA). </a:t>
            </a:r>
            <a:r>
              <a:rPr lang="en-US" sz="1200" b="0" i="0" u="none" strike="noStrike" kern="1200" baseline="0">
                <a:solidFill>
                  <a:schemeClr val="tx1"/>
                </a:solidFill>
                <a:latin typeface="Times New Roman" pitchFamily="18" charset="0"/>
                <a:ea typeface="+mn-ea"/>
                <a:cs typeface="+mn-cs"/>
              </a:rPr>
              <a:t>The DA field is 6 bytes and contains the physical</a:t>
            </a:r>
          </a:p>
          <a:p>
            <a:r>
              <a:rPr lang="en-US" sz="1200" b="0" i="0" u="none" strike="noStrike" kern="1200" baseline="0">
                <a:solidFill>
                  <a:schemeClr val="tx1"/>
                </a:solidFill>
                <a:latin typeface="Times New Roman" pitchFamily="18" charset="0"/>
                <a:ea typeface="+mn-ea"/>
                <a:cs typeface="+mn-cs"/>
              </a:rPr>
              <a:t>address of the destination station or stations to receive the packet. We will discuss</a:t>
            </a:r>
          </a:p>
          <a:p>
            <a:r>
              <a:rPr lang="en-US" sz="1200" b="0" i="0" u="none" strike="noStrike" kern="1200" baseline="0">
                <a:solidFill>
                  <a:schemeClr val="tx1"/>
                </a:solidFill>
                <a:latin typeface="Times New Roman" pitchFamily="18" charset="0"/>
                <a:ea typeface="+mn-ea"/>
                <a:cs typeface="+mn-cs"/>
              </a:rPr>
              <a:t>addressing shortly. </a:t>
            </a:r>
          </a:p>
          <a:p>
            <a:r>
              <a:rPr lang="en-US" sz="1200" b="0" i="0" u="none" strike="noStrike" kern="1200" baseline="0">
                <a:solidFill>
                  <a:schemeClr val="tx1"/>
                </a:solidFill>
                <a:latin typeface="Times New Roman" pitchFamily="18" charset="0"/>
                <a:ea typeface="+mn-ea"/>
                <a:cs typeface="+mn-cs"/>
              </a:rPr>
              <a:t>❑ </a:t>
            </a:r>
            <a:r>
              <a:rPr lang="en-US" sz="1200" b="1" i="0" u="none" strike="noStrike" kern="1200" baseline="0">
                <a:solidFill>
                  <a:schemeClr val="tx1"/>
                </a:solidFill>
                <a:latin typeface="Times New Roman" pitchFamily="18" charset="0"/>
                <a:ea typeface="+mn-ea"/>
                <a:cs typeface="+mn-cs"/>
              </a:rPr>
              <a:t>Source address (SA). </a:t>
            </a:r>
            <a:r>
              <a:rPr lang="en-US" sz="1200" b="0" i="0" u="none" strike="noStrike" kern="1200" baseline="0">
                <a:solidFill>
                  <a:schemeClr val="tx1"/>
                </a:solidFill>
                <a:latin typeface="Times New Roman" pitchFamily="18" charset="0"/>
                <a:ea typeface="+mn-ea"/>
                <a:cs typeface="+mn-cs"/>
              </a:rPr>
              <a:t>The SA field is also 6 bytes and contains the physical</a:t>
            </a:r>
          </a:p>
          <a:p>
            <a:r>
              <a:rPr lang="en-US" sz="1200" b="0" i="0" u="none" strike="noStrike" kern="1200" baseline="0">
                <a:solidFill>
                  <a:schemeClr val="tx1"/>
                </a:solidFill>
                <a:latin typeface="Times New Roman" pitchFamily="18" charset="0"/>
                <a:ea typeface="+mn-ea"/>
                <a:cs typeface="+mn-cs"/>
              </a:rPr>
              <a:t>address of the sender of the packet.</a:t>
            </a:r>
          </a:p>
          <a:p>
            <a:r>
              <a:rPr lang="en-US" sz="1200" b="0" i="0" u="none" strike="noStrike" kern="1200" baseline="0">
                <a:solidFill>
                  <a:schemeClr val="tx1"/>
                </a:solidFill>
                <a:latin typeface="Times New Roman" pitchFamily="18" charset="0"/>
                <a:ea typeface="+mn-ea"/>
                <a:cs typeface="+mn-cs"/>
              </a:rPr>
              <a:t>❑ </a:t>
            </a:r>
            <a:r>
              <a:rPr lang="en-US" sz="1200" b="1" i="0" u="none" strike="noStrike" kern="1200" baseline="0">
                <a:solidFill>
                  <a:schemeClr val="tx1"/>
                </a:solidFill>
                <a:latin typeface="Times New Roman" pitchFamily="18" charset="0"/>
                <a:ea typeface="+mn-ea"/>
                <a:cs typeface="+mn-cs"/>
              </a:rPr>
              <a:t>Length or type. </a:t>
            </a:r>
            <a:r>
              <a:rPr lang="en-US" sz="1200" b="0" i="0" u="none" strike="noStrike" kern="1200" baseline="0">
                <a:solidFill>
                  <a:schemeClr val="tx1"/>
                </a:solidFill>
                <a:latin typeface="Times New Roman" pitchFamily="18" charset="0"/>
                <a:ea typeface="+mn-ea"/>
                <a:cs typeface="+mn-cs"/>
              </a:rPr>
              <a:t>This field is defined as a type field or length field. The original</a:t>
            </a:r>
          </a:p>
          <a:p>
            <a:r>
              <a:rPr lang="en-US" sz="1200" b="0" i="0" u="none" strike="noStrike" kern="1200" baseline="0">
                <a:solidFill>
                  <a:schemeClr val="tx1"/>
                </a:solidFill>
                <a:latin typeface="Times New Roman" pitchFamily="18" charset="0"/>
                <a:ea typeface="+mn-ea"/>
                <a:cs typeface="+mn-cs"/>
              </a:rPr>
              <a:t>Ethernet used this field as the type field to define the upper-layer protocol (Example- ARP protocol of Network layer may be using MAC frame, </a:t>
            </a:r>
          </a:p>
          <a:p>
            <a:r>
              <a:rPr lang="en-US" sz="1200" b="0" i="0" u="none" strike="noStrike" kern="1200" baseline="0">
                <a:solidFill>
                  <a:schemeClr val="tx1"/>
                </a:solidFill>
                <a:latin typeface="Times New Roman" pitchFamily="18" charset="0"/>
                <a:ea typeface="+mn-ea"/>
                <a:cs typeface="+mn-cs"/>
              </a:rPr>
              <a:t>in this case Type value will be </a:t>
            </a:r>
            <a:r>
              <a:rPr lang="en-US" b="0" i="0" u="none" strike="noStrike" baseline="0">
                <a:latin typeface="Times New Roman" panose="02020603050405020304" pitchFamily="18" charset="0"/>
              </a:rPr>
              <a:t>0x806)</a:t>
            </a:r>
            <a:r>
              <a:rPr lang="en-US" sz="1200" b="0" i="0" u="none" strike="noStrike" kern="1200" baseline="0">
                <a:solidFill>
                  <a:schemeClr val="tx1"/>
                </a:solidFill>
                <a:latin typeface="Times New Roman" pitchFamily="18" charset="0"/>
                <a:ea typeface="+mn-ea"/>
                <a:cs typeface="+mn-cs"/>
              </a:rPr>
              <a:t>using the MAC frame. </a:t>
            </a:r>
          </a:p>
          <a:p>
            <a:r>
              <a:rPr lang="en-US" sz="1200" b="0" i="0" u="none" strike="noStrike" kern="1200" baseline="0">
                <a:solidFill>
                  <a:schemeClr val="tx1"/>
                </a:solidFill>
                <a:latin typeface="Times New Roman" pitchFamily="18" charset="0"/>
                <a:ea typeface="+mn-ea"/>
                <a:cs typeface="+mn-cs"/>
              </a:rPr>
              <a:t>The IEEE standard used it as the length field to define the number of bytes in the data field. Both uses are common today.</a:t>
            </a:r>
          </a:p>
          <a:p>
            <a:r>
              <a:rPr lang="en-US" sz="1200" b="1" i="0" u="none" strike="noStrike" kern="1200" baseline="0">
                <a:solidFill>
                  <a:schemeClr val="tx1"/>
                </a:solidFill>
                <a:latin typeface="Times New Roman" pitchFamily="18" charset="0"/>
                <a:ea typeface="+mn-ea"/>
                <a:cs typeface="+mn-cs"/>
              </a:rPr>
              <a:t>Data. </a:t>
            </a:r>
            <a:r>
              <a:rPr lang="en-US" sz="1200" b="0" i="0" u="none" strike="noStrike" kern="1200" baseline="0">
                <a:solidFill>
                  <a:schemeClr val="tx1"/>
                </a:solidFill>
                <a:latin typeface="Times New Roman" pitchFamily="18" charset="0"/>
                <a:ea typeface="+mn-ea"/>
                <a:cs typeface="+mn-cs"/>
              </a:rPr>
              <a:t>This field carries data encapsulated from the upper-layer protocols. It is a</a:t>
            </a:r>
          </a:p>
          <a:p>
            <a:r>
              <a:rPr lang="en-US" sz="1200" b="1" i="0" u="none" strike="noStrike" kern="1200" baseline="0">
                <a:solidFill>
                  <a:schemeClr val="tx1"/>
                </a:solidFill>
                <a:latin typeface="Times New Roman" pitchFamily="18" charset="0"/>
                <a:ea typeface="+mn-ea"/>
                <a:cs typeface="+mn-cs"/>
              </a:rPr>
              <a:t>minimum of 46 Bytes </a:t>
            </a:r>
            <a:r>
              <a:rPr lang="en-US" sz="1200" b="0" i="0" u="none" strike="noStrike" kern="1200" baseline="0">
                <a:solidFill>
                  <a:schemeClr val="tx1"/>
                </a:solidFill>
                <a:latin typeface="Times New Roman" pitchFamily="18" charset="0"/>
                <a:ea typeface="+mn-ea"/>
                <a:cs typeface="+mn-cs"/>
              </a:rPr>
              <a:t>and a </a:t>
            </a:r>
            <a:r>
              <a:rPr lang="en-US" sz="1200" b="1" i="0" u="none" strike="noStrike" kern="1200" baseline="0">
                <a:solidFill>
                  <a:schemeClr val="tx1"/>
                </a:solidFill>
                <a:latin typeface="Times New Roman" pitchFamily="18" charset="0"/>
                <a:ea typeface="+mn-ea"/>
                <a:cs typeface="+mn-cs"/>
              </a:rPr>
              <a:t>maximum of 1500 bytes</a:t>
            </a:r>
            <a:r>
              <a:rPr lang="en-US" sz="1200" b="0" i="0" u="none" strike="noStrike" kern="1200" baseline="0">
                <a:solidFill>
                  <a:schemeClr val="tx1"/>
                </a:solidFill>
                <a:latin typeface="Times New Roman" pitchFamily="18" charset="0"/>
                <a:ea typeface="+mn-ea"/>
                <a:cs typeface="+mn-cs"/>
              </a:rPr>
              <a:t>, as we will see later.</a:t>
            </a:r>
          </a:p>
          <a:p>
            <a:r>
              <a:rPr lang="en-US" sz="1200" b="1" i="0" u="none" strike="noStrike" kern="1200" baseline="0">
                <a:solidFill>
                  <a:schemeClr val="tx1"/>
                </a:solidFill>
                <a:latin typeface="Times New Roman" pitchFamily="18" charset="0"/>
                <a:ea typeface="+mn-ea"/>
                <a:cs typeface="+mn-cs"/>
              </a:rPr>
              <a:t>CRC (Cyclic Redundancy Check). </a:t>
            </a:r>
            <a:r>
              <a:rPr lang="en-US" sz="1200" b="0" i="0" u="none" strike="noStrike" kern="1200" baseline="0">
                <a:solidFill>
                  <a:schemeClr val="tx1"/>
                </a:solidFill>
                <a:latin typeface="Times New Roman" pitchFamily="18" charset="0"/>
                <a:ea typeface="+mn-ea"/>
                <a:cs typeface="+mn-cs"/>
              </a:rPr>
              <a:t>The last field contains error detection information, in this case a CRC-32.</a:t>
            </a:r>
            <a:endParaRPr lang="en-US"/>
          </a:p>
        </p:txBody>
      </p:sp>
    </p:spTree>
    <p:extLst>
      <p:ext uri="{BB962C8B-B14F-4D97-AF65-F5344CB8AC3E}">
        <p14:creationId xmlns:p14="http://schemas.microsoft.com/office/powerpoint/2010/main" val="2648795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3.2.6 Length/Type field-</a:t>
            </a:r>
          </a:p>
          <a:p>
            <a:r>
              <a:rPr lang="en-US"/>
              <a:t> This two-octet field takes one of two meanings, depending on its numeric value. For numerical evaluation, the first octet is the most significant octet of this field.</a:t>
            </a:r>
          </a:p>
          <a:p>
            <a:pPr marL="228600" indent="-228600">
              <a:buAutoNum type="alphaLcParenR"/>
            </a:pPr>
            <a:r>
              <a:rPr lang="en-US"/>
              <a:t>If the value of this field is </a:t>
            </a:r>
            <a:r>
              <a:rPr lang="en-US" b="1"/>
              <a:t>less than or equal to the value of </a:t>
            </a:r>
            <a:r>
              <a:rPr lang="en-US" b="1" err="1"/>
              <a:t>maxValidFrame</a:t>
            </a:r>
            <a:r>
              <a:rPr lang="en-US" b="1"/>
              <a:t> </a:t>
            </a:r>
            <a:r>
              <a:rPr lang="en-US"/>
              <a:t>(as specified in 4.2.7.1)</a:t>
            </a:r>
            <a:r>
              <a:rPr lang="en-US" b="1"/>
              <a:t>1500 decimal</a:t>
            </a:r>
            <a:r>
              <a:rPr lang="en-US"/>
              <a:t>, then the </a:t>
            </a:r>
            <a:r>
              <a:rPr lang="en-US" b="1"/>
              <a:t>Length/Type field </a:t>
            </a:r>
            <a:r>
              <a:rPr lang="en-US"/>
              <a:t>indicates the number of </a:t>
            </a:r>
            <a:r>
              <a:rPr lang="en-US" b="1"/>
              <a:t>MAC client data octets contained in the subsequent data field </a:t>
            </a:r>
            <a:r>
              <a:rPr lang="en-US"/>
              <a:t>of the frame (Length interpretation). </a:t>
            </a:r>
          </a:p>
          <a:p>
            <a:pPr marL="228600" indent="-228600">
              <a:buAutoNum type="alphaLcParenR"/>
            </a:pPr>
            <a:r>
              <a:rPr lang="en-US"/>
              <a:t>b) If the value of this field </a:t>
            </a:r>
            <a:r>
              <a:rPr lang="en-US" b="1"/>
              <a:t>is greater than or equal to 1536 decimal </a:t>
            </a:r>
            <a:r>
              <a:rPr lang="en-US"/>
              <a:t>(equal to 0600 hexadecimal), then the </a:t>
            </a:r>
            <a:r>
              <a:rPr lang="en-US" b="1"/>
              <a:t>Length/Type field indicates the nature of the MAC client protocol</a:t>
            </a:r>
            <a:r>
              <a:rPr lang="en-US"/>
              <a:t> (Type interpretation). </a:t>
            </a:r>
            <a:r>
              <a:rPr lang="en-US" sz="1200" b="0" i="0" kern="1200">
                <a:solidFill>
                  <a:schemeClr val="tx1"/>
                </a:solidFill>
                <a:effectLst/>
                <a:latin typeface="Times New Roman" panose="02020603050405020304" pitchFamily="18" charset="0"/>
                <a:ea typeface="+mn-ea"/>
                <a:cs typeface="+mn-cs"/>
              </a:rPr>
              <a:t> For example, an </a:t>
            </a:r>
            <a:r>
              <a:rPr lang="en-US" sz="1200" b="1" i="0" kern="1200">
                <a:solidFill>
                  <a:schemeClr val="tx1"/>
                </a:solidFill>
                <a:effectLst/>
                <a:latin typeface="Times New Roman" panose="02020603050405020304" pitchFamily="18" charset="0"/>
                <a:ea typeface="+mn-ea"/>
                <a:cs typeface="+mn-cs"/>
              </a:rPr>
              <a:t>Type</a:t>
            </a:r>
            <a:r>
              <a:rPr lang="en-US" sz="1200" b="0" i="0" kern="1200">
                <a:solidFill>
                  <a:schemeClr val="tx1"/>
                </a:solidFill>
                <a:effectLst/>
                <a:latin typeface="Times New Roman" panose="02020603050405020304" pitchFamily="18" charset="0"/>
                <a:ea typeface="+mn-ea"/>
                <a:cs typeface="+mn-cs"/>
              </a:rPr>
              <a:t> value of </a:t>
            </a:r>
            <a:r>
              <a:rPr lang="en-US" sz="1200" b="1" i="0" kern="1200">
                <a:solidFill>
                  <a:schemeClr val="tx1"/>
                </a:solidFill>
                <a:effectLst/>
                <a:latin typeface="Times New Roman" panose="02020603050405020304" pitchFamily="18" charset="0"/>
                <a:ea typeface="+mn-ea"/>
                <a:cs typeface="+mn-cs"/>
              </a:rPr>
              <a:t>0x0800</a:t>
            </a:r>
            <a:r>
              <a:rPr lang="en-US" sz="1200" b="0" i="0" kern="1200">
                <a:solidFill>
                  <a:schemeClr val="tx1"/>
                </a:solidFill>
                <a:effectLst/>
                <a:latin typeface="Times New Roman" panose="02020603050405020304" pitchFamily="18" charset="0"/>
                <a:ea typeface="+mn-ea"/>
                <a:cs typeface="+mn-cs"/>
              </a:rPr>
              <a:t> signals that </a:t>
            </a:r>
            <a:r>
              <a:rPr lang="en-US" sz="1200" b="1" i="0" kern="1200">
                <a:solidFill>
                  <a:schemeClr val="tx1"/>
                </a:solidFill>
                <a:effectLst/>
                <a:latin typeface="Times New Roman" panose="02020603050405020304" pitchFamily="18" charset="0"/>
                <a:ea typeface="+mn-ea"/>
                <a:cs typeface="+mn-cs"/>
              </a:rPr>
              <a:t>the frame contains an </a:t>
            </a:r>
            <a:r>
              <a:rPr lang="en-US" sz="1200" b="1" i="0" u="none" strike="noStrike" kern="1200">
                <a:solidFill>
                  <a:schemeClr val="tx1"/>
                </a:solidFill>
                <a:effectLst/>
                <a:latin typeface="Times New Roman" panose="02020603050405020304" pitchFamily="18" charset="0"/>
                <a:ea typeface="+mn-ea"/>
                <a:cs typeface="+mn-cs"/>
                <a:hlinkClick r:id="rId3" tooltip="IPv4"/>
              </a:rPr>
              <a:t>IPv4</a:t>
            </a:r>
            <a:r>
              <a:rPr lang="en-US" sz="1200" b="1" i="0" kern="1200">
                <a:solidFill>
                  <a:schemeClr val="tx1"/>
                </a:solidFill>
                <a:effectLst/>
                <a:latin typeface="Times New Roman" panose="02020603050405020304" pitchFamily="18" charset="0"/>
                <a:ea typeface="+mn-ea"/>
                <a:cs typeface="+mn-cs"/>
              </a:rPr>
              <a:t> datagram</a:t>
            </a:r>
            <a:r>
              <a:rPr lang="en-US" sz="1200" b="0" i="0" kern="1200">
                <a:solidFill>
                  <a:schemeClr val="tx1"/>
                </a:solidFill>
                <a:effectLst/>
                <a:latin typeface="Times New Roman" panose="02020603050405020304" pitchFamily="18" charset="0"/>
                <a:ea typeface="+mn-ea"/>
                <a:cs typeface="+mn-cs"/>
              </a:rPr>
              <a:t>. Likewise, an </a:t>
            </a:r>
            <a:r>
              <a:rPr lang="en-US" sz="1200" b="1" i="0" kern="1200">
                <a:solidFill>
                  <a:schemeClr val="tx1"/>
                </a:solidFill>
                <a:effectLst/>
                <a:latin typeface="Times New Roman" panose="02020603050405020304" pitchFamily="18" charset="0"/>
                <a:ea typeface="+mn-ea"/>
                <a:cs typeface="+mn-cs"/>
              </a:rPr>
              <a:t>Type of 0x0806 </a:t>
            </a:r>
            <a:r>
              <a:rPr lang="en-US" sz="1200" b="0" i="0" kern="1200">
                <a:solidFill>
                  <a:schemeClr val="tx1"/>
                </a:solidFill>
                <a:effectLst/>
                <a:latin typeface="Times New Roman" panose="02020603050405020304" pitchFamily="18" charset="0"/>
                <a:ea typeface="+mn-ea"/>
                <a:cs typeface="+mn-cs"/>
              </a:rPr>
              <a:t>indicates an </a:t>
            </a:r>
            <a:r>
              <a:rPr lang="en-US" sz="1200" b="1" i="0" u="none" strike="noStrike" kern="1200">
                <a:solidFill>
                  <a:schemeClr val="tx1"/>
                </a:solidFill>
                <a:effectLst/>
                <a:latin typeface="Times New Roman" panose="02020603050405020304" pitchFamily="18" charset="0"/>
                <a:ea typeface="+mn-ea"/>
                <a:cs typeface="+mn-cs"/>
                <a:hlinkClick r:id="rId4" tooltip="Address Resolution Protocol"/>
              </a:rPr>
              <a:t>ARP</a:t>
            </a:r>
            <a:r>
              <a:rPr lang="en-US" sz="1200" b="1" i="0" kern="1200">
                <a:solidFill>
                  <a:schemeClr val="tx1"/>
                </a:solidFill>
                <a:effectLst/>
                <a:latin typeface="Times New Roman" panose="02020603050405020304" pitchFamily="18" charset="0"/>
                <a:ea typeface="+mn-ea"/>
                <a:cs typeface="+mn-cs"/>
              </a:rPr>
              <a:t> frame</a:t>
            </a:r>
            <a:endParaRPr lang="en-US" b="1"/>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9</a:t>
            </a:fld>
            <a:endParaRPr lang="en-US" altLang="en-US"/>
          </a:p>
        </p:txBody>
      </p:sp>
    </p:spTree>
    <p:extLst>
      <p:ext uri="{BB962C8B-B14F-4D97-AF65-F5344CB8AC3E}">
        <p14:creationId xmlns:p14="http://schemas.microsoft.com/office/powerpoint/2010/main" val="270842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IEEE802.3 frame</a:t>
            </a:r>
            <a:endParaRPr lang="en-IN"/>
          </a:p>
        </p:txBody>
      </p:sp>
      <p:sp>
        <p:nvSpPr>
          <p:cNvPr id="4" name="Slide Number Placeholder 3"/>
          <p:cNvSpPr>
            <a:spLocks noGrp="1"/>
          </p:cNvSpPr>
          <p:nvPr>
            <p:ph type="sldNum" sz="quarter" idx="5"/>
          </p:nvPr>
        </p:nvSpPr>
        <p:spPr/>
        <p:txBody>
          <a:bodyPr/>
          <a:lstStyle/>
          <a:p>
            <a:pPr>
              <a:defRPr/>
            </a:pPr>
            <a:fld id="{6440411A-B858-4174-93E1-1FA82D6A996B}" type="slidenum">
              <a:rPr lang="en-US" altLang="en-US" smtClean="0"/>
              <a:pPr>
                <a:defRPr/>
              </a:pPr>
              <a:t>10</a:t>
            </a:fld>
            <a:endParaRPr lang="en-US" altLang="en-US"/>
          </a:p>
        </p:txBody>
      </p:sp>
    </p:spTree>
    <p:extLst>
      <p:ext uri="{BB962C8B-B14F-4D97-AF65-F5344CB8AC3E}">
        <p14:creationId xmlns:p14="http://schemas.microsoft.com/office/powerpoint/2010/main" val="4153339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DE64E-3564-402F-9DC7-4B43A85D82E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A3F5D98-DDA9-4DA4-BA90-F0A3034EC11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8C5F1D-B81E-482C-B1ED-E547E1862203}"/>
              </a:ext>
            </a:extLst>
          </p:cNvPr>
          <p:cNvSpPr>
            <a:spLocks noGrp="1"/>
          </p:cNvSpPr>
          <p:nvPr>
            <p:ph type="dt" sz="half" idx="10"/>
          </p:nvPr>
        </p:nvSpPr>
        <p:spPr/>
        <p:txBody>
          <a:bodyPr/>
          <a:lstStyle/>
          <a:p>
            <a:pPr>
              <a:defRPr/>
            </a:pPr>
            <a:fld id="{4787B3FD-0ABB-4A8C-86A8-496D29E3CFF3}" type="datetime1">
              <a:rPr lang="en-US" altLang="en-US" smtClean="0"/>
              <a:t>9/7/2025</a:t>
            </a:fld>
            <a:endParaRPr lang="en-US" altLang="en-US"/>
          </a:p>
        </p:txBody>
      </p:sp>
      <p:sp>
        <p:nvSpPr>
          <p:cNvPr id="5" name="Footer Placeholder 4">
            <a:extLst>
              <a:ext uri="{FF2B5EF4-FFF2-40B4-BE49-F238E27FC236}">
                <a16:creationId xmlns:a16="http://schemas.microsoft.com/office/drawing/2014/main" id="{7AC6FD2B-AB26-438E-B533-11305E59920A}"/>
              </a:ext>
            </a:extLst>
          </p:cNvPr>
          <p:cNvSpPr>
            <a:spLocks noGrp="1"/>
          </p:cNvSpPr>
          <p:nvPr>
            <p:ph type="ftr" sz="quarter" idx="11"/>
          </p:nvPr>
        </p:nvSpPr>
        <p:spPr/>
        <p:txBody>
          <a:bodyPr/>
          <a:lstStyle/>
          <a:p>
            <a:pPr>
              <a:defRPr/>
            </a:pPr>
            <a:r>
              <a:rPr lang="en-US" altLang="en-US"/>
              <a:t>Computer Networks(MCA  5122)</a:t>
            </a:r>
          </a:p>
        </p:txBody>
      </p:sp>
      <p:sp>
        <p:nvSpPr>
          <p:cNvPr id="6" name="Slide Number Placeholder 5">
            <a:extLst>
              <a:ext uri="{FF2B5EF4-FFF2-40B4-BE49-F238E27FC236}">
                <a16:creationId xmlns:a16="http://schemas.microsoft.com/office/drawing/2014/main" id="{C118FC21-FA0A-4BD3-AA3E-1AC6E703FD2B}"/>
              </a:ext>
            </a:extLst>
          </p:cNvPr>
          <p:cNvSpPr>
            <a:spLocks noGrp="1"/>
          </p:cNvSpPr>
          <p:nvPr>
            <p:ph type="sldNum" sz="quarter" idx="12"/>
          </p:nvPr>
        </p:nvSpPr>
        <p:spPr/>
        <p:txBody>
          <a:bodyPr/>
          <a:lstStyle/>
          <a:p>
            <a:pPr>
              <a:defRPr/>
            </a:pPr>
            <a:fld id="{0CA51107-F683-4297-928B-F7121FEFD4AB}" type="slidenum">
              <a:rPr lang="en-US" altLang="en-US" smtClean="0"/>
              <a:pPr>
                <a:defRPr/>
              </a:pPr>
              <a:t>‹#›</a:t>
            </a:fld>
            <a:endParaRPr lang="en-US" altLang="en-US"/>
          </a:p>
        </p:txBody>
      </p:sp>
    </p:spTree>
    <p:extLst>
      <p:ext uri="{BB962C8B-B14F-4D97-AF65-F5344CB8AC3E}">
        <p14:creationId xmlns:p14="http://schemas.microsoft.com/office/powerpoint/2010/main" val="77009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4469-0BAE-471E-B105-4B5C8FB3ED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D59774-00B1-4034-994E-17F2763D71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C358E-68C8-4B74-80B4-9E0B570601F5}"/>
              </a:ext>
            </a:extLst>
          </p:cNvPr>
          <p:cNvSpPr>
            <a:spLocks noGrp="1"/>
          </p:cNvSpPr>
          <p:nvPr>
            <p:ph type="dt" sz="half" idx="10"/>
          </p:nvPr>
        </p:nvSpPr>
        <p:spPr/>
        <p:txBody>
          <a:bodyPr/>
          <a:lstStyle/>
          <a:p>
            <a:fld id="{B86F2DD7-0EC3-439B-B40F-627A3C674F0E}" type="datetime1">
              <a:rPr lang="en-US" smtClean="0"/>
              <a:t>9/7/2025</a:t>
            </a:fld>
            <a:endParaRPr lang="en-IN"/>
          </a:p>
        </p:txBody>
      </p:sp>
      <p:sp>
        <p:nvSpPr>
          <p:cNvPr id="5" name="Footer Placeholder 4">
            <a:extLst>
              <a:ext uri="{FF2B5EF4-FFF2-40B4-BE49-F238E27FC236}">
                <a16:creationId xmlns:a16="http://schemas.microsoft.com/office/drawing/2014/main" id="{3425C75C-3BD3-4E5E-9CD5-AAE2EDD99850}"/>
              </a:ext>
            </a:extLst>
          </p:cNvPr>
          <p:cNvSpPr>
            <a:spLocks noGrp="1"/>
          </p:cNvSpPr>
          <p:nvPr>
            <p:ph type="ftr" sz="quarter" idx="11"/>
          </p:nvPr>
        </p:nvSpPr>
        <p:spPr/>
        <p:txBody>
          <a:bodyPr/>
          <a:lstStyle/>
          <a:p>
            <a:pPr>
              <a:defRPr/>
            </a:pPr>
            <a:r>
              <a:rPr lang="en-US" altLang="en-US"/>
              <a:t>Computer Networks(MCA  5122)</a:t>
            </a:r>
          </a:p>
        </p:txBody>
      </p:sp>
      <p:sp>
        <p:nvSpPr>
          <p:cNvPr id="6" name="Slide Number Placeholder 5">
            <a:extLst>
              <a:ext uri="{FF2B5EF4-FFF2-40B4-BE49-F238E27FC236}">
                <a16:creationId xmlns:a16="http://schemas.microsoft.com/office/drawing/2014/main" id="{9377C8DA-10C1-404F-9D66-5B9C75D11677}"/>
              </a:ext>
            </a:extLst>
          </p:cNvPr>
          <p:cNvSpPr>
            <a:spLocks noGrp="1"/>
          </p:cNvSpPr>
          <p:nvPr>
            <p:ph type="sldNum" sz="quarter" idx="12"/>
          </p:nvPr>
        </p:nvSpPr>
        <p:spPr/>
        <p:txBody>
          <a:bodyPr/>
          <a:lstStyle/>
          <a:p>
            <a:pPr>
              <a:defRPr/>
            </a:pPr>
            <a:fld id="{1058E3F0-B98E-418C-8CEC-33CB3E242368}" type="slidenum">
              <a:rPr lang="en-US" altLang="en-US" smtClean="0"/>
              <a:pPr>
                <a:defRPr/>
              </a:pPr>
              <a:t>‹#›</a:t>
            </a:fld>
            <a:endParaRPr lang="en-US" altLang="en-US"/>
          </a:p>
        </p:txBody>
      </p:sp>
    </p:spTree>
    <p:extLst>
      <p:ext uri="{BB962C8B-B14F-4D97-AF65-F5344CB8AC3E}">
        <p14:creationId xmlns:p14="http://schemas.microsoft.com/office/powerpoint/2010/main" val="297572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89E9B3-6E55-48BE-8689-8237A8391E8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B3D958-6F93-40BF-A608-FB4502757F70}"/>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6382-D45B-4C0D-8484-06897033B702}"/>
              </a:ext>
            </a:extLst>
          </p:cNvPr>
          <p:cNvSpPr>
            <a:spLocks noGrp="1"/>
          </p:cNvSpPr>
          <p:nvPr>
            <p:ph type="dt" sz="half" idx="10"/>
          </p:nvPr>
        </p:nvSpPr>
        <p:spPr/>
        <p:txBody>
          <a:bodyPr/>
          <a:lstStyle/>
          <a:p>
            <a:fld id="{AD332C00-641A-4633-B244-415103C06129}" type="datetime1">
              <a:rPr lang="en-US" smtClean="0"/>
              <a:t>9/7/2025</a:t>
            </a:fld>
            <a:endParaRPr lang="en-IN"/>
          </a:p>
        </p:txBody>
      </p:sp>
      <p:sp>
        <p:nvSpPr>
          <p:cNvPr id="5" name="Footer Placeholder 4">
            <a:extLst>
              <a:ext uri="{FF2B5EF4-FFF2-40B4-BE49-F238E27FC236}">
                <a16:creationId xmlns:a16="http://schemas.microsoft.com/office/drawing/2014/main" id="{80D9531E-94AE-4B44-8523-A26A47D8BEF7}"/>
              </a:ext>
            </a:extLst>
          </p:cNvPr>
          <p:cNvSpPr>
            <a:spLocks noGrp="1"/>
          </p:cNvSpPr>
          <p:nvPr>
            <p:ph type="ftr" sz="quarter" idx="11"/>
          </p:nvPr>
        </p:nvSpPr>
        <p:spPr/>
        <p:txBody>
          <a:bodyPr/>
          <a:lstStyle/>
          <a:p>
            <a:pPr>
              <a:defRPr/>
            </a:pPr>
            <a:r>
              <a:rPr lang="en-US" altLang="en-US"/>
              <a:t>Computer Networks(MCA  5122)</a:t>
            </a:r>
          </a:p>
        </p:txBody>
      </p:sp>
      <p:sp>
        <p:nvSpPr>
          <p:cNvPr id="6" name="Slide Number Placeholder 5">
            <a:extLst>
              <a:ext uri="{FF2B5EF4-FFF2-40B4-BE49-F238E27FC236}">
                <a16:creationId xmlns:a16="http://schemas.microsoft.com/office/drawing/2014/main" id="{AEDC62F5-9550-4D59-B12C-8C9A910A3187}"/>
              </a:ext>
            </a:extLst>
          </p:cNvPr>
          <p:cNvSpPr>
            <a:spLocks noGrp="1"/>
          </p:cNvSpPr>
          <p:nvPr>
            <p:ph type="sldNum" sz="quarter" idx="12"/>
          </p:nvPr>
        </p:nvSpPr>
        <p:spPr/>
        <p:txBody>
          <a:bodyPr/>
          <a:lstStyle/>
          <a:p>
            <a:pPr>
              <a:defRPr/>
            </a:pPr>
            <a:fld id="{365C606C-0E09-42C7-825C-B53843130A7D}" type="slidenum">
              <a:rPr lang="en-US" altLang="en-US" smtClean="0"/>
              <a:pPr>
                <a:defRPr/>
              </a:pPr>
              <a:t>‹#›</a:t>
            </a:fld>
            <a:endParaRPr lang="en-US" altLang="en-US"/>
          </a:p>
        </p:txBody>
      </p:sp>
    </p:spTree>
    <p:extLst>
      <p:ext uri="{BB962C8B-B14F-4D97-AF65-F5344CB8AC3E}">
        <p14:creationId xmlns:p14="http://schemas.microsoft.com/office/powerpoint/2010/main" val="3297136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10"/>
          </p:nvPr>
        </p:nvSpPr>
        <p:spPr>
          <a:xfrm>
            <a:off x="-76200" y="6400800"/>
            <a:ext cx="1905000" cy="457200"/>
          </a:xfrm>
        </p:spPr>
        <p:txBody>
          <a:bodyPr/>
          <a:lstStyle>
            <a:lvl1pPr>
              <a:defRPr/>
            </a:lvl1pPr>
          </a:lstStyle>
          <a:p>
            <a:r>
              <a:rPr lang="en-US"/>
              <a:t>13.</a:t>
            </a:r>
            <a:fld id="{7BFE1F01-C1F6-4B52-A655-DEEFA547DFA1}" type="slidenum">
              <a:rPr lang="en-US"/>
              <a:pPr/>
              <a:t>‹#›</a:t>
            </a:fld>
            <a:endParaRPr lang="en-US"/>
          </a:p>
        </p:txBody>
      </p:sp>
    </p:spTree>
    <p:extLst>
      <p:ext uri="{BB962C8B-B14F-4D97-AF65-F5344CB8AC3E}">
        <p14:creationId xmlns:p14="http://schemas.microsoft.com/office/powerpoint/2010/main" val="208147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6584-ABBB-46D2-B15F-15D416A4D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40180B-F43A-4AB9-88C1-6A97CD14FE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F90FB-9766-499B-830A-859BF2BE839D}"/>
              </a:ext>
            </a:extLst>
          </p:cNvPr>
          <p:cNvSpPr>
            <a:spLocks noGrp="1"/>
          </p:cNvSpPr>
          <p:nvPr>
            <p:ph type="dt" sz="half" idx="10"/>
          </p:nvPr>
        </p:nvSpPr>
        <p:spPr/>
        <p:txBody>
          <a:bodyPr/>
          <a:lstStyle/>
          <a:p>
            <a:fld id="{68BAE263-8938-4C46-BA2C-E34AA0F80DEC}" type="datetime1">
              <a:rPr lang="en-US" smtClean="0"/>
              <a:t>9/7/2025</a:t>
            </a:fld>
            <a:endParaRPr lang="en-IN"/>
          </a:p>
        </p:txBody>
      </p:sp>
      <p:sp>
        <p:nvSpPr>
          <p:cNvPr id="5" name="Footer Placeholder 4">
            <a:extLst>
              <a:ext uri="{FF2B5EF4-FFF2-40B4-BE49-F238E27FC236}">
                <a16:creationId xmlns:a16="http://schemas.microsoft.com/office/drawing/2014/main" id="{4AD56856-4C02-4E0F-9A89-A6B71670EAB4}"/>
              </a:ext>
            </a:extLst>
          </p:cNvPr>
          <p:cNvSpPr>
            <a:spLocks noGrp="1"/>
          </p:cNvSpPr>
          <p:nvPr>
            <p:ph type="ftr" sz="quarter" idx="11"/>
          </p:nvPr>
        </p:nvSpPr>
        <p:spPr/>
        <p:txBody>
          <a:bodyPr/>
          <a:lstStyle/>
          <a:p>
            <a:pPr>
              <a:defRPr/>
            </a:pPr>
            <a:r>
              <a:rPr lang="en-US" altLang="en-US"/>
              <a:t>Computer Networks(MCA  5122)</a:t>
            </a:r>
          </a:p>
        </p:txBody>
      </p:sp>
      <p:sp>
        <p:nvSpPr>
          <p:cNvPr id="6" name="Slide Number Placeholder 5">
            <a:extLst>
              <a:ext uri="{FF2B5EF4-FFF2-40B4-BE49-F238E27FC236}">
                <a16:creationId xmlns:a16="http://schemas.microsoft.com/office/drawing/2014/main" id="{6A5A8860-ABDA-4B2A-8728-6DB37B837EBF}"/>
              </a:ext>
            </a:extLst>
          </p:cNvPr>
          <p:cNvSpPr>
            <a:spLocks noGrp="1"/>
          </p:cNvSpPr>
          <p:nvPr>
            <p:ph type="sldNum" sz="quarter" idx="12"/>
          </p:nvPr>
        </p:nvSpPr>
        <p:spPr/>
        <p:txBody>
          <a:bodyPr/>
          <a:lstStyle/>
          <a:p>
            <a:pPr>
              <a:defRPr/>
            </a:pPr>
            <a:fld id="{884D73F1-9A4C-4562-B91E-66EAD1153855}" type="slidenum">
              <a:rPr lang="en-US" altLang="en-US" smtClean="0"/>
              <a:pPr>
                <a:defRPr/>
              </a:pPr>
              <a:t>‹#›</a:t>
            </a:fld>
            <a:endParaRPr lang="en-US" altLang="en-US"/>
          </a:p>
        </p:txBody>
      </p:sp>
    </p:spTree>
    <p:extLst>
      <p:ext uri="{BB962C8B-B14F-4D97-AF65-F5344CB8AC3E}">
        <p14:creationId xmlns:p14="http://schemas.microsoft.com/office/powerpoint/2010/main" val="83502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16E3-B153-4705-BA27-3E26B099A25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408B5F-81F1-4537-863B-F750612FE7A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C7C1768-E6D1-460D-B103-D8DC71554238}"/>
              </a:ext>
            </a:extLst>
          </p:cNvPr>
          <p:cNvSpPr>
            <a:spLocks noGrp="1"/>
          </p:cNvSpPr>
          <p:nvPr>
            <p:ph type="dt" sz="half" idx="10"/>
          </p:nvPr>
        </p:nvSpPr>
        <p:spPr/>
        <p:txBody>
          <a:bodyPr/>
          <a:lstStyle/>
          <a:p>
            <a:fld id="{7BD30358-1D57-415D-8673-07D1A2B24DB9}" type="datetime1">
              <a:rPr lang="en-US" smtClean="0"/>
              <a:t>9/7/2025</a:t>
            </a:fld>
            <a:endParaRPr lang="en-IN"/>
          </a:p>
        </p:txBody>
      </p:sp>
      <p:sp>
        <p:nvSpPr>
          <p:cNvPr id="5" name="Footer Placeholder 4">
            <a:extLst>
              <a:ext uri="{FF2B5EF4-FFF2-40B4-BE49-F238E27FC236}">
                <a16:creationId xmlns:a16="http://schemas.microsoft.com/office/drawing/2014/main" id="{64A8FEEC-433A-4F96-BB93-26477473AA99}"/>
              </a:ext>
            </a:extLst>
          </p:cNvPr>
          <p:cNvSpPr>
            <a:spLocks noGrp="1"/>
          </p:cNvSpPr>
          <p:nvPr>
            <p:ph type="ftr" sz="quarter" idx="11"/>
          </p:nvPr>
        </p:nvSpPr>
        <p:spPr/>
        <p:txBody>
          <a:bodyPr/>
          <a:lstStyle/>
          <a:p>
            <a:pPr>
              <a:defRPr/>
            </a:pPr>
            <a:r>
              <a:rPr lang="en-US" altLang="en-US"/>
              <a:t>Computer Networks(MCA  5122)</a:t>
            </a:r>
          </a:p>
        </p:txBody>
      </p:sp>
      <p:sp>
        <p:nvSpPr>
          <p:cNvPr id="6" name="Slide Number Placeholder 5">
            <a:extLst>
              <a:ext uri="{FF2B5EF4-FFF2-40B4-BE49-F238E27FC236}">
                <a16:creationId xmlns:a16="http://schemas.microsoft.com/office/drawing/2014/main" id="{498F5A8E-4615-4873-B3CA-4ECCBA595343}"/>
              </a:ext>
            </a:extLst>
          </p:cNvPr>
          <p:cNvSpPr>
            <a:spLocks noGrp="1"/>
          </p:cNvSpPr>
          <p:nvPr>
            <p:ph type="sldNum" sz="quarter" idx="12"/>
          </p:nvPr>
        </p:nvSpPr>
        <p:spPr/>
        <p:txBody>
          <a:bodyPr/>
          <a:lstStyle/>
          <a:p>
            <a:pPr>
              <a:defRPr/>
            </a:pPr>
            <a:fld id="{D38B0433-2550-4351-9B7D-8B1A293F67D5}" type="slidenum">
              <a:rPr lang="en-US" altLang="en-US" smtClean="0"/>
              <a:pPr>
                <a:defRPr/>
              </a:pPr>
              <a:t>‹#›</a:t>
            </a:fld>
            <a:endParaRPr lang="en-US" altLang="en-US"/>
          </a:p>
        </p:txBody>
      </p:sp>
    </p:spTree>
    <p:extLst>
      <p:ext uri="{BB962C8B-B14F-4D97-AF65-F5344CB8AC3E}">
        <p14:creationId xmlns:p14="http://schemas.microsoft.com/office/powerpoint/2010/main" val="1549151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4AF3-2F41-4A9A-866D-6D7F3B5460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8EAA4F-7AA8-4B8C-AAB3-9CABDE063D5C}"/>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FEC39B-66A7-4980-A039-C70BD5ACB5A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2E9C73-5876-4117-A9C6-8E35B62CFE19}"/>
              </a:ext>
            </a:extLst>
          </p:cNvPr>
          <p:cNvSpPr>
            <a:spLocks noGrp="1"/>
          </p:cNvSpPr>
          <p:nvPr>
            <p:ph type="dt" sz="half" idx="10"/>
          </p:nvPr>
        </p:nvSpPr>
        <p:spPr/>
        <p:txBody>
          <a:bodyPr/>
          <a:lstStyle/>
          <a:p>
            <a:fld id="{ADA0B487-F45F-4C56-A264-54895C4BD55E}" type="datetime1">
              <a:rPr lang="en-US" smtClean="0"/>
              <a:t>9/7/2025</a:t>
            </a:fld>
            <a:endParaRPr lang="en-IN"/>
          </a:p>
        </p:txBody>
      </p:sp>
      <p:sp>
        <p:nvSpPr>
          <p:cNvPr id="6" name="Footer Placeholder 5">
            <a:extLst>
              <a:ext uri="{FF2B5EF4-FFF2-40B4-BE49-F238E27FC236}">
                <a16:creationId xmlns:a16="http://schemas.microsoft.com/office/drawing/2014/main" id="{DAA8AAAC-06F9-4BC5-810A-CA4115CFF964}"/>
              </a:ext>
            </a:extLst>
          </p:cNvPr>
          <p:cNvSpPr>
            <a:spLocks noGrp="1"/>
          </p:cNvSpPr>
          <p:nvPr>
            <p:ph type="ftr" sz="quarter" idx="11"/>
          </p:nvPr>
        </p:nvSpPr>
        <p:spPr/>
        <p:txBody>
          <a:bodyPr/>
          <a:lstStyle/>
          <a:p>
            <a:pPr>
              <a:defRPr/>
            </a:pPr>
            <a:r>
              <a:rPr lang="en-US" altLang="en-US"/>
              <a:t>Computer Networks(MCA  5122)</a:t>
            </a:r>
          </a:p>
        </p:txBody>
      </p:sp>
      <p:sp>
        <p:nvSpPr>
          <p:cNvPr id="7" name="Slide Number Placeholder 6">
            <a:extLst>
              <a:ext uri="{FF2B5EF4-FFF2-40B4-BE49-F238E27FC236}">
                <a16:creationId xmlns:a16="http://schemas.microsoft.com/office/drawing/2014/main" id="{0708CDBE-BA32-4C4B-86E0-AD0DA3FD7E01}"/>
              </a:ext>
            </a:extLst>
          </p:cNvPr>
          <p:cNvSpPr>
            <a:spLocks noGrp="1"/>
          </p:cNvSpPr>
          <p:nvPr>
            <p:ph type="sldNum" sz="quarter" idx="12"/>
          </p:nvPr>
        </p:nvSpPr>
        <p:spPr/>
        <p:txBody>
          <a:bodyPr/>
          <a:lstStyle/>
          <a:p>
            <a:pPr>
              <a:defRPr/>
            </a:pPr>
            <a:fld id="{E7960749-C46F-4E7E-947F-A38CA325331B}" type="slidenum">
              <a:rPr lang="en-US" altLang="en-US" smtClean="0"/>
              <a:pPr>
                <a:defRPr/>
              </a:pPr>
              <a:t>‹#›</a:t>
            </a:fld>
            <a:endParaRPr lang="en-US" altLang="en-US"/>
          </a:p>
        </p:txBody>
      </p:sp>
    </p:spTree>
    <p:extLst>
      <p:ext uri="{BB962C8B-B14F-4D97-AF65-F5344CB8AC3E}">
        <p14:creationId xmlns:p14="http://schemas.microsoft.com/office/powerpoint/2010/main" val="109431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554C-1B30-498B-B0CD-ABFE84BCD27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F83A72-2C49-436A-8748-700F8C9A87C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EFE1E96F-C926-44DD-A79B-537785759A1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427AE9-F9BB-4E6D-B4BC-813F3C8DE5D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9820D7A-8A39-4BDD-A2F0-C1495F48CA5B}"/>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CD4635-2B44-42D8-BB6B-647B89921459}"/>
              </a:ext>
            </a:extLst>
          </p:cNvPr>
          <p:cNvSpPr>
            <a:spLocks noGrp="1"/>
          </p:cNvSpPr>
          <p:nvPr>
            <p:ph type="dt" sz="half" idx="10"/>
          </p:nvPr>
        </p:nvSpPr>
        <p:spPr/>
        <p:txBody>
          <a:bodyPr/>
          <a:lstStyle/>
          <a:p>
            <a:fld id="{D4CA00F7-2A02-4537-A667-494E35E7935B}" type="datetime1">
              <a:rPr lang="en-US" smtClean="0"/>
              <a:t>9/7/2025</a:t>
            </a:fld>
            <a:endParaRPr lang="en-IN"/>
          </a:p>
        </p:txBody>
      </p:sp>
      <p:sp>
        <p:nvSpPr>
          <p:cNvPr id="8" name="Footer Placeholder 7">
            <a:extLst>
              <a:ext uri="{FF2B5EF4-FFF2-40B4-BE49-F238E27FC236}">
                <a16:creationId xmlns:a16="http://schemas.microsoft.com/office/drawing/2014/main" id="{05198B2D-1FC9-4664-BF26-F1ABC6F1A41D}"/>
              </a:ext>
            </a:extLst>
          </p:cNvPr>
          <p:cNvSpPr>
            <a:spLocks noGrp="1"/>
          </p:cNvSpPr>
          <p:nvPr>
            <p:ph type="ftr" sz="quarter" idx="11"/>
          </p:nvPr>
        </p:nvSpPr>
        <p:spPr/>
        <p:txBody>
          <a:bodyPr/>
          <a:lstStyle/>
          <a:p>
            <a:pPr>
              <a:defRPr/>
            </a:pPr>
            <a:r>
              <a:rPr lang="en-US" altLang="en-US"/>
              <a:t>Computer Networks(MCA  5122)</a:t>
            </a:r>
          </a:p>
        </p:txBody>
      </p:sp>
      <p:sp>
        <p:nvSpPr>
          <p:cNvPr id="9" name="Slide Number Placeholder 8">
            <a:extLst>
              <a:ext uri="{FF2B5EF4-FFF2-40B4-BE49-F238E27FC236}">
                <a16:creationId xmlns:a16="http://schemas.microsoft.com/office/drawing/2014/main" id="{A2EF0B6E-A9A5-4296-BCA8-153176919797}"/>
              </a:ext>
            </a:extLst>
          </p:cNvPr>
          <p:cNvSpPr>
            <a:spLocks noGrp="1"/>
          </p:cNvSpPr>
          <p:nvPr>
            <p:ph type="sldNum" sz="quarter" idx="12"/>
          </p:nvPr>
        </p:nvSpPr>
        <p:spPr/>
        <p:txBody>
          <a:bodyPr/>
          <a:lstStyle/>
          <a:p>
            <a:pPr>
              <a:defRPr/>
            </a:pPr>
            <a:fld id="{A5C1A8FD-AA87-4DBD-85D0-5D55E8D8A7E3}" type="slidenum">
              <a:rPr lang="en-US" altLang="en-US" smtClean="0"/>
              <a:pPr>
                <a:defRPr/>
              </a:pPr>
              <a:t>‹#›</a:t>
            </a:fld>
            <a:endParaRPr lang="en-US" altLang="en-US"/>
          </a:p>
        </p:txBody>
      </p:sp>
    </p:spTree>
    <p:extLst>
      <p:ext uri="{BB962C8B-B14F-4D97-AF65-F5344CB8AC3E}">
        <p14:creationId xmlns:p14="http://schemas.microsoft.com/office/powerpoint/2010/main" val="2552688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6088-3FA5-48FF-951A-154A29A9F2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5453F0-F350-42A4-A09A-F4905E470A29}"/>
              </a:ext>
            </a:extLst>
          </p:cNvPr>
          <p:cNvSpPr>
            <a:spLocks noGrp="1"/>
          </p:cNvSpPr>
          <p:nvPr>
            <p:ph type="dt" sz="half" idx="10"/>
          </p:nvPr>
        </p:nvSpPr>
        <p:spPr/>
        <p:txBody>
          <a:bodyPr/>
          <a:lstStyle/>
          <a:p>
            <a:fld id="{6B2498E8-DE36-4BE8-9FEA-2EFF36F75CB9}" type="datetime1">
              <a:rPr lang="en-US" smtClean="0"/>
              <a:t>9/7/2025</a:t>
            </a:fld>
            <a:endParaRPr lang="en-IN"/>
          </a:p>
        </p:txBody>
      </p:sp>
      <p:sp>
        <p:nvSpPr>
          <p:cNvPr id="4" name="Footer Placeholder 3">
            <a:extLst>
              <a:ext uri="{FF2B5EF4-FFF2-40B4-BE49-F238E27FC236}">
                <a16:creationId xmlns:a16="http://schemas.microsoft.com/office/drawing/2014/main" id="{B15F23ED-996C-4171-A1EC-8341A1B58204}"/>
              </a:ext>
            </a:extLst>
          </p:cNvPr>
          <p:cNvSpPr>
            <a:spLocks noGrp="1"/>
          </p:cNvSpPr>
          <p:nvPr>
            <p:ph type="ftr" sz="quarter" idx="11"/>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848AFEAB-8E68-4692-94A4-153187FA759C}"/>
              </a:ext>
            </a:extLst>
          </p:cNvPr>
          <p:cNvSpPr>
            <a:spLocks noGrp="1"/>
          </p:cNvSpPr>
          <p:nvPr>
            <p:ph type="sldNum" sz="quarter" idx="12"/>
          </p:nvPr>
        </p:nvSpPr>
        <p:spPr/>
        <p:txBody>
          <a:bodyPr/>
          <a:lstStyle/>
          <a:p>
            <a:pPr>
              <a:defRPr/>
            </a:pPr>
            <a:fld id="{7E4AB942-2C98-4F61-AA01-31BCEDE6F08C}" type="slidenum">
              <a:rPr lang="en-US" altLang="en-US" smtClean="0"/>
              <a:pPr>
                <a:defRPr/>
              </a:pPr>
              <a:t>‹#›</a:t>
            </a:fld>
            <a:endParaRPr lang="en-US" altLang="en-US"/>
          </a:p>
        </p:txBody>
      </p:sp>
    </p:spTree>
    <p:extLst>
      <p:ext uri="{BB962C8B-B14F-4D97-AF65-F5344CB8AC3E}">
        <p14:creationId xmlns:p14="http://schemas.microsoft.com/office/powerpoint/2010/main" val="144341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1A0592-180A-4C9C-A788-11A53FCB5670}"/>
              </a:ext>
            </a:extLst>
          </p:cNvPr>
          <p:cNvSpPr>
            <a:spLocks noGrp="1"/>
          </p:cNvSpPr>
          <p:nvPr>
            <p:ph type="dt" sz="half" idx="10"/>
          </p:nvPr>
        </p:nvSpPr>
        <p:spPr/>
        <p:txBody>
          <a:bodyPr/>
          <a:lstStyle/>
          <a:p>
            <a:fld id="{A2FA3839-4D1E-486E-B64B-86FA97550388}" type="datetime1">
              <a:rPr lang="en-US" smtClean="0"/>
              <a:t>9/7/2025</a:t>
            </a:fld>
            <a:endParaRPr lang="en-IN"/>
          </a:p>
        </p:txBody>
      </p:sp>
      <p:sp>
        <p:nvSpPr>
          <p:cNvPr id="3" name="Footer Placeholder 2">
            <a:extLst>
              <a:ext uri="{FF2B5EF4-FFF2-40B4-BE49-F238E27FC236}">
                <a16:creationId xmlns:a16="http://schemas.microsoft.com/office/drawing/2014/main" id="{6FC56A99-9BCC-4335-903A-65FCFA6C8EA8}"/>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B013893A-2E11-48A6-9A19-05276C928DB2}"/>
              </a:ext>
            </a:extLst>
          </p:cNvPr>
          <p:cNvSpPr>
            <a:spLocks noGrp="1"/>
          </p:cNvSpPr>
          <p:nvPr>
            <p:ph type="sldNum" sz="quarter" idx="12"/>
          </p:nvPr>
        </p:nvSpPr>
        <p:spPr/>
        <p:txBody>
          <a:bodyPr/>
          <a:lstStyle/>
          <a:p>
            <a:pPr>
              <a:defRPr/>
            </a:pPr>
            <a:fld id="{45655A06-D158-45CC-8F58-C202D3E628FF}" type="slidenum">
              <a:rPr lang="en-US" altLang="en-US" smtClean="0"/>
              <a:pPr>
                <a:defRPr/>
              </a:pPr>
              <a:t>‹#›</a:t>
            </a:fld>
            <a:endParaRPr lang="en-US" altLang="en-US"/>
          </a:p>
        </p:txBody>
      </p:sp>
    </p:spTree>
    <p:extLst>
      <p:ext uri="{BB962C8B-B14F-4D97-AF65-F5344CB8AC3E}">
        <p14:creationId xmlns:p14="http://schemas.microsoft.com/office/powerpoint/2010/main" val="141219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DFD6-7E9D-46A9-A2B1-DCC1CBB56CD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A432E7-43C3-49F7-9EA4-5A59B4CE7E0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42BFF9-1B67-475D-9092-26CBB060295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1EF7EDC-626C-480E-B217-B55B669A5941}"/>
              </a:ext>
            </a:extLst>
          </p:cNvPr>
          <p:cNvSpPr>
            <a:spLocks noGrp="1"/>
          </p:cNvSpPr>
          <p:nvPr>
            <p:ph type="dt" sz="half" idx="10"/>
          </p:nvPr>
        </p:nvSpPr>
        <p:spPr/>
        <p:txBody>
          <a:bodyPr/>
          <a:lstStyle/>
          <a:p>
            <a:fld id="{53A1B45E-3DC3-419A-A846-3229C558F7D9}" type="datetime1">
              <a:rPr lang="en-US" smtClean="0"/>
              <a:t>9/7/2025</a:t>
            </a:fld>
            <a:endParaRPr lang="en-IN"/>
          </a:p>
        </p:txBody>
      </p:sp>
      <p:sp>
        <p:nvSpPr>
          <p:cNvPr id="6" name="Footer Placeholder 5">
            <a:extLst>
              <a:ext uri="{FF2B5EF4-FFF2-40B4-BE49-F238E27FC236}">
                <a16:creationId xmlns:a16="http://schemas.microsoft.com/office/drawing/2014/main" id="{E662B408-A9B3-4857-8E11-D0045CC19C9F}"/>
              </a:ext>
            </a:extLst>
          </p:cNvPr>
          <p:cNvSpPr>
            <a:spLocks noGrp="1"/>
          </p:cNvSpPr>
          <p:nvPr>
            <p:ph type="ftr" sz="quarter" idx="11"/>
          </p:nvPr>
        </p:nvSpPr>
        <p:spPr/>
        <p:txBody>
          <a:bodyPr/>
          <a:lstStyle/>
          <a:p>
            <a:pPr>
              <a:defRPr/>
            </a:pPr>
            <a:r>
              <a:rPr lang="en-US" altLang="en-US"/>
              <a:t>Computer Networks(MCA  5122)</a:t>
            </a:r>
          </a:p>
        </p:txBody>
      </p:sp>
      <p:sp>
        <p:nvSpPr>
          <p:cNvPr id="7" name="Slide Number Placeholder 6">
            <a:extLst>
              <a:ext uri="{FF2B5EF4-FFF2-40B4-BE49-F238E27FC236}">
                <a16:creationId xmlns:a16="http://schemas.microsoft.com/office/drawing/2014/main" id="{55191ADC-AD6D-4A7A-A8D7-81E0E2362C18}"/>
              </a:ext>
            </a:extLst>
          </p:cNvPr>
          <p:cNvSpPr>
            <a:spLocks noGrp="1"/>
          </p:cNvSpPr>
          <p:nvPr>
            <p:ph type="sldNum" sz="quarter" idx="12"/>
          </p:nvPr>
        </p:nvSpPr>
        <p:spPr/>
        <p:txBody>
          <a:bodyPr/>
          <a:lstStyle/>
          <a:p>
            <a:pPr>
              <a:defRPr/>
            </a:pPr>
            <a:fld id="{BEB9D210-8814-4583-96BF-32FA5F43A58E}" type="slidenum">
              <a:rPr lang="en-US" altLang="en-US" smtClean="0"/>
              <a:pPr>
                <a:defRPr/>
              </a:pPr>
              <a:t>‹#›</a:t>
            </a:fld>
            <a:endParaRPr lang="en-US" altLang="en-US"/>
          </a:p>
        </p:txBody>
      </p:sp>
    </p:spTree>
    <p:extLst>
      <p:ext uri="{BB962C8B-B14F-4D97-AF65-F5344CB8AC3E}">
        <p14:creationId xmlns:p14="http://schemas.microsoft.com/office/powerpoint/2010/main" val="1739818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C624-547D-4532-9CCC-51CB744C1BA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C7DBC5-3F97-4C23-BA68-7106E58220A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D0377B6-C247-4024-BB27-8A05DBEB5E9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1D4CAC70-E9A6-4F78-8112-86202CFE7AF0}"/>
              </a:ext>
            </a:extLst>
          </p:cNvPr>
          <p:cNvSpPr>
            <a:spLocks noGrp="1"/>
          </p:cNvSpPr>
          <p:nvPr>
            <p:ph type="dt" sz="half" idx="10"/>
          </p:nvPr>
        </p:nvSpPr>
        <p:spPr/>
        <p:txBody>
          <a:bodyPr/>
          <a:lstStyle/>
          <a:p>
            <a:fld id="{4B52412C-8FA0-4D7B-863B-9468A47337DA}" type="datetime1">
              <a:rPr lang="en-US" smtClean="0"/>
              <a:t>9/7/2025</a:t>
            </a:fld>
            <a:endParaRPr lang="en-IN"/>
          </a:p>
        </p:txBody>
      </p:sp>
      <p:sp>
        <p:nvSpPr>
          <p:cNvPr id="6" name="Footer Placeholder 5">
            <a:extLst>
              <a:ext uri="{FF2B5EF4-FFF2-40B4-BE49-F238E27FC236}">
                <a16:creationId xmlns:a16="http://schemas.microsoft.com/office/drawing/2014/main" id="{6CE6DD56-707D-4C83-BC5F-DDCC74073E35}"/>
              </a:ext>
            </a:extLst>
          </p:cNvPr>
          <p:cNvSpPr>
            <a:spLocks noGrp="1"/>
          </p:cNvSpPr>
          <p:nvPr>
            <p:ph type="ftr" sz="quarter" idx="11"/>
          </p:nvPr>
        </p:nvSpPr>
        <p:spPr/>
        <p:txBody>
          <a:bodyPr/>
          <a:lstStyle/>
          <a:p>
            <a:pPr>
              <a:defRPr/>
            </a:pPr>
            <a:r>
              <a:rPr lang="en-US" altLang="en-US"/>
              <a:t>Computer Networks(MCA  5122)</a:t>
            </a:r>
          </a:p>
        </p:txBody>
      </p:sp>
      <p:sp>
        <p:nvSpPr>
          <p:cNvPr id="7" name="Slide Number Placeholder 6">
            <a:extLst>
              <a:ext uri="{FF2B5EF4-FFF2-40B4-BE49-F238E27FC236}">
                <a16:creationId xmlns:a16="http://schemas.microsoft.com/office/drawing/2014/main" id="{731408E5-654C-4C9F-BEFE-2DE7C0271B33}"/>
              </a:ext>
            </a:extLst>
          </p:cNvPr>
          <p:cNvSpPr>
            <a:spLocks noGrp="1"/>
          </p:cNvSpPr>
          <p:nvPr>
            <p:ph type="sldNum" sz="quarter" idx="12"/>
          </p:nvPr>
        </p:nvSpPr>
        <p:spPr/>
        <p:txBody>
          <a:bodyPr/>
          <a:lstStyle/>
          <a:p>
            <a:pPr>
              <a:defRPr/>
            </a:pPr>
            <a:fld id="{FB1034C2-D353-4D05-B916-AB8CC6498F18}" type="slidenum">
              <a:rPr lang="en-US" altLang="en-US" smtClean="0"/>
              <a:pPr>
                <a:defRPr/>
              </a:pPr>
              <a:t>‹#›</a:t>
            </a:fld>
            <a:endParaRPr lang="en-US" altLang="en-US"/>
          </a:p>
        </p:txBody>
      </p:sp>
    </p:spTree>
    <p:extLst>
      <p:ext uri="{BB962C8B-B14F-4D97-AF65-F5344CB8AC3E}">
        <p14:creationId xmlns:p14="http://schemas.microsoft.com/office/powerpoint/2010/main" val="364243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F10C71-9372-4AE8-B4B8-A760061DC66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50156A-CE88-4970-813A-2DB43B0A474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95A21-0038-4EEB-823C-A53E6C4C11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DF760C4-8DC1-410C-A31B-0B5BB1FB9012}" type="datetime1">
              <a:rPr lang="en-US" smtClean="0"/>
              <a:t>9/7/2025</a:t>
            </a:fld>
            <a:endParaRPr lang="en-IN"/>
          </a:p>
        </p:txBody>
      </p:sp>
      <p:sp>
        <p:nvSpPr>
          <p:cNvPr id="5" name="Footer Placeholder 4">
            <a:extLst>
              <a:ext uri="{FF2B5EF4-FFF2-40B4-BE49-F238E27FC236}">
                <a16:creationId xmlns:a16="http://schemas.microsoft.com/office/drawing/2014/main" id="{B9CAFC68-A0EE-4792-8E36-CEEFCE7F1A1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en-US"/>
              <a:t>Computer Networks(MCA  5122)</a:t>
            </a:r>
          </a:p>
        </p:txBody>
      </p:sp>
      <p:sp>
        <p:nvSpPr>
          <p:cNvPr id="6" name="Slide Number Placeholder 5">
            <a:extLst>
              <a:ext uri="{FF2B5EF4-FFF2-40B4-BE49-F238E27FC236}">
                <a16:creationId xmlns:a16="http://schemas.microsoft.com/office/drawing/2014/main" id="{F3F4F421-06F1-47CF-98D7-8D6233EF986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4F070F4-43D0-4423-8E23-A8E53C4DFFAA}" type="slidenum">
              <a:rPr lang="en-US" altLang="en-US" smtClean="0"/>
              <a:pPr>
                <a:defRPr/>
              </a:pPr>
              <a:t>‹#›</a:t>
            </a:fld>
            <a:endParaRPr lang="en-US" altLang="en-US"/>
          </a:p>
        </p:txBody>
      </p:sp>
    </p:spTree>
    <p:extLst>
      <p:ext uri="{BB962C8B-B14F-4D97-AF65-F5344CB8AC3E}">
        <p14:creationId xmlns:p14="http://schemas.microsoft.com/office/powerpoint/2010/main" val="30187493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oleObject" Target="../embeddings/oleObject2.bin"/><Relationship Id="rId4" Type="http://schemas.openxmlformats.org/officeDocument/2006/relationships/image" Target="../media/image35.wmf"/></Relationships>
</file>

<file path=ppt/slides/_rels/slide6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bin"/><Relationship Id="rId1" Type="http://schemas.openxmlformats.org/officeDocument/2006/relationships/slideLayout" Target="../slideLayouts/slideLayout7.xml"/><Relationship Id="rId4" Type="http://schemas.openxmlformats.org/officeDocument/2006/relationships/oleObject" Target="../embeddings/oleObject4.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oleObject" Target="../embeddings/oleObject6.bin"/><Relationship Id="rId4" Type="http://schemas.openxmlformats.org/officeDocument/2006/relationships/image" Target="../media/image35.wmf"/></Relationships>
</file>

<file path=ppt/slides/_rels/slide6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7.bin"/><Relationship Id="rId1" Type="http://schemas.openxmlformats.org/officeDocument/2006/relationships/slideLayout" Target="../slideLayouts/slideLayout7.xml"/><Relationship Id="rId4"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oleObject" Target="../embeddings/oleObject10.bin"/><Relationship Id="rId4" Type="http://schemas.openxmlformats.org/officeDocument/2006/relationships/image" Target="../media/image35.wmf"/></Relationships>
</file>

<file path=ppt/slides/_rels/slide67.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emf"/><Relationship Id="rId5" Type="http://schemas.openxmlformats.org/officeDocument/2006/relationships/image" Target="../media/image39.png"/><Relationship Id="rId4" Type="http://schemas.openxmlformats.org/officeDocument/2006/relationships/image" Target="../media/image38.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image" Target="../media/image61.emf"/><Relationship Id="rId3" Type="http://schemas.openxmlformats.org/officeDocument/2006/relationships/image" Target="../media/image51.emf"/><Relationship Id="rId7" Type="http://schemas.openxmlformats.org/officeDocument/2006/relationships/image" Target="../media/image55.emf"/><Relationship Id="rId12" Type="http://schemas.openxmlformats.org/officeDocument/2006/relationships/image" Target="../media/image60.emf"/><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54.emf"/><Relationship Id="rId11" Type="http://schemas.openxmlformats.org/officeDocument/2006/relationships/image" Target="../media/image59.emf"/><Relationship Id="rId5" Type="http://schemas.openxmlformats.org/officeDocument/2006/relationships/image" Target="../media/image53.emf"/><Relationship Id="rId10" Type="http://schemas.openxmlformats.org/officeDocument/2006/relationships/image" Target="../media/image58.emf"/><Relationship Id="rId4" Type="http://schemas.openxmlformats.org/officeDocument/2006/relationships/image" Target="../media/image52.emf"/><Relationship Id="rId9" Type="http://schemas.openxmlformats.org/officeDocument/2006/relationships/image" Target="../media/image57.emf"/><Relationship Id="rId14" Type="http://schemas.openxmlformats.org/officeDocument/2006/relationships/image" Target="../media/image62.emf"/></Relationships>
</file>

<file path=ppt/slides/_rels/slide84.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85.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emf"/><Relationship Id="rId9" Type="http://schemas.openxmlformats.org/officeDocument/2006/relationships/image" Target="../media/image73.emf"/></Relationships>
</file>

<file path=ppt/slides/_rels/slide86.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image" Target="../media/image74.emf"/><Relationship Id="rId7" Type="http://schemas.openxmlformats.org/officeDocument/2006/relationships/image" Target="../media/image78.emf"/><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s>
</file>

<file path=ppt/slides/_rels/slide87.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82.emf"/><Relationship Id="rId4" Type="http://schemas.openxmlformats.org/officeDocument/2006/relationships/image" Target="../media/image81.emf"/></Relationships>
</file>

<file path=ppt/slides/_rels/slide88.x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3.emf"/><Relationship Id="rId7" Type="http://schemas.openxmlformats.org/officeDocument/2006/relationships/image" Target="../media/image87.emf"/><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86.emf"/><Relationship Id="rId5" Type="http://schemas.openxmlformats.org/officeDocument/2006/relationships/image" Target="../media/image85.emf"/><Relationship Id="rId10" Type="http://schemas.openxmlformats.org/officeDocument/2006/relationships/image" Target="../media/image90.emf"/><Relationship Id="rId4" Type="http://schemas.openxmlformats.org/officeDocument/2006/relationships/image" Target="../media/image84.emf"/><Relationship Id="rId9" Type="http://schemas.openxmlformats.org/officeDocument/2006/relationships/image" Target="../media/image89.emf"/></Relationships>
</file>

<file path=ppt/slides/_rels/slide89.x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image" Target="../media/image91.emf"/><Relationship Id="rId7" Type="http://schemas.openxmlformats.org/officeDocument/2006/relationships/image" Target="../media/image95.emf"/><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94.emf"/><Relationship Id="rId5" Type="http://schemas.openxmlformats.org/officeDocument/2006/relationships/image" Target="../media/image93.emf"/><Relationship Id="rId10" Type="http://schemas.openxmlformats.org/officeDocument/2006/relationships/image" Target="../media/image98.emf"/><Relationship Id="rId4" Type="http://schemas.openxmlformats.org/officeDocument/2006/relationships/image" Target="../media/image92.emf"/><Relationship Id="rId9" Type="http://schemas.openxmlformats.org/officeDocument/2006/relationships/image" Target="../media/image9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99.emf"/><Relationship Id="rId7" Type="http://schemas.openxmlformats.org/officeDocument/2006/relationships/image" Target="../media/image103.emf"/><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5B6A05-6F44-4C83-A27F-18401B237BDD}"/>
              </a:ext>
            </a:extLst>
          </p:cNvPr>
          <p:cNvSpPr>
            <a:spLocks noGrp="1"/>
          </p:cNvSpPr>
          <p:nvPr>
            <p:ph type="title"/>
          </p:nvPr>
        </p:nvSpPr>
        <p:spPr>
          <a:xfrm>
            <a:off x="914400" y="2514600"/>
            <a:ext cx="7886700" cy="1325563"/>
          </a:xfrm>
        </p:spPr>
        <p:txBody>
          <a:bodyPr>
            <a:normAutofit/>
          </a:bodyPr>
          <a:lstStyle/>
          <a:p>
            <a:pPr algn="ctr"/>
            <a:r>
              <a:rPr lang="en-US" sz="3600">
                <a:latin typeface="Times New Roman"/>
                <a:cs typeface="Times New Roman"/>
              </a:rPr>
              <a:t>Unit 3 </a:t>
            </a:r>
            <a:br>
              <a:rPr lang="en-US" sz="3600">
                <a:latin typeface="Times New Roman" panose="02020603050405020304" pitchFamily="18" charset="0"/>
                <a:cs typeface="Times New Roman" panose="02020603050405020304" pitchFamily="18" charset="0"/>
              </a:rPr>
            </a:br>
            <a:r>
              <a:rPr lang="en-US" sz="3600">
                <a:latin typeface="Times New Roman"/>
                <a:cs typeface="Times New Roman"/>
              </a:rPr>
              <a:t>Underlying Technologies</a:t>
            </a:r>
            <a:endParaRPr lang="en-IN" sz="360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74D4D3E9-32E6-4394-8617-036DC46B93AA}"/>
              </a:ext>
            </a:extLst>
          </p:cNvPr>
          <p:cNvSpPr>
            <a:spLocks noGrp="1"/>
          </p:cNvSpPr>
          <p:nvPr>
            <p:ph type="ftr" sz="quarter" idx="11"/>
          </p:nvPr>
        </p:nvSpPr>
        <p:spPr/>
        <p:txBody>
          <a:bodyPr/>
          <a:lstStyle/>
          <a:p>
            <a:pPr>
              <a:defRPr/>
            </a:pPr>
            <a:r>
              <a:rPr lang="en-US" altLang="en-US"/>
              <a:t>Computer Networks(MCA  5122)</a:t>
            </a:r>
          </a:p>
        </p:txBody>
      </p:sp>
      <p:sp>
        <p:nvSpPr>
          <p:cNvPr id="7" name="Slide Number Placeholder 6">
            <a:extLst>
              <a:ext uri="{FF2B5EF4-FFF2-40B4-BE49-F238E27FC236}">
                <a16:creationId xmlns:a16="http://schemas.microsoft.com/office/drawing/2014/main" id="{F79AD968-869B-4C68-BEB1-E4E41CD6BF51}"/>
              </a:ext>
            </a:extLst>
          </p:cNvPr>
          <p:cNvSpPr>
            <a:spLocks noGrp="1"/>
          </p:cNvSpPr>
          <p:nvPr>
            <p:ph type="sldNum" sz="quarter" idx="12"/>
          </p:nvPr>
        </p:nvSpPr>
        <p:spPr/>
        <p:txBody>
          <a:bodyPr/>
          <a:lstStyle/>
          <a:p>
            <a:pPr>
              <a:defRPr/>
            </a:pPr>
            <a:fld id="{7E4AB942-2C98-4F61-AA01-31BCEDE6F08C}" type="slidenum">
              <a:rPr lang="en-US" altLang="en-US" smtClean="0"/>
              <a:pPr>
                <a:defRPr/>
              </a:pPr>
              <a:t>1</a:t>
            </a:fld>
            <a:endParaRPr lang="en-US" altLang="en-US"/>
          </a:p>
        </p:txBody>
      </p:sp>
      <p:pic>
        <p:nvPicPr>
          <p:cNvPr id="5" name="Content Placeholder 3" descr="A screenshot of a cell phone&#10;&#10;Description generated with very high confidence">
            <a:extLst>
              <a:ext uri="{FF2B5EF4-FFF2-40B4-BE49-F238E27FC236}">
                <a16:creationId xmlns:a16="http://schemas.microsoft.com/office/drawing/2014/main" id="{9741DEC9-ADD8-402E-A92E-76BAF5E9C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4287" y="-39188"/>
            <a:ext cx="9158287" cy="1591599"/>
          </a:xfrm>
          <a:prstGeom prst="rect">
            <a:avLst/>
          </a:prstGeom>
        </p:spPr>
      </p:pic>
      <p:sp>
        <p:nvSpPr>
          <p:cNvPr id="8" name="Date Placeholder 7">
            <a:extLst>
              <a:ext uri="{FF2B5EF4-FFF2-40B4-BE49-F238E27FC236}">
                <a16:creationId xmlns:a16="http://schemas.microsoft.com/office/drawing/2014/main" id="{AFE5B533-7DE2-4310-B91D-E9C450055748}"/>
              </a:ext>
            </a:extLst>
          </p:cNvPr>
          <p:cNvSpPr>
            <a:spLocks noGrp="1"/>
          </p:cNvSpPr>
          <p:nvPr>
            <p:ph type="dt" sz="half" idx="10"/>
          </p:nvPr>
        </p:nvSpPr>
        <p:spPr/>
        <p:txBody>
          <a:bodyPr/>
          <a:lstStyle/>
          <a:p>
            <a:fld id="{D330EF93-E5AF-4BF0-AF90-5C84A059AF87}" type="datetime1">
              <a:rPr lang="en-US" smtClean="0"/>
              <a:t>9/7/2025</a:t>
            </a:fld>
            <a:endParaRPr lang="en-IN"/>
          </a:p>
        </p:txBody>
      </p:sp>
    </p:spTree>
    <p:extLst>
      <p:ext uri="{BB962C8B-B14F-4D97-AF65-F5344CB8AC3E}">
        <p14:creationId xmlns:p14="http://schemas.microsoft.com/office/powerpoint/2010/main" val="240762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DD8DFD-4642-48C1-8FE4-C53B331A9BB6}"/>
              </a:ext>
            </a:extLst>
          </p:cNvPr>
          <p:cNvSpPr>
            <a:spLocks noGrp="1"/>
          </p:cNvSpPr>
          <p:nvPr>
            <p:ph type="ftr" sz="quarter" idx="10"/>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AF39E19A-F49C-430A-8C44-65976B66E5D6}"/>
              </a:ext>
            </a:extLst>
          </p:cNvPr>
          <p:cNvSpPr>
            <a:spLocks noGrp="1"/>
          </p:cNvSpPr>
          <p:nvPr>
            <p:ph type="sldNum" sz="quarter" idx="11"/>
          </p:nvPr>
        </p:nvSpPr>
        <p:spPr/>
        <p:txBody>
          <a:bodyPr/>
          <a:lstStyle/>
          <a:p>
            <a:pPr>
              <a:defRPr/>
            </a:pPr>
            <a:fld id="{45655A06-D158-45CC-8F58-C202D3E628FF}" type="slidenum">
              <a:rPr lang="en-US" altLang="en-US" smtClean="0"/>
              <a:pPr>
                <a:defRPr/>
              </a:pPr>
              <a:t>10</a:t>
            </a:fld>
            <a:endParaRPr lang="en-US" altLang="en-US"/>
          </a:p>
        </p:txBody>
      </p:sp>
      <p:pic>
        <p:nvPicPr>
          <p:cNvPr id="1026" name="Picture 2" descr="https://upload.wikimedia.org/wikipedia/commons/thumb/1/13/Ethernet_Type_II_Frame_format.svg/700px-Ethernet_Type_II_Frame_format.svg.png">
            <a:extLst>
              <a:ext uri="{FF2B5EF4-FFF2-40B4-BE49-F238E27FC236}">
                <a16:creationId xmlns:a16="http://schemas.microsoft.com/office/drawing/2014/main" id="{8EF2F7DC-7BAF-40D5-99E2-0775171D0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9144001" cy="2085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E326E6B-109B-4DE7-9C2F-F2D514B8322A}"/>
              </a:ext>
            </a:extLst>
          </p:cNvPr>
          <p:cNvSpPr/>
          <p:nvPr/>
        </p:nvSpPr>
        <p:spPr>
          <a:xfrm>
            <a:off x="2819400" y="762000"/>
            <a:ext cx="3666388" cy="461665"/>
          </a:xfrm>
          <a:prstGeom prst="rect">
            <a:avLst/>
          </a:prstGeom>
        </p:spPr>
        <p:txBody>
          <a:bodyPr wrap="none">
            <a:spAutoFit/>
          </a:bodyPr>
          <a:lstStyle/>
          <a:p>
            <a:pPr algn="ctr"/>
            <a:r>
              <a:rPr lang="en-US" sz="2400" b="0">
                <a:solidFill>
                  <a:srgbClr val="C00000"/>
                </a:solidFill>
                <a:latin typeface="Times New Roman" panose="02020603050405020304" pitchFamily="18" charset="0"/>
                <a:cs typeface="Times New Roman" panose="02020603050405020304" pitchFamily="18" charset="0"/>
              </a:rPr>
              <a:t>Example: IEEE 802.3 frame</a:t>
            </a:r>
            <a:endParaRPr lang="en-IN" sz="2400" b="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FFFCB8-FE90-0D25-2CF5-44B62D9A24DE}"/>
              </a:ext>
            </a:extLst>
          </p:cNvPr>
          <p:cNvSpPr txBox="1"/>
          <p:nvPr/>
        </p:nvSpPr>
        <p:spPr>
          <a:xfrm>
            <a:off x="2667000" y="4991110"/>
            <a:ext cx="4800600" cy="369332"/>
          </a:xfrm>
          <a:prstGeom prst="rect">
            <a:avLst/>
          </a:prstGeom>
          <a:noFill/>
        </p:spPr>
        <p:txBody>
          <a:bodyPr wrap="square" rtlCol="0">
            <a:spAutoFit/>
          </a:bodyPr>
          <a:lstStyle/>
          <a:p>
            <a:r>
              <a:rPr lang="en-IN"/>
              <a:t>Figure 3.3 IEEE 802.3 Frame</a:t>
            </a:r>
          </a:p>
        </p:txBody>
      </p:sp>
      <p:sp>
        <p:nvSpPr>
          <p:cNvPr id="6" name="Date Placeholder 5">
            <a:extLst>
              <a:ext uri="{FF2B5EF4-FFF2-40B4-BE49-F238E27FC236}">
                <a16:creationId xmlns:a16="http://schemas.microsoft.com/office/drawing/2014/main" id="{A76C6EDF-7D52-4F50-8FE9-0348B3FBF53E}"/>
              </a:ext>
            </a:extLst>
          </p:cNvPr>
          <p:cNvSpPr>
            <a:spLocks noGrp="1"/>
          </p:cNvSpPr>
          <p:nvPr>
            <p:ph type="dt" sz="half" idx="10"/>
          </p:nvPr>
        </p:nvSpPr>
        <p:spPr/>
        <p:txBody>
          <a:bodyPr/>
          <a:lstStyle/>
          <a:p>
            <a:fld id="{D5D88EBD-28B0-4AE7-95C5-64346EBD0672}" type="datetime1">
              <a:rPr lang="en-US" smtClean="0"/>
              <a:t>9/7/2025</a:t>
            </a:fld>
            <a:endParaRPr lang="en-IN"/>
          </a:p>
        </p:txBody>
      </p:sp>
    </p:spTree>
    <p:extLst>
      <p:ext uri="{BB962C8B-B14F-4D97-AF65-F5344CB8AC3E}">
        <p14:creationId xmlns:p14="http://schemas.microsoft.com/office/powerpoint/2010/main" val="12470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2" y="1750372"/>
            <a:ext cx="8574088"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0EB22142-83F7-44FC-92BA-D2B0315366ED}"/>
              </a:ext>
            </a:extLst>
          </p:cNvPr>
          <p:cNvSpPr/>
          <p:nvPr/>
        </p:nvSpPr>
        <p:spPr>
          <a:xfrm>
            <a:off x="257014" y="4544571"/>
            <a:ext cx="8429894" cy="1883657"/>
          </a:xfrm>
          <a:prstGeom prst="rect">
            <a:avLst/>
          </a:prstGeom>
        </p:spPr>
        <p:txBody>
          <a:bodyPr wrap="square">
            <a:spAutoFit/>
          </a:bodyPr>
          <a:lstStyle/>
          <a:p>
            <a:pPr>
              <a:lnSpc>
                <a:spcPct val="150000"/>
              </a:lnSpc>
            </a:pPr>
            <a:r>
              <a:rPr lang="en-US" sz="2000">
                <a:solidFill>
                  <a:srgbClr val="FF0000"/>
                </a:solidFill>
                <a:latin typeface="Times New Roman" panose="02020603050405020304" pitchFamily="18" charset="0"/>
                <a:cs typeface="Times New Roman" panose="02020603050405020304" pitchFamily="18" charset="0"/>
              </a:rPr>
              <a:t>Min Frame Length </a:t>
            </a:r>
          </a:p>
          <a:p>
            <a:pPr>
              <a:lnSpc>
                <a:spcPct val="150000"/>
              </a:lnSpc>
            </a:pPr>
            <a:r>
              <a:rPr lang="en-US" sz="2000">
                <a:latin typeface="Times New Roman" panose="02020603050405020304" pitchFamily="18" charset="0"/>
                <a:cs typeface="Times New Roman" panose="02020603050405020304" pitchFamily="18" charset="0"/>
              </a:rPr>
              <a:t>   46</a:t>
            </a:r>
            <a:r>
              <a:rPr lang="en-US" sz="2000" b="0">
                <a:latin typeface="Times New Roman" panose="02020603050405020304" pitchFamily="18" charset="0"/>
                <a:cs typeface="Times New Roman" panose="02020603050405020304" pitchFamily="18" charset="0"/>
              </a:rPr>
              <a:t> byte min Data payload </a:t>
            </a:r>
            <a:r>
              <a:rPr lang="en-US" sz="2000">
                <a:solidFill>
                  <a:srgbClr val="C00000"/>
                </a:solidFill>
                <a:latin typeface="Times New Roman" panose="02020603050405020304" pitchFamily="18" charset="0"/>
                <a:cs typeface="Times New Roman" panose="02020603050405020304" pitchFamily="18" charset="0"/>
              </a:rPr>
              <a:t>+</a:t>
            </a:r>
            <a:r>
              <a:rPr lang="en-US" sz="2000" b="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18</a:t>
            </a:r>
            <a:r>
              <a:rPr lang="en-US" sz="2000" b="0">
                <a:latin typeface="Times New Roman" panose="02020603050405020304" pitchFamily="18" charset="0"/>
                <a:cs typeface="Times New Roman" panose="02020603050405020304" pitchFamily="18" charset="0"/>
              </a:rPr>
              <a:t>bytes </a:t>
            </a:r>
            <a:r>
              <a:rPr lang="en-US" sz="2000" b="0">
                <a:solidFill>
                  <a:srgbClr val="C00000"/>
                </a:solidFill>
                <a:latin typeface="Times New Roman" panose="02020603050405020304" pitchFamily="18" charset="0"/>
                <a:cs typeface="Times New Roman" panose="02020603050405020304" pitchFamily="18" charset="0"/>
              </a:rPr>
              <a:t>Header</a:t>
            </a:r>
            <a:r>
              <a:rPr lang="en-US" sz="2000" b="0">
                <a:latin typeface="Times New Roman" panose="02020603050405020304" pitchFamily="18" charset="0"/>
                <a:cs typeface="Times New Roman" panose="02020603050405020304" pitchFamily="18" charset="0"/>
              </a:rPr>
              <a:t> &amp;</a:t>
            </a:r>
            <a:r>
              <a:rPr lang="en-US" sz="2000" b="0">
                <a:solidFill>
                  <a:srgbClr val="C00000"/>
                </a:solidFill>
                <a:latin typeface="Times New Roman" panose="02020603050405020304" pitchFamily="18" charset="0"/>
                <a:cs typeface="Times New Roman" panose="02020603050405020304" pitchFamily="18" charset="0"/>
              </a:rPr>
              <a:t>CRC</a:t>
            </a:r>
            <a:r>
              <a:rPr lang="en-US" sz="2000" b="0">
                <a:latin typeface="Times New Roman" panose="02020603050405020304" pitchFamily="18" charset="0"/>
                <a:cs typeface="Times New Roman" panose="02020603050405020304" pitchFamily="18" charset="0"/>
              </a:rPr>
              <a:t> =</a:t>
            </a:r>
            <a:r>
              <a:rPr lang="en-US" sz="2000">
                <a:solidFill>
                  <a:srgbClr val="C00000"/>
                </a:solidFill>
                <a:latin typeface="Times New Roman" panose="02020603050405020304" pitchFamily="18" charset="0"/>
                <a:cs typeface="Times New Roman" panose="02020603050405020304" pitchFamily="18" charset="0"/>
              </a:rPr>
              <a:t>64 bytes</a:t>
            </a:r>
            <a:r>
              <a:rPr lang="en-US" sz="2000" b="0">
                <a:latin typeface="Times New Roman" panose="02020603050405020304" pitchFamily="18" charset="0"/>
                <a:cs typeface="Times New Roman" panose="02020603050405020304" pitchFamily="18" charset="0"/>
              </a:rPr>
              <a:t>.</a:t>
            </a:r>
          </a:p>
          <a:p>
            <a:pPr>
              <a:lnSpc>
                <a:spcPct val="150000"/>
              </a:lnSpc>
            </a:pPr>
            <a:r>
              <a:rPr lang="en-US" sz="2000">
                <a:solidFill>
                  <a:srgbClr val="FF0000"/>
                </a:solidFill>
                <a:latin typeface="Times New Roman" panose="02020603050405020304" pitchFamily="18" charset="0"/>
                <a:cs typeface="Times New Roman" panose="02020603050405020304" pitchFamily="18" charset="0"/>
              </a:rPr>
              <a:t>Max Frame Length </a:t>
            </a:r>
          </a:p>
          <a:p>
            <a:pPr>
              <a:lnSpc>
                <a:spcPct val="150000"/>
              </a:lnSpc>
            </a:pPr>
            <a:r>
              <a:rPr lang="en-US" sz="2000">
                <a:latin typeface="Times New Roman" panose="02020603050405020304" pitchFamily="18" charset="0"/>
                <a:cs typeface="Times New Roman" panose="02020603050405020304" pitchFamily="18" charset="0"/>
              </a:rPr>
              <a:t>  1500</a:t>
            </a:r>
            <a:r>
              <a:rPr lang="en-US" sz="2000" b="0">
                <a:latin typeface="Times New Roman" panose="02020603050405020304" pitchFamily="18" charset="0"/>
                <a:cs typeface="Times New Roman" panose="02020603050405020304" pitchFamily="18" charset="0"/>
              </a:rPr>
              <a:t> byte max Data payload </a:t>
            </a:r>
            <a:r>
              <a:rPr lang="en-US" sz="2000">
                <a:solidFill>
                  <a:srgbClr val="C00000"/>
                </a:solidFill>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18</a:t>
            </a:r>
            <a:r>
              <a:rPr lang="en-US" sz="2000" b="0">
                <a:latin typeface="Times New Roman" panose="02020603050405020304" pitchFamily="18" charset="0"/>
                <a:cs typeface="Times New Roman" panose="02020603050405020304" pitchFamily="18" charset="0"/>
              </a:rPr>
              <a:t>bytes </a:t>
            </a:r>
            <a:r>
              <a:rPr lang="en-US" sz="2000" b="0">
                <a:solidFill>
                  <a:srgbClr val="C00000"/>
                </a:solidFill>
                <a:latin typeface="Times New Roman" panose="02020603050405020304" pitchFamily="18" charset="0"/>
                <a:cs typeface="Times New Roman" panose="02020603050405020304" pitchFamily="18" charset="0"/>
              </a:rPr>
              <a:t>Header</a:t>
            </a:r>
            <a:r>
              <a:rPr lang="en-US" sz="2000" b="0">
                <a:latin typeface="Times New Roman" panose="02020603050405020304" pitchFamily="18" charset="0"/>
                <a:cs typeface="Times New Roman" panose="02020603050405020304" pitchFamily="18" charset="0"/>
              </a:rPr>
              <a:t> &amp;</a:t>
            </a:r>
            <a:r>
              <a:rPr lang="en-US" sz="2000" b="0">
                <a:solidFill>
                  <a:srgbClr val="C00000"/>
                </a:solidFill>
                <a:latin typeface="Times New Roman" panose="02020603050405020304" pitchFamily="18" charset="0"/>
                <a:cs typeface="Times New Roman" panose="02020603050405020304" pitchFamily="18" charset="0"/>
              </a:rPr>
              <a:t>CRC</a:t>
            </a:r>
            <a:r>
              <a:rPr lang="en-US" sz="2000" b="0">
                <a:latin typeface="Times New Roman" panose="02020603050405020304" pitchFamily="18" charset="0"/>
                <a:cs typeface="Times New Roman" panose="02020603050405020304" pitchFamily="18" charset="0"/>
              </a:rPr>
              <a:t>=</a:t>
            </a:r>
            <a:r>
              <a:rPr lang="en-US" sz="2000">
                <a:solidFill>
                  <a:srgbClr val="C00000"/>
                </a:solidFill>
                <a:latin typeface="Times New Roman" panose="02020603050405020304" pitchFamily="18" charset="0"/>
                <a:cs typeface="Times New Roman" panose="02020603050405020304" pitchFamily="18" charset="0"/>
              </a:rPr>
              <a:t>1518 bytes</a:t>
            </a:r>
            <a:endParaRPr lang="en-IN" sz="2000">
              <a:solidFill>
                <a:srgbClr val="C0000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609A7FB-808E-DE57-D2B0-043869971BFA}"/>
              </a:ext>
            </a:extLst>
          </p:cNvPr>
          <p:cNvSpPr>
            <a:spLocks noGrp="1"/>
          </p:cNvSpPr>
          <p:nvPr>
            <p:ph type="ftr" sz="quarter" idx="10"/>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39C1C007-96FF-24A7-2A2F-CB07BE96BA70}"/>
              </a:ext>
            </a:extLst>
          </p:cNvPr>
          <p:cNvSpPr>
            <a:spLocks noGrp="1"/>
          </p:cNvSpPr>
          <p:nvPr>
            <p:ph type="sldNum" sz="quarter" idx="11"/>
          </p:nvPr>
        </p:nvSpPr>
        <p:spPr/>
        <p:txBody>
          <a:bodyPr/>
          <a:lstStyle/>
          <a:p>
            <a:pPr>
              <a:defRPr/>
            </a:pPr>
            <a:fld id="{45655A06-D158-45CC-8F58-C202D3E628FF}" type="slidenum">
              <a:rPr lang="en-US" altLang="en-US" smtClean="0"/>
              <a:pPr>
                <a:defRPr/>
              </a:pPr>
              <a:t>11</a:t>
            </a:fld>
            <a:endParaRPr lang="en-US" altLang="en-US"/>
          </a:p>
        </p:txBody>
      </p:sp>
      <p:sp>
        <p:nvSpPr>
          <p:cNvPr id="6" name="TextBox 5">
            <a:extLst>
              <a:ext uri="{FF2B5EF4-FFF2-40B4-BE49-F238E27FC236}">
                <a16:creationId xmlns:a16="http://schemas.microsoft.com/office/drawing/2014/main" id="{693C7E50-5BEE-B6A1-F864-8822E30D1630}"/>
              </a:ext>
            </a:extLst>
          </p:cNvPr>
          <p:cNvSpPr txBox="1"/>
          <p:nvPr/>
        </p:nvSpPr>
        <p:spPr>
          <a:xfrm>
            <a:off x="3276600" y="531164"/>
            <a:ext cx="4572000" cy="461665"/>
          </a:xfrm>
          <a:prstGeom prst="rect">
            <a:avLst/>
          </a:prstGeom>
          <a:noFill/>
        </p:spPr>
        <p:txBody>
          <a:bodyPr wrap="square">
            <a:spAutoFit/>
          </a:bodyPr>
          <a:lstStyle/>
          <a:p>
            <a:r>
              <a:rPr lang="en-US" sz="2400" b="0">
                <a:solidFill>
                  <a:srgbClr val="C00000"/>
                </a:solidFill>
                <a:latin typeface="Times New Roman" panose="02020603050405020304" pitchFamily="18" charset="0"/>
                <a:cs typeface="Times New Roman" panose="02020603050405020304" pitchFamily="18" charset="0"/>
              </a:rPr>
              <a:t>IEEE 802.3 frame</a:t>
            </a:r>
            <a:endParaRPr lang="en-IN" sz="240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0E0F758-61C5-462F-B061-B78DE23C58D7}"/>
              </a:ext>
            </a:extLst>
          </p:cNvPr>
          <p:cNvSpPr>
            <a:spLocks noGrp="1"/>
          </p:cNvSpPr>
          <p:nvPr>
            <p:ph type="dt" sz="half" idx="10"/>
          </p:nvPr>
        </p:nvSpPr>
        <p:spPr/>
        <p:txBody>
          <a:bodyPr/>
          <a:lstStyle/>
          <a:p>
            <a:fld id="{26FA98BE-9949-4C84-A977-A013041C596B}" type="datetime1">
              <a:rPr lang="en-US" smtClean="0"/>
              <a:t>9/7/2025</a:t>
            </a:fld>
            <a:endParaRPr lang="en-IN"/>
          </a:p>
        </p:txBody>
      </p:sp>
    </p:spTree>
    <p:extLst>
      <p:ext uri="{BB962C8B-B14F-4D97-AF65-F5344CB8AC3E}">
        <p14:creationId xmlns:p14="http://schemas.microsoft.com/office/powerpoint/2010/main" val="298524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1119"/>
            <a:ext cx="8229600" cy="792162"/>
          </a:xfrm>
        </p:spPr>
        <p:txBody>
          <a:bodyPr>
            <a:normAutofit/>
          </a:bodyPr>
          <a:lstStyle/>
          <a:p>
            <a:pPr algn="ctr"/>
            <a:r>
              <a:rPr lang="en-US" sz="2400">
                <a:solidFill>
                  <a:srgbClr val="C00000"/>
                </a:solidFill>
                <a:latin typeface="Times New Roman" panose="02020603050405020304" pitchFamily="18" charset="0"/>
                <a:cs typeface="Times New Roman" panose="02020603050405020304" pitchFamily="18" charset="0"/>
              </a:rPr>
              <a:t>Example</a:t>
            </a:r>
          </a:p>
        </p:txBody>
      </p:sp>
      <p:sp>
        <p:nvSpPr>
          <p:cNvPr id="4" name="Content Placeholder 3"/>
          <p:cNvSpPr>
            <a:spLocks noGrp="1"/>
          </p:cNvSpPr>
          <p:nvPr>
            <p:ph idx="1"/>
          </p:nvPr>
        </p:nvSpPr>
        <p:spPr>
          <a:xfrm>
            <a:off x="212725" y="990600"/>
            <a:ext cx="8718550" cy="5943600"/>
          </a:xfrm>
        </p:spPr>
        <p:txBody>
          <a:bodyPr>
            <a:normAutofit/>
          </a:bodyPr>
          <a:lstStyle/>
          <a:p>
            <a:pPr algn="just"/>
            <a:r>
              <a:rPr lang="en-US" sz="2000">
                <a:solidFill>
                  <a:schemeClr val="tx1"/>
                </a:solidFill>
                <a:latin typeface="Times New Roman" panose="02020603050405020304" pitchFamily="18" charset="0"/>
                <a:cs typeface="Times New Roman" panose="02020603050405020304" pitchFamily="18" charset="0"/>
              </a:rPr>
              <a:t>An Ethernet MAC sublayer receives </a:t>
            </a:r>
            <a:r>
              <a:rPr lang="en-US" sz="2000">
                <a:solidFill>
                  <a:srgbClr val="C00000"/>
                </a:solidFill>
                <a:latin typeface="Times New Roman" panose="02020603050405020304" pitchFamily="18" charset="0"/>
                <a:cs typeface="Times New Roman" panose="02020603050405020304" pitchFamily="18" charset="0"/>
              </a:rPr>
              <a:t>1510</a:t>
            </a:r>
            <a:r>
              <a:rPr lang="en-US" sz="2000">
                <a:solidFill>
                  <a:schemeClr val="tx1"/>
                </a:solidFill>
                <a:latin typeface="Times New Roman" panose="02020603050405020304" pitchFamily="18" charset="0"/>
                <a:cs typeface="Times New Roman" panose="02020603050405020304" pitchFamily="18" charset="0"/>
              </a:rPr>
              <a:t> bytes of data from the upper layer. Can the data be encapsulated in one frame? If not, how many frames need to be sent? What is the size of the data in each frame?</a:t>
            </a:r>
          </a:p>
          <a:p>
            <a:pPr algn="just"/>
            <a:endParaRPr lang="en-US" sz="2000" b="1">
              <a:latin typeface="Times New Roman" panose="02020603050405020304" pitchFamily="18" charset="0"/>
              <a:cs typeface="Times New Roman" panose="02020603050405020304" pitchFamily="18" charset="0"/>
            </a:endParaRPr>
          </a:p>
          <a:p>
            <a:pPr marL="0" indent="0" algn="just">
              <a:buNone/>
            </a:pPr>
            <a:r>
              <a:rPr lang="en-US" sz="2000" b="1">
                <a:latin typeface="Times New Roman" panose="02020603050405020304" pitchFamily="18" charset="0"/>
                <a:cs typeface="Times New Roman" panose="02020603050405020304" pitchFamily="18" charset="0"/>
              </a:rPr>
              <a:t>Solution</a:t>
            </a:r>
          </a:p>
          <a:p>
            <a:pPr algn="just"/>
            <a:r>
              <a:rPr lang="en-US" sz="2000">
                <a:solidFill>
                  <a:schemeClr val="tx1"/>
                </a:solidFill>
                <a:latin typeface="Times New Roman" panose="02020603050405020304" pitchFamily="18" charset="0"/>
                <a:cs typeface="Times New Roman" panose="02020603050405020304" pitchFamily="18" charset="0"/>
              </a:rPr>
              <a:t>The maximum data size in the Standard Ethernet is </a:t>
            </a:r>
            <a:r>
              <a:rPr lang="en-US" sz="2000" b="1">
                <a:solidFill>
                  <a:schemeClr val="tx1"/>
                </a:solidFill>
                <a:latin typeface="Times New Roman" panose="02020603050405020304" pitchFamily="18" charset="0"/>
                <a:cs typeface="Times New Roman" panose="02020603050405020304" pitchFamily="18" charset="0"/>
              </a:rPr>
              <a:t>1500</a:t>
            </a:r>
            <a:r>
              <a:rPr lang="en-US" sz="2000">
                <a:solidFill>
                  <a:schemeClr val="tx1"/>
                </a:solidFill>
                <a:latin typeface="Times New Roman" panose="02020603050405020304" pitchFamily="18" charset="0"/>
                <a:cs typeface="Times New Roman" panose="02020603050405020304" pitchFamily="18" charset="0"/>
              </a:rPr>
              <a:t> bytes. The data of </a:t>
            </a:r>
            <a:r>
              <a:rPr lang="en-US" sz="2000" b="1">
                <a:solidFill>
                  <a:schemeClr val="tx1"/>
                </a:solidFill>
                <a:latin typeface="Times New Roman" panose="02020603050405020304" pitchFamily="18" charset="0"/>
                <a:cs typeface="Times New Roman" panose="02020603050405020304" pitchFamily="18" charset="0"/>
              </a:rPr>
              <a:t>1510</a:t>
            </a:r>
            <a:r>
              <a:rPr lang="en-US" sz="2000">
                <a:solidFill>
                  <a:schemeClr val="tx1"/>
                </a:solidFill>
                <a:latin typeface="Times New Roman" panose="02020603050405020304" pitchFamily="18" charset="0"/>
                <a:cs typeface="Times New Roman" panose="02020603050405020304" pitchFamily="18" charset="0"/>
              </a:rPr>
              <a:t> bytes, therefore, must be split between two frames. </a:t>
            </a:r>
          </a:p>
          <a:p>
            <a:pPr algn="just"/>
            <a:r>
              <a:rPr lang="en-US" sz="2000">
                <a:solidFill>
                  <a:schemeClr val="tx1"/>
                </a:solidFill>
                <a:latin typeface="Times New Roman" panose="02020603050405020304" pitchFamily="18" charset="0"/>
                <a:cs typeface="Times New Roman" panose="02020603050405020304" pitchFamily="18" charset="0"/>
              </a:rPr>
              <a:t>The standard dictates that the first frame must carry the maximum possible number of bytes (</a:t>
            </a:r>
            <a:r>
              <a:rPr lang="en-US" sz="2000" b="1">
                <a:solidFill>
                  <a:schemeClr val="tx1"/>
                </a:solidFill>
                <a:latin typeface="Times New Roman" panose="02020603050405020304" pitchFamily="18" charset="0"/>
                <a:cs typeface="Times New Roman" panose="02020603050405020304" pitchFamily="18" charset="0"/>
              </a:rPr>
              <a:t>1500</a:t>
            </a:r>
            <a:r>
              <a:rPr lang="en-US" sz="2000">
                <a:solidFill>
                  <a:schemeClr val="tx1"/>
                </a:solidFill>
                <a:latin typeface="Times New Roman" panose="02020603050405020304" pitchFamily="18" charset="0"/>
                <a:cs typeface="Times New Roman" panose="02020603050405020304" pitchFamily="18" charset="0"/>
              </a:rPr>
              <a:t>); </a:t>
            </a:r>
          </a:p>
          <a:p>
            <a:pPr marL="0" indent="0" algn="just">
              <a:buNone/>
            </a:pPr>
            <a:r>
              <a:rPr lang="en-US" sz="2000">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the second frame then needs to carry only </a:t>
            </a:r>
            <a:r>
              <a:rPr lang="en-US" sz="2000" b="1">
                <a:solidFill>
                  <a:schemeClr val="tx1"/>
                </a:solidFill>
                <a:latin typeface="Times New Roman" panose="02020603050405020304" pitchFamily="18" charset="0"/>
                <a:cs typeface="Times New Roman" panose="02020603050405020304" pitchFamily="18" charset="0"/>
              </a:rPr>
              <a:t>10</a:t>
            </a:r>
            <a:r>
              <a:rPr lang="en-US" sz="2000">
                <a:solidFill>
                  <a:schemeClr val="tx1"/>
                </a:solidFill>
                <a:latin typeface="Times New Roman" panose="02020603050405020304" pitchFamily="18" charset="0"/>
                <a:cs typeface="Times New Roman" panose="02020603050405020304" pitchFamily="18" charset="0"/>
              </a:rPr>
              <a:t> bytes of data (it requires   </a:t>
            </a:r>
          </a:p>
          <a:p>
            <a:pPr marL="0" indent="0" algn="just">
              <a:buNone/>
            </a:pPr>
            <a:r>
              <a:rPr lang="en-US" sz="2000">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padding). The following shows the breakdown:</a:t>
            </a:r>
          </a:p>
          <a:p>
            <a:pPr lvl="1" algn="just"/>
            <a:r>
              <a:rPr lang="en-US" sz="2000">
                <a:solidFill>
                  <a:schemeClr val="tx1"/>
                </a:solidFill>
                <a:latin typeface="Times New Roman" panose="02020603050405020304" pitchFamily="18" charset="0"/>
                <a:cs typeface="Times New Roman" panose="02020603050405020304" pitchFamily="18" charset="0"/>
              </a:rPr>
              <a:t>Data size for the first frame: </a:t>
            </a:r>
            <a:r>
              <a:rPr lang="en-US" sz="2000" b="1">
                <a:solidFill>
                  <a:schemeClr val="tx1"/>
                </a:solidFill>
                <a:latin typeface="Times New Roman" panose="02020603050405020304" pitchFamily="18" charset="0"/>
                <a:cs typeface="Times New Roman" panose="02020603050405020304" pitchFamily="18" charset="0"/>
              </a:rPr>
              <a:t>1500 bytes</a:t>
            </a:r>
          </a:p>
          <a:p>
            <a:pPr lvl="1" algn="just"/>
            <a:r>
              <a:rPr lang="en-US" sz="2000" b="1">
                <a:latin typeface="Times New Roman" panose="02020603050405020304" pitchFamily="18" charset="0"/>
                <a:cs typeface="Times New Roman" panose="02020603050405020304" pitchFamily="18" charset="0"/>
              </a:rPr>
              <a:t>1</a:t>
            </a:r>
            <a:r>
              <a:rPr lang="en-US" sz="2000" b="1" baseline="30000">
                <a:latin typeface="Times New Roman" panose="02020603050405020304" pitchFamily="18" charset="0"/>
                <a:cs typeface="Times New Roman" panose="02020603050405020304" pitchFamily="18" charset="0"/>
              </a:rPr>
              <a:t>st</a:t>
            </a:r>
            <a:r>
              <a:rPr lang="en-US" sz="2000" b="1">
                <a:latin typeface="Times New Roman" panose="02020603050405020304" pitchFamily="18" charset="0"/>
                <a:cs typeface="Times New Roman" panose="02020603050405020304" pitchFamily="18" charset="0"/>
              </a:rPr>
              <a:t> Frame Size =1500 data +</a:t>
            </a:r>
            <a:r>
              <a:rPr lang="en-US" sz="2000" b="1">
                <a:solidFill>
                  <a:srgbClr val="C00000"/>
                </a:solidFill>
                <a:latin typeface="Times New Roman" panose="02020603050405020304" pitchFamily="18" charset="0"/>
                <a:cs typeface="Times New Roman" panose="02020603050405020304" pitchFamily="18" charset="0"/>
              </a:rPr>
              <a:t> 18</a:t>
            </a:r>
            <a:r>
              <a:rPr lang="en-US" sz="2000">
                <a:latin typeface="Times New Roman" panose="02020603050405020304" pitchFamily="18" charset="0"/>
                <a:cs typeface="Times New Roman" panose="02020603050405020304" pitchFamily="18" charset="0"/>
              </a:rPr>
              <a:t> header &amp; CRC =</a:t>
            </a:r>
            <a:r>
              <a:rPr lang="en-US" sz="2000" b="1">
                <a:latin typeface="Times New Roman" panose="02020603050405020304" pitchFamily="18" charset="0"/>
                <a:cs typeface="Times New Roman" panose="02020603050405020304" pitchFamily="18" charset="0"/>
              </a:rPr>
              <a:t>1518 Bytes</a:t>
            </a:r>
            <a:endParaRPr lang="en-US" sz="2000" b="1">
              <a:solidFill>
                <a:schemeClr val="tx1"/>
              </a:solidFill>
              <a:latin typeface="Times New Roman" panose="02020603050405020304" pitchFamily="18" charset="0"/>
              <a:cs typeface="Times New Roman" panose="02020603050405020304" pitchFamily="18" charset="0"/>
            </a:endParaRPr>
          </a:p>
          <a:p>
            <a:pPr lvl="1" algn="just"/>
            <a:r>
              <a:rPr lang="en-US" sz="2000">
                <a:solidFill>
                  <a:schemeClr val="tx1"/>
                </a:solidFill>
                <a:latin typeface="Times New Roman" panose="02020603050405020304" pitchFamily="18" charset="0"/>
                <a:cs typeface="Times New Roman" panose="02020603050405020304" pitchFamily="18" charset="0"/>
              </a:rPr>
              <a:t>Data size for the second frame: </a:t>
            </a:r>
            <a:r>
              <a:rPr lang="en-US" sz="2000" b="1">
                <a:solidFill>
                  <a:schemeClr val="tx1"/>
                </a:solidFill>
                <a:latin typeface="Times New Roman" panose="02020603050405020304" pitchFamily="18" charset="0"/>
                <a:cs typeface="Times New Roman" panose="02020603050405020304" pitchFamily="18" charset="0"/>
              </a:rPr>
              <a:t>46 bytes </a:t>
            </a:r>
            <a:r>
              <a:rPr lang="en-US" sz="2000">
                <a:solidFill>
                  <a:schemeClr val="tx1"/>
                </a:solidFill>
                <a:latin typeface="Times New Roman" panose="02020603050405020304" pitchFamily="18" charset="0"/>
                <a:cs typeface="Times New Roman" panose="02020603050405020304" pitchFamily="18" charset="0"/>
              </a:rPr>
              <a:t>(</a:t>
            </a:r>
            <a:r>
              <a:rPr lang="en-US" sz="2000" b="1">
                <a:solidFill>
                  <a:srgbClr val="C00000"/>
                </a:solidFill>
                <a:latin typeface="Times New Roman" panose="02020603050405020304" pitchFamily="18" charset="0"/>
                <a:cs typeface="Times New Roman" panose="02020603050405020304" pitchFamily="18" charset="0"/>
              </a:rPr>
              <a:t>10</a:t>
            </a:r>
            <a:r>
              <a:rPr lang="en-US" sz="2000">
                <a:solidFill>
                  <a:schemeClr val="tx1"/>
                </a:solidFill>
                <a:latin typeface="Times New Roman" panose="02020603050405020304" pitchFamily="18" charset="0"/>
                <a:cs typeface="Times New Roman" panose="02020603050405020304" pitchFamily="18" charset="0"/>
              </a:rPr>
              <a:t> Payload+</a:t>
            </a:r>
            <a:r>
              <a:rPr lang="en-US" sz="2000" b="1">
                <a:solidFill>
                  <a:srgbClr val="C00000"/>
                </a:solidFill>
                <a:latin typeface="Times New Roman" panose="02020603050405020304" pitchFamily="18" charset="0"/>
                <a:cs typeface="Times New Roman" panose="02020603050405020304" pitchFamily="18" charset="0"/>
              </a:rPr>
              <a:t>36</a:t>
            </a:r>
            <a:r>
              <a:rPr lang="en-US" sz="2000">
                <a:solidFill>
                  <a:schemeClr val="tx1"/>
                </a:solidFill>
                <a:latin typeface="Times New Roman" panose="02020603050405020304" pitchFamily="18" charset="0"/>
                <a:cs typeface="Times New Roman" panose="02020603050405020304" pitchFamily="18" charset="0"/>
              </a:rPr>
              <a:t> padding)</a:t>
            </a:r>
          </a:p>
          <a:p>
            <a:pPr lvl="1" algn="just"/>
            <a:r>
              <a:rPr lang="en-US" sz="2000" b="1">
                <a:latin typeface="Times New Roman" panose="02020603050405020304" pitchFamily="18" charset="0"/>
                <a:cs typeface="Times New Roman" panose="02020603050405020304" pitchFamily="18" charset="0"/>
              </a:rPr>
              <a:t>2</a:t>
            </a:r>
            <a:r>
              <a:rPr lang="en-US" sz="2000" b="1" baseline="30000">
                <a:latin typeface="Times New Roman" panose="02020603050405020304" pitchFamily="18" charset="0"/>
                <a:cs typeface="Times New Roman" panose="02020603050405020304" pitchFamily="18" charset="0"/>
              </a:rPr>
              <a:t>nd</a:t>
            </a:r>
            <a:r>
              <a:rPr lang="en-US" sz="2000" b="1">
                <a:latin typeface="Times New Roman" panose="02020603050405020304" pitchFamily="18" charset="0"/>
                <a:cs typeface="Times New Roman" panose="02020603050405020304" pitchFamily="18" charset="0"/>
              </a:rPr>
              <a:t> Frame Size </a:t>
            </a:r>
            <a:r>
              <a:rPr lang="en-US" sz="2000">
                <a:latin typeface="Times New Roman" panose="02020603050405020304" pitchFamily="18" charset="0"/>
                <a:cs typeface="Times New Roman" panose="02020603050405020304" pitchFamily="18" charset="0"/>
              </a:rPr>
              <a:t>=46 Byte Data +</a:t>
            </a:r>
            <a:r>
              <a:rPr lang="en-US" sz="2000" b="1">
                <a:solidFill>
                  <a:srgbClr val="C00000"/>
                </a:solidFill>
                <a:latin typeface="Times New Roman" panose="02020603050405020304" pitchFamily="18" charset="0"/>
                <a:cs typeface="Times New Roman" panose="02020603050405020304" pitchFamily="18" charset="0"/>
              </a:rPr>
              <a:t> 18</a:t>
            </a:r>
            <a:r>
              <a:rPr lang="en-US" sz="2000">
                <a:latin typeface="Times New Roman" panose="02020603050405020304" pitchFamily="18" charset="0"/>
                <a:cs typeface="Times New Roman" panose="02020603050405020304" pitchFamily="18" charset="0"/>
              </a:rPr>
              <a:t> header &amp; CRC  =</a:t>
            </a:r>
            <a:r>
              <a:rPr lang="en-US" sz="2000" b="1">
                <a:latin typeface="Times New Roman" panose="02020603050405020304" pitchFamily="18" charset="0"/>
                <a:cs typeface="Times New Roman" panose="02020603050405020304" pitchFamily="18" charset="0"/>
              </a:rPr>
              <a:t>64 Bytes</a:t>
            </a:r>
          </a:p>
        </p:txBody>
      </p:sp>
      <p:sp>
        <p:nvSpPr>
          <p:cNvPr id="2" name="Footer Placeholder 1">
            <a:extLst>
              <a:ext uri="{FF2B5EF4-FFF2-40B4-BE49-F238E27FC236}">
                <a16:creationId xmlns:a16="http://schemas.microsoft.com/office/drawing/2014/main" id="{320F6FDE-0FEB-0C6F-2CDD-CCEDC2ACA8C6}"/>
              </a:ext>
            </a:extLst>
          </p:cNvPr>
          <p:cNvSpPr>
            <a:spLocks noGrp="1"/>
          </p:cNvSpPr>
          <p:nvPr>
            <p:ph type="ftr" sz="quarter" idx="10"/>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1B1E0048-03CA-934B-4F2C-5C89B612F219}"/>
              </a:ext>
            </a:extLst>
          </p:cNvPr>
          <p:cNvSpPr>
            <a:spLocks noGrp="1"/>
          </p:cNvSpPr>
          <p:nvPr>
            <p:ph type="sldNum" sz="quarter" idx="11"/>
          </p:nvPr>
        </p:nvSpPr>
        <p:spPr/>
        <p:txBody>
          <a:bodyPr/>
          <a:lstStyle/>
          <a:p>
            <a:pPr>
              <a:defRPr/>
            </a:pPr>
            <a:fld id="{884D73F1-9A4C-4562-B91E-66EAD1153855}" type="slidenum">
              <a:rPr lang="en-US" altLang="en-US" smtClean="0"/>
              <a:pPr>
                <a:defRPr/>
              </a:pPr>
              <a:t>12</a:t>
            </a:fld>
            <a:endParaRPr lang="en-US" altLang="en-US"/>
          </a:p>
        </p:txBody>
      </p:sp>
      <p:sp>
        <p:nvSpPr>
          <p:cNvPr id="6" name="Date Placeholder 5">
            <a:extLst>
              <a:ext uri="{FF2B5EF4-FFF2-40B4-BE49-F238E27FC236}">
                <a16:creationId xmlns:a16="http://schemas.microsoft.com/office/drawing/2014/main" id="{274F2082-FA30-45AF-81C8-2D639E40F891}"/>
              </a:ext>
            </a:extLst>
          </p:cNvPr>
          <p:cNvSpPr>
            <a:spLocks noGrp="1"/>
          </p:cNvSpPr>
          <p:nvPr>
            <p:ph type="dt" sz="half" idx="10"/>
          </p:nvPr>
        </p:nvSpPr>
        <p:spPr/>
        <p:txBody>
          <a:bodyPr/>
          <a:lstStyle/>
          <a:p>
            <a:fld id="{A33A2AB6-158F-408A-93E6-74563F604B4C}" type="datetime1">
              <a:rPr lang="en-US" smtClean="0"/>
              <a:t>9/7/2025</a:t>
            </a:fld>
            <a:endParaRPr lang="en-IN"/>
          </a:p>
        </p:txBody>
      </p:sp>
    </p:spTree>
    <p:extLst>
      <p:ext uri="{BB962C8B-B14F-4D97-AF65-F5344CB8AC3E}">
        <p14:creationId xmlns:p14="http://schemas.microsoft.com/office/powerpoint/2010/main" val="220399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6" name="Text Box 4"/>
          <p:cNvSpPr txBox="1">
            <a:spLocks noChangeArrowheads="1"/>
          </p:cNvSpPr>
          <p:nvPr/>
        </p:nvSpPr>
        <p:spPr bwMode="auto">
          <a:xfrm>
            <a:off x="3778352" y="472648"/>
            <a:ext cx="15872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C00000"/>
                </a:solidFill>
                <a:latin typeface="Times New Roman" pitchFamily="18" charset="0"/>
              </a:rPr>
              <a:t>Addressing</a:t>
            </a:r>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8536" y="4370181"/>
            <a:ext cx="5278211" cy="1299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A428E483-3B9A-C58A-12A1-D4B81B3E6FC6}"/>
              </a:ext>
            </a:extLst>
          </p:cNvPr>
          <p:cNvSpPr>
            <a:spLocks noGrp="1"/>
          </p:cNvSpPr>
          <p:nvPr>
            <p:ph type="ftr" sz="quarter" idx="10"/>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1E59B1B6-D347-428E-423C-64BE1C77EE2D}"/>
              </a:ext>
            </a:extLst>
          </p:cNvPr>
          <p:cNvSpPr>
            <a:spLocks noGrp="1"/>
          </p:cNvSpPr>
          <p:nvPr>
            <p:ph type="sldNum" sz="quarter" idx="11"/>
          </p:nvPr>
        </p:nvSpPr>
        <p:spPr/>
        <p:txBody>
          <a:bodyPr/>
          <a:lstStyle/>
          <a:p>
            <a:pPr>
              <a:defRPr/>
            </a:pPr>
            <a:fld id="{45655A06-D158-45CC-8F58-C202D3E628FF}" type="slidenum">
              <a:rPr lang="en-US" altLang="en-US" smtClean="0"/>
              <a:pPr>
                <a:defRPr/>
              </a:pPr>
              <a:t>13</a:t>
            </a:fld>
            <a:endParaRPr lang="en-US" altLang="en-US"/>
          </a:p>
        </p:txBody>
      </p:sp>
      <p:sp>
        <p:nvSpPr>
          <p:cNvPr id="6" name="TextBox 5">
            <a:extLst>
              <a:ext uri="{FF2B5EF4-FFF2-40B4-BE49-F238E27FC236}">
                <a16:creationId xmlns:a16="http://schemas.microsoft.com/office/drawing/2014/main" id="{38E706C3-7315-B7D8-3899-1DEC840F7726}"/>
              </a:ext>
            </a:extLst>
          </p:cNvPr>
          <p:cNvSpPr txBox="1"/>
          <p:nvPr/>
        </p:nvSpPr>
        <p:spPr>
          <a:xfrm>
            <a:off x="304800" y="995868"/>
            <a:ext cx="8346282" cy="2554545"/>
          </a:xfrm>
          <a:prstGeom prst="rect">
            <a:avLst/>
          </a:prstGeom>
          <a:noFill/>
        </p:spPr>
        <p:txBody>
          <a:bodyPr wrap="square">
            <a:spAutoFit/>
          </a:bodyPr>
          <a:lstStyle/>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Each station on an Ethernet network (such as a PC, workstation, or printer) has its own network interface card (NIC)</a:t>
            </a: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The NIC fits inside the station and provides the station with a 6-byte physical address</a:t>
            </a: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 Ethernet address is </a:t>
            </a:r>
            <a:r>
              <a:rPr lang="en-US" sz="2000" b="0">
                <a:solidFill>
                  <a:srgbClr val="FF0000"/>
                </a:solidFill>
                <a:latin typeface="Times New Roman" panose="02020603050405020304" pitchFamily="18" charset="0"/>
                <a:cs typeface="Times New Roman" panose="02020603050405020304" pitchFamily="18" charset="0"/>
              </a:rPr>
              <a:t>6 bytes (48 bits), </a:t>
            </a:r>
            <a:r>
              <a:rPr lang="en-US" sz="2000" b="0">
                <a:latin typeface="Times New Roman" panose="02020603050405020304" pitchFamily="18" charset="0"/>
                <a:cs typeface="Times New Roman" panose="02020603050405020304" pitchFamily="18" charset="0"/>
              </a:rPr>
              <a:t>normally written in </a:t>
            </a:r>
            <a:r>
              <a:rPr lang="en-US" sz="2000" b="0">
                <a:solidFill>
                  <a:srgbClr val="FF0000"/>
                </a:solidFill>
                <a:latin typeface="Times New Roman" panose="02020603050405020304" pitchFamily="18" charset="0"/>
                <a:cs typeface="Times New Roman" panose="02020603050405020304" pitchFamily="18" charset="0"/>
              </a:rPr>
              <a:t>hexadecimal notation</a:t>
            </a:r>
            <a:r>
              <a:rPr lang="en-US" sz="2000" b="0">
                <a:latin typeface="Times New Roman" panose="02020603050405020304" pitchFamily="18" charset="0"/>
                <a:cs typeface="Times New Roman" panose="02020603050405020304" pitchFamily="18" charset="0"/>
              </a:rPr>
              <a:t>, with a colon between the bytes</a:t>
            </a: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 The address normally is referred to as the </a:t>
            </a:r>
            <a:r>
              <a:rPr lang="en-US" sz="2000" b="0">
                <a:solidFill>
                  <a:srgbClr val="FF0000"/>
                </a:solidFill>
                <a:latin typeface="Times New Roman" panose="02020603050405020304" pitchFamily="18" charset="0"/>
                <a:cs typeface="Times New Roman" panose="02020603050405020304" pitchFamily="18" charset="0"/>
              </a:rPr>
              <a:t>data link address, physical address, or MAC address</a:t>
            </a:r>
            <a:endParaRPr lang="en-IN" sz="2000" b="0">
              <a:solidFill>
                <a:srgbClr val="FF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83B92B-B193-F16E-2905-021329E01927}"/>
              </a:ext>
            </a:extLst>
          </p:cNvPr>
          <p:cNvSpPr txBox="1"/>
          <p:nvPr/>
        </p:nvSpPr>
        <p:spPr>
          <a:xfrm>
            <a:off x="2710306" y="6029026"/>
            <a:ext cx="4800600" cy="369332"/>
          </a:xfrm>
          <a:prstGeom prst="rect">
            <a:avLst/>
          </a:prstGeom>
          <a:noFill/>
        </p:spPr>
        <p:txBody>
          <a:bodyPr wrap="square" rtlCol="0">
            <a:spAutoFit/>
          </a:bodyPr>
          <a:lstStyle/>
          <a:p>
            <a:pPr algn="ctr"/>
            <a:r>
              <a:rPr lang="en-IN">
                <a:latin typeface="Times New Roman" panose="02020603050405020304" pitchFamily="18" charset="0"/>
                <a:cs typeface="Times New Roman" panose="02020603050405020304" pitchFamily="18" charset="0"/>
              </a:rPr>
              <a:t>Figure 2.5 Ethernet Address</a:t>
            </a:r>
          </a:p>
        </p:txBody>
      </p:sp>
      <p:sp>
        <p:nvSpPr>
          <p:cNvPr id="2" name="Date Placeholder 1">
            <a:extLst>
              <a:ext uri="{FF2B5EF4-FFF2-40B4-BE49-F238E27FC236}">
                <a16:creationId xmlns:a16="http://schemas.microsoft.com/office/drawing/2014/main" id="{D19F7459-532D-4B70-BBF4-2AC822F87C43}"/>
              </a:ext>
            </a:extLst>
          </p:cNvPr>
          <p:cNvSpPr>
            <a:spLocks noGrp="1"/>
          </p:cNvSpPr>
          <p:nvPr>
            <p:ph type="dt" sz="half" idx="10"/>
          </p:nvPr>
        </p:nvSpPr>
        <p:spPr/>
        <p:txBody>
          <a:bodyPr/>
          <a:lstStyle/>
          <a:p>
            <a:fld id="{D4FE4130-C3FF-4269-B61C-6414ABBA808A}" type="datetime1">
              <a:rPr lang="en-US" smtClean="0"/>
              <a:t>9/7/2025</a:t>
            </a:fld>
            <a:endParaRPr lang="en-IN"/>
          </a:p>
        </p:txBody>
      </p:sp>
    </p:spTree>
    <p:extLst>
      <p:ext uri="{BB962C8B-B14F-4D97-AF65-F5344CB8AC3E}">
        <p14:creationId xmlns:p14="http://schemas.microsoft.com/office/powerpoint/2010/main" val="219226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214" y="2832762"/>
            <a:ext cx="72771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D0EA6704-0967-2C3D-C808-974863C4AF2A}"/>
              </a:ext>
            </a:extLst>
          </p:cNvPr>
          <p:cNvSpPr>
            <a:spLocks noGrp="1"/>
          </p:cNvSpPr>
          <p:nvPr>
            <p:ph type="ftr" sz="quarter" idx="10"/>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02ED1172-4C65-C50F-CF81-CC78A7621BCE}"/>
              </a:ext>
            </a:extLst>
          </p:cNvPr>
          <p:cNvSpPr>
            <a:spLocks noGrp="1"/>
          </p:cNvSpPr>
          <p:nvPr>
            <p:ph type="sldNum" sz="quarter" idx="11"/>
          </p:nvPr>
        </p:nvSpPr>
        <p:spPr/>
        <p:txBody>
          <a:bodyPr/>
          <a:lstStyle/>
          <a:p>
            <a:pPr>
              <a:defRPr/>
            </a:pPr>
            <a:fld id="{45655A06-D158-45CC-8F58-C202D3E628FF}" type="slidenum">
              <a:rPr lang="en-US" altLang="en-US" smtClean="0"/>
              <a:pPr>
                <a:defRPr/>
              </a:pPr>
              <a:t>14</a:t>
            </a:fld>
            <a:endParaRPr lang="en-US" altLang="en-US"/>
          </a:p>
        </p:txBody>
      </p:sp>
      <p:sp>
        <p:nvSpPr>
          <p:cNvPr id="5" name="TextBox 4">
            <a:extLst>
              <a:ext uri="{FF2B5EF4-FFF2-40B4-BE49-F238E27FC236}">
                <a16:creationId xmlns:a16="http://schemas.microsoft.com/office/drawing/2014/main" id="{15FE7BDF-4C69-9CC0-50DC-2EDE63ADB93D}"/>
              </a:ext>
            </a:extLst>
          </p:cNvPr>
          <p:cNvSpPr txBox="1"/>
          <p:nvPr/>
        </p:nvSpPr>
        <p:spPr>
          <a:xfrm>
            <a:off x="1066800" y="309768"/>
            <a:ext cx="7010399" cy="461665"/>
          </a:xfrm>
          <a:prstGeom prst="rect">
            <a:avLst/>
          </a:prstGeom>
          <a:noFill/>
        </p:spPr>
        <p:txBody>
          <a:bodyPr wrap="square">
            <a:spAutoFit/>
          </a:bodyPr>
          <a:lstStyle/>
          <a:p>
            <a:r>
              <a:rPr lang="en-US" sz="2400" b="0">
                <a:solidFill>
                  <a:srgbClr val="C00000"/>
                </a:solidFill>
                <a:latin typeface="Times New Roman" panose="02020603050405020304" pitchFamily="18" charset="0"/>
                <a:cs typeface="Times New Roman" panose="02020603050405020304" pitchFamily="18" charset="0"/>
              </a:rPr>
              <a:t>Unicast, Multicast, and Broadcast Addresses</a:t>
            </a:r>
            <a:endParaRPr lang="en-IN" sz="2400" b="0">
              <a:solidFill>
                <a:srgbClr val="C0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03D4A3E-0589-CFCD-E5DB-93AA1ABB8390}"/>
              </a:ext>
            </a:extLst>
          </p:cNvPr>
          <p:cNvSpPr txBox="1"/>
          <p:nvPr/>
        </p:nvSpPr>
        <p:spPr>
          <a:xfrm>
            <a:off x="178231" y="999924"/>
            <a:ext cx="8983662" cy="1015663"/>
          </a:xfrm>
          <a:prstGeom prst="rect">
            <a:avLst/>
          </a:prstGeom>
          <a:noFill/>
        </p:spPr>
        <p:txBody>
          <a:bodyPr wrap="square">
            <a:spAutoFit/>
          </a:bodyPr>
          <a:lstStyle/>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A source address is always a unicast address—the frame comes from only one station </a:t>
            </a: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The destination address can be unicast, multicast, or broadcast</a:t>
            </a:r>
            <a:endParaRPr lang="en-IN" sz="2000" b="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DD3EFFA-1B7A-32C5-6768-C877BC579C3F}"/>
              </a:ext>
            </a:extLst>
          </p:cNvPr>
          <p:cNvSpPr txBox="1"/>
          <p:nvPr/>
        </p:nvSpPr>
        <p:spPr>
          <a:xfrm>
            <a:off x="196850" y="4673978"/>
            <a:ext cx="8983662" cy="1323439"/>
          </a:xfrm>
          <a:prstGeom prst="rect">
            <a:avLst/>
          </a:prstGeom>
          <a:noFill/>
        </p:spPr>
        <p:txBody>
          <a:bodyPr wrap="square">
            <a:spAutoFit/>
          </a:bodyPr>
          <a:lstStyle/>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If the least significant bit of the first byte in a destination address is </a:t>
            </a:r>
            <a:r>
              <a:rPr lang="en-US" sz="2000" b="0">
                <a:solidFill>
                  <a:srgbClr val="FF0000"/>
                </a:solidFill>
                <a:latin typeface="Times New Roman" panose="02020603050405020304" pitchFamily="18" charset="0"/>
                <a:cs typeface="Times New Roman" panose="02020603050405020304" pitchFamily="18" charset="0"/>
              </a:rPr>
              <a:t>0</a:t>
            </a:r>
            <a:r>
              <a:rPr lang="en-US" sz="2000" b="0">
                <a:latin typeface="Times New Roman" panose="02020603050405020304" pitchFamily="18" charset="0"/>
                <a:cs typeface="Times New Roman" panose="02020603050405020304" pitchFamily="18" charset="0"/>
              </a:rPr>
              <a:t>, the address is </a:t>
            </a:r>
            <a:r>
              <a:rPr lang="en-US" sz="2000" b="0">
                <a:solidFill>
                  <a:srgbClr val="FF0000"/>
                </a:solidFill>
                <a:latin typeface="Times New Roman" panose="02020603050405020304" pitchFamily="18" charset="0"/>
                <a:cs typeface="Times New Roman" panose="02020603050405020304" pitchFamily="18" charset="0"/>
              </a:rPr>
              <a:t>unicast</a:t>
            </a:r>
            <a:r>
              <a:rPr lang="en-US" sz="2000" b="0">
                <a:latin typeface="Times New Roman" panose="02020603050405020304" pitchFamily="18" charset="0"/>
                <a:cs typeface="Times New Roman" panose="02020603050405020304" pitchFamily="18" charset="0"/>
              </a:rPr>
              <a:t>; otherwise, it is </a:t>
            </a:r>
            <a:r>
              <a:rPr lang="en-US" sz="2000" b="0">
                <a:solidFill>
                  <a:srgbClr val="FF0000"/>
                </a:solidFill>
                <a:latin typeface="Times New Roman" panose="02020603050405020304" pitchFamily="18" charset="0"/>
                <a:cs typeface="Times New Roman" panose="02020603050405020304" pitchFamily="18" charset="0"/>
              </a:rPr>
              <a:t>multicast</a:t>
            </a: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The </a:t>
            </a:r>
            <a:r>
              <a:rPr lang="en-US" sz="2000" b="0">
                <a:solidFill>
                  <a:srgbClr val="FF0000"/>
                </a:solidFill>
                <a:latin typeface="Times New Roman" panose="02020603050405020304" pitchFamily="18" charset="0"/>
                <a:cs typeface="Times New Roman" panose="02020603050405020304" pitchFamily="18" charset="0"/>
              </a:rPr>
              <a:t>broadcast</a:t>
            </a:r>
            <a:r>
              <a:rPr lang="en-US" sz="2000" b="0">
                <a:latin typeface="Times New Roman" panose="02020603050405020304" pitchFamily="18" charset="0"/>
                <a:cs typeface="Times New Roman" panose="02020603050405020304" pitchFamily="18" charset="0"/>
              </a:rPr>
              <a:t> destination address is a special case of the multicast address in which all bits are </a:t>
            </a:r>
            <a:r>
              <a:rPr lang="en-US" sz="2000" b="0">
                <a:solidFill>
                  <a:srgbClr val="FF0000"/>
                </a:solidFill>
                <a:latin typeface="Times New Roman" panose="02020603050405020304" pitchFamily="18" charset="0"/>
                <a:cs typeface="Times New Roman" panose="02020603050405020304" pitchFamily="18" charset="0"/>
              </a:rPr>
              <a:t>1s</a:t>
            </a:r>
            <a:r>
              <a:rPr lang="en-US" sz="2000" b="0">
                <a:latin typeface="Times New Roman" panose="02020603050405020304" pitchFamily="18" charset="0"/>
                <a:cs typeface="Times New Roman" panose="02020603050405020304" pitchFamily="18" charset="0"/>
              </a:rPr>
              <a:t> </a:t>
            </a:r>
            <a:endParaRPr lang="en-IN" sz="2000" b="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A439873-7242-418C-8711-74C2659E8C85}"/>
              </a:ext>
            </a:extLst>
          </p:cNvPr>
          <p:cNvSpPr>
            <a:spLocks noGrp="1"/>
          </p:cNvSpPr>
          <p:nvPr>
            <p:ph type="dt" sz="half" idx="10"/>
          </p:nvPr>
        </p:nvSpPr>
        <p:spPr/>
        <p:txBody>
          <a:bodyPr/>
          <a:lstStyle/>
          <a:p>
            <a:fld id="{FF2DF732-C7C4-4CD1-9AB0-CFEB3AFB9D84}" type="datetime1">
              <a:rPr lang="en-US" smtClean="0"/>
              <a:t>9/7/2025</a:t>
            </a:fld>
            <a:endParaRPr lang="en-IN"/>
          </a:p>
        </p:txBody>
      </p:sp>
    </p:spTree>
    <p:extLst>
      <p:ext uri="{BB962C8B-B14F-4D97-AF65-F5344CB8AC3E}">
        <p14:creationId xmlns:p14="http://schemas.microsoft.com/office/powerpoint/2010/main" val="2887578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p:txBody>
          <a:bodyPr/>
          <a:lstStyle/>
          <a:p>
            <a:pPr>
              <a:defRPr/>
            </a:pPr>
            <a:r>
              <a:rPr lang="en-US">
                <a:solidFill>
                  <a:srgbClr val="000000"/>
                </a:solidFill>
              </a:rPr>
              <a:t>Computer Networks(MCA  5122)</a:t>
            </a:r>
          </a:p>
        </p:txBody>
      </p:sp>
      <p:sp>
        <p:nvSpPr>
          <p:cNvPr id="8" name="Slide Number Placeholder 2"/>
          <p:cNvSpPr>
            <a:spLocks noGrp="1"/>
          </p:cNvSpPr>
          <p:nvPr>
            <p:ph type="sldNum" sz="quarter" idx="12"/>
          </p:nvPr>
        </p:nvSpPr>
        <p:spPr/>
        <p:txBody>
          <a:bodyPr/>
          <a:lstStyle/>
          <a:p>
            <a:pPr>
              <a:defRPr/>
            </a:pPr>
            <a:fld id="{2901C91A-DD1A-4D9A-B28C-8FD9426AF2C5}" type="slidenum">
              <a:rPr lang="en-US">
                <a:solidFill>
                  <a:srgbClr val="000000"/>
                </a:solidFill>
              </a:rPr>
              <a:pPr>
                <a:defRPr/>
              </a:pPr>
              <a:t>15</a:t>
            </a:fld>
            <a:endParaRPr lang="en-US">
              <a:solidFill>
                <a:srgbClr val="000000"/>
              </a:solidFill>
            </a:endParaRPr>
          </a:p>
        </p:txBody>
      </p:sp>
      <p:sp>
        <p:nvSpPr>
          <p:cNvPr id="24580" name="Text Box 2"/>
          <p:cNvSpPr txBox="1">
            <a:spLocks noChangeArrowheads="1"/>
          </p:cNvSpPr>
          <p:nvPr/>
        </p:nvSpPr>
        <p:spPr bwMode="auto">
          <a:xfrm>
            <a:off x="76200" y="696913"/>
            <a:ext cx="8839200" cy="1586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sz="2000" b="0">
                <a:solidFill>
                  <a:srgbClr val="000000"/>
                </a:solidFill>
                <a:cs typeface="Times New Roman" panose="02020603050405020304" pitchFamily="18" charset="0"/>
              </a:rPr>
              <a:t>Show how the address </a:t>
            </a:r>
            <a:r>
              <a:rPr lang="en-US" sz="2000" b="0">
                <a:solidFill>
                  <a:srgbClr val="C00000"/>
                </a:solidFill>
                <a:cs typeface="Times New Roman" panose="02020603050405020304" pitchFamily="18" charset="0"/>
              </a:rPr>
              <a:t>47</a:t>
            </a:r>
            <a:r>
              <a:rPr lang="en-US" sz="2000" b="0">
                <a:solidFill>
                  <a:srgbClr val="000000"/>
                </a:solidFill>
                <a:cs typeface="Times New Roman" panose="02020603050405020304" pitchFamily="18" charset="0"/>
              </a:rPr>
              <a:t>:</a:t>
            </a:r>
            <a:r>
              <a:rPr lang="en-US" sz="2000" b="0">
                <a:solidFill>
                  <a:srgbClr val="C00000"/>
                </a:solidFill>
                <a:cs typeface="Times New Roman" panose="02020603050405020304" pitchFamily="18" charset="0"/>
              </a:rPr>
              <a:t>20</a:t>
            </a:r>
            <a:r>
              <a:rPr lang="en-US" sz="2000" b="0">
                <a:solidFill>
                  <a:srgbClr val="000000"/>
                </a:solidFill>
                <a:cs typeface="Times New Roman" panose="02020603050405020304" pitchFamily="18" charset="0"/>
              </a:rPr>
              <a:t>:</a:t>
            </a:r>
            <a:r>
              <a:rPr lang="en-US" sz="2000" b="0">
                <a:solidFill>
                  <a:srgbClr val="C00000"/>
                </a:solidFill>
                <a:cs typeface="Times New Roman" panose="02020603050405020304" pitchFamily="18" charset="0"/>
              </a:rPr>
              <a:t>1B</a:t>
            </a:r>
            <a:r>
              <a:rPr lang="en-US" sz="2000" b="0">
                <a:solidFill>
                  <a:srgbClr val="000000"/>
                </a:solidFill>
                <a:cs typeface="Times New Roman" panose="02020603050405020304" pitchFamily="18" charset="0"/>
              </a:rPr>
              <a:t>:</a:t>
            </a:r>
            <a:r>
              <a:rPr lang="en-US" sz="2000" b="0">
                <a:solidFill>
                  <a:srgbClr val="C00000"/>
                </a:solidFill>
                <a:cs typeface="Times New Roman" panose="02020603050405020304" pitchFamily="18" charset="0"/>
              </a:rPr>
              <a:t>2E</a:t>
            </a:r>
            <a:r>
              <a:rPr lang="en-US" sz="2000" b="0">
                <a:solidFill>
                  <a:srgbClr val="000000"/>
                </a:solidFill>
                <a:cs typeface="Times New Roman" panose="02020603050405020304" pitchFamily="18" charset="0"/>
              </a:rPr>
              <a:t>:</a:t>
            </a:r>
            <a:r>
              <a:rPr lang="en-US" sz="2000" b="0">
                <a:solidFill>
                  <a:srgbClr val="C00000"/>
                </a:solidFill>
                <a:cs typeface="Times New Roman" panose="02020603050405020304" pitchFamily="18" charset="0"/>
              </a:rPr>
              <a:t>08</a:t>
            </a:r>
            <a:r>
              <a:rPr lang="en-US" sz="2000" b="0">
                <a:solidFill>
                  <a:srgbClr val="000000"/>
                </a:solidFill>
                <a:cs typeface="Times New Roman" panose="02020603050405020304" pitchFamily="18" charset="0"/>
              </a:rPr>
              <a:t>:</a:t>
            </a:r>
            <a:r>
              <a:rPr lang="en-US" sz="2000" b="0">
                <a:solidFill>
                  <a:srgbClr val="C00000"/>
                </a:solidFill>
                <a:cs typeface="Times New Roman" panose="02020603050405020304" pitchFamily="18" charset="0"/>
              </a:rPr>
              <a:t>EE</a:t>
            </a:r>
            <a:r>
              <a:rPr lang="en-US" sz="2000" b="0">
                <a:solidFill>
                  <a:srgbClr val="000000"/>
                </a:solidFill>
                <a:cs typeface="Times New Roman" panose="02020603050405020304" pitchFamily="18" charset="0"/>
              </a:rPr>
              <a:t> is sent out on line.</a:t>
            </a:r>
          </a:p>
          <a:p>
            <a:pPr algn="just"/>
            <a:endParaRPr lang="en-US" sz="1400" b="0">
              <a:solidFill>
                <a:srgbClr val="000000"/>
              </a:solidFill>
              <a:cs typeface="Times New Roman" panose="02020603050405020304" pitchFamily="18" charset="0"/>
            </a:endParaRPr>
          </a:p>
          <a:p>
            <a:pPr algn="just"/>
            <a:r>
              <a:rPr lang="en-US" sz="2000" b="0" i="1">
                <a:solidFill>
                  <a:srgbClr val="FF0000"/>
                </a:solidFill>
                <a:cs typeface="Times New Roman" panose="02020603050405020304" pitchFamily="18" charset="0"/>
              </a:rPr>
              <a:t>Solution</a:t>
            </a:r>
          </a:p>
          <a:p>
            <a:pPr algn="just">
              <a:lnSpc>
                <a:spcPct val="112000"/>
              </a:lnSpc>
            </a:pPr>
            <a:r>
              <a:rPr lang="en-US" sz="2000" b="0">
                <a:solidFill>
                  <a:srgbClr val="000000"/>
                </a:solidFill>
                <a:cs typeface="Times New Roman" panose="02020603050405020304" pitchFamily="18" charset="0"/>
              </a:rPr>
              <a:t>The address is </a:t>
            </a:r>
            <a:r>
              <a:rPr lang="en-US" sz="2000" b="0">
                <a:solidFill>
                  <a:srgbClr val="FF0000"/>
                </a:solidFill>
                <a:cs typeface="Times New Roman" panose="02020603050405020304" pitchFamily="18" charset="0"/>
              </a:rPr>
              <a:t>sent left-to-right</a:t>
            </a:r>
            <a:r>
              <a:rPr lang="en-US" sz="2000" b="0">
                <a:solidFill>
                  <a:srgbClr val="000000"/>
                </a:solidFill>
                <a:cs typeface="Times New Roman" panose="02020603050405020304" pitchFamily="18" charset="0"/>
              </a:rPr>
              <a:t>, byte by byte; for </a:t>
            </a:r>
            <a:r>
              <a:rPr lang="en-US" sz="2000" b="0">
                <a:solidFill>
                  <a:srgbClr val="FF0000"/>
                </a:solidFill>
                <a:cs typeface="Times New Roman" panose="02020603050405020304" pitchFamily="18" charset="0"/>
              </a:rPr>
              <a:t>each byte</a:t>
            </a:r>
            <a:r>
              <a:rPr lang="en-US" sz="2000" b="0">
                <a:solidFill>
                  <a:srgbClr val="000000"/>
                </a:solidFill>
                <a:cs typeface="Times New Roman" panose="02020603050405020304" pitchFamily="18" charset="0"/>
              </a:rPr>
              <a:t>, it is sent </a:t>
            </a:r>
            <a:r>
              <a:rPr lang="en-US" sz="2000" b="0">
                <a:solidFill>
                  <a:srgbClr val="FF0000"/>
                </a:solidFill>
                <a:cs typeface="Times New Roman" panose="02020603050405020304" pitchFamily="18" charset="0"/>
              </a:rPr>
              <a:t>right-to-left, bit by bit</a:t>
            </a:r>
            <a:r>
              <a:rPr lang="en-US" sz="2000" b="0">
                <a:solidFill>
                  <a:srgbClr val="000000"/>
                </a:solidFill>
                <a:cs typeface="Times New Roman" panose="02020603050405020304" pitchFamily="18" charset="0"/>
              </a:rPr>
              <a:t>, as shown below:</a:t>
            </a:r>
          </a:p>
        </p:txBody>
      </p:sp>
      <p:grpSp>
        <p:nvGrpSpPr>
          <p:cNvPr id="24582" name="Group 2"/>
          <p:cNvGrpSpPr>
            <a:grpSpLocks/>
          </p:cNvGrpSpPr>
          <p:nvPr/>
        </p:nvGrpSpPr>
        <p:grpSpPr bwMode="auto">
          <a:xfrm>
            <a:off x="107074" y="2617242"/>
            <a:ext cx="8877300" cy="2471737"/>
            <a:chOff x="113730" y="2786063"/>
            <a:chExt cx="8877870" cy="2471737"/>
          </a:xfrm>
        </p:grpSpPr>
        <p:sp>
          <p:nvSpPr>
            <p:cNvPr id="24585" name="Text Box 6"/>
            <p:cNvSpPr txBox="1">
              <a:spLocks noChangeArrowheads="1"/>
            </p:cNvSpPr>
            <p:nvPr/>
          </p:nvSpPr>
          <p:spPr bwMode="auto">
            <a:xfrm>
              <a:off x="152400" y="2786063"/>
              <a:ext cx="8839200" cy="64135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sz="3600">
                  <a:solidFill>
                    <a:srgbClr val="FF0000"/>
                  </a:solidFill>
                  <a:latin typeface="Arial Unicode MS" panose="020B0604020202020204" pitchFamily="34" charset="-128"/>
                </a:rPr>
                <a:t>←</a:t>
              </a:r>
              <a:r>
                <a:rPr lang="en-US" sz="2400">
                  <a:solidFill>
                    <a:srgbClr val="FF0000"/>
                  </a:solidFill>
                  <a:latin typeface="Arial Unicode MS" panose="020B0604020202020204" pitchFamily="34" charset="-128"/>
                </a:rPr>
                <a:t>   </a:t>
              </a:r>
              <a:r>
                <a:rPr lang="en-US" sz="2000">
                  <a:solidFill>
                    <a:srgbClr val="333399"/>
                  </a:solidFill>
                  <a:latin typeface="Arial Unicode MS" panose="020B0604020202020204" pitchFamily="34" charset="-128"/>
                </a:rPr>
                <a:t>1110</a:t>
              </a:r>
              <a:r>
                <a:rPr lang="en-US" sz="2000">
                  <a:solidFill>
                    <a:srgbClr val="FF0000"/>
                  </a:solidFill>
                  <a:latin typeface="Arial Unicode MS" panose="020B0604020202020204" pitchFamily="34" charset="-128"/>
                </a:rPr>
                <a:t>0010 </a:t>
              </a:r>
              <a:r>
                <a:rPr lang="en-US" sz="2000">
                  <a:solidFill>
                    <a:srgbClr val="333399"/>
                  </a:solidFill>
                  <a:latin typeface="Arial Unicode MS" panose="020B0604020202020204" pitchFamily="34" charset="-128"/>
                </a:rPr>
                <a:t>0000</a:t>
              </a:r>
              <a:r>
                <a:rPr lang="en-US" sz="2000">
                  <a:solidFill>
                    <a:srgbClr val="FF0000"/>
                  </a:solidFill>
                  <a:latin typeface="Arial Unicode MS" panose="020B0604020202020204" pitchFamily="34" charset="-128"/>
                </a:rPr>
                <a:t>0100 </a:t>
              </a:r>
              <a:r>
                <a:rPr lang="en-US" sz="2000">
                  <a:solidFill>
                    <a:srgbClr val="333399"/>
                  </a:solidFill>
                  <a:latin typeface="Arial Unicode MS" panose="020B0604020202020204" pitchFamily="34" charset="-128"/>
                </a:rPr>
                <a:t>1101</a:t>
              </a:r>
              <a:r>
                <a:rPr lang="en-US" sz="2000">
                  <a:solidFill>
                    <a:srgbClr val="FF0000"/>
                  </a:solidFill>
                  <a:latin typeface="Arial Unicode MS" panose="020B0604020202020204" pitchFamily="34" charset="-128"/>
                </a:rPr>
                <a:t>1000 </a:t>
              </a:r>
              <a:r>
                <a:rPr lang="en-US" sz="2000">
                  <a:solidFill>
                    <a:srgbClr val="333399"/>
                  </a:solidFill>
                  <a:latin typeface="Arial Unicode MS" panose="020B0604020202020204" pitchFamily="34" charset="-128"/>
                </a:rPr>
                <a:t>0111</a:t>
              </a:r>
              <a:r>
                <a:rPr lang="en-US" sz="2000">
                  <a:solidFill>
                    <a:srgbClr val="FF0000"/>
                  </a:solidFill>
                  <a:latin typeface="Arial Unicode MS" panose="020B0604020202020204" pitchFamily="34" charset="-128"/>
                </a:rPr>
                <a:t>0100 </a:t>
              </a:r>
              <a:r>
                <a:rPr lang="en-US" sz="2000">
                  <a:solidFill>
                    <a:srgbClr val="333399"/>
                  </a:solidFill>
                  <a:latin typeface="Arial Unicode MS" panose="020B0604020202020204" pitchFamily="34" charset="-128"/>
                </a:rPr>
                <a:t>0001</a:t>
              </a:r>
              <a:r>
                <a:rPr lang="en-US" sz="2000">
                  <a:solidFill>
                    <a:srgbClr val="FF0000"/>
                  </a:solidFill>
                  <a:latin typeface="Arial Unicode MS" panose="020B0604020202020204" pitchFamily="34" charset="-128"/>
                </a:rPr>
                <a:t>0000 </a:t>
              </a:r>
              <a:r>
                <a:rPr lang="en-US" sz="2000">
                  <a:solidFill>
                    <a:srgbClr val="333399"/>
                  </a:solidFill>
                  <a:latin typeface="Arial Unicode MS" panose="020B0604020202020204" pitchFamily="34" charset="-128"/>
                </a:rPr>
                <a:t>0111</a:t>
              </a:r>
              <a:r>
                <a:rPr lang="en-US" sz="2000">
                  <a:solidFill>
                    <a:srgbClr val="FF0000"/>
                  </a:solidFill>
                  <a:latin typeface="Arial Unicode MS" panose="020B0604020202020204" pitchFamily="34" charset="-128"/>
                </a:rPr>
                <a:t>0111</a:t>
              </a:r>
            </a:p>
          </p:txBody>
        </p:sp>
        <p:sp>
          <p:nvSpPr>
            <p:cNvPr id="2" name="Oval Callout 1"/>
            <p:cNvSpPr/>
            <p:nvPr/>
          </p:nvSpPr>
          <p:spPr bwMode="auto">
            <a:xfrm>
              <a:off x="2328435" y="4038600"/>
              <a:ext cx="1633642" cy="1062038"/>
            </a:xfrm>
            <a:prstGeom prst="wedgeEllipseCallout">
              <a:avLst>
                <a:gd name="adj1" fmla="val -53586"/>
                <a:gd name="adj2" fmla="val -11695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sz="1800">
                  <a:solidFill>
                    <a:srgbClr val="000000"/>
                  </a:solidFill>
                  <a:latin typeface="Times New Roman" panose="02020603050405020304" pitchFamily="18" charset="0"/>
                </a:rPr>
                <a:t> Decimal value </a:t>
              </a:r>
              <a:r>
                <a:rPr lang="en-US" sz="1800">
                  <a:solidFill>
                    <a:srgbClr val="FF0000"/>
                  </a:solidFill>
                  <a:latin typeface="Times New Roman" panose="02020603050405020304" pitchFamily="18" charset="0"/>
                </a:rPr>
                <a:t>4=0100</a:t>
              </a:r>
            </a:p>
          </p:txBody>
        </p:sp>
        <p:sp>
          <p:nvSpPr>
            <p:cNvPr id="10" name="Oval Callout 9"/>
            <p:cNvSpPr/>
            <p:nvPr/>
          </p:nvSpPr>
          <p:spPr bwMode="auto">
            <a:xfrm>
              <a:off x="113730" y="4124325"/>
              <a:ext cx="1943225" cy="1133475"/>
            </a:xfrm>
            <a:prstGeom prst="wedgeEllipseCallout">
              <a:avLst>
                <a:gd name="adj1" fmla="val 24644"/>
                <a:gd name="adj2" fmla="val -12351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sz="1800">
                  <a:solidFill>
                    <a:srgbClr val="000000"/>
                  </a:solidFill>
                  <a:latin typeface="Times New Roman" panose="02020603050405020304" pitchFamily="18" charset="0"/>
                </a:rPr>
                <a:t> Decimal value </a:t>
              </a:r>
              <a:r>
                <a:rPr lang="en-US" sz="1800">
                  <a:solidFill>
                    <a:srgbClr val="FF0000"/>
                  </a:solidFill>
                  <a:latin typeface="Times New Roman" panose="02020603050405020304" pitchFamily="18" charset="0"/>
                </a:rPr>
                <a:t>7=0111</a:t>
              </a:r>
            </a:p>
          </p:txBody>
        </p:sp>
        <p:sp>
          <p:nvSpPr>
            <p:cNvPr id="11" name="Oval Callout 10"/>
            <p:cNvSpPr/>
            <p:nvPr/>
          </p:nvSpPr>
          <p:spPr bwMode="auto">
            <a:xfrm>
              <a:off x="7434164" y="4038599"/>
              <a:ext cx="1557436" cy="1219201"/>
            </a:xfrm>
            <a:prstGeom prst="wedgeEllipseCallout">
              <a:avLst>
                <a:gd name="adj1" fmla="val -5059"/>
                <a:gd name="adj2" fmla="val -12030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sz="1800">
                  <a:solidFill>
                    <a:srgbClr val="000000"/>
                  </a:solidFill>
                  <a:latin typeface="Times New Roman" panose="02020603050405020304" pitchFamily="18" charset="0"/>
                </a:rPr>
                <a:t> Decimal value </a:t>
              </a:r>
              <a:r>
                <a:rPr lang="en-US" sz="1800">
                  <a:solidFill>
                    <a:srgbClr val="FF0000"/>
                  </a:solidFill>
                  <a:latin typeface="Times New Roman" panose="02020603050405020304" pitchFamily="18" charset="0"/>
                </a:rPr>
                <a:t>E=1110</a:t>
              </a:r>
            </a:p>
          </p:txBody>
        </p:sp>
        <p:sp>
          <p:nvSpPr>
            <p:cNvPr id="12" name="Oval Callout 11"/>
            <p:cNvSpPr/>
            <p:nvPr/>
          </p:nvSpPr>
          <p:spPr bwMode="auto">
            <a:xfrm>
              <a:off x="5409970" y="4124325"/>
              <a:ext cx="1922586" cy="1133475"/>
            </a:xfrm>
            <a:prstGeom prst="wedgeEllipseCallout">
              <a:avLst>
                <a:gd name="adj1" fmla="val 58488"/>
                <a:gd name="adj2" fmla="val -12627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sz="1800">
                  <a:solidFill>
                    <a:srgbClr val="000000"/>
                  </a:solidFill>
                  <a:latin typeface="Times New Roman" panose="02020603050405020304" pitchFamily="18" charset="0"/>
                </a:rPr>
                <a:t> Decimal value </a:t>
              </a:r>
              <a:r>
                <a:rPr lang="en-US" sz="1800">
                  <a:solidFill>
                    <a:srgbClr val="FF0000"/>
                  </a:solidFill>
                  <a:latin typeface="Times New Roman" panose="02020603050405020304" pitchFamily="18" charset="0"/>
                </a:rPr>
                <a:t>E=1110</a:t>
              </a:r>
            </a:p>
          </p:txBody>
        </p:sp>
      </p:grpSp>
      <p:sp>
        <p:nvSpPr>
          <p:cNvPr id="24583" name="TextBox 3"/>
          <p:cNvSpPr txBox="1">
            <a:spLocks noChangeArrowheads="1"/>
          </p:cNvSpPr>
          <p:nvPr/>
        </p:nvSpPr>
        <p:spPr bwMode="auto">
          <a:xfrm>
            <a:off x="133350" y="5365750"/>
            <a:ext cx="3352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1600">
                <a:solidFill>
                  <a:srgbClr val="000000"/>
                </a:solidFill>
              </a:rPr>
              <a:t>47 is </a:t>
            </a:r>
            <a:r>
              <a:rPr lang="en-US" sz="1600">
                <a:solidFill>
                  <a:srgbClr val="FF0000"/>
                </a:solidFill>
              </a:rPr>
              <a:t>0100</a:t>
            </a:r>
            <a:r>
              <a:rPr lang="en-US" sz="1600">
                <a:solidFill>
                  <a:srgbClr val="000000"/>
                </a:solidFill>
              </a:rPr>
              <a:t> </a:t>
            </a:r>
            <a:r>
              <a:rPr lang="en-US" sz="1600">
                <a:solidFill>
                  <a:srgbClr val="333399"/>
                </a:solidFill>
              </a:rPr>
              <a:t>0111</a:t>
            </a:r>
          </a:p>
          <a:p>
            <a:r>
              <a:rPr lang="en-US" sz="1600">
                <a:solidFill>
                  <a:srgbClr val="FF0000"/>
                </a:solidFill>
              </a:rPr>
              <a:t>The right-to-left order is</a:t>
            </a:r>
          </a:p>
          <a:p>
            <a:r>
              <a:rPr lang="en-US" sz="1600">
                <a:solidFill>
                  <a:srgbClr val="333399"/>
                </a:solidFill>
              </a:rPr>
              <a:t>1110</a:t>
            </a:r>
            <a:r>
              <a:rPr lang="en-US" sz="1600">
                <a:solidFill>
                  <a:srgbClr val="FF0000"/>
                </a:solidFill>
              </a:rPr>
              <a:t> 0010 – </a:t>
            </a:r>
            <a:r>
              <a:rPr lang="en-US" sz="1100">
                <a:solidFill>
                  <a:srgbClr val="FF0000"/>
                </a:solidFill>
              </a:rPr>
              <a:t>LSB is </a:t>
            </a:r>
            <a:r>
              <a:rPr lang="en-US" sz="1100">
                <a:solidFill>
                  <a:srgbClr val="002060"/>
                </a:solidFill>
              </a:rPr>
              <a:t>1</a:t>
            </a:r>
            <a:r>
              <a:rPr lang="en-US" sz="1100">
                <a:solidFill>
                  <a:srgbClr val="FF0000"/>
                </a:solidFill>
              </a:rPr>
              <a:t> Multicast</a:t>
            </a:r>
            <a:endParaRPr lang="en-US" sz="1600">
              <a:solidFill>
                <a:srgbClr val="FF0000"/>
              </a:solidFill>
            </a:endParaRPr>
          </a:p>
        </p:txBody>
      </p:sp>
      <p:sp>
        <p:nvSpPr>
          <p:cNvPr id="24584" name="Rectangle 4"/>
          <p:cNvSpPr>
            <a:spLocks noChangeArrowheads="1"/>
          </p:cNvSpPr>
          <p:nvPr/>
        </p:nvSpPr>
        <p:spPr bwMode="auto">
          <a:xfrm>
            <a:off x="2828925" y="5332413"/>
            <a:ext cx="62007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sz="1400">
                <a:solidFill>
                  <a:srgbClr val="000000"/>
                </a:solidFill>
              </a:rPr>
              <a:t>The transmission is left-to-right, byte by byte; however, for each byte, the </a:t>
            </a:r>
            <a:r>
              <a:rPr lang="en-US" sz="1400">
                <a:solidFill>
                  <a:srgbClr val="FF0000"/>
                </a:solidFill>
              </a:rPr>
              <a:t>least significant bit is sent </a:t>
            </a:r>
            <a:r>
              <a:rPr lang="en-US" sz="1400">
                <a:solidFill>
                  <a:srgbClr val="333399"/>
                </a:solidFill>
              </a:rPr>
              <a:t>first</a:t>
            </a:r>
            <a:r>
              <a:rPr lang="en-US" sz="1400">
                <a:solidFill>
                  <a:srgbClr val="000000"/>
                </a:solidFill>
              </a:rPr>
              <a:t> and the </a:t>
            </a:r>
            <a:r>
              <a:rPr lang="en-US" sz="1400">
                <a:solidFill>
                  <a:srgbClr val="FF0000"/>
                </a:solidFill>
              </a:rPr>
              <a:t>most significant bit is sent </a:t>
            </a:r>
            <a:r>
              <a:rPr lang="en-US" sz="1400">
                <a:solidFill>
                  <a:srgbClr val="333399"/>
                </a:solidFill>
              </a:rPr>
              <a:t>last</a:t>
            </a:r>
            <a:r>
              <a:rPr lang="en-US" sz="1400">
                <a:solidFill>
                  <a:srgbClr val="000000"/>
                </a:solidFill>
              </a:rPr>
              <a:t>. This means that the </a:t>
            </a:r>
            <a:r>
              <a:rPr lang="en-US" sz="1400">
                <a:solidFill>
                  <a:srgbClr val="FF0000"/>
                </a:solidFill>
              </a:rPr>
              <a:t>bit</a:t>
            </a:r>
            <a:r>
              <a:rPr lang="en-US" sz="1400">
                <a:solidFill>
                  <a:srgbClr val="000000"/>
                </a:solidFill>
              </a:rPr>
              <a:t> that </a:t>
            </a:r>
            <a:r>
              <a:rPr lang="en-US" sz="1400">
                <a:solidFill>
                  <a:srgbClr val="FF0000"/>
                </a:solidFill>
              </a:rPr>
              <a:t>defines </a:t>
            </a:r>
            <a:r>
              <a:rPr lang="en-US" sz="1400">
                <a:solidFill>
                  <a:srgbClr val="000000"/>
                </a:solidFill>
              </a:rPr>
              <a:t>an address as </a:t>
            </a:r>
            <a:r>
              <a:rPr lang="en-US" sz="1400">
                <a:solidFill>
                  <a:srgbClr val="FF0000"/>
                </a:solidFill>
              </a:rPr>
              <a:t>unicast or multicast </a:t>
            </a:r>
            <a:r>
              <a:rPr lang="en-US" sz="1400">
                <a:solidFill>
                  <a:srgbClr val="000000"/>
                </a:solidFill>
              </a:rPr>
              <a:t>arrives </a:t>
            </a:r>
            <a:r>
              <a:rPr lang="en-US" sz="1400">
                <a:solidFill>
                  <a:srgbClr val="FF0000"/>
                </a:solidFill>
              </a:rPr>
              <a:t>first</a:t>
            </a:r>
            <a:r>
              <a:rPr lang="en-US" sz="1400">
                <a:solidFill>
                  <a:srgbClr val="000000"/>
                </a:solidFill>
              </a:rPr>
              <a:t> at the receiver.</a:t>
            </a:r>
          </a:p>
        </p:txBody>
      </p:sp>
      <p:sp>
        <p:nvSpPr>
          <p:cNvPr id="3" name="Date Placeholder 2">
            <a:extLst>
              <a:ext uri="{FF2B5EF4-FFF2-40B4-BE49-F238E27FC236}">
                <a16:creationId xmlns:a16="http://schemas.microsoft.com/office/drawing/2014/main" id="{D1AF6C60-E2B7-4DC3-B567-C6ACBB8AEAF5}"/>
              </a:ext>
            </a:extLst>
          </p:cNvPr>
          <p:cNvSpPr>
            <a:spLocks noGrp="1"/>
          </p:cNvSpPr>
          <p:nvPr>
            <p:ph type="dt" sz="half" idx="10"/>
          </p:nvPr>
        </p:nvSpPr>
        <p:spPr/>
        <p:txBody>
          <a:bodyPr/>
          <a:lstStyle/>
          <a:p>
            <a:fld id="{380A08E2-5987-45EE-B57C-FC62D276681A}" type="datetime1">
              <a:rPr lang="en-US" smtClean="0"/>
              <a:t>9/7/2025</a:t>
            </a:fld>
            <a:endParaRPr lang="en-IN"/>
          </a:p>
        </p:txBody>
      </p:sp>
      <p:sp>
        <p:nvSpPr>
          <p:cNvPr id="4" name="Rectangle 3">
            <a:extLst>
              <a:ext uri="{FF2B5EF4-FFF2-40B4-BE49-F238E27FC236}">
                <a16:creationId xmlns:a16="http://schemas.microsoft.com/office/drawing/2014/main" id="{86B68E21-7508-4633-B218-D7CAE2F805E2}"/>
              </a:ext>
            </a:extLst>
          </p:cNvPr>
          <p:cNvSpPr/>
          <p:nvPr/>
        </p:nvSpPr>
        <p:spPr>
          <a:xfrm>
            <a:off x="4006850" y="180378"/>
            <a:ext cx="1276311" cy="461665"/>
          </a:xfrm>
          <a:prstGeom prst="rect">
            <a:avLst/>
          </a:prstGeom>
        </p:spPr>
        <p:txBody>
          <a:bodyPr wrap="none">
            <a:spAutoFit/>
          </a:bodyPr>
          <a:lstStyle/>
          <a:p>
            <a:r>
              <a:rPr lang="en-US" sz="2400">
                <a:solidFill>
                  <a:srgbClr val="C00000"/>
                </a:solidFill>
                <a:latin typeface="Times New Roman" panose="02020603050405020304" pitchFamily="18" charset="0"/>
                <a:cs typeface="Times New Roman" panose="02020603050405020304" pitchFamily="18" charset="0"/>
              </a:rPr>
              <a:t>Example</a:t>
            </a:r>
            <a:endParaRPr lang="en-IN" sz="2400"/>
          </a:p>
        </p:txBody>
      </p:sp>
    </p:spTree>
    <p:extLst>
      <p:ext uri="{BB962C8B-B14F-4D97-AF65-F5344CB8AC3E}">
        <p14:creationId xmlns:p14="http://schemas.microsoft.com/office/powerpoint/2010/main" val="428035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33" name="Rectangle 9"/>
          <p:cNvSpPr>
            <a:spLocks noChangeArrowheads="1"/>
          </p:cNvSpPr>
          <p:nvPr/>
        </p:nvSpPr>
        <p:spPr bwMode="auto">
          <a:xfrm>
            <a:off x="228600" y="990600"/>
            <a:ext cx="8686800" cy="10156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latin typeface="Times New Roman" pitchFamily="18" charset="0"/>
              </a:rPr>
              <a:t>Define the type of the following destination addresses:</a:t>
            </a:r>
          </a:p>
          <a:p>
            <a:pPr algn="just"/>
            <a:r>
              <a:rPr lang="en-US" sz="2000">
                <a:solidFill>
                  <a:schemeClr val="hlink"/>
                </a:solidFill>
                <a:latin typeface="Times New Roman" pitchFamily="18" charset="0"/>
              </a:rPr>
              <a:t>a</a:t>
            </a:r>
            <a:r>
              <a:rPr lang="en-US" sz="2000">
                <a:latin typeface="Times New Roman" pitchFamily="18" charset="0"/>
              </a:rPr>
              <a:t>.  4A:30:10:21:10:1A               </a:t>
            </a:r>
            <a:r>
              <a:rPr lang="en-US" sz="2000">
                <a:solidFill>
                  <a:schemeClr val="hlink"/>
                </a:solidFill>
                <a:latin typeface="Times New Roman" pitchFamily="18" charset="0"/>
              </a:rPr>
              <a:t>b</a:t>
            </a:r>
            <a:r>
              <a:rPr lang="en-US" sz="2000">
                <a:latin typeface="Times New Roman" pitchFamily="18" charset="0"/>
              </a:rPr>
              <a:t>.  47:20:1B:2E:08:EE</a:t>
            </a:r>
          </a:p>
          <a:p>
            <a:pPr algn="just"/>
            <a:r>
              <a:rPr lang="en-US" sz="2000">
                <a:solidFill>
                  <a:schemeClr val="hlink"/>
                </a:solidFill>
                <a:latin typeface="Times New Roman" pitchFamily="18" charset="0"/>
              </a:rPr>
              <a:t>c.</a:t>
            </a:r>
            <a:r>
              <a:rPr lang="en-US" sz="2000">
                <a:latin typeface="Times New Roman" pitchFamily="18" charset="0"/>
              </a:rPr>
              <a:t>  FF:FF:FF:FF:FF:FF</a:t>
            </a:r>
          </a:p>
        </p:txBody>
      </p:sp>
      <p:sp>
        <p:nvSpPr>
          <p:cNvPr id="897034" name="Rectangle 10"/>
          <p:cNvSpPr>
            <a:spLocks noChangeArrowheads="1"/>
          </p:cNvSpPr>
          <p:nvPr/>
        </p:nvSpPr>
        <p:spPr bwMode="auto">
          <a:xfrm>
            <a:off x="228600" y="2438400"/>
            <a:ext cx="8915400" cy="286232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a:solidFill>
                  <a:schemeClr val="hlink"/>
                </a:solidFill>
                <a:latin typeface="Times New Roman" panose="02020603050405020304" pitchFamily="18" charset="0"/>
                <a:cs typeface="Times New Roman" panose="02020603050405020304" pitchFamily="18" charset="0"/>
              </a:rPr>
              <a:t>Solution</a:t>
            </a:r>
          </a:p>
          <a:p>
            <a:pPr lvl="1"/>
            <a:r>
              <a:rPr lang="en-US" sz="2000">
                <a:latin typeface="Times New Roman" panose="02020603050405020304" pitchFamily="18" charset="0"/>
                <a:cs typeface="Times New Roman" panose="02020603050405020304" pitchFamily="18" charset="0"/>
              </a:rPr>
              <a:t>To find the type of the address, we need to look at the second hexadecimal digit from the left. If it is even, the address is unicast. If it is odd, the address is multicast. If all digits are F’s, the address is broadcast. Therefore, we have the following:</a:t>
            </a:r>
          </a:p>
          <a:p>
            <a:endParaRPr lang="en-US" sz="2000">
              <a:latin typeface="Times New Roman" panose="02020603050405020304" pitchFamily="18" charset="0"/>
              <a:cs typeface="Times New Roman" panose="02020603050405020304" pitchFamily="18" charset="0"/>
            </a:endParaRPr>
          </a:p>
          <a:p>
            <a:r>
              <a:rPr lang="en-US" sz="2000">
                <a:solidFill>
                  <a:schemeClr val="hlink"/>
                </a:solidFill>
                <a:latin typeface="Times New Roman" panose="02020603050405020304" pitchFamily="18" charset="0"/>
                <a:cs typeface="Times New Roman" panose="02020603050405020304" pitchFamily="18" charset="0"/>
              </a:rPr>
              <a:t>a</a:t>
            </a:r>
            <a:r>
              <a:rPr lang="en-US" sz="2000">
                <a:latin typeface="Times New Roman" panose="02020603050405020304" pitchFamily="18" charset="0"/>
                <a:cs typeface="Times New Roman" panose="02020603050405020304" pitchFamily="18" charset="0"/>
              </a:rPr>
              <a:t>.  This is a </a:t>
            </a:r>
            <a:r>
              <a:rPr lang="en-US" sz="2000">
                <a:solidFill>
                  <a:srgbClr val="C00000"/>
                </a:solidFill>
                <a:latin typeface="Times New Roman" panose="02020603050405020304" pitchFamily="18" charset="0"/>
                <a:cs typeface="Times New Roman" panose="02020603050405020304" pitchFamily="18" charset="0"/>
              </a:rPr>
              <a:t>unicast</a:t>
            </a:r>
            <a:r>
              <a:rPr lang="en-US" sz="2000">
                <a:latin typeface="Times New Roman" panose="02020603050405020304" pitchFamily="18" charset="0"/>
                <a:cs typeface="Times New Roman" panose="02020603050405020304" pitchFamily="18" charset="0"/>
              </a:rPr>
              <a:t> address because </a:t>
            </a:r>
            <a:r>
              <a:rPr lang="en-US" sz="2000">
                <a:solidFill>
                  <a:srgbClr val="C00000"/>
                </a:solidFill>
                <a:latin typeface="Times New Roman" panose="02020603050405020304" pitchFamily="18" charset="0"/>
                <a:cs typeface="Times New Roman" panose="02020603050405020304" pitchFamily="18" charset="0"/>
              </a:rPr>
              <a:t>A</a:t>
            </a:r>
            <a:r>
              <a:rPr lang="en-US" sz="2000">
                <a:latin typeface="Times New Roman" panose="02020603050405020304" pitchFamily="18" charset="0"/>
                <a:cs typeface="Times New Roman" panose="02020603050405020304" pitchFamily="18" charset="0"/>
              </a:rPr>
              <a:t> in binary is 101</a:t>
            </a:r>
            <a:r>
              <a:rPr lang="en-US" sz="2000">
                <a:solidFill>
                  <a:srgbClr val="FF0000"/>
                </a:solidFill>
                <a:latin typeface="Times New Roman" panose="02020603050405020304" pitchFamily="18" charset="0"/>
                <a:cs typeface="Times New Roman" panose="02020603050405020304" pitchFamily="18" charset="0"/>
              </a:rPr>
              <a:t>0</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lsb</a:t>
            </a:r>
            <a:r>
              <a:rPr lang="en-US" sz="2000">
                <a:latin typeface="Times New Roman" panose="02020603050405020304" pitchFamily="18" charset="0"/>
                <a:cs typeface="Times New Roman" panose="02020603050405020304" pitchFamily="18" charset="0"/>
              </a:rPr>
              <a:t> is </a:t>
            </a:r>
            <a:r>
              <a:rPr lang="en-US" sz="2000">
                <a:solidFill>
                  <a:srgbClr val="FF0000"/>
                </a:solidFill>
                <a:latin typeface="Times New Roman" panose="02020603050405020304" pitchFamily="18" charset="0"/>
                <a:cs typeface="Times New Roman" panose="02020603050405020304" pitchFamily="18" charset="0"/>
              </a:rPr>
              <a:t>0</a:t>
            </a:r>
          </a:p>
          <a:p>
            <a:r>
              <a:rPr lang="en-US" sz="2000">
                <a:solidFill>
                  <a:schemeClr val="hlink"/>
                </a:solidFill>
                <a:latin typeface="Times New Roman" panose="02020603050405020304" pitchFamily="18" charset="0"/>
                <a:cs typeface="Times New Roman" panose="02020603050405020304" pitchFamily="18" charset="0"/>
              </a:rPr>
              <a:t>b.</a:t>
            </a:r>
            <a:r>
              <a:rPr lang="en-US" sz="2000">
                <a:latin typeface="Times New Roman" panose="02020603050405020304" pitchFamily="18" charset="0"/>
                <a:cs typeface="Times New Roman" panose="02020603050405020304" pitchFamily="18" charset="0"/>
              </a:rPr>
              <a:t>  This is a </a:t>
            </a:r>
            <a:r>
              <a:rPr lang="en-US" sz="2000">
                <a:solidFill>
                  <a:srgbClr val="C00000"/>
                </a:solidFill>
                <a:latin typeface="Times New Roman" panose="02020603050405020304" pitchFamily="18" charset="0"/>
                <a:cs typeface="Times New Roman" panose="02020603050405020304" pitchFamily="18" charset="0"/>
              </a:rPr>
              <a:t>multicast</a:t>
            </a:r>
            <a:r>
              <a:rPr lang="en-US" sz="2000">
                <a:latin typeface="Times New Roman" panose="02020603050405020304" pitchFamily="18" charset="0"/>
                <a:cs typeface="Times New Roman" panose="02020603050405020304" pitchFamily="18" charset="0"/>
              </a:rPr>
              <a:t> address because </a:t>
            </a:r>
            <a:r>
              <a:rPr lang="en-US" sz="2000">
                <a:solidFill>
                  <a:srgbClr val="C00000"/>
                </a:solidFill>
                <a:latin typeface="Times New Roman" panose="02020603050405020304" pitchFamily="18" charset="0"/>
                <a:cs typeface="Times New Roman" panose="02020603050405020304" pitchFamily="18" charset="0"/>
              </a:rPr>
              <a:t>7</a:t>
            </a:r>
            <a:r>
              <a:rPr lang="en-US" sz="2000">
                <a:latin typeface="Times New Roman" panose="02020603050405020304" pitchFamily="18" charset="0"/>
                <a:cs typeface="Times New Roman" panose="02020603050405020304" pitchFamily="18" charset="0"/>
              </a:rPr>
              <a:t> in binary is 011</a:t>
            </a:r>
            <a:r>
              <a:rPr lang="en-US" sz="2000">
                <a:solidFill>
                  <a:srgbClr val="FF0000"/>
                </a:solidFill>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lsb</a:t>
            </a:r>
            <a:r>
              <a:rPr lang="en-US" sz="2000">
                <a:latin typeface="Times New Roman" panose="02020603050405020304" pitchFamily="18" charset="0"/>
                <a:cs typeface="Times New Roman" panose="02020603050405020304" pitchFamily="18" charset="0"/>
              </a:rPr>
              <a:t> is </a:t>
            </a:r>
            <a:r>
              <a:rPr lang="en-US" sz="2000">
                <a:solidFill>
                  <a:srgbClr val="FF0000"/>
                </a:solidFill>
                <a:latin typeface="Times New Roman" panose="02020603050405020304" pitchFamily="18" charset="0"/>
                <a:cs typeface="Times New Roman" panose="02020603050405020304" pitchFamily="18" charset="0"/>
              </a:rPr>
              <a:t>1</a:t>
            </a:r>
            <a:endParaRPr lang="en-US" sz="2000">
              <a:latin typeface="Times New Roman" panose="02020603050405020304" pitchFamily="18" charset="0"/>
              <a:cs typeface="Times New Roman" panose="02020603050405020304" pitchFamily="18" charset="0"/>
            </a:endParaRPr>
          </a:p>
          <a:p>
            <a:r>
              <a:rPr lang="en-US" sz="2000">
                <a:solidFill>
                  <a:schemeClr val="hlink"/>
                </a:solidFill>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  This is a </a:t>
            </a:r>
            <a:r>
              <a:rPr lang="en-US" sz="2000">
                <a:solidFill>
                  <a:srgbClr val="C00000"/>
                </a:solidFill>
                <a:latin typeface="Times New Roman" panose="02020603050405020304" pitchFamily="18" charset="0"/>
                <a:cs typeface="Times New Roman" panose="02020603050405020304" pitchFamily="18" charset="0"/>
              </a:rPr>
              <a:t>broadcast</a:t>
            </a:r>
            <a:r>
              <a:rPr lang="en-US" sz="2000">
                <a:latin typeface="Times New Roman" panose="02020603050405020304" pitchFamily="18" charset="0"/>
                <a:cs typeface="Times New Roman" panose="02020603050405020304" pitchFamily="18" charset="0"/>
              </a:rPr>
              <a:t> address because </a:t>
            </a:r>
            <a:r>
              <a:rPr lang="en-US" sz="2000">
                <a:solidFill>
                  <a:srgbClr val="C00000"/>
                </a:solidFill>
                <a:latin typeface="Times New Roman" panose="02020603050405020304" pitchFamily="18" charset="0"/>
                <a:cs typeface="Times New Roman" panose="02020603050405020304" pitchFamily="18" charset="0"/>
              </a:rPr>
              <a:t>all</a:t>
            </a:r>
            <a:r>
              <a:rPr lang="en-US" sz="2000">
                <a:latin typeface="Times New Roman" panose="02020603050405020304" pitchFamily="18" charset="0"/>
                <a:cs typeface="Times New Roman" panose="02020603050405020304" pitchFamily="18" charset="0"/>
              </a:rPr>
              <a:t> digits are F’s , all 1’s.</a:t>
            </a:r>
          </a:p>
        </p:txBody>
      </p:sp>
      <p:sp>
        <p:nvSpPr>
          <p:cNvPr id="897035" name="Text Box 11"/>
          <p:cNvSpPr txBox="1">
            <a:spLocks noChangeArrowheads="1"/>
          </p:cNvSpPr>
          <p:nvPr/>
        </p:nvSpPr>
        <p:spPr bwMode="auto">
          <a:xfrm>
            <a:off x="3987081" y="145117"/>
            <a:ext cx="1276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C00000"/>
                </a:solidFill>
                <a:latin typeface="Times New Roman" pitchFamily="18" charset="0"/>
              </a:rPr>
              <a:t>Example</a:t>
            </a:r>
            <a:endParaRPr lang="en-US" sz="2800">
              <a:solidFill>
                <a:srgbClr val="C00000"/>
              </a:solidFill>
              <a:latin typeface="Times New Roman" pitchFamily="18" charset="0"/>
            </a:endParaRPr>
          </a:p>
        </p:txBody>
      </p:sp>
      <p:sp>
        <p:nvSpPr>
          <p:cNvPr id="2" name="Footer Placeholder 1">
            <a:extLst>
              <a:ext uri="{FF2B5EF4-FFF2-40B4-BE49-F238E27FC236}">
                <a16:creationId xmlns:a16="http://schemas.microsoft.com/office/drawing/2014/main" id="{85737514-5085-425D-834D-2BBADF15C7E9}"/>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E9DC46D4-5985-48EF-93DE-FCAEB167B550}"/>
              </a:ext>
            </a:extLst>
          </p:cNvPr>
          <p:cNvSpPr>
            <a:spLocks noGrp="1"/>
          </p:cNvSpPr>
          <p:nvPr>
            <p:ph type="sldNum" sz="quarter" idx="12"/>
          </p:nvPr>
        </p:nvSpPr>
        <p:spPr/>
        <p:txBody>
          <a:bodyPr/>
          <a:lstStyle/>
          <a:p>
            <a:pPr>
              <a:defRPr/>
            </a:pPr>
            <a:fld id="{45655A06-D158-45CC-8F58-C202D3E628FF}" type="slidenum">
              <a:rPr lang="en-US" altLang="en-US" smtClean="0"/>
              <a:pPr>
                <a:defRPr/>
              </a:pPr>
              <a:t>16</a:t>
            </a:fld>
            <a:endParaRPr lang="en-US" altLang="en-US"/>
          </a:p>
        </p:txBody>
      </p:sp>
      <p:sp>
        <p:nvSpPr>
          <p:cNvPr id="4" name="Date Placeholder 3">
            <a:extLst>
              <a:ext uri="{FF2B5EF4-FFF2-40B4-BE49-F238E27FC236}">
                <a16:creationId xmlns:a16="http://schemas.microsoft.com/office/drawing/2014/main" id="{81311B1D-ED9B-4F2B-AE84-E19D1C6B73FF}"/>
              </a:ext>
            </a:extLst>
          </p:cNvPr>
          <p:cNvSpPr>
            <a:spLocks noGrp="1"/>
          </p:cNvSpPr>
          <p:nvPr>
            <p:ph type="dt" sz="half" idx="10"/>
          </p:nvPr>
        </p:nvSpPr>
        <p:spPr/>
        <p:txBody>
          <a:bodyPr/>
          <a:lstStyle/>
          <a:p>
            <a:fld id="{A5853F7B-1984-4B75-8746-C787E8F16221}" type="datetime1">
              <a:rPr lang="en-US" smtClean="0"/>
              <a:t>9/7/2025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70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703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970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70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019800"/>
          </a:xfrm>
        </p:spPr>
        <p:txBody>
          <a:bodyPr>
            <a:normAutofit/>
          </a:bodyPr>
          <a:lstStyle/>
          <a:p>
            <a:pPr algn="just">
              <a:lnSpc>
                <a:spcPct val="112000"/>
              </a:lnSpc>
            </a:pPr>
            <a:r>
              <a:rPr lang="en-US" sz="2000" b="1">
                <a:latin typeface="Times New Roman" panose="02020603050405020304" pitchFamily="18" charset="0"/>
                <a:cs typeface="Times New Roman" panose="02020603050405020304" pitchFamily="18" charset="0"/>
              </a:rPr>
              <a:t>Propagation Delay(</a:t>
            </a:r>
            <a:r>
              <a:rPr lang="en-US" sz="2000" b="1" err="1">
                <a:latin typeface="Times New Roman" panose="02020603050405020304" pitchFamily="18" charset="0"/>
                <a:cs typeface="Times New Roman" panose="02020603050405020304" pitchFamily="18" charset="0"/>
              </a:rPr>
              <a:t>T</a:t>
            </a:r>
            <a:r>
              <a:rPr lang="en-US" sz="2000" b="1" baseline="-25000" err="1">
                <a:latin typeface="Times New Roman" panose="02020603050405020304" pitchFamily="18" charset="0"/>
                <a:cs typeface="Times New Roman" panose="02020603050405020304" pitchFamily="18" charset="0"/>
              </a:rPr>
              <a:t>p</a:t>
            </a:r>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Amount of time it takes for the </a:t>
            </a:r>
            <a:r>
              <a:rPr lang="en-US" sz="2000">
                <a:solidFill>
                  <a:srgbClr val="C00000"/>
                </a:solidFill>
                <a:latin typeface="Times New Roman" panose="02020603050405020304" pitchFamily="18" charset="0"/>
                <a:cs typeface="Times New Roman" panose="02020603050405020304" pitchFamily="18" charset="0"/>
              </a:rPr>
              <a:t>first bit of signal to travel from the sender to the receiver</a:t>
            </a:r>
            <a:r>
              <a:rPr lang="en-US" sz="2000">
                <a:latin typeface="Times New Roman" panose="02020603050405020304" pitchFamily="18" charset="0"/>
                <a:cs typeface="Times New Roman" panose="02020603050405020304" pitchFamily="18" charset="0"/>
              </a:rPr>
              <a:t>.</a:t>
            </a:r>
          </a:p>
          <a:p>
            <a:pPr lvl="1" algn="just">
              <a:lnSpc>
                <a:spcPct val="112000"/>
              </a:lnSpc>
            </a:pPr>
            <a:r>
              <a:rPr lang="en-US" sz="2000" b="1">
                <a:latin typeface="Times New Roman" panose="02020603050405020304" pitchFamily="18" charset="0"/>
                <a:cs typeface="Times New Roman" panose="02020603050405020304" pitchFamily="18" charset="0"/>
              </a:rPr>
              <a:t>T</a:t>
            </a:r>
            <a:r>
              <a:rPr lang="en-US" sz="2000" b="1" baseline="-25000">
                <a:latin typeface="Times New Roman" panose="02020603050405020304" pitchFamily="18" charset="0"/>
                <a:cs typeface="Times New Roman" panose="02020603050405020304" pitchFamily="18" charset="0"/>
              </a:rPr>
              <a:t>P </a:t>
            </a:r>
            <a:r>
              <a:rPr lang="en-US" sz="2000" b="1">
                <a:latin typeface="Times New Roman" panose="02020603050405020304" pitchFamily="18" charset="0"/>
                <a:cs typeface="Times New Roman" panose="02020603050405020304" pitchFamily="18" charset="0"/>
              </a:rPr>
              <a:t>= d</a:t>
            </a:r>
            <a:r>
              <a:rPr lang="en-US" sz="2000" b="1">
                <a:solidFill>
                  <a:srgbClr val="C00000"/>
                </a:solidFill>
                <a:latin typeface="Times New Roman" panose="02020603050405020304" pitchFamily="18" charset="0"/>
                <a:cs typeface="Times New Roman" panose="02020603050405020304" pitchFamily="18" charset="0"/>
              </a:rPr>
              <a:t>/</a:t>
            </a:r>
            <a:r>
              <a:rPr lang="en-US" sz="2000" b="1">
                <a:latin typeface="Times New Roman" panose="02020603050405020304" pitchFamily="18" charset="0"/>
                <a:cs typeface="Times New Roman" panose="02020603050405020304" pitchFamily="18" charset="0"/>
              </a:rPr>
              <a:t>c </a:t>
            </a:r>
            <a:r>
              <a:rPr lang="en-US" sz="2000">
                <a:latin typeface="Times New Roman" panose="02020603050405020304" pitchFamily="18" charset="0"/>
                <a:cs typeface="Times New Roman" panose="02020603050405020304" pitchFamily="18" charset="0"/>
              </a:rPr>
              <a:t>where </a:t>
            </a:r>
            <a:r>
              <a:rPr lang="en-US" sz="2000" b="1">
                <a:solidFill>
                  <a:srgbClr val="C00000"/>
                </a:solidFill>
                <a:latin typeface="Times New Roman" panose="02020603050405020304" pitchFamily="18" charset="0"/>
                <a:cs typeface="Times New Roman" panose="02020603050405020304" pitchFamily="18" charset="0"/>
              </a:rPr>
              <a:t>d</a:t>
            </a:r>
            <a:r>
              <a:rPr lang="en-US" sz="2000">
                <a:solidFill>
                  <a:srgbClr val="FF0000"/>
                </a:solidFill>
                <a:latin typeface="Times New Roman" panose="02020603050405020304" pitchFamily="18" charset="0"/>
                <a:cs typeface="Times New Roman" panose="02020603050405020304" pitchFamily="18" charset="0"/>
              </a:rPr>
              <a:t> is the distance</a:t>
            </a:r>
            <a:r>
              <a:rPr lang="en-US" sz="2000">
                <a:latin typeface="Times New Roman" panose="02020603050405020304" pitchFamily="18" charset="0"/>
                <a:cs typeface="Times New Roman" panose="02020603050405020304" pitchFamily="18" charset="0"/>
              </a:rPr>
              <a:t> between the sender and the receiver and </a:t>
            </a:r>
            <a:r>
              <a:rPr lang="en-US" sz="2000" b="1">
                <a:solidFill>
                  <a:srgbClr val="C00000"/>
                </a:solidFill>
                <a:latin typeface="Times New Roman" panose="02020603050405020304" pitchFamily="18" charset="0"/>
                <a:cs typeface="Times New Roman" panose="02020603050405020304" pitchFamily="18" charset="0"/>
              </a:rPr>
              <a:t>c</a:t>
            </a:r>
            <a:r>
              <a:rPr lang="en-US" sz="2000">
                <a:solidFill>
                  <a:srgbClr val="FF0000"/>
                </a:solidFill>
                <a:latin typeface="Times New Roman" panose="02020603050405020304" pitchFamily="18" charset="0"/>
                <a:cs typeface="Times New Roman" panose="02020603050405020304" pitchFamily="18" charset="0"/>
              </a:rPr>
              <a:t> is the speed of light </a:t>
            </a:r>
            <a:r>
              <a:rPr lang="en-US" sz="2000">
                <a:latin typeface="Times New Roman" panose="02020603050405020304" pitchFamily="18" charset="0"/>
                <a:cs typeface="Times New Roman" panose="02020603050405020304" pitchFamily="18" charset="0"/>
              </a:rPr>
              <a:t>( 3 * 10^8 m/s).</a:t>
            </a:r>
          </a:p>
          <a:p>
            <a:pPr marL="457200" lvl="1" indent="0" algn="just">
              <a:buNone/>
            </a:pPr>
            <a:endParaRPr lang="en-US" sz="2000">
              <a:latin typeface="Times New Roman" panose="02020603050405020304" pitchFamily="18" charset="0"/>
              <a:cs typeface="Times New Roman" panose="02020603050405020304" pitchFamily="18" charset="0"/>
            </a:endParaRPr>
          </a:p>
          <a:p>
            <a:pPr>
              <a:lnSpc>
                <a:spcPct val="112000"/>
              </a:lnSpc>
            </a:pPr>
            <a:r>
              <a:rPr lang="en-US" sz="2000" b="1">
                <a:latin typeface="Times New Roman" panose="02020603050405020304" pitchFamily="18" charset="0"/>
                <a:cs typeface="Times New Roman" panose="02020603050405020304" pitchFamily="18" charset="0"/>
              </a:rPr>
              <a:t>Transmission Delay(T</a:t>
            </a:r>
            <a:r>
              <a:rPr lang="en-US" sz="2000" b="1" baseline="-25000">
                <a:latin typeface="Times New Roman" panose="02020603050405020304" pitchFamily="18" charset="0"/>
                <a:cs typeface="Times New Roman" panose="02020603050405020304" pitchFamily="18" charset="0"/>
              </a:rPr>
              <a:t>d</a:t>
            </a:r>
            <a:r>
              <a:rPr lang="en-US" sz="2000" b="1">
                <a:latin typeface="Times New Roman" panose="02020603050405020304" pitchFamily="18" charset="0"/>
                <a:cs typeface="Times New Roman" panose="02020603050405020304" pitchFamily="18" charset="0"/>
              </a:rPr>
              <a:t>):</a:t>
            </a:r>
            <a:r>
              <a:rPr lang="en-US" sz="2000" b="1">
                <a:solidFill>
                  <a:schemeClr val="tx1"/>
                </a:solidFill>
                <a:latin typeface="Times New Roman" panose="02020603050405020304" pitchFamily="18" charset="0"/>
                <a:cs typeface="Times New Roman" panose="02020603050405020304" pitchFamily="18" charset="0"/>
              </a:rPr>
              <a:t> </a:t>
            </a:r>
            <a:r>
              <a:rPr lang="en-US" sz="2000">
                <a:solidFill>
                  <a:schemeClr val="tx1"/>
                </a:solidFill>
                <a:latin typeface="Times New Roman" panose="02020603050405020304" pitchFamily="18" charset="0"/>
                <a:cs typeface="Times New Roman" panose="02020603050405020304" pitchFamily="18" charset="0"/>
              </a:rPr>
              <a:t>It is the amount of </a:t>
            </a:r>
            <a:r>
              <a:rPr lang="en-US" sz="2000">
                <a:solidFill>
                  <a:srgbClr val="FF0000"/>
                </a:solidFill>
                <a:latin typeface="Times New Roman" panose="02020603050405020304" pitchFamily="18" charset="0"/>
                <a:cs typeface="Times New Roman" panose="02020603050405020304" pitchFamily="18" charset="0"/>
              </a:rPr>
              <a:t>time required </a:t>
            </a:r>
            <a:r>
              <a:rPr lang="en-US" sz="2000">
                <a:solidFill>
                  <a:schemeClr val="tx1"/>
                </a:solidFill>
                <a:latin typeface="Times New Roman" panose="02020603050405020304" pitchFamily="18" charset="0"/>
                <a:cs typeface="Times New Roman" panose="02020603050405020304" pitchFamily="18" charset="0"/>
              </a:rPr>
              <a:t>to </a:t>
            </a:r>
            <a:r>
              <a:rPr lang="en-US" sz="2000">
                <a:solidFill>
                  <a:srgbClr val="FF0000"/>
                </a:solidFill>
                <a:latin typeface="Times New Roman" panose="02020603050405020304" pitchFamily="18" charset="0"/>
                <a:cs typeface="Times New Roman" panose="02020603050405020304" pitchFamily="18" charset="0"/>
              </a:rPr>
              <a:t>push all of the packet's bits into the wire</a:t>
            </a:r>
            <a:r>
              <a:rPr lang="en-US" sz="2000">
                <a:solidFill>
                  <a:schemeClr val="tx1"/>
                </a:solidFill>
                <a:latin typeface="Times New Roman" panose="02020603050405020304" pitchFamily="18" charset="0"/>
                <a:cs typeface="Times New Roman" panose="02020603050405020304" pitchFamily="18" charset="0"/>
              </a:rPr>
              <a:t>. In other words, this is the delay </a:t>
            </a:r>
            <a:r>
              <a:rPr lang="en-US" sz="2000">
                <a:solidFill>
                  <a:srgbClr val="C00000"/>
                </a:solidFill>
                <a:latin typeface="Times New Roman" panose="02020603050405020304" pitchFamily="18" charset="0"/>
                <a:cs typeface="Times New Roman" panose="02020603050405020304" pitchFamily="18" charset="0"/>
              </a:rPr>
              <a:t>caused</a:t>
            </a:r>
            <a:r>
              <a:rPr lang="en-US" sz="2000">
                <a:solidFill>
                  <a:schemeClr val="tx1"/>
                </a:solidFill>
                <a:latin typeface="Times New Roman" panose="02020603050405020304" pitchFamily="18" charset="0"/>
                <a:cs typeface="Times New Roman" panose="02020603050405020304" pitchFamily="18" charset="0"/>
              </a:rPr>
              <a:t> </a:t>
            </a:r>
            <a:r>
              <a:rPr lang="en-US" sz="2000">
                <a:solidFill>
                  <a:srgbClr val="C00000"/>
                </a:solidFill>
                <a:latin typeface="Times New Roman" panose="02020603050405020304" pitchFamily="18" charset="0"/>
                <a:cs typeface="Times New Roman" panose="02020603050405020304" pitchFamily="18" charset="0"/>
              </a:rPr>
              <a:t>by</a:t>
            </a:r>
            <a:r>
              <a:rPr lang="en-US" sz="2000">
                <a:solidFill>
                  <a:schemeClr val="tx1"/>
                </a:solidFill>
                <a:latin typeface="Times New Roman" panose="02020603050405020304" pitchFamily="18" charset="0"/>
                <a:cs typeface="Times New Roman" panose="02020603050405020304" pitchFamily="18" charset="0"/>
              </a:rPr>
              <a:t> the </a:t>
            </a:r>
            <a:r>
              <a:rPr lang="en-US" sz="2000">
                <a:solidFill>
                  <a:srgbClr val="C00000"/>
                </a:solidFill>
                <a:latin typeface="Times New Roman" panose="02020603050405020304" pitchFamily="18" charset="0"/>
                <a:cs typeface="Times New Roman" panose="02020603050405020304" pitchFamily="18" charset="0"/>
              </a:rPr>
              <a:t>data-rate</a:t>
            </a:r>
            <a:r>
              <a:rPr lang="en-US" sz="2000">
                <a:solidFill>
                  <a:schemeClr val="tx1"/>
                </a:solidFill>
                <a:latin typeface="Times New Roman" panose="02020603050405020304" pitchFamily="18" charset="0"/>
                <a:cs typeface="Times New Roman" panose="02020603050405020304" pitchFamily="18" charset="0"/>
              </a:rPr>
              <a:t> of the link.</a:t>
            </a:r>
          </a:p>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pPr lvl="1">
              <a:lnSpc>
                <a:spcPct val="112000"/>
              </a:lnSpc>
              <a:spcBef>
                <a:spcPts val="500"/>
              </a:spcBef>
            </a:pPr>
            <a:r>
              <a:rPr lang="en-US" sz="2000">
                <a:solidFill>
                  <a:schemeClr val="tx1"/>
                </a:solidFill>
                <a:latin typeface="Times New Roman" panose="02020603050405020304" pitchFamily="18" charset="0"/>
                <a:cs typeface="Times New Roman" panose="02020603050405020304" pitchFamily="18" charset="0"/>
              </a:rPr>
              <a:t>Transmission delay is a </a:t>
            </a:r>
            <a:r>
              <a:rPr lang="en-US" sz="2000">
                <a:solidFill>
                  <a:srgbClr val="C00000"/>
                </a:solidFill>
                <a:latin typeface="Times New Roman" panose="02020603050405020304" pitchFamily="18" charset="0"/>
                <a:cs typeface="Times New Roman" panose="02020603050405020304" pitchFamily="18" charset="0"/>
              </a:rPr>
              <a:t>function of the packet's length </a:t>
            </a:r>
            <a:r>
              <a:rPr lang="en-US" sz="2000">
                <a:solidFill>
                  <a:schemeClr val="tx1"/>
                </a:solidFill>
                <a:latin typeface="Times New Roman" panose="02020603050405020304" pitchFamily="18" charset="0"/>
                <a:cs typeface="Times New Roman" panose="02020603050405020304" pitchFamily="18" charset="0"/>
              </a:rPr>
              <a:t>and has nothing to do with the distance between the two nodes. This delay is </a:t>
            </a:r>
            <a:r>
              <a:rPr lang="en-US" sz="2000">
                <a:solidFill>
                  <a:srgbClr val="C00000"/>
                </a:solidFill>
                <a:latin typeface="Times New Roman" panose="02020603050405020304" pitchFamily="18" charset="0"/>
                <a:cs typeface="Times New Roman" panose="02020603050405020304" pitchFamily="18" charset="0"/>
              </a:rPr>
              <a:t>proportional to the packet's length in bits</a:t>
            </a:r>
            <a:r>
              <a:rPr lang="en-US" sz="2000">
                <a:solidFill>
                  <a:schemeClr val="tx1"/>
                </a:solidFill>
                <a:latin typeface="Times New Roman" panose="02020603050405020304" pitchFamily="18" charset="0"/>
                <a:cs typeface="Times New Roman" panose="02020603050405020304" pitchFamily="18" charset="0"/>
              </a:rPr>
              <a:t>. It is given by the following formula:</a:t>
            </a:r>
          </a:p>
          <a:p>
            <a:pPr lvl="1">
              <a:lnSpc>
                <a:spcPct val="112000"/>
              </a:lnSpc>
              <a:spcBef>
                <a:spcPts val="500"/>
              </a:spcBef>
            </a:pPr>
            <a:r>
              <a:rPr lang="en-US" sz="2000" b="1">
                <a:latin typeface="Times New Roman" panose="02020603050405020304" pitchFamily="18" charset="0"/>
                <a:cs typeface="Times New Roman" panose="02020603050405020304" pitchFamily="18" charset="0"/>
              </a:rPr>
              <a:t>T</a:t>
            </a:r>
            <a:r>
              <a:rPr lang="en-US" sz="2000" b="1" baseline="-25000">
                <a:latin typeface="Times New Roman" panose="02020603050405020304" pitchFamily="18" charset="0"/>
                <a:cs typeface="Times New Roman" panose="02020603050405020304" pitchFamily="18" charset="0"/>
              </a:rPr>
              <a:t>d</a:t>
            </a:r>
            <a:r>
              <a:rPr lang="en-US" sz="2000" b="1">
                <a:latin typeface="Times New Roman" panose="02020603050405020304" pitchFamily="18" charset="0"/>
                <a:cs typeface="Times New Roman" panose="02020603050405020304" pitchFamily="18" charset="0"/>
              </a:rPr>
              <a:t> = N</a:t>
            </a:r>
            <a:r>
              <a:rPr lang="en-US" sz="2000" b="1">
                <a:solidFill>
                  <a:srgbClr val="C00000"/>
                </a:solidFill>
                <a:latin typeface="Times New Roman" panose="02020603050405020304" pitchFamily="18" charset="0"/>
                <a:cs typeface="Times New Roman" panose="02020603050405020304" pitchFamily="18" charset="0"/>
              </a:rPr>
              <a:t>/</a:t>
            </a:r>
            <a:r>
              <a:rPr lang="en-US" sz="2000" b="1">
                <a:latin typeface="Times New Roman" panose="02020603050405020304" pitchFamily="18" charset="0"/>
                <a:cs typeface="Times New Roman" panose="02020603050405020304" pitchFamily="18" charset="0"/>
              </a:rPr>
              <a:t>R </a:t>
            </a:r>
            <a:r>
              <a:rPr lang="en-US" sz="2000">
                <a:solidFill>
                  <a:schemeClr val="tx1"/>
                </a:solidFill>
                <a:latin typeface="Times New Roman" panose="02020603050405020304" pitchFamily="18" charset="0"/>
                <a:cs typeface="Times New Roman" panose="02020603050405020304" pitchFamily="18" charset="0"/>
              </a:rPr>
              <a:t>where </a:t>
            </a:r>
            <a:r>
              <a:rPr lang="en-US" sz="2000">
                <a:latin typeface="Times New Roman" panose="02020603050405020304" pitchFamily="18" charset="0"/>
                <a:cs typeface="Times New Roman" panose="02020603050405020304" pitchFamily="18" charset="0"/>
              </a:rPr>
              <a:t> </a:t>
            </a:r>
            <a:r>
              <a:rPr lang="en-US" sz="2000" b="1" i="1">
                <a:solidFill>
                  <a:srgbClr val="C00000"/>
                </a:solidFill>
                <a:latin typeface="Times New Roman" panose="02020603050405020304" pitchFamily="18" charset="0"/>
                <a:cs typeface="Times New Roman" panose="02020603050405020304" pitchFamily="18" charset="0"/>
              </a:rPr>
              <a:t>N</a:t>
            </a:r>
            <a:r>
              <a:rPr lang="en-US" sz="2000">
                <a:solidFill>
                  <a:srgbClr val="C00000"/>
                </a:solidFill>
                <a:latin typeface="Times New Roman" panose="02020603050405020304" pitchFamily="18" charset="0"/>
                <a:cs typeface="Times New Roman" panose="02020603050405020304" pitchFamily="18" charset="0"/>
              </a:rPr>
              <a:t> is the number of bits</a:t>
            </a:r>
            <a:r>
              <a:rPr lang="en-US" sz="2000">
                <a:latin typeface="Times New Roman" panose="02020603050405020304" pitchFamily="18" charset="0"/>
                <a:cs typeface="Times New Roman" panose="02020603050405020304" pitchFamily="18" charset="0"/>
              </a:rPr>
              <a:t>, and </a:t>
            </a:r>
            <a:r>
              <a:rPr lang="en-US" sz="2000" b="1" i="1">
                <a:latin typeface="Times New Roman" panose="02020603050405020304" pitchFamily="18" charset="0"/>
                <a:cs typeface="Times New Roman" panose="02020603050405020304" pitchFamily="18" charset="0"/>
              </a:rPr>
              <a:t>R</a:t>
            </a:r>
            <a:r>
              <a:rPr lang="en-US" sz="2000">
                <a:latin typeface="Times New Roman" panose="02020603050405020304" pitchFamily="18" charset="0"/>
                <a:cs typeface="Times New Roman" panose="02020603050405020304" pitchFamily="18" charset="0"/>
              </a:rPr>
              <a:t> is the </a:t>
            </a:r>
            <a:r>
              <a:rPr lang="en-US" sz="2000">
                <a:solidFill>
                  <a:srgbClr val="C00000"/>
                </a:solidFill>
                <a:latin typeface="Times New Roman" panose="02020603050405020304" pitchFamily="18" charset="0"/>
                <a:cs typeface="Times New Roman" panose="02020603050405020304" pitchFamily="18" charset="0"/>
              </a:rPr>
              <a:t>rate of transmission</a:t>
            </a:r>
            <a:r>
              <a:rPr lang="en-US" sz="2000">
                <a:latin typeface="Times New Roman" panose="02020603050405020304" pitchFamily="18" charset="0"/>
                <a:cs typeface="Times New Roman" panose="02020603050405020304" pitchFamily="18" charset="0"/>
              </a:rPr>
              <a:t> (say in bits per second)</a:t>
            </a:r>
          </a:p>
        </p:txBody>
      </p:sp>
      <p:sp>
        <p:nvSpPr>
          <p:cNvPr id="4" name="Footer Placeholder 3">
            <a:extLst>
              <a:ext uri="{FF2B5EF4-FFF2-40B4-BE49-F238E27FC236}">
                <a16:creationId xmlns:a16="http://schemas.microsoft.com/office/drawing/2014/main" id="{693CA146-446C-47AD-9C1C-DE7C4AEABDF9}"/>
              </a:ext>
            </a:extLst>
          </p:cNvPr>
          <p:cNvSpPr>
            <a:spLocks noGrp="1"/>
          </p:cNvSpPr>
          <p:nvPr>
            <p:ph type="ftr" sz="quarter" idx="11"/>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A3154C13-5072-4B05-9E54-EAD523199ED2}"/>
              </a:ext>
            </a:extLst>
          </p:cNvPr>
          <p:cNvSpPr>
            <a:spLocks noGrp="1"/>
          </p:cNvSpPr>
          <p:nvPr>
            <p:ph type="sldNum" sz="quarter" idx="12"/>
          </p:nvPr>
        </p:nvSpPr>
        <p:spPr/>
        <p:txBody>
          <a:bodyPr/>
          <a:lstStyle/>
          <a:p>
            <a:pPr>
              <a:defRPr/>
            </a:pPr>
            <a:fld id="{884D73F1-9A4C-4562-B91E-66EAD1153855}" type="slidenum">
              <a:rPr lang="en-US" altLang="en-US" smtClean="0"/>
              <a:pPr>
                <a:defRPr/>
              </a:pPr>
              <a:t>17</a:t>
            </a:fld>
            <a:endParaRPr lang="en-US" altLang="en-US"/>
          </a:p>
        </p:txBody>
      </p:sp>
      <p:sp>
        <p:nvSpPr>
          <p:cNvPr id="2" name="Rectangle 1">
            <a:extLst>
              <a:ext uri="{FF2B5EF4-FFF2-40B4-BE49-F238E27FC236}">
                <a16:creationId xmlns:a16="http://schemas.microsoft.com/office/drawing/2014/main" id="{4EF9DEAC-835E-4F3A-9B70-4633CC9E7BE4}"/>
              </a:ext>
            </a:extLst>
          </p:cNvPr>
          <p:cNvSpPr/>
          <p:nvPr/>
        </p:nvSpPr>
        <p:spPr>
          <a:xfrm>
            <a:off x="2650320" y="0"/>
            <a:ext cx="3182153" cy="461665"/>
          </a:xfrm>
          <a:prstGeom prst="rect">
            <a:avLst/>
          </a:prstGeom>
        </p:spPr>
        <p:txBody>
          <a:bodyPr wrap="none">
            <a:spAutoFit/>
          </a:bodyPr>
          <a:lstStyle/>
          <a:p>
            <a:r>
              <a:rPr lang="en-US" sz="2400">
                <a:solidFill>
                  <a:srgbClr val="C00000"/>
                </a:solidFill>
              </a:rPr>
              <a:t>Meaning of some Terms</a:t>
            </a:r>
            <a:endParaRPr lang="en-IN" sz="2400">
              <a:solidFill>
                <a:srgbClr val="C00000"/>
              </a:solidFill>
            </a:endParaRPr>
          </a:p>
        </p:txBody>
      </p:sp>
      <p:sp>
        <p:nvSpPr>
          <p:cNvPr id="6" name="Date Placeholder 5">
            <a:extLst>
              <a:ext uri="{FF2B5EF4-FFF2-40B4-BE49-F238E27FC236}">
                <a16:creationId xmlns:a16="http://schemas.microsoft.com/office/drawing/2014/main" id="{759DB63F-1C23-4845-BEF0-69E0BBA541AA}"/>
              </a:ext>
            </a:extLst>
          </p:cNvPr>
          <p:cNvSpPr>
            <a:spLocks noGrp="1"/>
          </p:cNvSpPr>
          <p:nvPr>
            <p:ph type="dt" sz="half" idx="10"/>
          </p:nvPr>
        </p:nvSpPr>
        <p:spPr/>
        <p:txBody>
          <a:bodyPr/>
          <a:lstStyle/>
          <a:p>
            <a:fld id="{5CC576DA-EA89-43B1-829C-857B7EBC4530}" type="datetime1">
              <a:rPr lang="en-US" smtClean="0"/>
              <a:t>9/7/2025</a:t>
            </a:fld>
            <a:endParaRPr lang="en-IN"/>
          </a:p>
        </p:txBody>
      </p:sp>
    </p:spTree>
    <p:extLst>
      <p:ext uri="{BB962C8B-B14F-4D97-AF65-F5344CB8AC3E}">
        <p14:creationId xmlns:p14="http://schemas.microsoft.com/office/powerpoint/2010/main" val="2949560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a:solidFill>
                  <a:srgbClr val="C00000"/>
                </a:solidFill>
                <a:latin typeface="Times New Roman" panose="02020603050405020304" pitchFamily="18" charset="0"/>
                <a:cs typeface="Times New Roman" panose="02020603050405020304" pitchFamily="18" charset="0"/>
              </a:rPr>
              <a:t>Example</a:t>
            </a:r>
          </a:p>
        </p:txBody>
      </p:sp>
      <p:sp>
        <p:nvSpPr>
          <p:cNvPr id="3" name="Content Placeholder 2"/>
          <p:cNvSpPr>
            <a:spLocks noGrp="1"/>
          </p:cNvSpPr>
          <p:nvPr>
            <p:ph idx="1"/>
          </p:nvPr>
        </p:nvSpPr>
        <p:spPr>
          <a:xfrm>
            <a:off x="628650" y="1524000"/>
            <a:ext cx="7886700" cy="4351338"/>
          </a:xfrm>
        </p:spPr>
        <p:txBody>
          <a:bodyPr>
            <a:normAutofit/>
          </a:bodyPr>
          <a:lstStyle/>
          <a:p>
            <a:pPr algn="just"/>
            <a:r>
              <a:rPr lang="en-US" sz="2000" baseline="0">
                <a:latin typeface="Times" pitchFamily="18" charset="0"/>
                <a:cs typeface="Times" pitchFamily="18" charset="0"/>
              </a:rPr>
              <a:t>The stations on a wireless network are a maximum of 300 km apart. If the network transmits 400-bit frames on a shared channel of 200 kbps. Find</a:t>
            </a:r>
            <a:r>
              <a:rPr lang="en-US" sz="2000">
                <a:latin typeface="Times" pitchFamily="18" charset="0"/>
                <a:cs typeface="Times" pitchFamily="18" charset="0"/>
              </a:rPr>
              <a:t> the propagation and Transmission Delay</a:t>
            </a:r>
          </a:p>
          <a:p>
            <a:pPr algn="just"/>
            <a:r>
              <a:rPr lang="en-US" sz="2000" b="1">
                <a:solidFill>
                  <a:srgbClr val="C00000"/>
                </a:solidFill>
                <a:latin typeface="Times" pitchFamily="18" charset="0"/>
                <a:cs typeface="Times" pitchFamily="18" charset="0"/>
              </a:rPr>
              <a:t>Solution</a:t>
            </a:r>
          </a:p>
          <a:p>
            <a:pPr algn="just"/>
            <a:r>
              <a:rPr lang="en-US" sz="2000">
                <a:latin typeface="Times" pitchFamily="18" charset="0"/>
                <a:cs typeface="Times" pitchFamily="18" charset="0"/>
              </a:rPr>
              <a:t>Propagation Delay : = </a:t>
            </a:r>
            <a:r>
              <a:rPr lang="en-US" sz="2000" b="1">
                <a:latin typeface="Times New Roman" panose="02020603050405020304" pitchFamily="18" charset="0"/>
                <a:cs typeface="Times New Roman" panose="02020603050405020304" pitchFamily="18" charset="0"/>
              </a:rPr>
              <a:t>T</a:t>
            </a:r>
            <a:r>
              <a:rPr lang="en-US" sz="2000" b="1" baseline="-25000">
                <a:latin typeface="Times New Roman" panose="02020603050405020304" pitchFamily="18" charset="0"/>
                <a:cs typeface="Times New Roman" panose="02020603050405020304" pitchFamily="18" charset="0"/>
              </a:rPr>
              <a:t>P </a:t>
            </a:r>
            <a:r>
              <a:rPr lang="en-US" sz="2000" b="1">
                <a:latin typeface="Times New Roman" panose="02020603050405020304" pitchFamily="18" charset="0"/>
                <a:cs typeface="Times New Roman" panose="02020603050405020304" pitchFamily="18" charset="0"/>
              </a:rPr>
              <a:t>= d</a:t>
            </a:r>
            <a:r>
              <a:rPr lang="en-US" sz="2000" b="1">
                <a:solidFill>
                  <a:srgbClr val="C00000"/>
                </a:solidFill>
                <a:latin typeface="Times New Roman" panose="02020603050405020304" pitchFamily="18" charset="0"/>
                <a:cs typeface="Times New Roman" panose="02020603050405020304" pitchFamily="18" charset="0"/>
              </a:rPr>
              <a:t>/</a:t>
            </a:r>
            <a:r>
              <a:rPr lang="en-US" sz="2000" b="1">
                <a:latin typeface="Times New Roman" panose="02020603050405020304" pitchFamily="18" charset="0"/>
                <a:cs typeface="Times New Roman" panose="02020603050405020304" pitchFamily="18" charset="0"/>
              </a:rPr>
              <a:t>c </a:t>
            </a:r>
            <a:endParaRPr lang="en-US" sz="2000">
              <a:latin typeface="Times" pitchFamily="18" charset="0"/>
              <a:cs typeface="Times" pitchFamily="18" charset="0"/>
            </a:endParaRPr>
          </a:p>
          <a:p>
            <a:pPr lvl="3" algn="just"/>
            <a:r>
              <a:rPr lang="en-US" sz="2000">
                <a:latin typeface="Times" pitchFamily="18" charset="0"/>
                <a:cs typeface="Times" pitchFamily="18" charset="0"/>
              </a:rPr>
              <a:t>=300 X 1000 </a:t>
            </a:r>
            <a:r>
              <a:rPr lang="en-US" sz="2000" b="1">
                <a:solidFill>
                  <a:srgbClr val="C00000"/>
                </a:solidFill>
                <a:latin typeface="Times" pitchFamily="18" charset="0"/>
                <a:cs typeface="Times" pitchFamily="18" charset="0"/>
              </a:rPr>
              <a:t>/</a:t>
            </a:r>
            <a:r>
              <a:rPr lang="en-US" sz="2000">
                <a:latin typeface="Times" pitchFamily="18" charset="0"/>
                <a:cs typeface="Times" pitchFamily="18" charset="0"/>
              </a:rPr>
              <a:t> 3 X 10^8 =0.001 sec= 1ms</a:t>
            </a:r>
          </a:p>
          <a:p>
            <a:pPr marL="1371600" lvl="3" indent="0" algn="just">
              <a:buNone/>
            </a:pPr>
            <a:endParaRPr lang="en-US" sz="2000">
              <a:latin typeface="Times" pitchFamily="18" charset="0"/>
              <a:cs typeface="Times" pitchFamily="18" charset="0"/>
            </a:endParaRPr>
          </a:p>
          <a:p>
            <a:pPr algn="just"/>
            <a:r>
              <a:rPr lang="en-US" sz="2000">
                <a:latin typeface="Times" pitchFamily="18" charset="0"/>
                <a:cs typeface="Times" pitchFamily="18" charset="0"/>
              </a:rPr>
              <a:t>Transmission delay = </a:t>
            </a:r>
            <a:r>
              <a:rPr lang="en-US" sz="2000" b="1">
                <a:latin typeface="Times New Roman" panose="02020603050405020304" pitchFamily="18" charset="0"/>
                <a:cs typeface="Times New Roman" panose="02020603050405020304" pitchFamily="18" charset="0"/>
              </a:rPr>
              <a:t>T</a:t>
            </a:r>
            <a:r>
              <a:rPr lang="en-US" sz="2000" b="1" baseline="-25000">
                <a:latin typeface="Times New Roman" panose="02020603050405020304" pitchFamily="18" charset="0"/>
                <a:cs typeface="Times New Roman" panose="02020603050405020304" pitchFamily="18" charset="0"/>
              </a:rPr>
              <a:t>d</a:t>
            </a:r>
            <a:r>
              <a:rPr lang="en-US" sz="2000" b="1">
                <a:latin typeface="Times New Roman" panose="02020603050405020304" pitchFamily="18" charset="0"/>
                <a:cs typeface="Times New Roman" panose="02020603050405020304" pitchFamily="18" charset="0"/>
              </a:rPr>
              <a:t> = N/R </a:t>
            </a:r>
            <a:endParaRPr lang="en-US" sz="2000">
              <a:latin typeface="Times" pitchFamily="18" charset="0"/>
              <a:cs typeface="Times" pitchFamily="18" charset="0"/>
            </a:endParaRPr>
          </a:p>
          <a:p>
            <a:pPr lvl="3" algn="just"/>
            <a:r>
              <a:rPr lang="en-US" sz="2000">
                <a:latin typeface="Times" pitchFamily="18" charset="0"/>
                <a:cs typeface="Times" pitchFamily="18" charset="0"/>
              </a:rPr>
              <a:t>400</a:t>
            </a:r>
            <a:r>
              <a:rPr lang="en-US" sz="2000" b="1">
                <a:solidFill>
                  <a:srgbClr val="C00000"/>
                </a:solidFill>
                <a:latin typeface="Times" pitchFamily="18" charset="0"/>
                <a:cs typeface="Times" pitchFamily="18" charset="0"/>
              </a:rPr>
              <a:t>/</a:t>
            </a:r>
            <a:r>
              <a:rPr lang="en-US" sz="2000">
                <a:latin typeface="Times" pitchFamily="18" charset="0"/>
                <a:cs typeface="Times" pitchFamily="18" charset="0"/>
              </a:rPr>
              <a:t>(200 X 10^3) = =0.002 sec=2ms</a:t>
            </a:r>
          </a:p>
        </p:txBody>
      </p:sp>
      <p:sp>
        <p:nvSpPr>
          <p:cNvPr id="4" name="Footer Placeholder 3">
            <a:extLst>
              <a:ext uri="{FF2B5EF4-FFF2-40B4-BE49-F238E27FC236}">
                <a16:creationId xmlns:a16="http://schemas.microsoft.com/office/drawing/2014/main" id="{9773D7B2-D1B1-4C8B-800A-380ED143E33C}"/>
              </a:ext>
            </a:extLst>
          </p:cNvPr>
          <p:cNvSpPr>
            <a:spLocks noGrp="1"/>
          </p:cNvSpPr>
          <p:nvPr>
            <p:ph type="ftr" sz="quarter" idx="11"/>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40BDD26E-902F-4559-B2C0-4F5F4CEEF92F}"/>
              </a:ext>
            </a:extLst>
          </p:cNvPr>
          <p:cNvSpPr>
            <a:spLocks noGrp="1"/>
          </p:cNvSpPr>
          <p:nvPr>
            <p:ph type="sldNum" sz="quarter" idx="12"/>
          </p:nvPr>
        </p:nvSpPr>
        <p:spPr/>
        <p:txBody>
          <a:bodyPr/>
          <a:lstStyle/>
          <a:p>
            <a:pPr>
              <a:defRPr/>
            </a:pPr>
            <a:fld id="{884D73F1-9A4C-4562-B91E-66EAD1153855}" type="slidenum">
              <a:rPr lang="en-US" altLang="en-US" smtClean="0"/>
              <a:pPr>
                <a:defRPr/>
              </a:pPr>
              <a:t>18</a:t>
            </a:fld>
            <a:endParaRPr lang="en-US" altLang="en-US"/>
          </a:p>
        </p:txBody>
      </p:sp>
      <p:sp>
        <p:nvSpPr>
          <p:cNvPr id="6" name="Date Placeholder 5">
            <a:extLst>
              <a:ext uri="{FF2B5EF4-FFF2-40B4-BE49-F238E27FC236}">
                <a16:creationId xmlns:a16="http://schemas.microsoft.com/office/drawing/2014/main" id="{16A4A204-69A1-4743-910E-1D29C982E1F3}"/>
              </a:ext>
            </a:extLst>
          </p:cNvPr>
          <p:cNvSpPr>
            <a:spLocks noGrp="1"/>
          </p:cNvSpPr>
          <p:nvPr>
            <p:ph type="dt" sz="half" idx="10"/>
          </p:nvPr>
        </p:nvSpPr>
        <p:spPr/>
        <p:txBody>
          <a:bodyPr/>
          <a:lstStyle/>
          <a:p>
            <a:fld id="{CE11393E-1366-40D4-9654-B51C49AB1EA8}" type="datetime1">
              <a:rPr lang="en-US" smtClean="0"/>
              <a:t>9/7/2025</a:t>
            </a:fld>
            <a:endParaRPr lang="en-IN"/>
          </a:p>
        </p:txBody>
      </p:sp>
    </p:spTree>
    <p:extLst>
      <p:ext uri="{BB962C8B-B14F-4D97-AF65-F5344CB8AC3E}">
        <p14:creationId xmlns:p14="http://schemas.microsoft.com/office/powerpoint/2010/main" val="297394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8" name="Text Box 4"/>
          <p:cNvSpPr txBox="1">
            <a:spLocks noChangeArrowheads="1"/>
          </p:cNvSpPr>
          <p:nvPr/>
        </p:nvSpPr>
        <p:spPr bwMode="auto">
          <a:xfrm>
            <a:off x="2188389" y="251343"/>
            <a:ext cx="36343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0" baseline="0">
                <a:solidFill>
                  <a:srgbClr val="C00000"/>
                </a:solidFill>
                <a:latin typeface="Times New Roman" panose="02020603050405020304" pitchFamily="18" charset="0"/>
                <a:cs typeface="Times New Roman" panose="02020603050405020304" pitchFamily="18" charset="0"/>
              </a:rPr>
              <a:t>   </a:t>
            </a:r>
            <a:r>
              <a:rPr lang="en-US" sz="2400" baseline="0">
                <a:solidFill>
                  <a:srgbClr val="C00000"/>
                </a:solidFill>
                <a:latin typeface="Times New Roman" panose="02020603050405020304" pitchFamily="18" charset="0"/>
                <a:cs typeface="Times New Roman" panose="02020603050405020304" pitchFamily="18" charset="0"/>
              </a:rPr>
              <a:t>Data link layer -Sublayers</a:t>
            </a:r>
          </a:p>
        </p:txBody>
      </p:sp>
      <p:pic>
        <p:nvPicPr>
          <p:cNvPr id="10762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52712"/>
            <a:ext cx="7753350" cy="29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3E596B99-C208-4EE5-95A4-29A5D882B4D9}"/>
              </a:ext>
            </a:extLst>
          </p:cNvPr>
          <p:cNvSpPr/>
          <p:nvPr/>
        </p:nvSpPr>
        <p:spPr>
          <a:xfrm>
            <a:off x="228600" y="4201321"/>
            <a:ext cx="8610600" cy="1323439"/>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The data link layer has two sublayers: (similar to sublayers in IEEE)</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upper sublayer is responsible for data link control, and the lower sublayer is responsible for resolving access to the shared media</a:t>
            </a: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If the channel is dedicated, we do not need the lower sublayer</a:t>
            </a:r>
            <a:endParaRPr lang="en-IN" sz="2000">
              <a:solidFill>
                <a:srgbClr val="C00000"/>
              </a:solidFill>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E27BEBCD-0609-4B55-A2BE-6C82A02899E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95175412-66CF-4765-811C-A03C05A7B5A6}"/>
              </a:ext>
            </a:extLst>
          </p:cNvPr>
          <p:cNvSpPr>
            <a:spLocks noGrp="1"/>
          </p:cNvSpPr>
          <p:nvPr>
            <p:ph type="sldNum" sz="quarter" idx="12"/>
          </p:nvPr>
        </p:nvSpPr>
        <p:spPr/>
        <p:txBody>
          <a:bodyPr/>
          <a:lstStyle/>
          <a:p>
            <a:pPr>
              <a:defRPr/>
            </a:pPr>
            <a:fld id="{45655A06-D158-45CC-8F58-C202D3E628FF}" type="slidenum">
              <a:rPr lang="en-US" altLang="en-US" smtClean="0"/>
              <a:pPr>
                <a:defRPr/>
              </a:pPr>
              <a:t>19</a:t>
            </a:fld>
            <a:endParaRPr lang="en-US" altLang="en-US"/>
          </a:p>
        </p:txBody>
      </p:sp>
      <p:sp>
        <p:nvSpPr>
          <p:cNvPr id="5" name="Date Placeholder 4">
            <a:extLst>
              <a:ext uri="{FF2B5EF4-FFF2-40B4-BE49-F238E27FC236}">
                <a16:creationId xmlns:a16="http://schemas.microsoft.com/office/drawing/2014/main" id="{D4D34F2F-D011-4FDA-B42C-713D73A9AADD}"/>
              </a:ext>
            </a:extLst>
          </p:cNvPr>
          <p:cNvSpPr>
            <a:spLocks noGrp="1"/>
          </p:cNvSpPr>
          <p:nvPr>
            <p:ph type="dt" sz="half" idx="10"/>
          </p:nvPr>
        </p:nvSpPr>
        <p:spPr/>
        <p:txBody>
          <a:bodyPr/>
          <a:lstStyle/>
          <a:p>
            <a:fld id="{64EC33B4-013B-4C83-A6D7-B186670722FC}" type="datetime1">
              <a:rPr lang="en-US" smtClean="0"/>
              <a:t>9/7/2025</a:t>
            </a:fld>
            <a:endParaRPr lang="en-IN"/>
          </a:p>
        </p:txBody>
      </p:sp>
    </p:spTree>
    <p:extLst>
      <p:ext uri="{BB962C8B-B14F-4D97-AF65-F5344CB8AC3E}">
        <p14:creationId xmlns:p14="http://schemas.microsoft.com/office/powerpoint/2010/main" val="411401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9" name="Rectangle 3"/>
          <p:cNvSpPr>
            <a:spLocks noChangeArrowheads="1"/>
          </p:cNvSpPr>
          <p:nvPr/>
        </p:nvSpPr>
        <p:spPr bwMode="auto">
          <a:xfrm>
            <a:off x="1143000" y="2514600"/>
            <a:ext cx="6858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en-US" altLang="en-US" sz="2000">
              <a:solidFill>
                <a:schemeClr val="tx2"/>
              </a:solidFill>
              <a:latin typeface="Times New Roman" panose="02020603050405020304" pitchFamily="18" charset="0"/>
              <a:cs typeface="Times New Roman" panose="02020603050405020304" pitchFamily="18" charset="0"/>
            </a:endParaRPr>
          </a:p>
          <a:p>
            <a:pPr algn="ctr"/>
            <a:r>
              <a:rPr lang="en-US" sz="4400">
                <a:latin typeface="Times New Roman" panose="02020603050405020304" pitchFamily="18" charset="0"/>
                <a:cs typeface="Times New Roman" panose="02020603050405020304" pitchFamily="18" charset="0"/>
              </a:rPr>
              <a:t>IEEE LAN STANDARDS</a:t>
            </a:r>
          </a:p>
        </p:txBody>
      </p:sp>
      <p:sp>
        <p:nvSpPr>
          <p:cNvPr id="5" name="Slide Number Placeholder 4">
            <a:extLst>
              <a:ext uri="{FF2B5EF4-FFF2-40B4-BE49-F238E27FC236}">
                <a16:creationId xmlns:a16="http://schemas.microsoft.com/office/drawing/2014/main" id="{C3F6581A-588A-440D-B640-854FEB5A811C}"/>
              </a:ext>
            </a:extLst>
          </p:cNvPr>
          <p:cNvSpPr>
            <a:spLocks noGrp="1"/>
          </p:cNvSpPr>
          <p:nvPr>
            <p:ph type="sldNum" sz="quarter" idx="10"/>
          </p:nvPr>
        </p:nvSpPr>
        <p:spPr/>
        <p:txBody>
          <a:bodyPr/>
          <a:lstStyle/>
          <a:p>
            <a:r>
              <a:rPr lang="en-US"/>
              <a:t>13.</a:t>
            </a:r>
            <a:fld id="{7BFE1F01-C1F6-4B52-A655-DEEFA547DFA1}" type="slidenum">
              <a:rPr lang="en-US" smtClean="0"/>
              <a:pPr/>
              <a:t>2</a:t>
            </a:fld>
            <a:endParaRPr lang="en-US"/>
          </a:p>
        </p:txBody>
      </p:sp>
    </p:spTree>
    <p:extLst>
      <p:ext uri="{BB962C8B-B14F-4D97-AF65-F5344CB8AC3E}">
        <p14:creationId xmlns:p14="http://schemas.microsoft.com/office/powerpoint/2010/main" val="3106226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6" name="Text Box 4"/>
          <p:cNvSpPr txBox="1">
            <a:spLocks noChangeArrowheads="1"/>
          </p:cNvSpPr>
          <p:nvPr/>
        </p:nvSpPr>
        <p:spPr bwMode="auto">
          <a:xfrm>
            <a:off x="114300" y="677863"/>
            <a:ext cx="89154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sz="2000">
                <a:latin typeface="Times New Roman" panose="02020603050405020304" pitchFamily="18" charset="0"/>
                <a:cs typeface="Times New Roman" panose="02020603050405020304" pitchFamily="18" charset="0"/>
              </a:rPr>
              <a:t>When nodes or stations are connected and use a common link, called a multipoint or broadcast link, a </a:t>
            </a:r>
            <a:r>
              <a:rPr lang="en-US" sz="2000">
                <a:solidFill>
                  <a:srgbClr val="FF0000"/>
                </a:solidFill>
                <a:latin typeface="Times New Roman" panose="02020603050405020304" pitchFamily="18" charset="0"/>
                <a:cs typeface="Times New Roman" panose="02020603050405020304" pitchFamily="18" charset="0"/>
              </a:rPr>
              <a:t>multiple-access protocol </a:t>
            </a:r>
            <a:r>
              <a:rPr lang="en-US" sz="2000">
                <a:latin typeface="Times New Roman" panose="02020603050405020304" pitchFamily="18" charset="0"/>
                <a:cs typeface="Times New Roman" panose="02020603050405020304" pitchFamily="18" charset="0"/>
              </a:rPr>
              <a:t>is needed to coordinate access to the link</a:t>
            </a:r>
            <a:r>
              <a:rPr lang="en-US" sz="2000" baseline="0">
                <a:solidFill>
                  <a:srgbClr val="C00000"/>
                </a:solidFill>
                <a:latin typeface="Times New Roman" panose="02020603050405020304" pitchFamily="18" charset="0"/>
                <a:cs typeface="Times New Roman" panose="02020603050405020304" pitchFamily="18" charset="0"/>
              </a:rPr>
              <a:t>  </a:t>
            </a:r>
            <a:r>
              <a:rPr lang="en-US" sz="2400" baseline="0">
                <a:solidFill>
                  <a:srgbClr val="C00000"/>
                </a:solidFill>
                <a:latin typeface="Times New Roman" panose="02020603050405020304" pitchFamily="18" charset="0"/>
                <a:cs typeface="Times New Roman" panose="02020603050405020304" pitchFamily="18" charset="0"/>
              </a:rPr>
              <a:t>      </a:t>
            </a:r>
          </a:p>
          <a:p>
            <a:pPr algn="ctr"/>
            <a:endParaRPr lang="en-US" sz="2800" baseline="0">
              <a:solidFill>
                <a:srgbClr val="C00000"/>
              </a:solidFill>
              <a:latin typeface="Times New Roman" panose="02020603050405020304" pitchFamily="18" charset="0"/>
              <a:cs typeface="Times New Roman" panose="02020603050405020304" pitchFamily="18" charset="0"/>
            </a:endParaRPr>
          </a:p>
          <a:p>
            <a:pPr algn="ctr"/>
            <a:r>
              <a:rPr lang="en-US" sz="2800" baseline="0">
                <a:solidFill>
                  <a:srgbClr val="C00000"/>
                </a:solidFill>
                <a:latin typeface="Times New Roman" panose="02020603050405020304" pitchFamily="18" charset="0"/>
                <a:cs typeface="Times New Roman" panose="02020603050405020304" pitchFamily="18" charset="0"/>
              </a:rPr>
              <a:t>Taxonomy of Multiple-access protocols</a:t>
            </a:r>
          </a:p>
        </p:txBody>
      </p:sp>
      <p:pic>
        <p:nvPicPr>
          <p:cNvPr id="10782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19" y="2667000"/>
            <a:ext cx="7824330" cy="351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C8198C73-3DDC-468F-B2A1-86A9DFB3FBE1}"/>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62138AFF-3C65-4519-9407-7ABE10746254}"/>
              </a:ext>
            </a:extLst>
          </p:cNvPr>
          <p:cNvSpPr>
            <a:spLocks noGrp="1"/>
          </p:cNvSpPr>
          <p:nvPr>
            <p:ph type="sldNum" sz="quarter" idx="12"/>
          </p:nvPr>
        </p:nvSpPr>
        <p:spPr/>
        <p:txBody>
          <a:bodyPr/>
          <a:lstStyle/>
          <a:p>
            <a:pPr>
              <a:defRPr/>
            </a:pPr>
            <a:fld id="{45655A06-D158-45CC-8F58-C202D3E628FF}" type="slidenum">
              <a:rPr lang="en-US" altLang="en-US" smtClean="0"/>
              <a:pPr>
                <a:defRPr/>
              </a:pPr>
              <a:t>20</a:t>
            </a:fld>
            <a:endParaRPr lang="en-US" altLang="en-US"/>
          </a:p>
        </p:txBody>
      </p:sp>
      <p:sp>
        <p:nvSpPr>
          <p:cNvPr id="4" name="Date Placeholder 3">
            <a:extLst>
              <a:ext uri="{FF2B5EF4-FFF2-40B4-BE49-F238E27FC236}">
                <a16:creationId xmlns:a16="http://schemas.microsoft.com/office/drawing/2014/main" id="{E4DAF5D2-3930-418E-AE53-E1C70CE919ED}"/>
              </a:ext>
            </a:extLst>
          </p:cNvPr>
          <p:cNvSpPr>
            <a:spLocks noGrp="1"/>
          </p:cNvSpPr>
          <p:nvPr>
            <p:ph type="dt" sz="half" idx="10"/>
          </p:nvPr>
        </p:nvSpPr>
        <p:spPr/>
        <p:txBody>
          <a:bodyPr/>
          <a:lstStyle/>
          <a:p>
            <a:fld id="{2DA1C116-DD45-4125-8F67-2CF270AD4BCA}" type="datetime1">
              <a:rPr lang="en-US" smtClean="0"/>
              <a:t>9/7/2025</a:t>
            </a:fld>
            <a:endParaRPr lang="en-IN"/>
          </a:p>
        </p:txBody>
      </p:sp>
      <p:sp>
        <p:nvSpPr>
          <p:cNvPr id="5" name="TextBox 4">
            <a:extLst>
              <a:ext uri="{FF2B5EF4-FFF2-40B4-BE49-F238E27FC236}">
                <a16:creationId xmlns:a16="http://schemas.microsoft.com/office/drawing/2014/main" id="{7008FA86-34C8-49A1-B8DA-749F157E5279}"/>
              </a:ext>
            </a:extLst>
          </p:cNvPr>
          <p:cNvSpPr txBox="1"/>
          <p:nvPr/>
        </p:nvSpPr>
        <p:spPr>
          <a:xfrm>
            <a:off x="2628243" y="154643"/>
            <a:ext cx="4876800" cy="461665"/>
          </a:xfrm>
          <a:prstGeom prst="rect">
            <a:avLst/>
          </a:prstGeom>
          <a:noFill/>
        </p:spPr>
        <p:txBody>
          <a:bodyPr wrap="square" rtlCol="0">
            <a:spAutoFit/>
          </a:bodyPr>
          <a:lstStyle/>
          <a:p>
            <a:pPr algn="ctr"/>
            <a:r>
              <a:rPr lang="en-US" sz="2400">
                <a:solidFill>
                  <a:srgbClr val="C00000"/>
                </a:solidFill>
                <a:latin typeface="Times New Roman" panose="02020603050405020304" pitchFamily="18" charset="0"/>
                <a:cs typeface="Times New Roman" panose="02020603050405020304" pitchFamily="18" charset="0"/>
              </a:rPr>
              <a:t>Multiple-Access Protocols</a:t>
            </a:r>
            <a:endParaRPr lang="en-IN" sz="240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15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2854191" y="228600"/>
            <a:ext cx="3312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0" baseline="0">
                <a:solidFill>
                  <a:srgbClr val="C00000"/>
                </a:solidFill>
                <a:latin typeface="Times New Roman" panose="02020603050405020304" pitchFamily="18" charset="0"/>
                <a:cs typeface="Times New Roman" panose="02020603050405020304" pitchFamily="18" charset="0"/>
              </a:rPr>
              <a:t>Random Access Methods</a:t>
            </a:r>
          </a:p>
        </p:txBody>
      </p:sp>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i="0" baseline="0"/>
          </a:p>
        </p:txBody>
      </p:sp>
      <p:sp>
        <p:nvSpPr>
          <p:cNvPr id="565253" name="Rectangle 5"/>
          <p:cNvSpPr>
            <a:spLocks noChangeArrowheads="1"/>
          </p:cNvSpPr>
          <p:nvPr/>
        </p:nvSpPr>
        <p:spPr bwMode="auto">
          <a:xfrm>
            <a:off x="362606" y="1531095"/>
            <a:ext cx="862899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Font typeface="Arial" pitchFamily="34" charset="0"/>
              <a:buChar char="•"/>
            </a:pPr>
            <a:r>
              <a:rPr lang="en-US" sz="2000" baseline="0">
                <a:latin typeface="Times New Roman" panose="02020603050405020304" pitchFamily="18" charset="0"/>
                <a:cs typeface="Times New Roman" panose="02020603050405020304" pitchFamily="18" charset="0"/>
              </a:rPr>
              <a:t>In </a:t>
            </a:r>
            <a:r>
              <a:rPr lang="en-US" sz="2000" baseline="0">
                <a:solidFill>
                  <a:schemeClr val="hlink"/>
                </a:solidFill>
                <a:latin typeface="Times New Roman" panose="02020603050405020304" pitchFamily="18" charset="0"/>
                <a:cs typeface="Times New Roman" panose="02020603050405020304" pitchFamily="18" charset="0"/>
              </a:rPr>
              <a:t>random access</a:t>
            </a:r>
            <a:r>
              <a:rPr lang="en-US" sz="2000" baseline="0">
                <a:latin typeface="Times New Roman" panose="02020603050405020304" pitchFamily="18" charset="0"/>
                <a:cs typeface="Times New Roman" panose="02020603050405020304" pitchFamily="18" charset="0"/>
              </a:rPr>
              <a:t> or </a:t>
            </a:r>
            <a:r>
              <a:rPr lang="en-US" sz="2000" baseline="0">
                <a:solidFill>
                  <a:schemeClr val="hlink"/>
                </a:solidFill>
                <a:latin typeface="Times New Roman" panose="02020603050405020304" pitchFamily="18" charset="0"/>
                <a:cs typeface="Times New Roman" panose="02020603050405020304" pitchFamily="18" charset="0"/>
              </a:rPr>
              <a:t>contention</a:t>
            </a:r>
            <a:r>
              <a:rPr lang="en-US" sz="2000" baseline="0">
                <a:latin typeface="Times New Roman" panose="02020603050405020304" pitchFamily="18" charset="0"/>
                <a:cs typeface="Times New Roman" panose="02020603050405020304" pitchFamily="18" charset="0"/>
              </a:rPr>
              <a:t> methods, </a:t>
            </a:r>
            <a:r>
              <a:rPr lang="en-US" sz="2000" baseline="0">
                <a:solidFill>
                  <a:srgbClr val="C00000"/>
                </a:solidFill>
                <a:latin typeface="Times New Roman" panose="02020603050405020304" pitchFamily="18" charset="0"/>
                <a:cs typeface="Times New Roman" panose="02020603050405020304" pitchFamily="18" charset="0"/>
              </a:rPr>
              <a:t>no station</a:t>
            </a:r>
            <a:r>
              <a:rPr lang="en-US" sz="2000" baseline="0">
                <a:latin typeface="Times New Roman" panose="02020603050405020304" pitchFamily="18" charset="0"/>
                <a:cs typeface="Times New Roman" panose="02020603050405020304" pitchFamily="18" charset="0"/>
              </a:rPr>
              <a:t> is </a:t>
            </a:r>
            <a:r>
              <a:rPr lang="en-US" sz="2000" baseline="0">
                <a:solidFill>
                  <a:srgbClr val="C00000"/>
                </a:solidFill>
                <a:latin typeface="Times New Roman" panose="02020603050405020304" pitchFamily="18" charset="0"/>
                <a:cs typeface="Times New Roman" panose="02020603050405020304" pitchFamily="18" charset="0"/>
              </a:rPr>
              <a:t>superior</a:t>
            </a:r>
            <a:r>
              <a:rPr lang="en-US" sz="2000" baseline="0">
                <a:latin typeface="Times New Roman" panose="02020603050405020304" pitchFamily="18" charset="0"/>
                <a:cs typeface="Times New Roman" panose="02020603050405020304" pitchFamily="18" charset="0"/>
              </a:rPr>
              <a:t> to another station and none is assigned the control over another. </a:t>
            </a:r>
          </a:p>
          <a:p>
            <a:pPr marL="457200" indent="-457200" algn="just" eaLnBrk="1" hangingPunct="1">
              <a:buFont typeface="Arial" pitchFamily="34" charset="0"/>
              <a:buChar char="•"/>
            </a:pPr>
            <a:endParaRPr lang="en-US" sz="2000" baseline="0">
              <a:latin typeface="Times New Roman" panose="02020603050405020304" pitchFamily="18" charset="0"/>
              <a:cs typeface="Times New Roman" panose="02020603050405020304" pitchFamily="18" charset="0"/>
            </a:endParaRPr>
          </a:p>
          <a:p>
            <a:pPr marL="457200" indent="-457200" algn="just" eaLnBrk="1" hangingPunct="1">
              <a:buFont typeface="Arial" pitchFamily="34" charset="0"/>
              <a:buChar char="•"/>
            </a:pPr>
            <a:r>
              <a:rPr lang="en-US" sz="2000" baseline="0">
                <a:solidFill>
                  <a:srgbClr val="C00000"/>
                </a:solidFill>
                <a:latin typeface="Times New Roman" panose="02020603050405020304" pitchFamily="18" charset="0"/>
                <a:cs typeface="Times New Roman" panose="02020603050405020304" pitchFamily="18" charset="0"/>
              </a:rPr>
              <a:t>No station permits</a:t>
            </a:r>
            <a:r>
              <a:rPr lang="en-US" sz="2000" baseline="0">
                <a:latin typeface="Times New Roman" panose="02020603050405020304" pitchFamily="18" charset="0"/>
                <a:cs typeface="Times New Roman" panose="02020603050405020304" pitchFamily="18" charset="0"/>
              </a:rPr>
              <a:t>, or </a:t>
            </a:r>
            <a:r>
              <a:rPr lang="en-US" sz="2000" baseline="0">
                <a:solidFill>
                  <a:srgbClr val="C00000"/>
                </a:solidFill>
                <a:latin typeface="Times New Roman" panose="02020603050405020304" pitchFamily="18" charset="0"/>
                <a:cs typeface="Times New Roman" panose="02020603050405020304" pitchFamily="18" charset="0"/>
              </a:rPr>
              <a:t>does not permit another station</a:t>
            </a:r>
            <a:r>
              <a:rPr lang="en-US" sz="2000" baseline="0">
                <a:latin typeface="Times New Roman" panose="02020603050405020304" pitchFamily="18" charset="0"/>
                <a:cs typeface="Times New Roman" panose="02020603050405020304" pitchFamily="18" charset="0"/>
              </a:rPr>
              <a:t> to send. </a:t>
            </a:r>
          </a:p>
          <a:p>
            <a:pPr marL="457200" indent="-457200" algn="just" eaLnBrk="1" hangingPunct="1">
              <a:buFont typeface="Arial" pitchFamily="34" charset="0"/>
              <a:buChar char="•"/>
            </a:pPr>
            <a:endParaRPr lang="en-US" sz="2000" baseline="0">
              <a:latin typeface="Times New Roman" panose="02020603050405020304" pitchFamily="18" charset="0"/>
              <a:cs typeface="Times New Roman" panose="02020603050405020304" pitchFamily="18" charset="0"/>
            </a:endParaRPr>
          </a:p>
          <a:p>
            <a:pPr marL="457200" indent="-457200" algn="just" eaLnBrk="1" hangingPunct="1">
              <a:buFont typeface="Arial" pitchFamily="34" charset="0"/>
              <a:buChar char="•"/>
            </a:pPr>
            <a:r>
              <a:rPr lang="en-US" sz="2000" baseline="0">
                <a:latin typeface="Times New Roman" panose="02020603050405020304" pitchFamily="18" charset="0"/>
                <a:cs typeface="Times New Roman" panose="02020603050405020304" pitchFamily="18" charset="0"/>
              </a:rPr>
              <a:t>At each instance, a station that has data to send </a:t>
            </a:r>
            <a:r>
              <a:rPr lang="en-US" sz="2000" baseline="0">
                <a:solidFill>
                  <a:srgbClr val="C00000"/>
                </a:solidFill>
                <a:latin typeface="Times New Roman" panose="02020603050405020304" pitchFamily="18" charset="0"/>
                <a:cs typeface="Times New Roman" panose="02020603050405020304" pitchFamily="18" charset="0"/>
              </a:rPr>
              <a:t>follows a procedure defined by the protocol</a:t>
            </a:r>
            <a:r>
              <a:rPr lang="en-US" sz="2000" baseline="0">
                <a:latin typeface="Times New Roman" panose="02020603050405020304" pitchFamily="18" charset="0"/>
                <a:cs typeface="Times New Roman" panose="02020603050405020304" pitchFamily="18" charset="0"/>
              </a:rPr>
              <a:t> to decide on whether or not to send. </a:t>
            </a:r>
          </a:p>
        </p:txBody>
      </p:sp>
      <p:sp>
        <p:nvSpPr>
          <p:cNvPr id="2" name="Footer Placeholder 1">
            <a:extLst>
              <a:ext uri="{FF2B5EF4-FFF2-40B4-BE49-F238E27FC236}">
                <a16:creationId xmlns:a16="http://schemas.microsoft.com/office/drawing/2014/main" id="{9746C9BE-06CF-410E-8EA8-3618AD3ECE70}"/>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1E2B2B83-03EF-410C-9FE9-10E9E779402B}"/>
              </a:ext>
            </a:extLst>
          </p:cNvPr>
          <p:cNvSpPr>
            <a:spLocks noGrp="1"/>
          </p:cNvSpPr>
          <p:nvPr>
            <p:ph type="sldNum" sz="quarter" idx="12"/>
          </p:nvPr>
        </p:nvSpPr>
        <p:spPr/>
        <p:txBody>
          <a:bodyPr/>
          <a:lstStyle/>
          <a:p>
            <a:pPr>
              <a:defRPr/>
            </a:pPr>
            <a:fld id="{45655A06-D158-45CC-8F58-C202D3E628FF}" type="slidenum">
              <a:rPr lang="en-US" altLang="en-US" smtClean="0"/>
              <a:pPr>
                <a:defRPr/>
              </a:pPr>
              <a:t>21</a:t>
            </a:fld>
            <a:endParaRPr lang="en-US" altLang="en-US"/>
          </a:p>
        </p:txBody>
      </p:sp>
      <p:sp>
        <p:nvSpPr>
          <p:cNvPr id="4" name="Date Placeholder 3">
            <a:extLst>
              <a:ext uri="{FF2B5EF4-FFF2-40B4-BE49-F238E27FC236}">
                <a16:creationId xmlns:a16="http://schemas.microsoft.com/office/drawing/2014/main" id="{BF7C0518-C4D6-4945-B16B-A4A323C30A53}"/>
              </a:ext>
            </a:extLst>
          </p:cNvPr>
          <p:cNvSpPr>
            <a:spLocks noGrp="1"/>
          </p:cNvSpPr>
          <p:nvPr>
            <p:ph type="dt" sz="half" idx="10"/>
          </p:nvPr>
        </p:nvSpPr>
        <p:spPr/>
        <p:txBody>
          <a:bodyPr/>
          <a:lstStyle/>
          <a:p>
            <a:fld id="{72854382-ADE0-4A78-9AEA-FD794CB711E9}" type="datetime1">
              <a:rPr lang="en-US" smtClean="0"/>
              <a:t>9/7/2025</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85750" y="917302"/>
            <a:ext cx="8229600" cy="5257800"/>
          </a:xfrm>
        </p:spPr>
        <p:txBody>
          <a:bodyPr>
            <a:normAutofit/>
          </a:bodyPr>
          <a:lstStyle/>
          <a:p>
            <a:pPr marL="0" indent="0" algn="just">
              <a:buNone/>
            </a:pPr>
            <a:r>
              <a:rPr lang="en-US" sz="2400" b="1">
                <a:solidFill>
                  <a:schemeClr val="tx1"/>
                </a:solidFill>
                <a:latin typeface="Times" pitchFamily="18" charset="0"/>
                <a:cs typeface="Times" pitchFamily="18" charset="0"/>
              </a:rPr>
              <a:t>Two features </a:t>
            </a:r>
            <a:r>
              <a:rPr lang="en-US" sz="2400">
                <a:solidFill>
                  <a:schemeClr val="tx1"/>
                </a:solidFill>
                <a:latin typeface="Times" pitchFamily="18" charset="0"/>
                <a:cs typeface="Times" pitchFamily="18" charset="0"/>
              </a:rPr>
              <a:t>give this method its name</a:t>
            </a:r>
            <a:r>
              <a:rPr lang="en-US" sz="2400">
                <a:latin typeface="Times" pitchFamily="18" charset="0"/>
                <a:cs typeface="Times" pitchFamily="18" charset="0"/>
              </a:rPr>
              <a:t>:</a:t>
            </a:r>
            <a:endParaRPr lang="en-US" sz="2400">
              <a:solidFill>
                <a:schemeClr val="tx1"/>
              </a:solidFill>
              <a:latin typeface="Times" pitchFamily="18" charset="0"/>
              <a:cs typeface="Times" pitchFamily="18" charset="0"/>
            </a:endParaRPr>
          </a:p>
          <a:p>
            <a:pPr algn="just">
              <a:lnSpc>
                <a:spcPct val="114000"/>
              </a:lnSpc>
            </a:pPr>
            <a:r>
              <a:rPr lang="en-US" sz="2000">
                <a:solidFill>
                  <a:schemeClr val="tx1"/>
                </a:solidFill>
                <a:latin typeface="Times" pitchFamily="18" charset="0"/>
                <a:cs typeface="Times" pitchFamily="18" charset="0"/>
              </a:rPr>
              <a:t>First, there is </a:t>
            </a:r>
            <a:r>
              <a:rPr lang="en-US" sz="2000">
                <a:solidFill>
                  <a:srgbClr val="C00000"/>
                </a:solidFill>
                <a:latin typeface="Times" pitchFamily="18" charset="0"/>
                <a:cs typeface="Times" pitchFamily="18" charset="0"/>
              </a:rPr>
              <a:t>no scheduled time </a:t>
            </a:r>
            <a:r>
              <a:rPr lang="en-US" sz="2000">
                <a:solidFill>
                  <a:schemeClr val="tx1"/>
                </a:solidFill>
                <a:latin typeface="Times" pitchFamily="18" charset="0"/>
                <a:cs typeface="Times" pitchFamily="18" charset="0"/>
              </a:rPr>
              <a:t>for a station to transmit. Transmission is random among the stations. That is why these methods are called </a:t>
            </a:r>
            <a:r>
              <a:rPr lang="en-US" sz="2000" b="1" i="1">
                <a:solidFill>
                  <a:schemeClr val="tx1"/>
                </a:solidFill>
                <a:latin typeface="Times" pitchFamily="18" charset="0"/>
                <a:cs typeface="Times" pitchFamily="18" charset="0"/>
              </a:rPr>
              <a:t>random access</a:t>
            </a:r>
            <a:r>
              <a:rPr lang="en-US" sz="2000" i="1">
                <a:solidFill>
                  <a:schemeClr val="tx1"/>
                </a:solidFill>
                <a:latin typeface="Times" pitchFamily="18" charset="0"/>
                <a:cs typeface="Times" pitchFamily="18" charset="0"/>
              </a:rPr>
              <a:t>. </a:t>
            </a:r>
          </a:p>
          <a:p>
            <a:pPr algn="just">
              <a:lnSpc>
                <a:spcPct val="114000"/>
              </a:lnSpc>
            </a:pPr>
            <a:r>
              <a:rPr lang="en-US" sz="2000">
                <a:solidFill>
                  <a:schemeClr val="tx1"/>
                </a:solidFill>
                <a:latin typeface="Times" pitchFamily="18" charset="0"/>
                <a:cs typeface="Times" pitchFamily="18" charset="0"/>
              </a:rPr>
              <a:t>Second, no rules specify </a:t>
            </a:r>
            <a:r>
              <a:rPr lang="en-US" sz="2000">
                <a:solidFill>
                  <a:srgbClr val="C00000"/>
                </a:solidFill>
                <a:latin typeface="Times" pitchFamily="18" charset="0"/>
                <a:cs typeface="Times" pitchFamily="18" charset="0"/>
              </a:rPr>
              <a:t>which</a:t>
            </a:r>
            <a:r>
              <a:rPr lang="en-US" sz="2000">
                <a:solidFill>
                  <a:schemeClr val="tx1"/>
                </a:solidFill>
                <a:latin typeface="Times" pitchFamily="18" charset="0"/>
                <a:cs typeface="Times" pitchFamily="18" charset="0"/>
              </a:rPr>
              <a:t> </a:t>
            </a:r>
            <a:r>
              <a:rPr lang="en-US" sz="2000">
                <a:solidFill>
                  <a:srgbClr val="C00000"/>
                </a:solidFill>
                <a:latin typeface="Times" pitchFamily="18" charset="0"/>
                <a:cs typeface="Times" pitchFamily="18" charset="0"/>
              </a:rPr>
              <a:t>station should send next</a:t>
            </a:r>
            <a:r>
              <a:rPr lang="en-US" sz="2000">
                <a:solidFill>
                  <a:schemeClr val="tx1"/>
                </a:solidFill>
                <a:latin typeface="Times" pitchFamily="18" charset="0"/>
                <a:cs typeface="Times" pitchFamily="18" charset="0"/>
              </a:rPr>
              <a:t>. Stations </a:t>
            </a:r>
            <a:r>
              <a:rPr lang="en-US" sz="2000">
                <a:solidFill>
                  <a:srgbClr val="C00000"/>
                </a:solidFill>
                <a:latin typeface="Times" pitchFamily="18" charset="0"/>
                <a:cs typeface="Times" pitchFamily="18" charset="0"/>
              </a:rPr>
              <a:t>compete with one another </a:t>
            </a:r>
            <a:r>
              <a:rPr lang="en-US" sz="2000">
                <a:solidFill>
                  <a:schemeClr val="tx1"/>
                </a:solidFill>
                <a:latin typeface="Times" pitchFamily="18" charset="0"/>
                <a:cs typeface="Times" pitchFamily="18" charset="0"/>
              </a:rPr>
              <a:t>to access the medium. That is why these methods are also called </a:t>
            </a:r>
            <a:r>
              <a:rPr lang="en-US" sz="2000" b="1" i="1">
                <a:solidFill>
                  <a:srgbClr val="0070C0"/>
                </a:solidFill>
                <a:latin typeface="Times" pitchFamily="18" charset="0"/>
                <a:cs typeface="Times" pitchFamily="18" charset="0"/>
              </a:rPr>
              <a:t>contention</a:t>
            </a:r>
            <a:r>
              <a:rPr lang="en-US" sz="2000" i="1">
                <a:solidFill>
                  <a:schemeClr val="tx1"/>
                </a:solidFill>
                <a:latin typeface="Times" pitchFamily="18" charset="0"/>
                <a:cs typeface="Times" pitchFamily="18" charset="0"/>
              </a:rPr>
              <a:t> </a:t>
            </a:r>
            <a:r>
              <a:rPr lang="en-US" sz="2000">
                <a:solidFill>
                  <a:schemeClr val="tx1"/>
                </a:solidFill>
                <a:latin typeface="Times" pitchFamily="18" charset="0"/>
                <a:cs typeface="Times" pitchFamily="18" charset="0"/>
              </a:rPr>
              <a:t>methods.</a:t>
            </a:r>
          </a:p>
          <a:p>
            <a:pPr marL="0" indent="0" algn="just">
              <a:lnSpc>
                <a:spcPct val="114000"/>
              </a:lnSpc>
              <a:buNone/>
            </a:pPr>
            <a:endParaRPr lang="en-US" sz="2000">
              <a:solidFill>
                <a:schemeClr val="tx1"/>
              </a:solidFill>
              <a:latin typeface="Times" pitchFamily="18" charset="0"/>
              <a:cs typeface="Times" pitchFamily="18" charset="0"/>
            </a:endParaRPr>
          </a:p>
          <a:p>
            <a:pPr algn="just">
              <a:lnSpc>
                <a:spcPct val="114000"/>
              </a:lnSpc>
            </a:pPr>
            <a:r>
              <a:rPr lang="en-US" sz="2000">
                <a:solidFill>
                  <a:schemeClr val="tx1"/>
                </a:solidFill>
                <a:latin typeface="Times" pitchFamily="18" charset="0"/>
                <a:cs typeface="Times" pitchFamily="18" charset="0"/>
              </a:rPr>
              <a:t>In a random access method, </a:t>
            </a:r>
            <a:r>
              <a:rPr lang="en-US" sz="2000">
                <a:solidFill>
                  <a:srgbClr val="C00000"/>
                </a:solidFill>
                <a:latin typeface="Times" pitchFamily="18" charset="0"/>
                <a:cs typeface="Times" pitchFamily="18" charset="0"/>
              </a:rPr>
              <a:t>each station has the right to the medium</a:t>
            </a:r>
            <a:r>
              <a:rPr lang="en-US" sz="2000">
                <a:solidFill>
                  <a:schemeClr val="tx1"/>
                </a:solidFill>
                <a:latin typeface="Times" pitchFamily="18" charset="0"/>
                <a:cs typeface="Times" pitchFamily="18" charset="0"/>
              </a:rPr>
              <a:t> without being controlled by any other station</a:t>
            </a:r>
          </a:p>
          <a:p>
            <a:pPr algn="just">
              <a:lnSpc>
                <a:spcPct val="114000"/>
              </a:lnSpc>
            </a:pPr>
            <a:r>
              <a:rPr lang="en-US" sz="2000">
                <a:solidFill>
                  <a:schemeClr val="tx1"/>
                </a:solidFill>
                <a:latin typeface="Times" pitchFamily="18" charset="0"/>
                <a:cs typeface="Times" pitchFamily="18" charset="0"/>
              </a:rPr>
              <a:t> However, if more than one station tries to send, there is an </a:t>
            </a:r>
            <a:r>
              <a:rPr lang="en-US" sz="2000" b="1">
                <a:solidFill>
                  <a:srgbClr val="C00000"/>
                </a:solidFill>
                <a:latin typeface="Times" pitchFamily="18" charset="0"/>
                <a:cs typeface="Times" pitchFamily="18" charset="0"/>
              </a:rPr>
              <a:t>access conflict-collision</a:t>
            </a:r>
            <a:r>
              <a:rPr lang="en-US" sz="2000">
                <a:solidFill>
                  <a:srgbClr val="C00000"/>
                </a:solidFill>
                <a:latin typeface="Times" pitchFamily="18" charset="0"/>
                <a:cs typeface="Times" pitchFamily="18" charset="0"/>
              </a:rPr>
              <a:t>-and the frames will be either destroyed or modified.</a:t>
            </a:r>
          </a:p>
        </p:txBody>
      </p:sp>
      <p:sp>
        <p:nvSpPr>
          <p:cNvPr id="2" name="Footer Placeholder 1">
            <a:extLst>
              <a:ext uri="{FF2B5EF4-FFF2-40B4-BE49-F238E27FC236}">
                <a16:creationId xmlns:a16="http://schemas.microsoft.com/office/drawing/2014/main" id="{124FF442-862D-43D7-9253-52E32BD8CDBA}"/>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9973CDF1-34D3-491E-92E0-EF0C725BD0C5}"/>
              </a:ext>
            </a:extLst>
          </p:cNvPr>
          <p:cNvSpPr>
            <a:spLocks noGrp="1"/>
          </p:cNvSpPr>
          <p:nvPr>
            <p:ph type="sldNum" sz="quarter" idx="12"/>
          </p:nvPr>
        </p:nvSpPr>
        <p:spPr/>
        <p:txBody>
          <a:bodyPr/>
          <a:lstStyle/>
          <a:p>
            <a:pPr>
              <a:defRPr/>
            </a:pPr>
            <a:fld id="{884D73F1-9A4C-4562-B91E-66EAD1153855}" type="slidenum">
              <a:rPr lang="en-US" altLang="en-US" smtClean="0"/>
              <a:pPr>
                <a:defRPr/>
              </a:pPr>
              <a:t>22</a:t>
            </a:fld>
            <a:endParaRPr lang="en-US" altLang="en-US"/>
          </a:p>
        </p:txBody>
      </p:sp>
      <p:sp>
        <p:nvSpPr>
          <p:cNvPr id="5" name="Date Placeholder 4">
            <a:extLst>
              <a:ext uri="{FF2B5EF4-FFF2-40B4-BE49-F238E27FC236}">
                <a16:creationId xmlns:a16="http://schemas.microsoft.com/office/drawing/2014/main" id="{AF660E70-5F73-449E-9440-365AF8F54C9F}"/>
              </a:ext>
            </a:extLst>
          </p:cNvPr>
          <p:cNvSpPr>
            <a:spLocks noGrp="1"/>
          </p:cNvSpPr>
          <p:nvPr>
            <p:ph type="dt" sz="half" idx="10"/>
          </p:nvPr>
        </p:nvSpPr>
        <p:spPr/>
        <p:txBody>
          <a:bodyPr/>
          <a:lstStyle/>
          <a:p>
            <a:fld id="{58085C3F-7972-4407-A56A-9C2BB2873B44}" type="datetime1">
              <a:rPr lang="en-US" smtClean="0"/>
              <a:t>9/7/2025</a:t>
            </a:fld>
            <a:endParaRPr lang="en-IN"/>
          </a:p>
        </p:txBody>
      </p:sp>
      <p:sp>
        <p:nvSpPr>
          <p:cNvPr id="6" name="Text Box 3">
            <a:extLst>
              <a:ext uri="{FF2B5EF4-FFF2-40B4-BE49-F238E27FC236}">
                <a16:creationId xmlns:a16="http://schemas.microsoft.com/office/drawing/2014/main" id="{0BF6D029-9A7D-429D-A028-6F7DF3EE2127}"/>
              </a:ext>
            </a:extLst>
          </p:cNvPr>
          <p:cNvSpPr txBox="1">
            <a:spLocks noChangeArrowheads="1"/>
          </p:cNvSpPr>
          <p:nvPr/>
        </p:nvSpPr>
        <p:spPr bwMode="auto">
          <a:xfrm>
            <a:off x="2854191" y="228600"/>
            <a:ext cx="3312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0" baseline="0">
                <a:solidFill>
                  <a:srgbClr val="C00000"/>
                </a:solidFill>
                <a:latin typeface="Times New Roman" panose="02020603050405020304" pitchFamily="18" charset="0"/>
                <a:cs typeface="Times New Roman" panose="02020603050405020304" pitchFamily="18" charset="0"/>
              </a:rPr>
              <a:t>Random Access Methods</a:t>
            </a:r>
          </a:p>
        </p:txBody>
      </p:sp>
    </p:spTree>
    <p:extLst>
      <p:ext uri="{BB962C8B-B14F-4D97-AF65-F5344CB8AC3E}">
        <p14:creationId xmlns:p14="http://schemas.microsoft.com/office/powerpoint/2010/main" val="305043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algn="just"/>
            <a:r>
              <a:rPr lang="en-US" sz="2000" b="1">
                <a:solidFill>
                  <a:srgbClr val="C00000"/>
                </a:solidFill>
                <a:latin typeface="Times New Roman" panose="02020603050405020304" pitchFamily="18" charset="0"/>
                <a:cs typeface="Times New Roman" panose="02020603050405020304" pitchFamily="18" charset="0"/>
              </a:rPr>
              <a:t>To avoid access conflict</a:t>
            </a:r>
            <a:r>
              <a:rPr lang="en-US" sz="2000">
                <a:solidFill>
                  <a:schemeClr val="tx1"/>
                </a:solidFill>
                <a:latin typeface="Times New Roman" panose="02020603050405020304" pitchFamily="18" charset="0"/>
                <a:cs typeface="Times New Roman" panose="02020603050405020304" pitchFamily="18" charset="0"/>
              </a:rPr>
              <a:t> or to resolve it when it happens, each station follows a procedure that answers the following questions:</a:t>
            </a:r>
          </a:p>
          <a:p>
            <a:pPr algn="just"/>
            <a:endParaRPr lang="en-US" sz="2000">
              <a:solidFill>
                <a:schemeClr val="tx1"/>
              </a:solidFill>
              <a:latin typeface="Times New Roman" panose="02020603050405020304" pitchFamily="18" charset="0"/>
              <a:cs typeface="Times New Roman" panose="02020603050405020304" pitchFamily="18" charset="0"/>
            </a:endParaRPr>
          </a:p>
          <a:p>
            <a:pPr lvl="1" algn="just">
              <a:lnSpc>
                <a:spcPct val="114000"/>
              </a:lnSpc>
            </a:pPr>
            <a:r>
              <a:rPr lang="en-US" sz="2000" b="1">
                <a:solidFill>
                  <a:schemeClr val="tx1"/>
                </a:solidFill>
                <a:latin typeface="Times New Roman" panose="02020603050405020304" pitchFamily="18" charset="0"/>
                <a:cs typeface="Times New Roman" panose="02020603050405020304" pitchFamily="18" charset="0"/>
              </a:rPr>
              <a:t>When </a:t>
            </a:r>
            <a:r>
              <a:rPr lang="en-US" sz="2000">
                <a:solidFill>
                  <a:schemeClr val="tx1"/>
                </a:solidFill>
                <a:latin typeface="Times New Roman" panose="02020603050405020304" pitchFamily="18" charset="0"/>
                <a:cs typeface="Times New Roman" panose="02020603050405020304" pitchFamily="18" charset="0"/>
              </a:rPr>
              <a:t>can the station </a:t>
            </a:r>
            <a:r>
              <a:rPr lang="en-US" sz="2000" b="1">
                <a:solidFill>
                  <a:schemeClr val="tx1"/>
                </a:solidFill>
                <a:latin typeface="Times New Roman" panose="02020603050405020304" pitchFamily="18" charset="0"/>
                <a:cs typeface="Times New Roman" panose="02020603050405020304" pitchFamily="18" charset="0"/>
              </a:rPr>
              <a:t>access</a:t>
            </a:r>
            <a:r>
              <a:rPr lang="en-US" sz="2000">
                <a:solidFill>
                  <a:schemeClr val="tx1"/>
                </a:solidFill>
                <a:latin typeface="Times New Roman" panose="02020603050405020304" pitchFamily="18" charset="0"/>
                <a:cs typeface="Times New Roman" panose="02020603050405020304" pitchFamily="18" charset="0"/>
              </a:rPr>
              <a:t> the medium?</a:t>
            </a:r>
          </a:p>
          <a:p>
            <a:pPr lvl="1" algn="just">
              <a:lnSpc>
                <a:spcPct val="114000"/>
              </a:lnSpc>
            </a:pPr>
            <a:r>
              <a:rPr lang="en-US" sz="2000" b="1">
                <a:solidFill>
                  <a:schemeClr val="tx1"/>
                </a:solidFill>
                <a:latin typeface="Times New Roman" panose="02020603050405020304" pitchFamily="18" charset="0"/>
                <a:cs typeface="Times New Roman" panose="02020603050405020304" pitchFamily="18" charset="0"/>
              </a:rPr>
              <a:t>What</a:t>
            </a:r>
            <a:r>
              <a:rPr lang="en-US" sz="2000">
                <a:solidFill>
                  <a:schemeClr val="tx1"/>
                </a:solidFill>
                <a:latin typeface="Times New Roman" panose="02020603050405020304" pitchFamily="18" charset="0"/>
                <a:cs typeface="Times New Roman" panose="02020603050405020304" pitchFamily="18" charset="0"/>
              </a:rPr>
              <a:t> can the station </a:t>
            </a:r>
            <a:r>
              <a:rPr lang="en-US" sz="2000" b="1">
                <a:solidFill>
                  <a:schemeClr val="tx1"/>
                </a:solidFill>
                <a:latin typeface="Times New Roman" panose="02020603050405020304" pitchFamily="18" charset="0"/>
                <a:cs typeface="Times New Roman" panose="02020603050405020304" pitchFamily="18" charset="0"/>
              </a:rPr>
              <a:t>do if </a:t>
            </a:r>
            <a:r>
              <a:rPr lang="en-US" sz="2000">
                <a:solidFill>
                  <a:schemeClr val="tx1"/>
                </a:solidFill>
                <a:latin typeface="Times New Roman" panose="02020603050405020304" pitchFamily="18" charset="0"/>
                <a:cs typeface="Times New Roman" panose="02020603050405020304" pitchFamily="18" charset="0"/>
              </a:rPr>
              <a:t>the medium is </a:t>
            </a:r>
            <a:r>
              <a:rPr lang="en-US" sz="2000" b="1">
                <a:solidFill>
                  <a:schemeClr val="tx1"/>
                </a:solidFill>
                <a:latin typeface="Times New Roman" panose="02020603050405020304" pitchFamily="18" charset="0"/>
                <a:cs typeface="Times New Roman" panose="02020603050405020304" pitchFamily="18" charset="0"/>
              </a:rPr>
              <a:t>busy</a:t>
            </a:r>
            <a:r>
              <a:rPr lang="en-US" sz="2000">
                <a:solidFill>
                  <a:schemeClr val="tx1"/>
                </a:solidFill>
                <a:latin typeface="Times New Roman" panose="02020603050405020304" pitchFamily="18" charset="0"/>
                <a:cs typeface="Times New Roman" panose="02020603050405020304" pitchFamily="18" charset="0"/>
              </a:rPr>
              <a:t>?</a:t>
            </a:r>
          </a:p>
          <a:p>
            <a:pPr lvl="1" algn="just">
              <a:lnSpc>
                <a:spcPct val="114000"/>
              </a:lnSpc>
            </a:pPr>
            <a:r>
              <a:rPr lang="en-US" sz="2000">
                <a:solidFill>
                  <a:schemeClr val="tx1"/>
                </a:solidFill>
                <a:latin typeface="Times New Roman" panose="02020603050405020304" pitchFamily="18" charset="0"/>
                <a:cs typeface="Times New Roman" panose="02020603050405020304" pitchFamily="18" charset="0"/>
              </a:rPr>
              <a:t>How can the station determine the </a:t>
            </a:r>
            <a:r>
              <a:rPr lang="en-US" sz="2000" b="1">
                <a:solidFill>
                  <a:schemeClr val="tx1"/>
                </a:solidFill>
                <a:latin typeface="Times New Roman" panose="02020603050405020304" pitchFamily="18" charset="0"/>
                <a:cs typeface="Times New Roman" panose="02020603050405020304" pitchFamily="18" charset="0"/>
              </a:rPr>
              <a:t>success or failure of the transmission</a:t>
            </a:r>
            <a:r>
              <a:rPr lang="en-US" sz="2000">
                <a:solidFill>
                  <a:schemeClr val="tx1"/>
                </a:solidFill>
                <a:latin typeface="Times New Roman" panose="02020603050405020304" pitchFamily="18" charset="0"/>
                <a:cs typeface="Times New Roman" panose="02020603050405020304" pitchFamily="18" charset="0"/>
              </a:rPr>
              <a:t>?</a:t>
            </a:r>
          </a:p>
          <a:p>
            <a:pPr lvl="1" algn="just">
              <a:lnSpc>
                <a:spcPct val="114000"/>
              </a:lnSpc>
            </a:pPr>
            <a:r>
              <a:rPr lang="en-US" sz="2000" b="1">
                <a:solidFill>
                  <a:schemeClr val="tx1"/>
                </a:solidFill>
                <a:latin typeface="Times New Roman" panose="02020603050405020304" pitchFamily="18" charset="0"/>
                <a:cs typeface="Times New Roman" panose="02020603050405020304" pitchFamily="18" charset="0"/>
              </a:rPr>
              <a:t>What</a:t>
            </a:r>
            <a:r>
              <a:rPr lang="en-US" sz="2000">
                <a:solidFill>
                  <a:schemeClr val="tx1"/>
                </a:solidFill>
                <a:latin typeface="Times New Roman" panose="02020603050405020304" pitchFamily="18" charset="0"/>
                <a:cs typeface="Times New Roman" panose="02020603050405020304" pitchFamily="18" charset="0"/>
              </a:rPr>
              <a:t> can the station </a:t>
            </a:r>
            <a:r>
              <a:rPr lang="en-US" sz="2000" b="1">
                <a:solidFill>
                  <a:schemeClr val="tx1"/>
                </a:solidFill>
                <a:latin typeface="Times New Roman" panose="02020603050405020304" pitchFamily="18" charset="0"/>
                <a:cs typeface="Times New Roman" panose="02020603050405020304" pitchFamily="18" charset="0"/>
              </a:rPr>
              <a:t>do</a:t>
            </a:r>
            <a:r>
              <a:rPr lang="en-US" sz="2000">
                <a:solidFill>
                  <a:schemeClr val="tx1"/>
                </a:solidFill>
                <a:latin typeface="Times New Roman" panose="02020603050405020304" pitchFamily="18" charset="0"/>
                <a:cs typeface="Times New Roman" panose="02020603050405020304" pitchFamily="18" charset="0"/>
              </a:rPr>
              <a:t> if there is an </a:t>
            </a:r>
            <a:r>
              <a:rPr lang="en-US" sz="2000" b="1">
                <a:solidFill>
                  <a:schemeClr val="tx1"/>
                </a:solidFill>
                <a:latin typeface="Times New Roman" panose="02020603050405020304" pitchFamily="18" charset="0"/>
                <a:cs typeface="Times New Roman" panose="02020603050405020304" pitchFamily="18" charset="0"/>
              </a:rPr>
              <a:t>access conflict</a:t>
            </a:r>
            <a:r>
              <a:rPr lang="en-US" sz="2000">
                <a:solidFill>
                  <a:schemeClr val="tx1"/>
                </a:solidFill>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138806D-E22D-4CF4-88C5-F5EF4981FC1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BDBDD4BE-463F-4FE4-B565-3103D818C026}"/>
              </a:ext>
            </a:extLst>
          </p:cNvPr>
          <p:cNvSpPr>
            <a:spLocks noGrp="1"/>
          </p:cNvSpPr>
          <p:nvPr>
            <p:ph type="sldNum" sz="quarter" idx="12"/>
          </p:nvPr>
        </p:nvSpPr>
        <p:spPr/>
        <p:txBody>
          <a:bodyPr/>
          <a:lstStyle/>
          <a:p>
            <a:pPr>
              <a:defRPr/>
            </a:pPr>
            <a:fld id="{884D73F1-9A4C-4562-B91E-66EAD1153855}" type="slidenum">
              <a:rPr lang="en-US" altLang="en-US" smtClean="0"/>
              <a:pPr>
                <a:defRPr/>
              </a:pPr>
              <a:t>23</a:t>
            </a:fld>
            <a:endParaRPr lang="en-US" altLang="en-US"/>
          </a:p>
        </p:txBody>
      </p:sp>
      <p:sp>
        <p:nvSpPr>
          <p:cNvPr id="5" name="Date Placeholder 4">
            <a:extLst>
              <a:ext uri="{FF2B5EF4-FFF2-40B4-BE49-F238E27FC236}">
                <a16:creationId xmlns:a16="http://schemas.microsoft.com/office/drawing/2014/main" id="{9F98F814-A3E2-4C69-9A02-E3D6F6467D5F}"/>
              </a:ext>
            </a:extLst>
          </p:cNvPr>
          <p:cNvSpPr>
            <a:spLocks noGrp="1"/>
          </p:cNvSpPr>
          <p:nvPr>
            <p:ph type="dt" sz="half" idx="10"/>
          </p:nvPr>
        </p:nvSpPr>
        <p:spPr/>
        <p:txBody>
          <a:bodyPr/>
          <a:lstStyle/>
          <a:p>
            <a:fld id="{CACA4837-06DE-4D08-ABED-0F42EA9CA6B2}" type="datetime1">
              <a:rPr lang="en-US" smtClean="0"/>
              <a:t>9/7/2025</a:t>
            </a:fld>
            <a:endParaRPr lang="en-IN"/>
          </a:p>
        </p:txBody>
      </p:sp>
      <p:sp>
        <p:nvSpPr>
          <p:cNvPr id="6" name="Text Box 3">
            <a:extLst>
              <a:ext uri="{FF2B5EF4-FFF2-40B4-BE49-F238E27FC236}">
                <a16:creationId xmlns:a16="http://schemas.microsoft.com/office/drawing/2014/main" id="{D8577B31-372E-4B3A-84D4-D07E50FFF3D9}"/>
              </a:ext>
            </a:extLst>
          </p:cNvPr>
          <p:cNvSpPr txBox="1">
            <a:spLocks noChangeArrowheads="1"/>
          </p:cNvSpPr>
          <p:nvPr/>
        </p:nvSpPr>
        <p:spPr bwMode="auto">
          <a:xfrm>
            <a:off x="2854190" y="228600"/>
            <a:ext cx="3312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0" baseline="0">
                <a:solidFill>
                  <a:srgbClr val="C00000"/>
                </a:solidFill>
                <a:latin typeface="Times New Roman" panose="02020603050405020304" pitchFamily="18" charset="0"/>
                <a:cs typeface="Times New Roman" panose="02020603050405020304" pitchFamily="18" charset="0"/>
              </a:rPr>
              <a:t>Random Access Methods</a:t>
            </a:r>
          </a:p>
        </p:txBody>
      </p:sp>
    </p:spTree>
    <p:extLst>
      <p:ext uri="{BB962C8B-B14F-4D97-AF65-F5344CB8AC3E}">
        <p14:creationId xmlns:p14="http://schemas.microsoft.com/office/powerpoint/2010/main" val="234718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909" y="990600"/>
            <a:ext cx="8229600" cy="4525963"/>
          </a:xfrm>
        </p:spPr>
        <p:txBody>
          <a:bodyPr>
            <a:noAutofit/>
          </a:bodyPr>
          <a:lstStyle/>
          <a:p>
            <a:pPr algn="just"/>
            <a:r>
              <a:rPr lang="en-US" sz="2000">
                <a:latin typeface="Times New Roman" panose="02020603050405020304" pitchFamily="18" charset="0"/>
                <a:cs typeface="Times New Roman" panose="02020603050405020304" pitchFamily="18" charset="0"/>
              </a:rPr>
              <a:t>Random access methods have evolved from a protocol known as ALOHA, which used a very simple procedure called </a:t>
            </a:r>
            <a:r>
              <a:rPr lang="en-US" sz="2000">
                <a:solidFill>
                  <a:srgbClr val="FF0000"/>
                </a:solidFill>
                <a:latin typeface="Times New Roman" panose="02020603050405020304" pitchFamily="18" charset="0"/>
                <a:cs typeface="Times New Roman" panose="02020603050405020304" pitchFamily="18" charset="0"/>
              </a:rPr>
              <a:t>multiple access (MA)</a:t>
            </a:r>
          </a:p>
          <a:p>
            <a:pPr algn="just"/>
            <a:r>
              <a:rPr lang="en-US" sz="2000">
                <a:latin typeface="Times New Roman" panose="02020603050405020304" pitchFamily="18" charset="0"/>
                <a:cs typeface="Times New Roman" panose="02020603050405020304" pitchFamily="18" charset="0"/>
              </a:rPr>
              <a:t>The method was improved with the addition of a procedure that</a:t>
            </a:r>
          </a:p>
          <a:p>
            <a:pPr marL="0" indent="0" algn="just">
              <a:buNone/>
            </a:pPr>
            <a:r>
              <a:rPr lang="en-US" sz="2000">
                <a:latin typeface="Times New Roman" panose="02020603050405020304" pitchFamily="18" charset="0"/>
                <a:cs typeface="Times New Roman" panose="02020603050405020304" pitchFamily="18" charset="0"/>
              </a:rPr>
              <a:t>   forces the station to sense the medium before transmitting. This   </a:t>
            </a:r>
          </a:p>
          <a:p>
            <a:pPr marL="0" indent="0" algn="just">
              <a:buNone/>
            </a:pPr>
            <a:r>
              <a:rPr lang="en-US" sz="2000">
                <a:latin typeface="Times New Roman" panose="02020603050405020304" pitchFamily="18" charset="0"/>
                <a:cs typeface="Times New Roman" panose="02020603050405020304" pitchFamily="18" charset="0"/>
              </a:rPr>
              <a:t>   was called </a:t>
            </a:r>
            <a:r>
              <a:rPr lang="en-US" sz="2000">
                <a:solidFill>
                  <a:srgbClr val="FF0000"/>
                </a:solidFill>
                <a:latin typeface="Times New Roman" panose="02020603050405020304" pitchFamily="18" charset="0"/>
                <a:cs typeface="Times New Roman" panose="02020603050405020304" pitchFamily="18" charset="0"/>
              </a:rPr>
              <a:t>carrier sense multiple access (CSMA)</a:t>
            </a:r>
          </a:p>
          <a:p>
            <a:pPr algn="just"/>
            <a:r>
              <a:rPr lang="en-US" sz="2000">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CSMA</a:t>
            </a:r>
            <a:r>
              <a:rPr lang="en-US" sz="2000">
                <a:latin typeface="Times New Roman" panose="02020603050405020304" pitchFamily="18" charset="0"/>
                <a:cs typeface="Times New Roman" panose="02020603050405020304" pitchFamily="18" charset="0"/>
              </a:rPr>
              <a:t> evolved into two parallel methods: </a:t>
            </a:r>
          </a:p>
          <a:p>
            <a:pPr lvl="1"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Carrier Sense Multiple Access With Collision Detection (</a:t>
            </a:r>
            <a:r>
              <a:rPr lang="en-US" sz="2000">
                <a:solidFill>
                  <a:srgbClr val="FF0000"/>
                </a:solidFill>
                <a:latin typeface="Times New Roman" panose="02020603050405020304" pitchFamily="18" charset="0"/>
                <a:cs typeface="Times New Roman" panose="02020603050405020304" pitchFamily="18" charset="0"/>
              </a:rPr>
              <a:t>CSMA/CD</a:t>
            </a:r>
            <a:r>
              <a:rPr lang="en-US" sz="200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Carrier Sense Multiple Access With Collision Avoidance </a:t>
            </a:r>
            <a:r>
              <a:rPr lang="en-US" sz="2000" i="1">
                <a:latin typeface="Times New Roman" panose="02020603050405020304" pitchFamily="18" charset="0"/>
                <a:cs typeface="Times New Roman" panose="02020603050405020304" pitchFamily="18" charset="0"/>
              </a:rPr>
              <a:t>(</a:t>
            </a:r>
            <a:r>
              <a:rPr lang="en-US" sz="2000">
                <a:solidFill>
                  <a:srgbClr val="FF0000"/>
                </a:solidFill>
                <a:latin typeface="Times New Roman" panose="02020603050405020304" pitchFamily="18" charset="0"/>
                <a:cs typeface="Times New Roman" panose="02020603050405020304" pitchFamily="18" charset="0"/>
              </a:rPr>
              <a:t>CSMA/CA</a:t>
            </a:r>
            <a:r>
              <a:rPr lang="en-US" sz="2000" i="1">
                <a:latin typeface="Times New Roman" panose="02020603050405020304" pitchFamily="18" charset="0"/>
                <a:cs typeface="Times New Roman" panose="02020603050405020304" pitchFamily="18" charset="0"/>
              </a:rPr>
              <a:t>)</a:t>
            </a:r>
          </a:p>
          <a:p>
            <a:pPr algn="just"/>
            <a:r>
              <a:rPr lang="en-US" sz="2000" i="1">
                <a:latin typeface="Times New Roman" panose="02020603050405020304" pitchFamily="18"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CSMA/CD </a:t>
            </a:r>
            <a:r>
              <a:rPr lang="en-US" sz="2000">
                <a:latin typeface="Times New Roman" panose="02020603050405020304" pitchFamily="18" charset="0"/>
                <a:cs typeface="Times New Roman" panose="02020603050405020304" pitchFamily="18" charset="0"/>
              </a:rPr>
              <a:t>tells the station what to do when a collision is detected</a:t>
            </a:r>
          </a:p>
          <a:p>
            <a:pPr algn="just"/>
            <a:r>
              <a:rPr lang="en-US" sz="2000" i="1">
                <a:solidFill>
                  <a:srgbClr val="FF0000"/>
                </a:solidFill>
                <a:latin typeface="Times New Roman" panose="02020603050405020304" pitchFamily="18" charset="0"/>
                <a:cs typeface="Times New Roman" panose="02020603050405020304" pitchFamily="18" charset="0"/>
              </a:rPr>
              <a:t>CSMA/CA </a:t>
            </a:r>
            <a:r>
              <a:rPr lang="en-US" sz="2000">
                <a:latin typeface="Times New Roman" panose="02020603050405020304" pitchFamily="18" charset="0"/>
                <a:cs typeface="Times New Roman" panose="02020603050405020304" pitchFamily="18" charset="0"/>
              </a:rPr>
              <a:t>tries to avoid the collision.</a:t>
            </a:r>
          </a:p>
        </p:txBody>
      </p:sp>
      <p:sp>
        <p:nvSpPr>
          <p:cNvPr id="2" name="Footer Placeholder 1">
            <a:extLst>
              <a:ext uri="{FF2B5EF4-FFF2-40B4-BE49-F238E27FC236}">
                <a16:creationId xmlns:a16="http://schemas.microsoft.com/office/drawing/2014/main" id="{1138806D-E22D-4CF4-88C5-F5EF4981FC1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BDBDD4BE-463F-4FE4-B565-3103D818C026}"/>
              </a:ext>
            </a:extLst>
          </p:cNvPr>
          <p:cNvSpPr>
            <a:spLocks noGrp="1"/>
          </p:cNvSpPr>
          <p:nvPr>
            <p:ph type="sldNum" sz="quarter" idx="12"/>
          </p:nvPr>
        </p:nvSpPr>
        <p:spPr/>
        <p:txBody>
          <a:bodyPr/>
          <a:lstStyle/>
          <a:p>
            <a:pPr>
              <a:defRPr/>
            </a:pPr>
            <a:fld id="{884D73F1-9A4C-4562-B91E-66EAD1153855}" type="slidenum">
              <a:rPr lang="en-US" altLang="en-US" smtClean="0"/>
              <a:pPr>
                <a:defRPr/>
              </a:pPr>
              <a:t>24</a:t>
            </a:fld>
            <a:endParaRPr lang="en-US" altLang="en-US"/>
          </a:p>
        </p:txBody>
      </p:sp>
      <p:sp>
        <p:nvSpPr>
          <p:cNvPr id="5" name="Date Placeholder 4">
            <a:extLst>
              <a:ext uri="{FF2B5EF4-FFF2-40B4-BE49-F238E27FC236}">
                <a16:creationId xmlns:a16="http://schemas.microsoft.com/office/drawing/2014/main" id="{9F98F814-A3E2-4C69-9A02-E3D6F6467D5F}"/>
              </a:ext>
            </a:extLst>
          </p:cNvPr>
          <p:cNvSpPr>
            <a:spLocks noGrp="1"/>
          </p:cNvSpPr>
          <p:nvPr>
            <p:ph type="dt" sz="half" idx="10"/>
          </p:nvPr>
        </p:nvSpPr>
        <p:spPr/>
        <p:txBody>
          <a:bodyPr/>
          <a:lstStyle/>
          <a:p>
            <a:fld id="{E0D3FB71-C302-4068-954A-40687C82E414}" type="datetime1">
              <a:rPr lang="en-US" smtClean="0"/>
              <a:t>9/7/2025</a:t>
            </a:fld>
            <a:endParaRPr lang="en-IN"/>
          </a:p>
        </p:txBody>
      </p:sp>
      <p:sp>
        <p:nvSpPr>
          <p:cNvPr id="6" name="Text Box 3">
            <a:extLst>
              <a:ext uri="{FF2B5EF4-FFF2-40B4-BE49-F238E27FC236}">
                <a16:creationId xmlns:a16="http://schemas.microsoft.com/office/drawing/2014/main" id="{D8577B31-372E-4B3A-84D4-D07E50FFF3D9}"/>
              </a:ext>
            </a:extLst>
          </p:cNvPr>
          <p:cNvSpPr txBox="1">
            <a:spLocks noChangeArrowheads="1"/>
          </p:cNvSpPr>
          <p:nvPr/>
        </p:nvSpPr>
        <p:spPr bwMode="auto">
          <a:xfrm>
            <a:off x="2854190" y="228600"/>
            <a:ext cx="3312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i="0" baseline="0">
                <a:solidFill>
                  <a:srgbClr val="C00000"/>
                </a:solidFill>
                <a:latin typeface="Times New Roman" panose="02020603050405020304" pitchFamily="18" charset="0"/>
                <a:cs typeface="Times New Roman" panose="02020603050405020304" pitchFamily="18" charset="0"/>
              </a:rPr>
              <a:t>Random Access Methods</a:t>
            </a:r>
          </a:p>
        </p:txBody>
      </p:sp>
    </p:spTree>
    <p:extLst>
      <p:ext uri="{BB962C8B-B14F-4D97-AF65-F5344CB8AC3E}">
        <p14:creationId xmlns:p14="http://schemas.microsoft.com/office/powerpoint/2010/main" val="149303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908" y="990600"/>
            <a:ext cx="8519291" cy="4525963"/>
          </a:xfrm>
        </p:spPr>
        <p:txBody>
          <a:bodyPr>
            <a:noAutofit/>
          </a:bodyPr>
          <a:lstStyle/>
          <a:p>
            <a:pPr algn="just"/>
            <a:r>
              <a:rPr lang="en-US" sz="2000">
                <a:latin typeface="Times New Roman" panose="02020603050405020304" pitchFamily="18" charset="0"/>
                <a:cs typeface="Times New Roman" panose="02020603050405020304" pitchFamily="18" charset="0"/>
              </a:rPr>
              <a:t>To minimize the chance of collision and, therefore, increase the performance, the CSMA method was developed</a:t>
            </a:r>
          </a:p>
          <a:p>
            <a:pPr algn="just"/>
            <a:r>
              <a:rPr lang="en-US" sz="2000">
                <a:latin typeface="Times New Roman" panose="02020603050405020304" pitchFamily="18" charset="0"/>
                <a:cs typeface="Times New Roman" panose="02020603050405020304" pitchFamily="18" charset="0"/>
              </a:rPr>
              <a:t>The chance of collision can be reduced if a station senses the medium before trying to use it</a:t>
            </a:r>
          </a:p>
          <a:p>
            <a:pPr algn="just"/>
            <a:r>
              <a:rPr lang="en-US" sz="2000">
                <a:latin typeface="Times New Roman" panose="02020603050405020304" pitchFamily="18" charset="0"/>
                <a:cs typeface="Times New Roman" panose="02020603050405020304" pitchFamily="18" charset="0"/>
              </a:rPr>
              <a:t>Carrier sense multiple access (CSMA) requires that each station first listen to the medium (or check the state of the medium) before sending</a:t>
            </a:r>
          </a:p>
          <a:p>
            <a:pPr algn="just"/>
            <a:r>
              <a:rPr lang="en-US" sz="2000">
                <a:latin typeface="Times New Roman" panose="02020603050405020304" pitchFamily="18" charset="0"/>
                <a:cs typeface="Times New Roman" panose="02020603050405020304" pitchFamily="18" charset="0"/>
              </a:rPr>
              <a:t>CSMA is based on the principle "sense before transmit" or "listen before talk"</a:t>
            </a:r>
          </a:p>
          <a:p>
            <a:pPr algn="just"/>
            <a:r>
              <a:rPr lang="en-US" sz="2000">
                <a:latin typeface="Times New Roman" panose="02020603050405020304" pitchFamily="18" charset="0"/>
                <a:cs typeface="Times New Roman" panose="02020603050405020304" pitchFamily="18" charset="0"/>
              </a:rPr>
              <a:t>CSMA can reduce the possibility of collision, but it cannot eliminate it</a:t>
            </a:r>
          </a:p>
        </p:txBody>
      </p:sp>
      <p:sp>
        <p:nvSpPr>
          <p:cNvPr id="2" name="Footer Placeholder 1">
            <a:extLst>
              <a:ext uri="{FF2B5EF4-FFF2-40B4-BE49-F238E27FC236}">
                <a16:creationId xmlns:a16="http://schemas.microsoft.com/office/drawing/2014/main" id="{1138806D-E22D-4CF4-88C5-F5EF4981FC1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BDBDD4BE-463F-4FE4-B565-3103D818C026}"/>
              </a:ext>
            </a:extLst>
          </p:cNvPr>
          <p:cNvSpPr>
            <a:spLocks noGrp="1"/>
          </p:cNvSpPr>
          <p:nvPr>
            <p:ph type="sldNum" sz="quarter" idx="12"/>
          </p:nvPr>
        </p:nvSpPr>
        <p:spPr/>
        <p:txBody>
          <a:bodyPr/>
          <a:lstStyle/>
          <a:p>
            <a:pPr>
              <a:defRPr/>
            </a:pPr>
            <a:fld id="{884D73F1-9A4C-4562-B91E-66EAD1153855}" type="slidenum">
              <a:rPr lang="en-US" altLang="en-US" smtClean="0"/>
              <a:pPr>
                <a:defRPr/>
              </a:pPr>
              <a:t>25</a:t>
            </a:fld>
            <a:endParaRPr lang="en-US" altLang="en-US"/>
          </a:p>
        </p:txBody>
      </p:sp>
      <p:sp>
        <p:nvSpPr>
          <p:cNvPr id="5" name="Date Placeholder 4">
            <a:extLst>
              <a:ext uri="{FF2B5EF4-FFF2-40B4-BE49-F238E27FC236}">
                <a16:creationId xmlns:a16="http://schemas.microsoft.com/office/drawing/2014/main" id="{9F98F814-A3E2-4C69-9A02-E3D6F6467D5F}"/>
              </a:ext>
            </a:extLst>
          </p:cNvPr>
          <p:cNvSpPr>
            <a:spLocks noGrp="1"/>
          </p:cNvSpPr>
          <p:nvPr>
            <p:ph type="dt" sz="half" idx="10"/>
          </p:nvPr>
        </p:nvSpPr>
        <p:spPr/>
        <p:txBody>
          <a:bodyPr/>
          <a:lstStyle/>
          <a:p>
            <a:fld id="{786307F9-C991-4075-BDB7-D05CB220875C}" type="datetime1">
              <a:rPr lang="en-US" smtClean="0"/>
              <a:t>9/7/2025</a:t>
            </a:fld>
            <a:endParaRPr lang="en-IN"/>
          </a:p>
        </p:txBody>
      </p:sp>
      <p:sp>
        <p:nvSpPr>
          <p:cNvPr id="6" name="Text Box 3">
            <a:extLst>
              <a:ext uri="{FF2B5EF4-FFF2-40B4-BE49-F238E27FC236}">
                <a16:creationId xmlns:a16="http://schemas.microsoft.com/office/drawing/2014/main" id="{D8577B31-372E-4B3A-84D4-D07E50FFF3D9}"/>
              </a:ext>
            </a:extLst>
          </p:cNvPr>
          <p:cNvSpPr txBox="1">
            <a:spLocks noChangeArrowheads="1"/>
          </p:cNvSpPr>
          <p:nvPr/>
        </p:nvSpPr>
        <p:spPr bwMode="auto">
          <a:xfrm>
            <a:off x="1974142" y="228600"/>
            <a:ext cx="5072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FF0000"/>
                </a:solidFill>
                <a:latin typeface="Times New Roman" panose="02020603050405020304" pitchFamily="18" charset="0"/>
                <a:cs typeface="Times New Roman" panose="02020603050405020304" pitchFamily="18" charset="0"/>
              </a:rPr>
              <a:t>Carrier Sense Multiple Access (CSMA)</a:t>
            </a:r>
            <a:endParaRPr lang="en-US" sz="2400" i="0" baseline="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686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8806D-E22D-4CF4-88C5-F5EF4981FC1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BDBDD4BE-463F-4FE4-B565-3103D818C026}"/>
              </a:ext>
            </a:extLst>
          </p:cNvPr>
          <p:cNvSpPr>
            <a:spLocks noGrp="1"/>
          </p:cNvSpPr>
          <p:nvPr>
            <p:ph type="sldNum" sz="quarter" idx="12"/>
          </p:nvPr>
        </p:nvSpPr>
        <p:spPr/>
        <p:txBody>
          <a:bodyPr/>
          <a:lstStyle/>
          <a:p>
            <a:pPr>
              <a:defRPr/>
            </a:pPr>
            <a:fld id="{884D73F1-9A4C-4562-B91E-66EAD1153855}" type="slidenum">
              <a:rPr lang="en-US" altLang="en-US" smtClean="0"/>
              <a:pPr>
                <a:defRPr/>
              </a:pPr>
              <a:t>26</a:t>
            </a:fld>
            <a:endParaRPr lang="en-US" altLang="en-US"/>
          </a:p>
        </p:txBody>
      </p:sp>
      <p:sp>
        <p:nvSpPr>
          <p:cNvPr id="5" name="Date Placeholder 4">
            <a:extLst>
              <a:ext uri="{FF2B5EF4-FFF2-40B4-BE49-F238E27FC236}">
                <a16:creationId xmlns:a16="http://schemas.microsoft.com/office/drawing/2014/main" id="{9F98F814-A3E2-4C69-9A02-E3D6F6467D5F}"/>
              </a:ext>
            </a:extLst>
          </p:cNvPr>
          <p:cNvSpPr>
            <a:spLocks noGrp="1"/>
          </p:cNvSpPr>
          <p:nvPr>
            <p:ph type="dt" sz="half" idx="10"/>
          </p:nvPr>
        </p:nvSpPr>
        <p:spPr/>
        <p:txBody>
          <a:bodyPr/>
          <a:lstStyle/>
          <a:p>
            <a:fld id="{64ACF8A6-EDDC-4C54-89AB-D9DD133EE664}" type="datetime1">
              <a:rPr lang="en-US" smtClean="0"/>
              <a:t>9/7/2025</a:t>
            </a:fld>
            <a:endParaRPr lang="en-IN"/>
          </a:p>
        </p:txBody>
      </p:sp>
      <p:sp>
        <p:nvSpPr>
          <p:cNvPr id="6" name="Text Box 3">
            <a:extLst>
              <a:ext uri="{FF2B5EF4-FFF2-40B4-BE49-F238E27FC236}">
                <a16:creationId xmlns:a16="http://schemas.microsoft.com/office/drawing/2014/main" id="{D8577B31-372E-4B3A-84D4-D07E50FFF3D9}"/>
              </a:ext>
            </a:extLst>
          </p:cNvPr>
          <p:cNvSpPr txBox="1">
            <a:spLocks noChangeArrowheads="1"/>
          </p:cNvSpPr>
          <p:nvPr/>
        </p:nvSpPr>
        <p:spPr bwMode="auto">
          <a:xfrm>
            <a:off x="2379069" y="311310"/>
            <a:ext cx="5072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FF0000"/>
                </a:solidFill>
                <a:latin typeface="Times New Roman" panose="02020603050405020304" pitchFamily="18" charset="0"/>
                <a:cs typeface="Times New Roman" panose="02020603050405020304" pitchFamily="18" charset="0"/>
              </a:rPr>
              <a:t>Carrier Sense Multiple Access (CSMA)</a:t>
            </a:r>
            <a:endParaRPr lang="en-US" sz="2400" i="0" baseline="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35A9074-E205-4887-BBA3-FCD6F40A5F74}"/>
              </a:ext>
            </a:extLst>
          </p:cNvPr>
          <p:cNvPicPr>
            <a:picLocks noChangeAspect="1"/>
          </p:cNvPicPr>
          <p:nvPr/>
        </p:nvPicPr>
        <p:blipFill>
          <a:blip r:embed="rId2"/>
          <a:stretch>
            <a:fillRect/>
          </a:stretch>
        </p:blipFill>
        <p:spPr>
          <a:xfrm>
            <a:off x="971313" y="961284"/>
            <a:ext cx="7201374" cy="4753716"/>
          </a:xfrm>
          <a:prstGeom prst="rect">
            <a:avLst/>
          </a:prstGeom>
        </p:spPr>
      </p:pic>
    </p:spTree>
    <p:extLst>
      <p:ext uri="{BB962C8B-B14F-4D97-AF65-F5344CB8AC3E}">
        <p14:creationId xmlns:p14="http://schemas.microsoft.com/office/powerpoint/2010/main" val="3704335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8806D-E22D-4CF4-88C5-F5EF4981FC1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BDBDD4BE-463F-4FE4-B565-3103D818C026}"/>
              </a:ext>
            </a:extLst>
          </p:cNvPr>
          <p:cNvSpPr>
            <a:spLocks noGrp="1"/>
          </p:cNvSpPr>
          <p:nvPr>
            <p:ph type="sldNum" sz="quarter" idx="12"/>
          </p:nvPr>
        </p:nvSpPr>
        <p:spPr/>
        <p:txBody>
          <a:bodyPr/>
          <a:lstStyle/>
          <a:p>
            <a:pPr>
              <a:defRPr/>
            </a:pPr>
            <a:fld id="{884D73F1-9A4C-4562-B91E-66EAD1153855}" type="slidenum">
              <a:rPr lang="en-US" altLang="en-US" smtClean="0"/>
              <a:pPr>
                <a:defRPr/>
              </a:pPr>
              <a:t>27</a:t>
            </a:fld>
            <a:endParaRPr lang="en-US" altLang="en-US"/>
          </a:p>
        </p:txBody>
      </p:sp>
      <p:sp>
        <p:nvSpPr>
          <p:cNvPr id="5" name="Date Placeholder 4">
            <a:extLst>
              <a:ext uri="{FF2B5EF4-FFF2-40B4-BE49-F238E27FC236}">
                <a16:creationId xmlns:a16="http://schemas.microsoft.com/office/drawing/2014/main" id="{9F98F814-A3E2-4C69-9A02-E3D6F6467D5F}"/>
              </a:ext>
            </a:extLst>
          </p:cNvPr>
          <p:cNvSpPr>
            <a:spLocks noGrp="1"/>
          </p:cNvSpPr>
          <p:nvPr>
            <p:ph type="dt" sz="half" idx="10"/>
          </p:nvPr>
        </p:nvSpPr>
        <p:spPr/>
        <p:txBody>
          <a:bodyPr/>
          <a:lstStyle/>
          <a:p>
            <a:fld id="{4A5978D3-0CFA-4FC6-8A9C-1AB1BF9EF8BC}" type="datetime1">
              <a:rPr lang="en-US" smtClean="0"/>
              <a:t>9/7/2025</a:t>
            </a:fld>
            <a:endParaRPr lang="en-IN"/>
          </a:p>
        </p:txBody>
      </p:sp>
      <p:sp>
        <p:nvSpPr>
          <p:cNvPr id="6" name="Text Box 3">
            <a:extLst>
              <a:ext uri="{FF2B5EF4-FFF2-40B4-BE49-F238E27FC236}">
                <a16:creationId xmlns:a16="http://schemas.microsoft.com/office/drawing/2014/main" id="{D8577B31-372E-4B3A-84D4-D07E50FFF3D9}"/>
              </a:ext>
            </a:extLst>
          </p:cNvPr>
          <p:cNvSpPr txBox="1">
            <a:spLocks noChangeArrowheads="1"/>
          </p:cNvSpPr>
          <p:nvPr/>
        </p:nvSpPr>
        <p:spPr bwMode="auto">
          <a:xfrm>
            <a:off x="3307338" y="311310"/>
            <a:ext cx="32163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FF0000"/>
                </a:solidFill>
                <a:latin typeface="Times New Roman" panose="02020603050405020304" pitchFamily="18" charset="0"/>
                <a:cs typeface="Times New Roman" panose="02020603050405020304" pitchFamily="18" charset="0"/>
              </a:rPr>
              <a:t>CSMA-Vulnerable Time</a:t>
            </a:r>
            <a:endParaRPr lang="en-US" sz="2400" i="0" baseline="0">
              <a:solidFill>
                <a:srgbClr val="C0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30CE7B5-ECD8-48E5-A9A8-87BCC804E2BA}"/>
              </a:ext>
            </a:extLst>
          </p:cNvPr>
          <p:cNvSpPr/>
          <p:nvPr/>
        </p:nvSpPr>
        <p:spPr>
          <a:xfrm>
            <a:off x="457200" y="1524000"/>
            <a:ext cx="8229600" cy="1938992"/>
          </a:xfrm>
          <a:prstGeom prst="rect">
            <a:avLst/>
          </a:prstGeom>
        </p:spPr>
        <p:txBody>
          <a:bodyPr wrap="square">
            <a:spAutoFit/>
          </a:bodyPr>
          <a:lstStyle/>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vulnerable time for CSMA is the propagation time </a:t>
            </a:r>
            <a:r>
              <a:rPr lang="en-US" sz="2000" b="1" i="1" err="1">
                <a:latin typeface="Times New Roman" panose="02020603050405020304" pitchFamily="18" charset="0"/>
                <a:cs typeface="Times New Roman" panose="02020603050405020304" pitchFamily="18" charset="0"/>
              </a:rPr>
              <a:t>Tp</a:t>
            </a:r>
            <a:r>
              <a:rPr lang="en-US" sz="2000" i="1">
                <a:latin typeface="Times New Roman" panose="02020603050405020304" pitchFamily="18"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This is the time needed for a signal to propagate from one end of the medium to the other</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When a station sends a frame, and any other station tries to send a frame during this time, a collision will result</a:t>
            </a:r>
          </a:p>
          <a:p>
            <a:pPr marL="285750" indent="-28575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But if the first bit of the frame reaches the end of the medium, every station will already have heard the bit and will refrain from sending</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787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8806D-E22D-4CF4-88C5-F5EF4981FC1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BDBDD4BE-463F-4FE4-B565-3103D818C026}"/>
              </a:ext>
            </a:extLst>
          </p:cNvPr>
          <p:cNvSpPr>
            <a:spLocks noGrp="1"/>
          </p:cNvSpPr>
          <p:nvPr>
            <p:ph type="sldNum" sz="quarter" idx="12"/>
          </p:nvPr>
        </p:nvSpPr>
        <p:spPr/>
        <p:txBody>
          <a:bodyPr/>
          <a:lstStyle/>
          <a:p>
            <a:pPr>
              <a:defRPr/>
            </a:pPr>
            <a:fld id="{884D73F1-9A4C-4562-B91E-66EAD1153855}" type="slidenum">
              <a:rPr lang="en-US" altLang="en-US" smtClean="0"/>
              <a:pPr>
                <a:defRPr/>
              </a:pPr>
              <a:t>28</a:t>
            </a:fld>
            <a:endParaRPr lang="en-US" altLang="en-US"/>
          </a:p>
        </p:txBody>
      </p:sp>
      <p:sp>
        <p:nvSpPr>
          <p:cNvPr id="5" name="Date Placeholder 4">
            <a:extLst>
              <a:ext uri="{FF2B5EF4-FFF2-40B4-BE49-F238E27FC236}">
                <a16:creationId xmlns:a16="http://schemas.microsoft.com/office/drawing/2014/main" id="{9F98F814-A3E2-4C69-9A02-E3D6F6467D5F}"/>
              </a:ext>
            </a:extLst>
          </p:cNvPr>
          <p:cNvSpPr>
            <a:spLocks noGrp="1"/>
          </p:cNvSpPr>
          <p:nvPr>
            <p:ph type="dt" sz="half" idx="10"/>
          </p:nvPr>
        </p:nvSpPr>
        <p:spPr/>
        <p:txBody>
          <a:bodyPr/>
          <a:lstStyle/>
          <a:p>
            <a:fld id="{21A44376-0723-43D4-9F0C-704C597D25E1}" type="datetime1">
              <a:rPr lang="en-US" smtClean="0"/>
              <a:t>9/7/2025</a:t>
            </a:fld>
            <a:endParaRPr lang="en-IN"/>
          </a:p>
        </p:txBody>
      </p:sp>
      <p:sp>
        <p:nvSpPr>
          <p:cNvPr id="6" name="Text Box 3">
            <a:extLst>
              <a:ext uri="{FF2B5EF4-FFF2-40B4-BE49-F238E27FC236}">
                <a16:creationId xmlns:a16="http://schemas.microsoft.com/office/drawing/2014/main" id="{D8577B31-372E-4B3A-84D4-D07E50FFF3D9}"/>
              </a:ext>
            </a:extLst>
          </p:cNvPr>
          <p:cNvSpPr txBox="1">
            <a:spLocks noChangeArrowheads="1"/>
          </p:cNvSpPr>
          <p:nvPr/>
        </p:nvSpPr>
        <p:spPr bwMode="auto">
          <a:xfrm>
            <a:off x="3307338" y="311310"/>
            <a:ext cx="32163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FF0000"/>
                </a:solidFill>
                <a:latin typeface="Times New Roman" panose="02020603050405020304" pitchFamily="18" charset="0"/>
                <a:cs typeface="Times New Roman" panose="02020603050405020304" pitchFamily="18" charset="0"/>
              </a:rPr>
              <a:t>CSMA-Vulnerable Time</a:t>
            </a:r>
            <a:endParaRPr lang="en-US" sz="2400" i="0" baseline="0">
              <a:solidFill>
                <a:srgbClr val="C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FB69192-ADDE-4C08-BC33-43D7D2D60ED1}"/>
              </a:ext>
            </a:extLst>
          </p:cNvPr>
          <p:cNvPicPr>
            <a:picLocks noChangeAspect="1"/>
          </p:cNvPicPr>
          <p:nvPr/>
        </p:nvPicPr>
        <p:blipFill>
          <a:blip r:embed="rId2"/>
          <a:stretch>
            <a:fillRect/>
          </a:stretch>
        </p:blipFill>
        <p:spPr>
          <a:xfrm>
            <a:off x="615512" y="1066800"/>
            <a:ext cx="7390086" cy="3438739"/>
          </a:xfrm>
          <a:prstGeom prst="rect">
            <a:avLst/>
          </a:prstGeom>
        </p:spPr>
      </p:pic>
      <p:sp>
        <p:nvSpPr>
          <p:cNvPr id="10" name="Rectangle 9">
            <a:extLst>
              <a:ext uri="{FF2B5EF4-FFF2-40B4-BE49-F238E27FC236}">
                <a16:creationId xmlns:a16="http://schemas.microsoft.com/office/drawing/2014/main" id="{6894E865-D20E-429B-BC39-CCE53A85E8AD}"/>
              </a:ext>
            </a:extLst>
          </p:cNvPr>
          <p:cNvSpPr/>
          <p:nvPr/>
        </p:nvSpPr>
        <p:spPr>
          <a:xfrm>
            <a:off x="990600" y="5061990"/>
            <a:ext cx="7924800" cy="707886"/>
          </a:xfrm>
          <a:prstGeom prst="rect">
            <a:avLst/>
          </a:prstGeom>
        </p:spPr>
        <p:txBody>
          <a:bodyPr wrap="square">
            <a:spAutoFit/>
          </a:bodyPr>
          <a:lstStyle/>
          <a:p>
            <a:r>
              <a:rPr lang="en-US">
                <a:latin typeface="Times New Roman" panose="02020603050405020304" pitchFamily="18" charset="0"/>
                <a:cs typeface="Times New Roman" panose="02020603050405020304" pitchFamily="18" charset="0"/>
              </a:rPr>
              <a:t>The leftmost station A sends a frame at time </a:t>
            </a:r>
            <a:r>
              <a:rPr lang="en-US" sz="2000" b="1">
                <a:latin typeface="Times New Roman" panose="02020603050405020304" pitchFamily="18" charset="0"/>
                <a:cs typeface="Times New Roman" panose="02020603050405020304" pitchFamily="18" charset="0"/>
              </a:rPr>
              <a:t>t1</a:t>
            </a:r>
            <a:r>
              <a:rPr lang="en-US" sz="1100" i="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which reaches the rightmost station</a:t>
            </a:r>
          </a:p>
          <a:p>
            <a:r>
              <a:rPr lang="en-US">
                <a:latin typeface="Times New Roman" panose="02020603050405020304" pitchFamily="18" charset="0"/>
                <a:cs typeface="Times New Roman" panose="02020603050405020304" pitchFamily="18" charset="0"/>
              </a:rPr>
              <a:t>D at time </a:t>
            </a:r>
            <a:r>
              <a:rPr lang="en-US" sz="2000" b="1" i="1">
                <a:latin typeface="Times New Roman" panose="02020603050405020304" pitchFamily="18" charset="0"/>
                <a:cs typeface="Times New Roman" panose="02020603050405020304" pitchFamily="18" charset="0"/>
              </a:rPr>
              <a:t>t1 </a:t>
            </a:r>
            <a:r>
              <a:rPr lang="en-US" sz="2000" b="1">
                <a:latin typeface="Times New Roman" panose="02020603050405020304" pitchFamily="18" charset="0"/>
                <a:cs typeface="Times New Roman" panose="02020603050405020304" pitchFamily="18" charset="0"/>
              </a:rPr>
              <a:t>+ </a:t>
            </a:r>
            <a:r>
              <a:rPr lang="en-US" sz="2000" b="1" i="1" err="1">
                <a:latin typeface="Times New Roman" panose="02020603050405020304" pitchFamily="18" charset="0"/>
                <a:cs typeface="Times New Roman" panose="02020603050405020304" pitchFamily="18" charset="0"/>
              </a:rPr>
              <a:t>Tp</a:t>
            </a:r>
            <a:endParaRPr lang="en-IN"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330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8806D-E22D-4CF4-88C5-F5EF4981FC1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BDBDD4BE-463F-4FE4-B565-3103D818C026}"/>
              </a:ext>
            </a:extLst>
          </p:cNvPr>
          <p:cNvSpPr>
            <a:spLocks noGrp="1"/>
          </p:cNvSpPr>
          <p:nvPr>
            <p:ph type="sldNum" sz="quarter" idx="12"/>
          </p:nvPr>
        </p:nvSpPr>
        <p:spPr/>
        <p:txBody>
          <a:bodyPr/>
          <a:lstStyle/>
          <a:p>
            <a:pPr>
              <a:defRPr/>
            </a:pPr>
            <a:fld id="{884D73F1-9A4C-4562-B91E-66EAD1153855}" type="slidenum">
              <a:rPr lang="en-US" altLang="en-US" smtClean="0"/>
              <a:pPr>
                <a:defRPr/>
              </a:pPr>
              <a:t>29</a:t>
            </a:fld>
            <a:endParaRPr lang="en-US" altLang="en-US"/>
          </a:p>
        </p:txBody>
      </p:sp>
      <p:sp>
        <p:nvSpPr>
          <p:cNvPr id="5" name="Date Placeholder 4">
            <a:extLst>
              <a:ext uri="{FF2B5EF4-FFF2-40B4-BE49-F238E27FC236}">
                <a16:creationId xmlns:a16="http://schemas.microsoft.com/office/drawing/2014/main" id="{9F98F814-A3E2-4C69-9A02-E3D6F6467D5F}"/>
              </a:ext>
            </a:extLst>
          </p:cNvPr>
          <p:cNvSpPr>
            <a:spLocks noGrp="1"/>
          </p:cNvSpPr>
          <p:nvPr>
            <p:ph type="dt" sz="half" idx="10"/>
          </p:nvPr>
        </p:nvSpPr>
        <p:spPr/>
        <p:txBody>
          <a:bodyPr/>
          <a:lstStyle/>
          <a:p>
            <a:fld id="{3E507BCA-A29B-4CFC-A233-084B4AE2431C}" type="datetime1">
              <a:rPr lang="en-US" smtClean="0"/>
              <a:t>9/7/2025</a:t>
            </a:fld>
            <a:endParaRPr lang="en-IN"/>
          </a:p>
        </p:txBody>
      </p:sp>
      <p:sp>
        <p:nvSpPr>
          <p:cNvPr id="6" name="Text Box 3">
            <a:extLst>
              <a:ext uri="{FF2B5EF4-FFF2-40B4-BE49-F238E27FC236}">
                <a16:creationId xmlns:a16="http://schemas.microsoft.com/office/drawing/2014/main" id="{D8577B31-372E-4B3A-84D4-D07E50FFF3D9}"/>
              </a:ext>
            </a:extLst>
          </p:cNvPr>
          <p:cNvSpPr txBox="1">
            <a:spLocks noChangeArrowheads="1"/>
          </p:cNvSpPr>
          <p:nvPr/>
        </p:nvSpPr>
        <p:spPr bwMode="auto">
          <a:xfrm>
            <a:off x="3066280" y="311310"/>
            <a:ext cx="36984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a:solidFill>
                  <a:srgbClr val="FF0000"/>
                </a:solidFill>
                <a:latin typeface="Times New Roman" panose="02020603050405020304" pitchFamily="18" charset="0"/>
                <a:cs typeface="Times New Roman" panose="02020603050405020304" pitchFamily="18" charset="0"/>
              </a:rPr>
              <a:t>CSMA-Persistence Methods</a:t>
            </a:r>
            <a:endParaRPr lang="en-US" sz="2400" i="0" baseline="0">
              <a:solidFill>
                <a:srgbClr val="C0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D8BF716-B88D-441A-9C5D-16EAD8F8526E}"/>
              </a:ext>
            </a:extLst>
          </p:cNvPr>
          <p:cNvSpPr/>
          <p:nvPr/>
        </p:nvSpPr>
        <p:spPr>
          <a:xfrm>
            <a:off x="819150" y="1524000"/>
            <a:ext cx="7696200" cy="1938992"/>
          </a:xfrm>
          <a:prstGeom prst="rect">
            <a:avLst/>
          </a:prstGeom>
        </p:spPr>
        <p:txBody>
          <a:bodyPr wrap="square">
            <a:spAutoFit/>
          </a:bodyPr>
          <a:lstStyle/>
          <a:p>
            <a:pPr marL="342900" indent="-342900" algn="just">
              <a:buFont typeface="Arial" panose="020B0604020202020204" pitchFamily="34" charset="0"/>
              <a:buChar char="•"/>
            </a:pPr>
            <a:r>
              <a:rPr lang="en-US" sz="2000">
                <a:latin typeface="Times New Roman" panose="02020603050405020304" pitchFamily="18" charset="0"/>
              </a:rPr>
              <a:t>What should a station do if the channel is busy?</a:t>
            </a:r>
          </a:p>
          <a:p>
            <a:pPr marL="342900" indent="-342900" algn="just">
              <a:buFont typeface="Arial" panose="020B0604020202020204" pitchFamily="34" charset="0"/>
              <a:buChar char="•"/>
            </a:pPr>
            <a:r>
              <a:rPr lang="en-US" sz="2000">
                <a:latin typeface="Times New Roman" panose="02020603050405020304" pitchFamily="18" charset="0"/>
              </a:rPr>
              <a:t> What should a station do if the channel is idle? </a:t>
            </a:r>
          </a:p>
          <a:p>
            <a:pPr marL="342900" indent="-342900" algn="just">
              <a:buFont typeface="Arial" panose="020B0604020202020204" pitchFamily="34" charset="0"/>
              <a:buChar char="•"/>
            </a:pPr>
            <a:r>
              <a:rPr lang="en-US" sz="2000">
                <a:latin typeface="Times New Roman" panose="02020603050405020304" pitchFamily="18" charset="0"/>
              </a:rPr>
              <a:t>Three methods have been devised to answer these questions:</a:t>
            </a:r>
          </a:p>
          <a:p>
            <a:pPr marL="800100" lvl="1" indent="-342900" algn="just">
              <a:buFont typeface="Wingdings" panose="05000000000000000000" pitchFamily="2" charset="2"/>
              <a:buChar char="§"/>
            </a:pPr>
            <a:r>
              <a:rPr lang="en-US" sz="2000">
                <a:latin typeface="Times New Roman" panose="02020603050405020304" pitchFamily="18" charset="0"/>
              </a:rPr>
              <a:t> 1-persistent Method</a:t>
            </a:r>
          </a:p>
          <a:p>
            <a:pPr marL="800100" lvl="1" indent="-342900" algn="just">
              <a:buFont typeface="Wingdings" panose="05000000000000000000" pitchFamily="2" charset="2"/>
              <a:buChar char="§"/>
            </a:pPr>
            <a:r>
              <a:rPr lang="en-US" sz="2000">
                <a:latin typeface="Times New Roman" panose="02020603050405020304" pitchFamily="18" charset="0"/>
              </a:rPr>
              <a:t> Nonpersistent method</a:t>
            </a:r>
          </a:p>
          <a:p>
            <a:pPr marL="800100" lvl="1" indent="-342900" algn="just">
              <a:buFont typeface="Wingdings" panose="05000000000000000000" pitchFamily="2" charset="2"/>
              <a:buChar char="§"/>
            </a:pPr>
            <a:r>
              <a:rPr lang="en-US" sz="2000">
                <a:latin typeface="Times New Roman" panose="02020603050405020304" pitchFamily="18" charset="0"/>
              </a:rPr>
              <a:t> P-persistent method</a:t>
            </a:r>
            <a:endParaRPr lang="en-IN" sz="2000"/>
          </a:p>
        </p:txBody>
      </p:sp>
    </p:spTree>
    <p:extLst>
      <p:ext uri="{BB962C8B-B14F-4D97-AF65-F5344CB8AC3E}">
        <p14:creationId xmlns:p14="http://schemas.microsoft.com/office/powerpoint/2010/main" val="222675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p:cNvSpPr>
            <a:spLocks noGrp="1"/>
          </p:cNvSpPr>
          <p:nvPr>
            <p:ph type="ftr" sz="quarter" idx="11"/>
          </p:nvPr>
        </p:nvSpPr>
        <p:spPr>
          <a:xfrm>
            <a:off x="3657600" y="6183351"/>
            <a:ext cx="2895600" cy="457200"/>
          </a:xfrm>
        </p:spPr>
        <p:txBody>
          <a:bodyPr/>
          <a:lstStyle/>
          <a:p>
            <a:pPr>
              <a:defRPr/>
            </a:pPr>
            <a:r>
              <a:rPr lang="en-US" altLang="en-US"/>
              <a:t>Computer Networks(MCA  5122)</a:t>
            </a:r>
          </a:p>
        </p:txBody>
      </p:sp>
      <p:sp>
        <p:nvSpPr>
          <p:cNvPr id="7" name="Slide Number Placeholder 2"/>
          <p:cNvSpPr>
            <a:spLocks noGrp="1"/>
          </p:cNvSpPr>
          <p:nvPr>
            <p:ph type="sldNum" sz="quarter" idx="12"/>
          </p:nvPr>
        </p:nvSpPr>
        <p:spPr/>
        <p:txBody>
          <a:bodyPr/>
          <a:lstStyle/>
          <a:p>
            <a:pPr>
              <a:defRPr/>
            </a:pPr>
            <a:fld id="{E63ACB91-41C0-4A83-A39D-654350C9A1CB}" type="slidenum">
              <a:rPr lang="en-US" altLang="en-US"/>
              <a:pPr>
                <a:defRPr/>
              </a:pPr>
              <a:t>3</a:t>
            </a:fld>
            <a:endParaRPr lang="en-US" altLang="en-US"/>
          </a:p>
        </p:txBody>
      </p:sp>
      <p:sp>
        <p:nvSpPr>
          <p:cNvPr id="6149" name="Text Box 3"/>
          <p:cNvSpPr txBox="1">
            <a:spLocks noChangeArrowheads="1"/>
          </p:cNvSpPr>
          <p:nvPr/>
        </p:nvSpPr>
        <p:spPr bwMode="auto">
          <a:xfrm>
            <a:off x="2769383" y="446049"/>
            <a:ext cx="3648306" cy="461665"/>
          </a:xfrm>
          <a:prstGeom prst="rect">
            <a:avLst/>
          </a:prstGeom>
          <a:noFill/>
          <a:ln w="9525">
            <a:noFill/>
            <a:miter lim="800000"/>
            <a:headEnd/>
            <a:tailEnd/>
          </a:ln>
          <a:effec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ctr"/>
            <a:r>
              <a:rPr lang="en-US" altLang="en-US" sz="2400" b="0">
                <a:solidFill>
                  <a:srgbClr val="C00000"/>
                </a:solidFill>
                <a:cs typeface="Times New Roman" panose="02020603050405020304" pitchFamily="18" charset="0"/>
              </a:rPr>
              <a:t>Wired Local Area Networks</a:t>
            </a:r>
          </a:p>
        </p:txBody>
      </p:sp>
      <p:sp>
        <p:nvSpPr>
          <p:cNvPr id="6150"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38981" name="Rectangle 5"/>
          <p:cNvSpPr>
            <a:spLocks noChangeArrowheads="1"/>
          </p:cNvSpPr>
          <p:nvPr/>
        </p:nvSpPr>
        <p:spPr bwMode="auto">
          <a:xfrm>
            <a:off x="80798" y="1078048"/>
            <a:ext cx="8458200" cy="232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marL="342900" indent="-342900" algn="just">
              <a:spcAft>
                <a:spcPts val="1200"/>
              </a:spcAft>
              <a:buFont typeface="Arial" panose="020B0604020202020204" pitchFamily="34" charset="0"/>
              <a:buChar char="•"/>
            </a:pPr>
            <a:r>
              <a:rPr lang="en-US" altLang="en-US" sz="2000" b="0">
                <a:cs typeface="Times New Roman" panose="02020603050405020304" pitchFamily="18" charset="0"/>
              </a:rPr>
              <a:t>A local area network (LAN) is a computer network that is designed for a limited geographic area such as a building or a campus. </a:t>
            </a:r>
          </a:p>
          <a:p>
            <a:pPr marL="342900" indent="-342900" algn="just">
              <a:spcAft>
                <a:spcPts val="1200"/>
              </a:spcAft>
              <a:buFont typeface="Arial" panose="020B0604020202020204" pitchFamily="34" charset="0"/>
              <a:buChar char="•"/>
            </a:pPr>
            <a:r>
              <a:rPr lang="en-US" altLang="en-US" sz="2000" b="0">
                <a:cs typeface="Times New Roman" panose="02020603050405020304" pitchFamily="18" charset="0"/>
              </a:rPr>
              <a:t>LANs today are also linked to a wide area network (WAN) or the Internet.  </a:t>
            </a:r>
          </a:p>
          <a:p>
            <a:pPr marL="342900" indent="-342900" algn="just">
              <a:buFont typeface="Arial" panose="020B0604020202020204" pitchFamily="34" charset="0"/>
              <a:buChar char="•"/>
            </a:pPr>
            <a:r>
              <a:rPr lang="en-US" altLang="en-US" sz="2000" b="0">
                <a:cs typeface="Times New Roman" panose="02020603050405020304" pitchFamily="18" charset="0"/>
              </a:rPr>
              <a:t>The LAN market has </a:t>
            </a:r>
            <a:r>
              <a:rPr lang="en-US" altLang="en-US" sz="2000" b="0">
                <a:solidFill>
                  <a:srgbClr val="C00000"/>
                </a:solidFill>
                <a:cs typeface="Times New Roman" panose="02020603050405020304" pitchFamily="18" charset="0"/>
              </a:rPr>
              <a:t>seen several technologies </a:t>
            </a:r>
            <a:r>
              <a:rPr lang="en-US" altLang="en-US" sz="2000" b="0">
                <a:cs typeface="Times New Roman" panose="02020603050405020304" pitchFamily="18" charset="0"/>
              </a:rPr>
              <a:t>such as </a:t>
            </a:r>
            <a:r>
              <a:rPr lang="en-US" altLang="en-US" sz="2000" b="0">
                <a:solidFill>
                  <a:srgbClr val="C00000"/>
                </a:solidFill>
                <a:cs typeface="Times New Roman" panose="02020603050405020304" pitchFamily="18" charset="0"/>
              </a:rPr>
              <a:t>Ethernet(802.3)</a:t>
            </a:r>
            <a:r>
              <a:rPr lang="en-US" altLang="en-US" sz="2000" b="0">
                <a:cs typeface="Times New Roman" panose="02020603050405020304" pitchFamily="18" charset="0"/>
              </a:rPr>
              <a:t>, </a:t>
            </a:r>
            <a:r>
              <a:rPr lang="en-US" altLang="en-US" sz="2000" b="0">
                <a:solidFill>
                  <a:srgbClr val="C00000"/>
                </a:solidFill>
                <a:cs typeface="Times New Roman" panose="02020603050405020304" pitchFamily="18" charset="0"/>
              </a:rPr>
              <a:t>token ring (</a:t>
            </a:r>
            <a:r>
              <a:rPr lang="en-IN" sz="2000" b="0">
                <a:solidFill>
                  <a:srgbClr val="C00000"/>
                </a:solidFill>
                <a:cs typeface="Times New Roman" panose="02020603050405020304" pitchFamily="18" charset="0"/>
              </a:rPr>
              <a:t>802.5)</a:t>
            </a:r>
            <a:r>
              <a:rPr lang="en-US" altLang="en-US" sz="2000" b="0">
                <a:solidFill>
                  <a:srgbClr val="C00000"/>
                </a:solidFill>
                <a:cs typeface="Times New Roman" panose="02020603050405020304" pitchFamily="18" charset="0"/>
              </a:rPr>
              <a:t>, token bus(</a:t>
            </a:r>
            <a:r>
              <a:rPr lang="en-IN" sz="2000" b="0">
                <a:solidFill>
                  <a:srgbClr val="C00000"/>
                </a:solidFill>
                <a:cs typeface="Times New Roman" panose="02020603050405020304" pitchFamily="18" charset="0"/>
              </a:rPr>
              <a:t>802.4)</a:t>
            </a:r>
            <a:r>
              <a:rPr lang="en-US" altLang="en-US" sz="2000" b="0">
                <a:cs typeface="Times New Roman" panose="02020603050405020304" pitchFamily="18" charset="0"/>
              </a:rPr>
              <a:t>, </a:t>
            </a:r>
            <a:r>
              <a:rPr lang="en-US" altLang="en-US" sz="2000" b="0">
                <a:solidFill>
                  <a:srgbClr val="C00000"/>
                </a:solidFill>
                <a:cs typeface="Times New Roman" panose="02020603050405020304" pitchFamily="18" charset="0"/>
              </a:rPr>
              <a:t>FDDI</a:t>
            </a:r>
            <a:r>
              <a:rPr lang="en-US" altLang="en-US" sz="2000" b="0">
                <a:cs typeface="Times New Roman" panose="02020603050405020304" pitchFamily="18" charset="0"/>
              </a:rPr>
              <a:t>, and </a:t>
            </a:r>
            <a:r>
              <a:rPr lang="en-US" altLang="en-US" sz="2000" b="0">
                <a:solidFill>
                  <a:srgbClr val="C00000"/>
                </a:solidFill>
                <a:cs typeface="Times New Roman" panose="02020603050405020304" pitchFamily="18" charset="0"/>
              </a:rPr>
              <a:t>ATM</a:t>
            </a:r>
            <a:r>
              <a:rPr lang="en-US" altLang="en-US" sz="2000" b="0">
                <a:cs typeface="Times New Roman" panose="02020603050405020304" pitchFamily="18" charset="0"/>
              </a:rPr>
              <a:t> LAN, but Ethernet</a:t>
            </a:r>
            <a:r>
              <a:rPr lang="en-US" altLang="en-US" sz="2000" b="0">
                <a:solidFill>
                  <a:srgbClr val="C00000"/>
                </a:solidFill>
                <a:cs typeface="Times New Roman" panose="02020603050405020304" pitchFamily="18" charset="0"/>
              </a:rPr>
              <a:t>(802.3)</a:t>
            </a:r>
            <a:r>
              <a:rPr lang="en-US" altLang="en-US" sz="2000" b="0">
                <a:cs typeface="Times New Roman" panose="02020603050405020304" pitchFamily="18" charset="0"/>
              </a:rPr>
              <a:t> is by far the dominant technology</a:t>
            </a:r>
            <a:r>
              <a:rPr lang="en-US" altLang="en-US" sz="2400">
                <a:cs typeface="Times New Roman" panose="02020603050405020304" pitchFamily="18" charset="0"/>
              </a:rPr>
              <a:t>.</a:t>
            </a:r>
          </a:p>
        </p:txBody>
      </p:sp>
      <p:sp>
        <p:nvSpPr>
          <p:cNvPr id="2" name="Date Placeholder 1">
            <a:extLst>
              <a:ext uri="{FF2B5EF4-FFF2-40B4-BE49-F238E27FC236}">
                <a16:creationId xmlns:a16="http://schemas.microsoft.com/office/drawing/2014/main" id="{1CBA886A-7CEF-46AC-BB53-622619D27A08}"/>
              </a:ext>
            </a:extLst>
          </p:cNvPr>
          <p:cNvSpPr>
            <a:spLocks noGrp="1"/>
          </p:cNvSpPr>
          <p:nvPr>
            <p:ph type="dt" sz="half" idx="10"/>
          </p:nvPr>
        </p:nvSpPr>
        <p:spPr>
          <a:xfrm>
            <a:off x="80798" y="6264277"/>
            <a:ext cx="2605252" cy="457199"/>
          </a:xfrm>
        </p:spPr>
        <p:txBody>
          <a:bodyPr/>
          <a:lstStyle/>
          <a:p>
            <a:fld id="{95CD4711-B42C-4AE7-83FD-F74CBA0B2197}" type="datetime1">
              <a:rPr lang="en-US" smtClean="0"/>
              <a:t>9/7/2025</a:t>
            </a:fld>
            <a:endParaRPr lang="en-IN"/>
          </a:p>
        </p:txBody>
      </p:sp>
    </p:spTree>
    <p:extLst>
      <p:ext uri="{BB962C8B-B14F-4D97-AF65-F5344CB8AC3E}">
        <p14:creationId xmlns:p14="http://schemas.microsoft.com/office/powerpoint/2010/main" val="2569025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8981">
                                            <p:txEl>
                                              <p:pRg st="1" end="1"/>
                                            </p:txEl>
                                          </p:spTgt>
                                        </p:tgtEl>
                                        <p:attrNameLst>
                                          <p:attrName>style.visibility</p:attrName>
                                        </p:attrNameLst>
                                      </p:cBhvr>
                                      <p:to>
                                        <p:strVal val="visible"/>
                                      </p:to>
                                    </p:set>
                                    <p:anim calcmode="lin" valueType="num">
                                      <p:cBhvr additive="base">
                                        <p:cTn id="7" dur="500" fill="hold"/>
                                        <p:tgtEl>
                                          <p:spTgt spid="63898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89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8981">
                                            <p:txEl>
                                              <p:pRg st="2" end="2"/>
                                            </p:txEl>
                                          </p:spTgt>
                                        </p:tgtEl>
                                        <p:attrNameLst>
                                          <p:attrName>style.visibility</p:attrName>
                                        </p:attrNameLst>
                                      </p:cBhvr>
                                      <p:to>
                                        <p:strVal val="visible"/>
                                      </p:to>
                                    </p:set>
                                    <p:anim calcmode="lin" valueType="num">
                                      <p:cBhvr additive="base">
                                        <p:cTn id="13" dur="500" fill="hold"/>
                                        <p:tgtEl>
                                          <p:spTgt spid="63898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898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5" name="Line 3"/>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p:cNvSpPr txBox="1">
            <a:spLocks noChangeArrowheads="1"/>
          </p:cNvSpPr>
          <p:nvPr/>
        </p:nvSpPr>
        <p:spPr bwMode="auto">
          <a:xfrm>
            <a:off x="1905243" y="215811"/>
            <a:ext cx="48974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rgbClr val="C00000"/>
                </a:solidFill>
                <a:latin typeface="Times New Roman" panose="02020603050405020304" pitchFamily="18" charset="0"/>
                <a:cs typeface="Times New Roman" panose="02020603050405020304" pitchFamily="18" charset="0"/>
              </a:rPr>
              <a:t>Behavior of three persistence methods</a:t>
            </a:r>
          </a:p>
        </p:txBody>
      </p:sp>
      <p:sp>
        <p:nvSpPr>
          <p:cNvPr id="1098757" name="Line 5"/>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87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45328"/>
            <a:ext cx="6248400"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8992ABA5-9C05-4A65-81D8-D916390BC6D5}"/>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973C2EEB-2BD4-4FF4-AF1E-3EBA73BB818B}"/>
              </a:ext>
            </a:extLst>
          </p:cNvPr>
          <p:cNvSpPr>
            <a:spLocks noGrp="1"/>
          </p:cNvSpPr>
          <p:nvPr>
            <p:ph type="sldNum" sz="quarter" idx="12"/>
          </p:nvPr>
        </p:nvSpPr>
        <p:spPr/>
        <p:txBody>
          <a:bodyPr/>
          <a:lstStyle/>
          <a:p>
            <a:pPr>
              <a:defRPr/>
            </a:pPr>
            <a:fld id="{45655A06-D158-45CC-8F58-C202D3E628FF}" type="slidenum">
              <a:rPr lang="en-US" altLang="en-US" smtClean="0"/>
              <a:pPr>
                <a:defRPr/>
              </a:pPr>
              <a:t>30</a:t>
            </a:fld>
            <a:endParaRPr lang="en-US" altLang="en-US"/>
          </a:p>
        </p:txBody>
      </p:sp>
      <p:sp>
        <p:nvSpPr>
          <p:cNvPr id="5" name="Date Placeholder 4">
            <a:extLst>
              <a:ext uri="{FF2B5EF4-FFF2-40B4-BE49-F238E27FC236}">
                <a16:creationId xmlns:a16="http://schemas.microsoft.com/office/drawing/2014/main" id="{FA6BEE15-6327-4EB7-B13C-4F0ADB8C42C5}"/>
              </a:ext>
            </a:extLst>
          </p:cNvPr>
          <p:cNvSpPr>
            <a:spLocks noGrp="1"/>
          </p:cNvSpPr>
          <p:nvPr>
            <p:ph type="dt" sz="half" idx="10"/>
          </p:nvPr>
        </p:nvSpPr>
        <p:spPr/>
        <p:txBody>
          <a:bodyPr/>
          <a:lstStyle/>
          <a:p>
            <a:fld id="{9BA94379-EBF5-4943-A245-AF748B66C6DC}" type="datetime1">
              <a:rPr lang="en-US" smtClean="0"/>
              <a:t>9/7/2025</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xfrm>
            <a:off x="419100" y="180414"/>
            <a:ext cx="8305800" cy="407987"/>
          </a:xfrm>
        </p:spPr>
        <p:txBody>
          <a:bodyPr>
            <a:noAutofit/>
          </a:bodyPr>
          <a:lstStyle/>
          <a:p>
            <a:pPr algn="ctr"/>
            <a:r>
              <a:rPr lang="en-US" altLang="zh-CN" sz="2400">
                <a:solidFill>
                  <a:srgbClr val="C00000"/>
                </a:solidFill>
                <a:latin typeface="Times New Roman" panose="02020603050405020304" pitchFamily="18" charset="0"/>
                <a:ea typeface="宋体" pitchFamily="2" charset="-122"/>
                <a:cs typeface="Times New Roman" panose="02020603050405020304" pitchFamily="18" charset="0"/>
              </a:rPr>
              <a:t>1-persistent CSMA </a:t>
            </a:r>
          </a:p>
        </p:txBody>
      </p:sp>
      <p:sp>
        <p:nvSpPr>
          <p:cNvPr id="3" name="Footer Placeholder 2">
            <a:extLst>
              <a:ext uri="{FF2B5EF4-FFF2-40B4-BE49-F238E27FC236}">
                <a16:creationId xmlns:a16="http://schemas.microsoft.com/office/drawing/2014/main" id="{D092A0D9-DC4C-4E21-8612-C8549B2919D5}"/>
              </a:ext>
            </a:extLst>
          </p:cNvPr>
          <p:cNvSpPr>
            <a:spLocks noGrp="1"/>
          </p:cNvSpPr>
          <p:nvPr>
            <p:ph type="ftr" sz="quarter" idx="11"/>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2EC2CBF0-5511-4C53-AF9B-E4A5BA191555}"/>
              </a:ext>
            </a:extLst>
          </p:cNvPr>
          <p:cNvSpPr>
            <a:spLocks noGrp="1"/>
          </p:cNvSpPr>
          <p:nvPr>
            <p:ph type="sldNum" sz="quarter" idx="12"/>
          </p:nvPr>
        </p:nvSpPr>
        <p:spPr/>
        <p:txBody>
          <a:bodyPr/>
          <a:lstStyle/>
          <a:p>
            <a:pPr>
              <a:defRPr/>
            </a:pPr>
            <a:fld id="{884D73F1-9A4C-4562-B91E-66EAD1153855}" type="slidenum">
              <a:rPr lang="en-US" altLang="en-US" smtClean="0"/>
              <a:pPr>
                <a:defRPr/>
              </a:pPr>
              <a:t>31</a:t>
            </a:fld>
            <a:endParaRPr lang="en-US" altLang="en-US"/>
          </a:p>
        </p:txBody>
      </p:sp>
      <p:sp>
        <p:nvSpPr>
          <p:cNvPr id="497667" name="Rectangle 3"/>
          <p:cNvSpPr>
            <a:spLocks noChangeArrowheads="1"/>
          </p:cNvSpPr>
          <p:nvPr/>
        </p:nvSpPr>
        <p:spPr bwMode="auto">
          <a:xfrm>
            <a:off x="405606" y="860877"/>
            <a:ext cx="83327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eaLnBrk="1" hangingPunct="1">
              <a:lnSpc>
                <a:spcPct val="100000"/>
              </a:lnSpc>
              <a:spcBef>
                <a:spcPct val="0"/>
              </a:spcBef>
              <a:spcAft>
                <a:spcPct val="0"/>
              </a:spcAft>
              <a:buClrTx/>
              <a:buSzTx/>
              <a:buFont typeface="Wingdings" pitchFamily="2" charset="2"/>
              <a:buChar char="§"/>
            </a:pPr>
            <a:r>
              <a:rPr lang="en-US" altLang="zh-CN" sz="2000" b="0" i="0">
                <a:latin typeface="Times New Roman" panose="02020603050405020304" pitchFamily="18" charset="0"/>
                <a:cs typeface="Times New Roman" panose="02020603050405020304" pitchFamily="18" charset="0"/>
              </a:rPr>
              <a:t>1-persistent CSMA (Carrier Sense Multiple Access): To send data, a station first listens to the channel to see if anyone else is transmitting.</a:t>
            </a:r>
          </a:p>
          <a:p>
            <a:pPr marL="457200" indent="-457200" algn="just" eaLnBrk="1" hangingPunct="1">
              <a:lnSpc>
                <a:spcPct val="100000"/>
              </a:lnSpc>
              <a:spcBef>
                <a:spcPct val="0"/>
              </a:spcBef>
              <a:spcAft>
                <a:spcPct val="0"/>
              </a:spcAft>
              <a:buClrTx/>
              <a:buSzTx/>
              <a:buFont typeface="Wingdings" pitchFamily="2" charset="2"/>
              <a:buChar char="§"/>
            </a:pPr>
            <a:r>
              <a:rPr lang="en-US" altLang="zh-CN" sz="2000" b="0" i="0">
                <a:latin typeface="Times New Roman" panose="02020603050405020304" pitchFamily="18" charset="0"/>
                <a:cs typeface="Times New Roman" panose="02020603050405020304" pitchFamily="18" charset="0"/>
              </a:rPr>
              <a:t> If so, the station waits (</a:t>
            </a:r>
            <a:r>
              <a:rPr lang="en-US" altLang="zh-CN" sz="2000" b="0" i="0">
                <a:solidFill>
                  <a:srgbClr val="FF0000"/>
                </a:solidFill>
                <a:latin typeface="Times New Roman" panose="02020603050405020304" pitchFamily="18" charset="0"/>
                <a:cs typeface="Times New Roman" panose="02020603050405020304" pitchFamily="18" charset="0"/>
              </a:rPr>
              <a:t>keeps sensing it</a:t>
            </a:r>
            <a:r>
              <a:rPr lang="en-US" altLang="zh-CN" sz="2000" b="0" i="0">
                <a:latin typeface="Times New Roman" panose="02020603050405020304" pitchFamily="18" charset="0"/>
                <a:cs typeface="Times New Roman" panose="02020603050405020304" pitchFamily="18" charset="0"/>
              </a:rPr>
              <a:t>) until the channel becomes idle. Otherwise, it transmits a frame. </a:t>
            </a:r>
          </a:p>
          <a:p>
            <a:pPr marL="457200" indent="-457200" algn="just" eaLnBrk="1" hangingPunct="1">
              <a:lnSpc>
                <a:spcPct val="100000"/>
              </a:lnSpc>
              <a:spcBef>
                <a:spcPct val="0"/>
              </a:spcBef>
              <a:spcAft>
                <a:spcPct val="0"/>
              </a:spcAft>
              <a:buClrTx/>
              <a:buSzTx/>
              <a:buFont typeface="Wingdings" pitchFamily="2" charset="2"/>
              <a:buChar char="§"/>
            </a:pPr>
            <a:r>
              <a:rPr lang="en-US" altLang="zh-CN" sz="2000" b="0" i="0">
                <a:latin typeface="Times New Roman" panose="02020603050405020304" pitchFamily="18" charset="0"/>
                <a:cs typeface="Times New Roman" panose="02020603050405020304" pitchFamily="18" charset="0"/>
              </a:rPr>
              <a:t>If a collision occurs, the station waits a random amount of time and starts all over again. </a:t>
            </a:r>
          </a:p>
          <a:p>
            <a:pPr algn="just" eaLnBrk="1" hangingPunct="1">
              <a:lnSpc>
                <a:spcPct val="100000"/>
              </a:lnSpc>
              <a:spcBef>
                <a:spcPct val="0"/>
              </a:spcBef>
              <a:spcAft>
                <a:spcPct val="0"/>
              </a:spcAft>
              <a:buClrTx/>
              <a:buSzTx/>
            </a:pPr>
            <a:r>
              <a:rPr lang="en-US" altLang="zh-CN" sz="2000">
                <a:latin typeface="Times New Roman" panose="02020603050405020304" pitchFamily="18" charset="0"/>
                <a:cs typeface="Times New Roman" panose="02020603050405020304" pitchFamily="18" charset="0"/>
              </a:rPr>
              <a:t>		</a:t>
            </a:r>
          </a:p>
        </p:txBody>
      </p:sp>
      <p:pic>
        <p:nvPicPr>
          <p:cNvPr id="4"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r="1027" b="66266"/>
          <a:stretch/>
        </p:blipFill>
        <p:spPr bwMode="auto">
          <a:xfrm>
            <a:off x="245836" y="3907865"/>
            <a:ext cx="621211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535DBD66-FE56-4405-8689-A9A98EAFFF5A}"/>
              </a:ext>
            </a:extLst>
          </p:cNvPr>
          <p:cNvPicPr>
            <a:picLocks noChangeAspect="1"/>
          </p:cNvPicPr>
          <p:nvPr/>
        </p:nvPicPr>
        <p:blipFill>
          <a:blip r:embed="rId3"/>
          <a:stretch>
            <a:fillRect/>
          </a:stretch>
        </p:blipFill>
        <p:spPr>
          <a:xfrm>
            <a:off x="6687234" y="3352800"/>
            <a:ext cx="2066925" cy="2333625"/>
          </a:xfrm>
          <a:prstGeom prst="rect">
            <a:avLst/>
          </a:prstGeom>
        </p:spPr>
      </p:pic>
      <p:sp>
        <p:nvSpPr>
          <p:cNvPr id="6" name="Date Placeholder 5">
            <a:extLst>
              <a:ext uri="{FF2B5EF4-FFF2-40B4-BE49-F238E27FC236}">
                <a16:creationId xmlns:a16="http://schemas.microsoft.com/office/drawing/2014/main" id="{AC8FA563-CA3D-499A-97B0-17199BA55A4C}"/>
              </a:ext>
            </a:extLst>
          </p:cNvPr>
          <p:cNvSpPr>
            <a:spLocks noGrp="1"/>
          </p:cNvSpPr>
          <p:nvPr>
            <p:ph type="dt" sz="half" idx="10"/>
          </p:nvPr>
        </p:nvSpPr>
        <p:spPr/>
        <p:txBody>
          <a:bodyPr/>
          <a:lstStyle/>
          <a:p>
            <a:fld id="{A9393748-1C2E-4863-8B4F-C5CDEE78295D}" type="datetime1">
              <a:rPr lang="en-US" smtClean="0"/>
              <a:t>9/7/2025</a:t>
            </a:fld>
            <a:endParaRPr lang="en-IN"/>
          </a:p>
        </p:txBody>
      </p:sp>
    </p:spTree>
    <p:extLst>
      <p:ext uri="{BB962C8B-B14F-4D97-AF65-F5344CB8AC3E}">
        <p14:creationId xmlns:p14="http://schemas.microsoft.com/office/powerpoint/2010/main" val="2044769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animEffect transition="in" filter="wipe(up)">
                                      <p:cBhvr>
                                        <p:cTn id="7" dur="500"/>
                                        <p:tgtEl>
                                          <p:spTgt spid="497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7667">
                                            <p:txEl>
                                              <p:pRg st="1" end="1"/>
                                            </p:txEl>
                                          </p:spTgt>
                                        </p:tgtEl>
                                        <p:attrNameLst>
                                          <p:attrName>style.visibility</p:attrName>
                                        </p:attrNameLst>
                                      </p:cBhvr>
                                      <p:to>
                                        <p:strVal val="visible"/>
                                      </p:to>
                                    </p:set>
                                    <p:animEffect transition="in" filter="wipe(up)">
                                      <p:cBhvr>
                                        <p:cTn id="12" dur="500"/>
                                        <p:tgtEl>
                                          <p:spTgt spid="497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7667">
                                            <p:txEl>
                                              <p:pRg st="2" end="2"/>
                                            </p:txEl>
                                          </p:spTgt>
                                        </p:tgtEl>
                                        <p:attrNameLst>
                                          <p:attrName>style.visibility</p:attrName>
                                        </p:attrNameLst>
                                      </p:cBhvr>
                                      <p:to>
                                        <p:strVal val="visible"/>
                                      </p:to>
                                    </p:set>
                                    <p:animEffect transition="in" filter="wipe(up)">
                                      <p:cBhvr>
                                        <p:cTn id="17" dur="500"/>
                                        <p:tgtEl>
                                          <p:spTgt spid="497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7667">
                                            <p:txEl>
                                              <p:pRg st="3" end="3"/>
                                            </p:txEl>
                                          </p:spTgt>
                                        </p:tgtEl>
                                        <p:attrNameLst>
                                          <p:attrName>style.visibility</p:attrName>
                                        </p:attrNameLst>
                                      </p:cBhvr>
                                      <p:to>
                                        <p:strVal val="visible"/>
                                      </p:to>
                                    </p:set>
                                    <p:animEffect transition="in" filter="wipe(up)">
                                      <p:cBhvr>
                                        <p:cTn id="22" dur="500"/>
                                        <p:tgtEl>
                                          <p:spTgt spid="497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a:xfrm>
            <a:off x="657958" y="132042"/>
            <a:ext cx="7886700" cy="731314"/>
          </a:xfrm>
        </p:spPr>
        <p:txBody>
          <a:bodyPr>
            <a:normAutofit/>
          </a:bodyPr>
          <a:lstStyle/>
          <a:p>
            <a:pPr algn="ctr"/>
            <a:r>
              <a:rPr lang="en-US" altLang="zh-CN" sz="2400">
                <a:solidFill>
                  <a:srgbClr val="C00000"/>
                </a:solidFill>
                <a:latin typeface="Times New Roman" panose="02020603050405020304" pitchFamily="18" charset="0"/>
                <a:ea typeface="宋体" pitchFamily="2" charset="-122"/>
                <a:cs typeface="Times New Roman" panose="02020603050405020304" pitchFamily="18" charset="0"/>
              </a:rPr>
              <a:t>Non-persistent CSMA</a:t>
            </a:r>
          </a:p>
        </p:txBody>
      </p:sp>
      <p:sp>
        <p:nvSpPr>
          <p:cNvPr id="503811" name="Rectangle 3"/>
          <p:cNvSpPr>
            <a:spLocks noGrp="1" noChangeArrowheads="1"/>
          </p:cNvSpPr>
          <p:nvPr>
            <p:ph idx="1"/>
          </p:nvPr>
        </p:nvSpPr>
        <p:spPr>
          <a:xfrm>
            <a:off x="304800" y="863355"/>
            <a:ext cx="8382000" cy="4351338"/>
          </a:xfrm>
        </p:spPr>
        <p:txBody>
          <a:bodyPr>
            <a:normAutofit/>
          </a:bodyPr>
          <a:lstStyle/>
          <a:p>
            <a:pPr marL="457200" indent="-457200" algn="just"/>
            <a:r>
              <a:rPr lang="en-US" altLang="zh-CN" sz="2000">
                <a:latin typeface="Times New Roman" panose="02020603050405020304" pitchFamily="18" charset="0"/>
                <a:ea typeface="宋体" pitchFamily="2" charset="-122"/>
                <a:cs typeface="Times New Roman" panose="02020603050405020304" pitchFamily="18" charset="0"/>
              </a:rPr>
              <a:t>To send data, a station first listens to the channel to see if anyone else is transmitting </a:t>
            </a:r>
          </a:p>
          <a:p>
            <a:pPr marL="457200" indent="-457200" algn="just"/>
            <a:r>
              <a:rPr lang="en-US" altLang="zh-CN" sz="2000">
                <a:latin typeface="Times New Roman" panose="02020603050405020304" pitchFamily="18" charset="0"/>
                <a:ea typeface="宋体" pitchFamily="2" charset="-122"/>
                <a:cs typeface="Times New Roman" panose="02020603050405020304" pitchFamily="18" charset="0"/>
              </a:rPr>
              <a:t>If so, the station </a:t>
            </a:r>
            <a:r>
              <a:rPr lang="en-US" altLang="zh-CN" sz="2000">
                <a:solidFill>
                  <a:srgbClr val="FF0000"/>
                </a:solidFill>
                <a:latin typeface="Times New Roman" panose="02020603050405020304" pitchFamily="18" charset="0"/>
                <a:ea typeface="宋体" pitchFamily="2" charset="-122"/>
                <a:cs typeface="Times New Roman" panose="02020603050405020304" pitchFamily="18" charset="0"/>
              </a:rPr>
              <a:t>waits a random period of time </a:t>
            </a:r>
            <a:r>
              <a:rPr lang="en-US" altLang="zh-CN" sz="2000">
                <a:latin typeface="Times New Roman" panose="02020603050405020304" pitchFamily="18" charset="0"/>
                <a:ea typeface="宋体" pitchFamily="2" charset="-122"/>
                <a:cs typeface="Times New Roman" panose="02020603050405020304" pitchFamily="18" charset="0"/>
              </a:rPr>
              <a:t>(instead of keeping sensing until the end of the transmission) and repeats the algorithm. Otherwise, it transmits a frame. </a:t>
            </a:r>
          </a:p>
          <a:p>
            <a:pPr marL="457200" indent="-457200" algn="just"/>
            <a:r>
              <a:rPr lang="en-US" altLang="zh-CN" sz="2000">
                <a:latin typeface="Times New Roman" panose="02020603050405020304" pitchFamily="18" charset="0"/>
                <a:ea typeface="宋体" pitchFamily="2" charset="-122"/>
                <a:cs typeface="Times New Roman" panose="02020603050405020304" pitchFamily="18" charset="0"/>
              </a:rPr>
              <a:t>If a </a:t>
            </a:r>
            <a:r>
              <a:rPr lang="en-US" altLang="zh-CN" sz="2000">
                <a:solidFill>
                  <a:srgbClr val="FF0000"/>
                </a:solidFill>
                <a:latin typeface="Times New Roman" panose="02020603050405020304" pitchFamily="18" charset="0"/>
                <a:ea typeface="宋体" pitchFamily="2" charset="-122"/>
                <a:cs typeface="Times New Roman" panose="02020603050405020304" pitchFamily="18" charset="0"/>
              </a:rPr>
              <a:t>collision occurs</a:t>
            </a:r>
            <a:r>
              <a:rPr lang="en-US" altLang="zh-CN" sz="2000">
                <a:latin typeface="Times New Roman" panose="02020603050405020304" pitchFamily="18" charset="0"/>
                <a:ea typeface="宋体" pitchFamily="2" charset="-122"/>
                <a:cs typeface="Times New Roman" panose="02020603050405020304" pitchFamily="18" charset="0"/>
              </a:rPr>
              <a:t>, the station waits a random amount of time and starts all over again. </a:t>
            </a:r>
          </a:p>
          <a:p>
            <a:pPr marL="0" indent="0" algn="just">
              <a:buNone/>
            </a:pPr>
            <a:endParaRPr lang="zh-CN" altLang="en-US" sz="2000">
              <a:latin typeface="Times New Roman" panose="02020603050405020304" pitchFamily="18" charset="0"/>
              <a:ea typeface="宋体" pitchFamily="2" charset="-122"/>
              <a:cs typeface="Times New Roman" panose="02020603050405020304" pitchFamily="18" charset="0"/>
            </a:endParaRPr>
          </a:p>
        </p:txBody>
      </p:sp>
      <p:sp>
        <p:nvSpPr>
          <p:cNvPr id="3" name="Footer Placeholder 2">
            <a:extLst>
              <a:ext uri="{FF2B5EF4-FFF2-40B4-BE49-F238E27FC236}">
                <a16:creationId xmlns:a16="http://schemas.microsoft.com/office/drawing/2014/main" id="{50BB3371-5A09-45C9-B1D5-6AEE0DD4FA51}"/>
              </a:ext>
            </a:extLst>
          </p:cNvPr>
          <p:cNvSpPr>
            <a:spLocks noGrp="1"/>
          </p:cNvSpPr>
          <p:nvPr>
            <p:ph type="ftr" sz="quarter" idx="11"/>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B9DD9304-76BF-4CCE-8658-987212A3064E}"/>
              </a:ext>
            </a:extLst>
          </p:cNvPr>
          <p:cNvSpPr>
            <a:spLocks noGrp="1"/>
          </p:cNvSpPr>
          <p:nvPr>
            <p:ph type="sldNum" sz="quarter" idx="12"/>
          </p:nvPr>
        </p:nvSpPr>
        <p:spPr/>
        <p:txBody>
          <a:bodyPr/>
          <a:lstStyle/>
          <a:p>
            <a:pPr>
              <a:defRPr/>
            </a:pPr>
            <a:fld id="{884D73F1-9A4C-4562-B91E-66EAD1153855}" type="slidenum">
              <a:rPr lang="en-US" altLang="en-US" smtClean="0"/>
              <a:pPr>
                <a:defRPr/>
              </a:pPr>
              <a:t>32</a:t>
            </a:fld>
            <a:endParaRPr lang="en-US" altLang="en-US"/>
          </a:p>
        </p:txBody>
      </p:sp>
      <p:pic>
        <p:nvPicPr>
          <p:cNvPr id="4"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709" t="32328" r="615" b="33939"/>
          <a:stretch/>
        </p:blipFill>
        <p:spPr bwMode="auto">
          <a:xfrm>
            <a:off x="191814" y="3804139"/>
            <a:ext cx="6019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1435826D-2E95-4A55-852A-FD97E5AFBBE4}"/>
              </a:ext>
            </a:extLst>
          </p:cNvPr>
          <p:cNvPicPr>
            <a:picLocks noChangeAspect="1"/>
          </p:cNvPicPr>
          <p:nvPr/>
        </p:nvPicPr>
        <p:blipFill>
          <a:blip r:embed="rId3"/>
          <a:stretch>
            <a:fillRect/>
          </a:stretch>
        </p:blipFill>
        <p:spPr>
          <a:xfrm>
            <a:off x="6149507" y="3804139"/>
            <a:ext cx="2962275" cy="1466850"/>
          </a:xfrm>
          <a:prstGeom prst="rect">
            <a:avLst/>
          </a:prstGeom>
        </p:spPr>
      </p:pic>
      <p:sp>
        <p:nvSpPr>
          <p:cNvPr id="6" name="Date Placeholder 5">
            <a:extLst>
              <a:ext uri="{FF2B5EF4-FFF2-40B4-BE49-F238E27FC236}">
                <a16:creationId xmlns:a16="http://schemas.microsoft.com/office/drawing/2014/main" id="{8CEFDD2D-905D-4F0D-A7B7-798AF3654D71}"/>
              </a:ext>
            </a:extLst>
          </p:cNvPr>
          <p:cNvSpPr>
            <a:spLocks noGrp="1"/>
          </p:cNvSpPr>
          <p:nvPr>
            <p:ph type="dt" sz="half" idx="10"/>
          </p:nvPr>
        </p:nvSpPr>
        <p:spPr/>
        <p:txBody>
          <a:bodyPr/>
          <a:lstStyle/>
          <a:p>
            <a:fld id="{50C8EA54-CC69-47DF-A8D2-34AC7E41550E}" type="datetime1">
              <a:rPr lang="en-US" smtClean="0"/>
              <a:t>9/7/2025</a:t>
            </a:fld>
            <a:endParaRPr lang="en-IN"/>
          </a:p>
        </p:txBody>
      </p:sp>
    </p:spTree>
    <p:extLst>
      <p:ext uri="{BB962C8B-B14F-4D97-AF65-F5344CB8AC3E}">
        <p14:creationId xmlns:p14="http://schemas.microsoft.com/office/powerpoint/2010/main" val="2217437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427"/>
            <a:ext cx="8229600" cy="762000"/>
          </a:xfrm>
        </p:spPr>
        <p:txBody>
          <a:bodyPr>
            <a:normAutofit/>
          </a:bodyPr>
          <a:lstStyle/>
          <a:p>
            <a:pPr algn="ctr"/>
            <a:r>
              <a:rPr lang="en-US" sz="2400">
                <a:solidFill>
                  <a:srgbClr val="C00000"/>
                </a:solidFill>
                <a:latin typeface="Times New Roman" panose="02020603050405020304" pitchFamily="18" charset="0"/>
                <a:cs typeface="Times New Roman" panose="02020603050405020304" pitchFamily="18" charset="0"/>
              </a:rPr>
              <a:t>P-Persistent CSMA</a:t>
            </a:r>
          </a:p>
        </p:txBody>
      </p:sp>
      <p:sp>
        <p:nvSpPr>
          <p:cNvPr id="3" name="Content Placeholder 2"/>
          <p:cNvSpPr>
            <a:spLocks noGrp="1"/>
          </p:cNvSpPr>
          <p:nvPr>
            <p:ph idx="1"/>
          </p:nvPr>
        </p:nvSpPr>
        <p:spPr>
          <a:xfrm>
            <a:off x="203868" y="1083304"/>
            <a:ext cx="8736263" cy="5059363"/>
          </a:xfrm>
        </p:spPr>
        <p:txBody>
          <a:bodyPr>
            <a:normAutofit/>
          </a:bodyPr>
          <a:lstStyle/>
          <a:p>
            <a:pPr algn="just"/>
            <a:r>
              <a:rPr lang="en-US" sz="2000">
                <a:latin typeface="Times New Roman" panose="02020603050405020304" pitchFamily="18" charset="0"/>
                <a:cs typeface="Times New Roman" panose="02020603050405020304" pitchFamily="18" charset="0"/>
              </a:rPr>
              <a:t>The p-persistent method is used if the channel has time slots with a slot duration equal to or greater than the maximum propagation time.</a:t>
            </a:r>
          </a:p>
          <a:p>
            <a:pPr algn="just"/>
            <a:r>
              <a:rPr lang="en-US" sz="2000">
                <a:latin typeface="Times New Roman" panose="02020603050405020304" pitchFamily="18" charset="0"/>
                <a:cs typeface="Times New Roman" panose="02020603050405020304" pitchFamily="18" charset="0"/>
              </a:rPr>
              <a:t>In this method, after the station finds the line idle it follows these steps:</a:t>
            </a:r>
          </a:p>
          <a:p>
            <a:pPr marL="400050" lvl="1" indent="0" algn="just">
              <a:buNone/>
            </a:pPr>
            <a:r>
              <a:rPr lang="en-US" sz="2000" b="1">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cs typeface="Times New Roman" panose="02020603050405020304" pitchFamily="18" charset="0"/>
              </a:rPr>
              <a:t> With probability </a:t>
            </a:r>
            <a:r>
              <a:rPr lang="en-US" sz="2000" b="1" i="1">
                <a:solidFill>
                  <a:srgbClr val="FF0000"/>
                </a:solidFill>
                <a:latin typeface="Times New Roman" panose="02020603050405020304" pitchFamily="18" charset="0"/>
                <a:cs typeface="Times New Roman" panose="02020603050405020304" pitchFamily="18" charset="0"/>
              </a:rPr>
              <a:t>p</a:t>
            </a:r>
            <a:r>
              <a:rPr lang="en-US" sz="2000" i="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 station sends its frame.</a:t>
            </a:r>
          </a:p>
          <a:p>
            <a:pPr marL="400050" lvl="1" indent="0" algn="just">
              <a:buNone/>
            </a:pPr>
            <a:r>
              <a:rPr lang="en-US" sz="2000" b="1">
                <a:latin typeface="Times New Roman" panose="02020603050405020304" pitchFamily="18" charset="0"/>
                <a:cs typeface="Times New Roman" panose="02020603050405020304" pitchFamily="18" charset="0"/>
              </a:rPr>
              <a:t>2.</a:t>
            </a:r>
            <a:r>
              <a:rPr lang="en-US" sz="2000">
                <a:latin typeface="Times New Roman" panose="02020603050405020304" pitchFamily="18" charset="0"/>
                <a:cs typeface="Times New Roman" panose="02020603050405020304" pitchFamily="18" charset="0"/>
              </a:rPr>
              <a:t> With probability </a:t>
            </a:r>
            <a:r>
              <a:rPr lang="en-US" sz="2000" b="1" i="1">
                <a:solidFill>
                  <a:srgbClr val="FF0000"/>
                </a:solidFill>
                <a:latin typeface="Times New Roman" panose="02020603050405020304" pitchFamily="18" charset="0"/>
                <a:cs typeface="Times New Roman" panose="02020603050405020304" pitchFamily="18" charset="0"/>
              </a:rPr>
              <a:t>q </a:t>
            </a:r>
            <a:r>
              <a:rPr lang="en-US" sz="2000" b="1">
                <a:solidFill>
                  <a:srgbClr val="FF0000"/>
                </a:solidFill>
                <a:latin typeface="Times New Roman" panose="02020603050405020304" pitchFamily="18" charset="0"/>
                <a:cs typeface="Times New Roman" panose="02020603050405020304" pitchFamily="18" charset="0"/>
              </a:rPr>
              <a:t>= 1 - </a:t>
            </a:r>
            <a:r>
              <a:rPr lang="en-US" sz="2000" b="1" i="1">
                <a:solidFill>
                  <a:srgbClr val="FF0000"/>
                </a:solidFill>
                <a:latin typeface="Times New Roman" panose="02020603050405020304" pitchFamily="18" charset="0"/>
                <a:cs typeface="Times New Roman" panose="02020603050405020304" pitchFamily="18" charset="0"/>
              </a:rPr>
              <a:t>p</a:t>
            </a:r>
            <a:r>
              <a:rPr lang="en-US" sz="2000" i="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 station waits for the beginning of the next time slot and checks the line again.</a:t>
            </a:r>
          </a:p>
          <a:p>
            <a:pPr marL="400050" lvl="1" indent="0" algn="just">
              <a:buNone/>
            </a:pPr>
            <a:r>
              <a:rPr lang="en-US" sz="2000">
                <a:latin typeface="Times New Roman" panose="02020603050405020304" pitchFamily="18" charset="0"/>
                <a:cs typeface="Times New Roman" panose="02020603050405020304" pitchFamily="18" charset="0"/>
              </a:rPr>
              <a:t>	</a:t>
            </a:r>
            <a:r>
              <a:rPr lang="en-US" sz="2000" b="1">
                <a:solidFill>
                  <a:srgbClr val="C00000"/>
                </a:solidFill>
                <a:latin typeface="Times New Roman" panose="02020603050405020304" pitchFamily="18" charset="0"/>
                <a:cs typeface="Times New Roman" panose="02020603050405020304" pitchFamily="18" charset="0"/>
              </a:rPr>
              <a:t>a.</a:t>
            </a:r>
            <a:r>
              <a:rPr lang="en-US" sz="2000">
                <a:latin typeface="Times New Roman" panose="02020603050405020304" pitchFamily="18" charset="0"/>
                <a:cs typeface="Times New Roman" panose="02020603050405020304" pitchFamily="18" charset="0"/>
              </a:rPr>
              <a:t> If the line is idle, it goes to step </a:t>
            </a:r>
            <a:r>
              <a:rPr lang="en-US" sz="2000" b="1">
                <a:solidFill>
                  <a:schemeClr val="tx2"/>
                </a:solidFill>
                <a:latin typeface="Times New Roman" panose="02020603050405020304" pitchFamily="18" charset="0"/>
                <a:cs typeface="Times New Roman" panose="02020603050405020304" pitchFamily="18" charset="0"/>
              </a:rPr>
              <a:t>1</a:t>
            </a:r>
            <a:r>
              <a:rPr lang="en-US" sz="2000">
                <a:latin typeface="Times New Roman" panose="02020603050405020304" pitchFamily="18" charset="0"/>
                <a:cs typeface="Times New Roman" panose="02020603050405020304" pitchFamily="18" charset="0"/>
              </a:rPr>
              <a:t>.</a:t>
            </a:r>
          </a:p>
          <a:p>
            <a:pPr marL="400050" lvl="1" indent="0" algn="just">
              <a:buNone/>
            </a:pPr>
            <a:r>
              <a:rPr lang="en-US" sz="2000">
                <a:latin typeface="Times New Roman" panose="02020603050405020304" pitchFamily="18" charset="0"/>
                <a:cs typeface="Times New Roman" panose="02020603050405020304" pitchFamily="18" charset="0"/>
              </a:rPr>
              <a:t>	</a:t>
            </a:r>
            <a:r>
              <a:rPr lang="en-US" sz="2000" b="1">
                <a:solidFill>
                  <a:srgbClr val="C00000"/>
                </a:solidFill>
                <a:latin typeface="Times New Roman" panose="02020603050405020304" pitchFamily="18" charset="0"/>
                <a:cs typeface="Times New Roman" panose="02020603050405020304" pitchFamily="18" charset="0"/>
              </a:rPr>
              <a:t>b.</a:t>
            </a:r>
            <a:r>
              <a:rPr lang="en-US" sz="2000">
                <a:latin typeface="Times New Roman" panose="02020603050405020304" pitchFamily="18" charset="0"/>
                <a:cs typeface="Times New Roman" panose="02020603050405020304" pitchFamily="18" charset="0"/>
              </a:rPr>
              <a:t> If the line is busy, it acts as though a collision has occurred and uses the back off procedure.</a:t>
            </a:r>
          </a:p>
        </p:txBody>
      </p:sp>
      <p:sp>
        <p:nvSpPr>
          <p:cNvPr id="7" name="Footer Placeholder 6">
            <a:extLst>
              <a:ext uri="{FF2B5EF4-FFF2-40B4-BE49-F238E27FC236}">
                <a16:creationId xmlns:a16="http://schemas.microsoft.com/office/drawing/2014/main" id="{6B6CEE35-D6BE-419D-BD14-622EC9CEB235}"/>
              </a:ext>
            </a:extLst>
          </p:cNvPr>
          <p:cNvSpPr>
            <a:spLocks noGrp="1"/>
          </p:cNvSpPr>
          <p:nvPr>
            <p:ph type="ftr" sz="quarter" idx="11"/>
          </p:nvPr>
        </p:nvSpPr>
        <p:spPr/>
        <p:txBody>
          <a:bodyPr/>
          <a:lstStyle/>
          <a:p>
            <a:pPr>
              <a:defRPr/>
            </a:pPr>
            <a:r>
              <a:rPr lang="en-US" altLang="en-US"/>
              <a:t>Computer Networks(MCA  5122)</a:t>
            </a:r>
          </a:p>
        </p:txBody>
      </p:sp>
      <p:sp>
        <p:nvSpPr>
          <p:cNvPr id="8" name="Slide Number Placeholder 7">
            <a:extLst>
              <a:ext uri="{FF2B5EF4-FFF2-40B4-BE49-F238E27FC236}">
                <a16:creationId xmlns:a16="http://schemas.microsoft.com/office/drawing/2014/main" id="{BE8E2BFF-1E35-4FE1-8519-3CCC67349F33}"/>
              </a:ext>
            </a:extLst>
          </p:cNvPr>
          <p:cNvSpPr>
            <a:spLocks noGrp="1"/>
          </p:cNvSpPr>
          <p:nvPr>
            <p:ph type="sldNum" sz="quarter" idx="12"/>
          </p:nvPr>
        </p:nvSpPr>
        <p:spPr/>
        <p:txBody>
          <a:bodyPr/>
          <a:lstStyle/>
          <a:p>
            <a:pPr>
              <a:defRPr/>
            </a:pPr>
            <a:fld id="{884D73F1-9A4C-4562-B91E-66EAD1153855}" type="slidenum">
              <a:rPr lang="en-US" altLang="en-US" smtClean="0"/>
              <a:pPr>
                <a:defRPr/>
              </a:pPr>
              <a:t>33</a:t>
            </a:fld>
            <a:endParaRPr lang="en-US" altLang="en-US"/>
          </a:p>
        </p:txBody>
      </p:sp>
      <p:sp>
        <p:nvSpPr>
          <p:cNvPr id="9" name="Date Placeholder 8">
            <a:extLst>
              <a:ext uri="{FF2B5EF4-FFF2-40B4-BE49-F238E27FC236}">
                <a16:creationId xmlns:a16="http://schemas.microsoft.com/office/drawing/2014/main" id="{F0B4DBB5-9056-4F36-BA1B-D0D3E0153402}"/>
              </a:ext>
            </a:extLst>
          </p:cNvPr>
          <p:cNvSpPr>
            <a:spLocks noGrp="1"/>
          </p:cNvSpPr>
          <p:nvPr>
            <p:ph type="dt" sz="half" idx="10"/>
          </p:nvPr>
        </p:nvSpPr>
        <p:spPr/>
        <p:txBody>
          <a:bodyPr/>
          <a:lstStyle/>
          <a:p>
            <a:fld id="{6AFCE322-3680-481A-93FA-A11D21DE91C4}" type="datetime1">
              <a:rPr lang="en-US" smtClean="0"/>
              <a:t>9/7/2025</a:t>
            </a:fld>
            <a:endParaRPr lang="en-IN"/>
          </a:p>
        </p:txBody>
      </p:sp>
    </p:spTree>
    <p:extLst>
      <p:ext uri="{BB962C8B-B14F-4D97-AF65-F5344CB8AC3E}">
        <p14:creationId xmlns:p14="http://schemas.microsoft.com/office/powerpoint/2010/main" val="3911044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3895"/>
            <a:ext cx="7886700" cy="1325563"/>
          </a:xfrm>
        </p:spPr>
        <p:txBody>
          <a:bodyPr>
            <a:normAutofit/>
          </a:bodyPr>
          <a:lstStyle/>
          <a:p>
            <a:pPr algn="ctr"/>
            <a:r>
              <a:rPr lang="en-US" sz="2400">
                <a:solidFill>
                  <a:srgbClr val="C00000"/>
                </a:solidFill>
                <a:latin typeface="Times New Roman" panose="02020603050405020304" pitchFamily="18" charset="0"/>
                <a:cs typeface="Times New Roman" panose="02020603050405020304" pitchFamily="18" charset="0"/>
              </a:rPr>
              <a:t>P-Persistent CSMA</a:t>
            </a:r>
          </a:p>
        </p:txBody>
      </p:sp>
      <p:sp>
        <p:nvSpPr>
          <p:cNvPr id="9" name="Date Placeholder 8">
            <a:extLst>
              <a:ext uri="{FF2B5EF4-FFF2-40B4-BE49-F238E27FC236}">
                <a16:creationId xmlns:a16="http://schemas.microsoft.com/office/drawing/2014/main" id="{F0B4DBB5-9056-4F36-BA1B-D0D3E0153402}"/>
              </a:ext>
            </a:extLst>
          </p:cNvPr>
          <p:cNvSpPr>
            <a:spLocks noGrp="1"/>
          </p:cNvSpPr>
          <p:nvPr>
            <p:ph type="dt" sz="half" idx="10"/>
          </p:nvPr>
        </p:nvSpPr>
        <p:spPr/>
        <p:txBody>
          <a:bodyPr/>
          <a:lstStyle/>
          <a:p>
            <a:fld id="{3D2E2602-A5A8-4764-A948-D05995739FF1}" type="datetime1">
              <a:rPr lang="en-US" smtClean="0"/>
              <a:t>9/7/2025</a:t>
            </a:fld>
            <a:endParaRPr lang="en-IN"/>
          </a:p>
        </p:txBody>
      </p:sp>
      <p:sp>
        <p:nvSpPr>
          <p:cNvPr id="7" name="Footer Placeholder 6">
            <a:extLst>
              <a:ext uri="{FF2B5EF4-FFF2-40B4-BE49-F238E27FC236}">
                <a16:creationId xmlns:a16="http://schemas.microsoft.com/office/drawing/2014/main" id="{6B6CEE35-D6BE-419D-BD14-622EC9CEB235}"/>
              </a:ext>
            </a:extLst>
          </p:cNvPr>
          <p:cNvSpPr>
            <a:spLocks noGrp="1"/>
          </p:cNvSpPr>
          <p:nvPr>
            <p:ph type="ftr" sz="quarter" idx="11"/>
          </p:nvPr>
        </p:nvSpPr>
        <p:spPr/>
        <p:txBody>
          <a:bodyPr/>
          <a:lstStyle/>
          <a:p>
            <a:pPr>
              <a:defRPr/>
            </a:pPr>
            <a:r>
              <a:rPr lang="en-US" altLang="en-US"/>
              <a:t>Computer Networks(MCA  5122)</a:t>
            </a:r>
          </a:p>
        </p:txBody>
      </p:sp>
      <p:sp>
        <p:nvSpPr>
          <p:cNvPr id="8" name="Slide Number Placeholder 7">
            <a:extLst>
              <a:ext uri="{FF2B5EF4-FFF2-40B4-BE49-F238E27FC236}">
                <a16:creationId xmlns:a16="http://schemas.microsoft.com/office/drawing/2014/main" id="{BE8E2BFF-1E35-4FE1-8519-3CCC67349F33}"/>
              </a:ext>
            </a:extLst>
          </p:cNvPr>
          <p:cNvSpPr>
            <a:spLocks noGrp="1"/>
          </p:cNvSpPr>
          <p:nvPr>
            <p:ph type="sldNum" sz="quarter" idx="12"/>
          </p:nvPr>
        </p:nvSpPr>
        <p:spPr/>
        <p:txBody>
          <a:bodyPr/>
          <a:lstStyle/>
          <a:p>
            <a:pPr>
              <a:defRPr/>
            </a:pPr>
            <a:fld id="{884D73F1-9A4C-4562-B91E-66EAD1153855}" type="slidenum">
              <a:rPr lang="en-US" altLang="en-US" smtClean="0"/>
              <a:pPr>
                <a:defRPr/>
              </a:pPr>
              <a:t>34</a:t>
            </a:fld>
            <a:endParaRPr lang="en-US" altLang="en-US"/>
          </a:p>
        </p:txBody>
      </p:sp>
      <p:pic>
        <p:nvPicPr>
          <p:cNvPr id="13" name="Content Placeholder 12">
            <a:extLst>
              <a:ext uri="{FF2B5EF4-FFF2-40B4-BE49-F238E27FC236}">
                <a16:creationId xmlns:a16="http://schemas.microsoft.com/office/drawing/2014/main" id="{0937951D-7B8B-4D07-AB91-E77423C2F616}"/>
              </a:ext>
            </a:extLst>
          </p:cNvPr>
          <p:cNvPicPr>
            <a:picLocks noGrp="1" noChangeAspect="1"/>
          </p:cNvPicPr>
          <p:nvPr>
            <p:ph idx="1"/>
          </p:nvPr>
        </p:nvPicPr>
        <p:blipFill>
          <a:blip r:embed="rId3"/>
          <a:stretch>
            <a:fillRect/>
          </a:stretch>
        </p:blipFill>
        <p:spPr>
          <a:xfrm>
            <a:off x="902253" y="1371601"/>
            <a:ext cx="7482245" cy="4534694"/>
          </a:xfrm>
          <a:prstGeom prst="rect">
            <a:avLst/>
          </a:prstGeom>
        </p:spPr>
      </p:pic>
    </p:spTree>
    <p:extLst>
      <p:ext uri="{BB962C8B-B14F-4D97-AF65-F5344CB8AC3E}">
        <p14:creationId xmlns:p14="http://schemas.microsoft.com/office/powerpoint/2010/main" val="2239019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6850"/>
            <a:ext cx="8229600" cy="715962"/>
          </a:xfrm>
        </p:spPr>
        <p:txBody>
          <a:bodyPr>
            <a:normAutofit/>
          </a:bodyPr>
          <a:lstStyle/>
          <a:p>
            <a:pPr algn="ctr"/>
            <a:r>
              <a:rPr lang="en-US" sz="2400">
                <a:solidFill>
                  <a:srgbClr val="C00000"/>
                </a:solidFill>
                <a:latin typeface="Times New Roman" panose="02020603050405020304" pitchFamily="18" charset="0"/>
                <a:cs typeface="Times New Roman" panose="02020603050405020304" pitchFamily="18" charset="0"/>
              </a:rPr>
              <a:t>CSMA/CD</a:t>
            </a:r>
          </a:p>
        </p:txBody>
      </p:sp>
      <p:sp>
        <p:nvSpPr>
          <p:cNvPr id="4" name="Content Placeholder 3"/>
          <p:cNvSpPr>
            <a:spLocks noGrp="1"/>
          </p:cNvSpPr>
          <p:nvPr>
            <p:ph idx="1"/>
          </p:nvPr>
        </p:nvSpPr>
        <p:spPr>
          <a:xfrm>
            <a:off x="381000" y="1066800"/>
            <a:ext cx="8229600" cy="5135563"/>
          </a:xfrm>
        </p:spPr>
        <p:txBody>
          <a:bodyPr>
            <a:normAutofit/>
          </a:bodyPr>
          <a:lstStyle/>
          <a:p>
            <a:pPr algn="just"/>
            <a:r>
              <a:rPr lang="en-US" sz="2000">
                <a:solidFill>
                  <a:srgbClr val="C00000"/>
                </a:solidFill>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arrier </a:t>
            </a:r>
            <a:r>
              <a:rPr lang="en-US" sz="2000">
                <a:solidFill>
                  <a:srgbClr val="C00000"/>
                </a:solidFill>
                <a:latin typeface="Times New Roman" panose="02020603050405020304" pitchFamily="18" charset="0"/>
                <a:cs typeface="Times New Roman" panose="02020603050405020304" pitchFamily="18" charset="0"/>
              </a:rPr>
              <a:t>S</a:t>
            </a:r>
            <a:r>
              <a:rPr lang="en-US" sz="2000">
                <a:latin typeface="Times New Roman" panose="02020603050405020304" pitchFamily="18" charset="0"/>
                <a:cs typeface="Times New Roman" panose="02020603050405020304" pitchFamily="18" charset="0"/>
              </a:rPr>
              <a:t>ense </a:t>
            </a:r>
            <a:r>
              <a:rPr lang="en-US" sz="2000">
                <a:solidFill>
                  <a:srgbClr val="C00000"/>
                </a:solidFill>
                <a:latin typeface="Times New Roman" panose="02020603050405020304" pitchFamily="18" charset="0"/>
                <a:cs typeface="Times New Roman" panose="02020603050405020304" pitchFamily="18" charset="0"/>
              </a:rPr>
              <a:t>M</a:t>
            </a:r>
            <a:r>
              <a:rPr lang="en-US" sz="2000">
                <a:latin typeface="Times New Roman" panose="02020603050405020304" pitchFamily="18" charset="0"/>
                <a:cs typeface="Times New Roman" panose="02020603050405020304" pitchFamily="18" charset="0"/>
              </a:rPr>
              <a:t>ultiple </a:t>
            </a:r>
            <a:r>
              <a:rPr lang="en-US" sz="2000">
                <a:solidFill>
                  <a:srgbClr val="C00000"/>
                </a:solidFill>
                <a:latin typeface="Times New Roman" panose="02020603050405020304" pitchFamily="18" charset="0"/>
                <a:cs typeface="Times New Roman" panose="02020603050405020304" pitchFamily="18" charset="0"/>
              </a:rPr>
              <a:t>A</a:t>
            </a:r>
            <a:r>
              <a:rPr lang="en-US" sz="2000">
                <a:latin typeface="Times New Roman" panose="02020603050405020304" pitchFamily="18" charset="0"/>
                <a:cs typeface="Times New Roman" panose="02020603050405020304" pitchFamily="18" charset="0"/>
              </a:rPr>
              <a:t>ccess with </a:t>
            </a:r>
            <a:r>
              <a:rPr lang="en-US" sz="2000">
                <a:solidFill>
                  <a:srgbClr val="C00000"/>
                </a:solidFill>
                <a:latin typeface="Times New Roman" panose="02020603050405020304" pitchFamily="18" charset="0"/>
                <a:cs typeface="Times New Roman" panose="02020603050405020304" pitchFamily="18" charset="0"/>
              </a:rPr>
              <a:t>C</a:t>
            </a:r>
            <a:r>
              <a:rPr lang="en-US" sz="2000">
                <a:latin typeface="Times New Roman" panose="02020603050405020304" pitchFamily="18" charset="0"/>
                <a:cs typeface="Times New Roman" panose="02020603050405020304" pitchFamily="18" charset="0"/>
              </a:rPr>
              <a:t>ollision </a:t>
            </a:r>
            <a:r>
              <a:rPr lang="en-US" sz="2000">
                <a:solidFill>
                  <a:srgbClr val="C00000"/>
                </a:solidFill>
                <a:latin typeface="Times New Roman" panose="02020603050405020304" pitchFamily="18" charset="0"/>
                <a:cs typeface="Times New Roman" panose="02020603050405020304" pitchFamily="18" charset="0"/>
              </a:rPr>
              <a:t>D</a:t>
            </a:r>
            <a:r>
              <a:rPr lang="en-US" sz="2000">
                <a:latin typeface="Times New Roman" panose="02020603050405020304" pitchFamily="18" charset="0"/>
                <a:cs typeface="Times New Roman" panose="02020603050405020304" pitchFamily="18" charset="0"/>
              </a:rPr>
              <a:t>etection (</a:t>
            </a:r>
            <a:r>
              <a:rPr lang="en-US" sz="2000" b="1">
                <a:solidFill>
                  <a:srgbClr val="C00000"/>
                </a:solidFill>
                <a:latin typeface="Times New Roman" panose="02020603050405020304" pitchFamily="18" charset="0"/>
                <a:cs typeface="Times New Roman" panose="02020603050405020304" pitchFamily="18" charset="0"/>
              </a:rPr>
              <a:t>CSMA</a:t>
            </a:r>
            <a:r>
              <a:rPr lang="en-US" sz="2000">
                <a:latin typeface="Times New Roman" panose="02020603050405020304" pitchFamily="18" charset="0"/>
                <a:cs typeface="Times New Roman" panose="02020603050405020304" pitchFamily="18" charset="0"/>
              </a:rPr>
              <a:t>/</a:t>
            </a:r>
            <a:r>
              <a:rPr lang="en-US" sz="2000" b="1">
                <a:solidFill>
                  <a:schemeClr val="tx2"/>
                </a:solidFill>
                <a:latin typeface="Times New Roman" panose="02020603050405020304" pitchFamily="18" charset="0"/>
                <a:cs typeface="Times New Roman" panose="02020603050405020304" pitchFamily="18" charset="0"/>
              </a:rPr>
              <a:t>CD</a:t>
            </a:r>
            <a:r>
              <a:rPr lang="en-US" sz="2000">
                <a:latin typeface="Times New Roman" panose="02020603050405020304" pitchFamily="18" charset="0"/>
                <a:cs typeface="Times New Roman" panose="02020603050405020304" pitchFamily="18" charset="0"/>
              </a:rPr>
              <a:t>) augments the algorithm to handle the collision.</a:t>
            </a:r>
          </a:p>
          <a:p>
            <a:pPr algn="just"/>
            <a:r>
              <a:rPr lang="en-US" sz="2000">
                <a:latin typeface="Times New Roman" panose="02020603050405020304" pitchFamily="18" charset="0"/>
                <a:cs typeface="Times New Roman" panose="02020603050405020304" pitchFamily="18" charset="0"/>
              </a:rPr>
              <a:t>In this method, a station monitors the medium after it sends a frame to see if the transmission was successful</a:t>
            </a:r>
          </a:p>
          <a:p>
            <a:pPr algn="just"/>
            <a:r>
              <a:rPr lang="en-US" sz="2000">
                <a:latin typeface="Times New Roman" panose="02020603050405020304" pitchFamily="18" charset="0"/>
                <a:cs typeface="Times New Roman" panose="02020603050405020304" pitchFamily="18" charset="0"/>
              </a:rPr>
              <a:t>If a collision is detected, the station aborts the transmission</a:t>
            </a:r>
          </a:p>
          <a:p>
            <a:pPr algn="just"/>
            <a:r>
              <a:rPr lang="en-US" sz="2000">
                <a:solidFill>
                  <a:srgbClr val="C00000"/>
                </a:solidFill>
                <a:latin typeface="Times New Roman" panose="02020603050405020304" pitchFamily="18" charset="0"/>
                <a:cs typeface="Times New Roman" panose="02020603050405020304" pitchFamily="18" charset="0"/>
              </a:rPr>
              <a:t>No</a:t>
            </a:r>
            <a:r>
              <a:rPr lang="en-US" sz="2000">
                <a:latin typeface="Times New Roman" panose="02020603050405020304" pitchFamily="18" charset="0"/>
                <a:cs typeface="Times New Roman" panose="02020603050405020304" pitchFamily="18" charset="0"/>
              </a:rPr>
              <a:t> </a:t>
            </a:r>
            <a:r>
              <a:rPr lang="en-US" sz="2000">
                <a:solidFill>
                  <a:srgbClr val="C00000"/>
                </a:solidFill>
                <a:latin typeface="Times New Roman" panose="02020603050405020304" pitchFamily="18" charset="0"/>
                <a:cs typeface="Times New Roman" panose="02020603050405020304" pitchFamily="18" charset="0"/>
              </a:rPr>
              <a:t>Ack</a:t>
            </a:r>
            <a:r>
              <a:rPr lang="en-US" sz="2000">
                <a:latin typeface="Times New Roman" panose="02020603050405020304" pitchFamily="18" charset="0"/>
                <a:cs typeface="Times New Roman" panose="02020603050405020304" pitchFamily="18" charset="0"/>
              </a:rPr>
              <a:t>nowledgment</a:t>
            </a:r>
          </a:p>
          <a:p>
            <a:endParaRPr lang="en-US" sz="200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2656003-7B99-447F-9323-D9DCDA7B48E1}"/>
              </a:ext>
            </a:extLst>
          </p:cNvPr>
          <p:cNvSpPr>
            <a:spLocks noGrp="1"/>
          </p:cNvSpPr>
          <p:nvPr>
            <p:ph type="ftr" sz="quarter" idx="11"/>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703CD599-DB49-4C5D-8B10-2A8612FD498D}"/>
              </a:ext>
            </a:extLst>
          </p:cNvPr>
          <p:cNvSpPr>
            <a:spLocks noGrp="1"/>
          </p:cNvSpPr>
          <p:nvPr>
            <p:ph type="sldNum" sz="quarter" idx="12"/>
          </p:nvPr>
        </p:nvSpPr>
        <p:spPr/>
        <p:txBody>
          <a:bodyPr/>
          <a:lstStyle/>
          <a:p>
            <a:pPr>
              <a:defRPr/>
            </a:pPr>
            <a:fld id="{884D73F1-9A4C-4562-B91E-66EAD1153855}" type="slidenum">
              <a:rPr lang="en-US" altLang="en-US" smtClean="0"/>
              <a:pPr>
                <a:defRPr/>
              </a:pPr>
              <a:t>35</a:t>
            </a:fld>
            <a:endParaRPr lang="en-US" altLang="en-US"/>
          </a:p>
        </p:txBody>
      </p:sp>
      <p:sp>
        <p:nvSpPr>
          <p:cNvPr id="6" name="Date Placeholder 5">
            <a:extLst>
              <a:ext uri="{FF2B5EF4-FFF2-40B4-BE49-F238E27FC236}">
                <a16:creationId xmlns:a16="http://schemas.microsoft.com/office/drawing/2014/main" id="{CF09472E-69E8-4FE4-9374-B33D05040C8C}"/>
              </a:ext>
            </a:extLst>
          </p:cNvPr>
          <p:cNvSpPr>
            <a:spLocks noGrp="1"/>
          </p:cNvSpPr>
          <p:nvPr>
            <p:ph type="dt" sz="half" idx="10"/>
          </p:nvPr>
        </p:nvSpPr>
        <p:spPr/>
        <p:txBody>
          <a:bodyPr/>
          <a:lstStyle/>
          <a:p>
            <a:fld id="{75CEFCAA-AE78-46C8-A855-5C965991EE07}" type="datetime1">
              <a:rPr lang="en-US" smtClean="0"/>
              <a:t>9/7/2025</a:t>
            </a:fld>
            <a:endParaRPr lang="en-IN"/>
          </a:p>
        </p:txBody>
      </p:sp>
    </p:spTree>
    <p:extLst>
      <p:ext uri="{BB962C8B-B14F-4D97-AF65-F5344CB8AC3E}">
        <p14:creationId xmlns:p14="http://schemas.microsoft.com/office/powerpoint/2010/main" val="613849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p:cNvSpPr txBox="1">
            <a:spLocks noChangeArrowheads="1"/>
          </p:cNvSpPr>
          <p:nvPr/>
        </p:nvSpPr>
        <p:spPr bwMode="auto">
          <a:xfrm>
            <a:off x="2478689" y="307428"/>
            <a:ext cx="30909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aseline="0">
                <a:solidFill>
                  <a:srgbClr val="C00000"/>
                </a:solidFill>
                <a:latin typeface="Times New Roman" panose="02020603050405020304" pitchFamily="18" charset="0"/>
                <a:cs typeface="Times New Roman" panose="02020603050405020304" pitchFamily="18" charset="0"/>
              </a:rPr>
              <a:t>Collision in CSMA/CD</a:t>
            </a:r>
          </a:p>
        </p:txBody>
      </p:sp>
      <p:pic>
        <p:nvPicPr>
          <p:cNvPr id="11028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62025"/>
            <a:ext cx="8893719" cy="279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041BC466-E8AD-45D8-8920-1370D45B45BC}"/>
              </a:ext>
            </a:extLst>
          </p:cNvPr>
          <p:cNvSpPr/>
          <p:nvPr/>
        </p:nvSpPr>
        <p:spPr>
          <a:xfrm>
            <a:off x="1943100" y="4524263"/>
            <a:ext cx="5257800" cy="369332"/>
          </a:xfrm>
          <a:prstGeom prst="rect">
            <a:avLst/>
          </a:prstGeom>
        </p:spPr>
        <p:txBody>
          <a:bodyPr wrap="square">
            <a:spAutoFit/>
          </a:bodyPr>
          <a:lstStyle/>
          <a:p>
            <a:r>
              <a:rPr lang="en-US">
                <a:solidFill>
                  <a:srgbClr val="C00000"/>
                </a:solidFill>
              </a:rPr>
              <a:t>Collision is detected by every station in the Network</a:t>
            </a:r>
          </a:p>
        </p:txBody>
      </p:sp>
      <p:sp>
        <p:nvSpPr>
          <p:cNvPr id="3" name="Footer Placeholder 2">
            <a:extLst>
              <a:ext uri="{FF2B5EF4-FFF2-40B4-BE49-F238E27FC236}">
                <a16:creationId xmlns:a16="http://schemas.microsoft.com/office/drawing/2014/main" id="{293E0132-27B9-49DB-A5C5-38FF4CADA0B4}"/>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247A969C-44F0-4882-9AA3-588320174377}"/>
              </a:ext>
            </a:extLst>
          </p:cNvPr>
          <p:cNvSpPr>
            <a:spLocks noGrp="1"/>
          </p:cNvSpPr>
          <p:nvPr>
            <p:ph type="sldNum" sz="quarter" idx="12"/>
          </p:nvPr>
        </p:nvSpPr>
        <p:spPr/>
        <p:txBody>
          <a:bodyPr/>
          <a:lstStyle/>
          <a:p>
            <a:pPr>
              <a:defRPr/>
            </a:pPr>
            <a:fld id="{45655A06-D158-45CC-8F58-C202D3E628FF}" type="slidenum">
              <a:rPr lang="en-US" altLang="en-US" smtClean="0"/>
              <a:pPr>
                <a:defRPr/>
              </a:pPr>
              <a:t>36</a:t>
            </a:fld>
            <a:endParaRPr lang="en-US" altLang="en-US"/>
          </a:p>
        </p:txBody>
      </p:sp>
      <p:sp>
        <p:nvSpPr>
          <p:cNvPr id="5" name="Date Placeholder 4">
            <a:extLst>
              <a:ext uri="{FF2B5EF4-FFF2-40B4-BE49-F238E27FC236}">
                <a16:creationId xmlns:a16="http://schemas.microsoft.com/office/drawing/2014/main" id="{5202FA8B-FEEB-402C-90A2-597395C7E2BC}"/>
              </a:ext>
            </a:extLst>
          </p:cNvPr>
          <p:cNvSpPr>
            <a:spLocks noGrp="1"/>
          </p:cNvSpPr>
          <p:nvPr>
            <p:ph type="dt" sz="half" idx="10"/>
          </p:nvPr>
        </p:nvSpPr>
        <p:spPr/>
        <p:txBody>
          <a:bodyPr/>
          <a:lstStyle/>
          <a:p>
            <a:fld id="{76F4A03A-A20A-40B8-83FF-312AD536E88D}" type="datetime1">
              <a:rPr lang="en-US" smtClean="0"/>
              <a:t>9/7/2025</a:t>
            </a:fld>
            <a:endParaRPr lang="en-IN"/>
          </a:p>
        </p:txBody>
      </p:sp>
    </p:spTree>
    <p:extLst>
      <p:ext uri="{BB962C8B-B14F-4D97-AF65-F5344CB8AC3E}">
        <p14:creationId xmlns:p14="http://schemas.microsoft.com/office/powerpoint/2010/main" val="3519408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9"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p:cNvSpPr txBox="1">
            <a:spLocks noChangeArrowheads="1"/>
          </p:cNvSpPr>
          <p:nvPr/>
        </p:nvSpPr>
        <p:spPr bwMode="auto">
          <a:xfrm>
            <a:off x="1447800" y="308402"/>
            <a:ext cx="54665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baseline="0">
                <a:solidFill>
                  <a:srgbClr val="C00000"/>
                </a:solidFill>
                <a:latin typeface="Times New Roman" panose="02020603050405020304" pitchFamily="18" charset="0"/>
                <a:cs typeface="Times New Roman" panose="02020603050405020304" pitchFamily="18" charset="0"/>
              </a:rPr>
              <a:t>Collision and abortion in CSMA/CD</a:t>
            </a:r>
            <a:endParaRPr lang="en-US" sz="2800" b="0" i="0" baseline="-18000">
              <a:solidFill>
                <a:srgbClr val="C00000"/>
              </a:solidFill>
              <a:latin typeface="Times New Roman" panose="02020603050405020304" pitchFamily="18" charset="0"/>
              <a:cs typeface="Times New Roman" panose="02020603050405020304" pitchFamily="18" charset="0"/>
            </a:endParaRPr>
          </a:p>
          <a:p>
            <a:endParaRPr lang="en-US" sz="2000" baseline="0"/>
          </a:p>
        </p:txBody>
      </p:sp>
      <p:pic>
        <p:nvPicPr>
          <p:cNvPr id="11049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 y="1860103"/>
            <a:ext cx="8994775"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7804" y="5469151"/>
            <a:ext cx="8728076" cy="738664"/>
          </a:xfrm>
          <a:prstGeom prst="rect">
            <a:avLst/>
          </a:prstGeom>
        </p:spPr>
        <p:txBody>
          <a:bodyPr wrap="square">
            <a:spAutoFit/>
          </a:bodyPr>
          <a:lstStyle/>
          <a:p>
            <a:r>
              <a:rPr lang="en-US" sz="2100" baseline="0">
                <a:solidFill>
                  <a:srgbClr val="C00000"/>
                </a:solidFill>
              </a:rPr>
              <a:t>(t</a:t>
            </a:r>
            <a:r>
              <a:rPr lang="en-US" sz="2100" baseline="-25000">
                <a:solidFill>
                  <a:srgbClr val="C00000"/>
                </a:solidFill>
              </a:rPr>
              <a:t>4</a:t>
            </a:r>
            <a:r>
              <a:rPr lang="en-US" sz="2100" baseline="0">
                <a:solidFill>
                  <a:srgbClr val="C00000"/>
                </a:solidFill>
              </a:rPr>
              <a:t>-t</a:t>
            </a:r>
            <a:r>
              <a:rPr lang="en-US" sz="2100" baseline="-25000">
                <a:solidFill>
                  <a:srgbClr val="C00000"/>
                </a:solidFill>
              </a:rPr>
              <a:t>1</a:t>
            </a:r>
            <a:r>
              <a:rPr lang="en-US" sz="2100" baseline="0">
                <a:solidFill>
                  <a:srgbClr val="C00000"/>
                </a:solidFill>
              </a:rPr>
              <a:t>)*data rate </a:t>
            </a:r>
            <a:r>
              <a:rPr lang="en-US" sz="2100" baseline="0"/>
              <a:t>–amount of data transmitted  by A before detecting collision.</a:t>
            </a:r>
            <a:endParaRPr lang="en-US" sz="2100"/>
          </a:p>
        </p:txBody>
      </p:sp>
      <p:sp>
        <p:nvSpPr>
          <p:cNvPr id="3" name="Footer Placeholder 2">
            <a:extLst>
              <a:ext uri="{FF2B5EF4-FFF2-40B4-BE49-F238E27FC236}">
                <a16:creationId xmlns:a16="http://schemas.microsoft.com/office/drawing/2014/main" id="{26989D48-7054-4CC2-9F91-371C5BC95878}"/>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E83CC9AD-E291-40BC-AA8B-7258CAAE6D81}"/>
              </a:ext>
            </a:extLst>
          </p:cNvPr>
          <p:cNvSpPr>
            <a:spLocks noGrp="1"/>
          </p:cNvSpPr>
          <p:nvPr>
            <p:ph type="sldNum" sz="quarter" idx="12"/>
          </p:nvPr>
        </p:nvSpPr>
        <p:spPr/>
        <p:txBody>
          <a:bodyPr/>
          <a:lstStyle/>
          <a:p>
            <a:pPr>
              <a:defRPr/>
            </a:pPr>
            <a:fld id="{45655A06-D158-45CC-8F58-C202D3E628FF}" type="slidenum">
              <a:rPr lang="en-US" altLang="en-US" smtClean="0"/>
              <a:pPr>
                <a:defRPr/>
              </a:pPr>
              <a:t>37</a:t>
            </a:fld>
            <a:endParaRPr lang="en-US" altLang="en-US"/>
          </a:p>
        </p:txBody>
      </p:sp>
      <p:sp>
        <p:nvSpPr>
          <p:cNvPr id="5" name="Date Placeholder 4">
            <a:extLst>
              <a:ext uri="{FF2B5EF4-FFF2-40B4-BE49-F238E27FC236}">
                <a16:creationId xmlns:a16="http://schemas.microsoft.com/office/drawing/2014/main" id="{6FEA088E-ED1F-4BFE-9187-0A57ACE3D29A}"/>
              </a:ext>
            </a:extLst>
          </p:cNvPr>
          <p:cNvSpPr>
            <a:spLocks noGrp="1"/>
          </p:cNvSpPr>
          <p:nvPr>
            <p:ph type="dt" sz="half" idx="10"/>
          </p:nvPr>
        </p:nvSpPr>
        <p:spPr/>
        <p:txBody>
          <a:bodyPr/>
          <a:lstStyle/>
          <a:p>
            <a:fld id="{4BD1C414-362D-4624-BC38-315D79462EE0}" type="datetime1">
              <a:rPr lang="en-US" smtClean="0"/>
              <a:t>9/7/2025</a:t>
            </a:fld>
            <a:endParaRPr lang="en-IN"/>
          </a:p>
        </p:txBody>
      </p:sp>
      <p:sp>
        <p:nvSpPr>
          <p:cNvPr id="6" name="Rectangle 5">
            <a:extLst>
              <a:ext uri="{FF2B5EF4-FFF2-40B4-BE49-F238E27FC236}">
                <a16:creationId xmlns:a16="http://schemas.microsoft.com/office/drawing/2014/main" id="{628185F7-A1EF-4E28-97C1-2C9ACB9B75CC}"/>
              </a:ext>
            </a:extLst>
          </p:cNvPr>
          <p:cNvSpPr/>
          <p:nvPr/>
        </p:nvSpPr>
        <p:spPr>
          <a:xfrm>
            <a:off x="2438400" y="5912751"/>
            <a:ext cx="4557851" cy="369332"/>
          </a:xfrm>
          <a:prstGeom prst="rect">
            <a:avLst/>
          </a:prstGeom>
        </p:spPr>
        <p:txBody>
          <a:bodyPr wrap="none">
            <a:spAutoFit/>
          </a:bodyPr>
          <a:lstStyle/>
          <a:p>
            <a:r>
              <a:rPr lang="en-US"/>
              <a:t>Figure 2.12 Collision and Abortion in CSMA/CD</a:t>
            </a:r>
            <a:endParaRPr lang="en-IN"/>
          </a:p>
        </p:txBody>
      </p:sp>
    </p:spTree>
    <p:extLst>
      <p:ext uri="{BB962C8B-B14F-4D97-AF65-F5344CB8AC3E}">
        <p14:creationId xmlns:p14="http://schemas.microsoft.com/office/powerpoint/2010/main" val="474155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81C411-7633-4476-8E84-48F7025E7AAA}"/>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A55B0A3A-2124-4FEA-A997-3C27ABD634FC}"/>
              </a:ext>
            </a:extLst>
          </p:cNvPr>
          <p:cNvSpPr>
            <a:spLocks noGrp="1"/>
          </p:cNvSpPr>
          <p:nvPr>
            <p:ph type="sldNum" sz="quarter" idx="12"/>
          </p:nvPr>
        </p:nvSpPr>
        <p:spPr/>
        <p:txBody>
          <a:bodyPr/>
          <a:lstStyle/>
          <a:p>
            <a:pPr>
              <a:defRPr/>
            </a:pPr>
            <a:fld id="{45655A06-D158-45CC-8F58-C202D3E628FF}" type="slidenum">
              <a:rPr lang="en-US" altLang="en-US" smtClean="0"/>
              <a:pPr>
                <a:defRPr/>
              </a:pPr>
              <a:t>38</a:t>
            </a:fld>
            <a:endParaRPr lang="en-US" altLang="en-US"/>
          </a:p>
        </p:txBody>
      </p:sp>
      <p:pic>
        <p:nvPicPr>
          <p:cNvPr id="4" name="Picture 3">
            <a:extLst>
              <a:ext uri="{FF2B5EF4-FFF2-40B4-BE49-F238E27FC236}">
                <a16:creationId xmlns:a16="http://schemas.microsoft.com/office/drawing/2014/main" id="{1FDD2EAB-2B49-47F9-B525-0719E617A6EF}"/>
              </a:ext>
            </a:extLst>
          </p:cNvPr>
          <p:cNvPicPr>
            <a:picLocks noChangeAspect="1"/>
          </p:cNvPicPr>
          <p:nvPr/>
        </p:nvPicPr>
        <p:blipFill>
          <a:blip r:embed="rId3"/>
          <a:stretch>
            <a:fillRect/>
          </a:stretch>
        </p:blipFill>
        <p:spPr>
          <a:xfrm>
            <a:off x="-19333" y="1219944"/>
            <a:ext cx="9039225" cy="3200400"/>
          </a:xfrm>
          <a:prstGeom prst="rect">
            <a:avLst/>
          </a:prstGeom>
        </p:spPr>
      </p:pic>
      <p:sp>
        <p:nvSpPr>
          <p:cNvPr id="5" name="Rectangle 4">
            <a:extLst>
              <a:ext uri="{FF2B5EF4-FFF2-40B4-BE49-F238E27FC236}">
                <a16:creationId xmlns:a16="http://schemas.microsoft.com/office/drawing/2014/main" id="{16EAEDB2-5AE9-4AA8-B4A0-F911538E8036}"/>
              </a:ext>
            </a:extLst>
          </p:cNvPr>
          <p:cNvSpPr/>
          <p:nvPr/>
        </p:nvSpPr>
        <p:spPr>
          <a:xfrm>
            <a:off x="2514600" y="456625"/>
            <a:ext cx="3930884" cy="461665"/>
          </a:xfrm>
          <a:prstGeom prst="rect">
            <a:avLst/>
          </a:prstGeom>
        </p:spPr>
        <p:txBody>
          <a:bodyPr wrap="none">
            <a:spAutoFit/>
          </a:bodyPr>
          <a:lstStyle/>
          <a:p>
            <a:r>
              <a:rPr lang="en-IN" sz="2400">
                <a:solidFill>
                  <a:srgbClr val="C00000"/>
                </a:solidFill>
                <a:latin typeface="Times New Roman" panose="02020603050405020304" pitchFamily="18" charset="0"/>
                <a:cs typeface="Times New Roman" panose="02020603050405020304" pitchFamily="18" charset="0"/>
              </a:rPr>
              <a:t>What if Frame size is smaller?</a:t>
            </a:r>
          </a:p>
        </p:txBody>
      </p:sp>
      <p:sp>
        <p:nvSpPr>
          <p:cNvPr id="6" name="Rectangle 5">
            <a:extLst>
              <a:ext uri="{FF2B5EF4-FFF2-40B4-BE49-F238E27FC236}">
                <a16:creationId xmlns:a16="http://schemas.microsoft.com/office/drawing/2014/main" id="{7FFFE2EC-0509-47B8-A518-05241C118102}"/>
              </a:ext>
            </a:extLst>
          </p:cNvPr>
          <p:cNvSpPr/>
          <p:nvPr/>
        </p:nvSpPr>
        <p:spPr>
          <a:xfrm>
            <a:off x="329104" y="4772794"/>
            <a:ext cx="8115301" cy="400110"/>
          </a:xfrm>
          <a:prstGeom prst="rect">
            <a:avLst/>
          </a:prstGeom>
        </p:spPr>
        <p:txBody>
          <a:bodyPr wrap="square">
            <a:spAutoFit/>
          </a:bodyPr>
          <a:lstStyle/>
          <a:p>
            <a:r>
              <a:rPr lang="en-IN" sz="2000">
                <a:solidFill>
                  <a:srgbClr val="C00000"/>
                </a:solidFill>
                <a:latin typeface="Times New Roman" panose="02020603050405020304" pitchFamily="18" charset="0"/>
                <a:cs typeface="Times New Roman" panose="02020603050405020304" pitchFamily="18" charset="0"/>
              </a:rPr>
              <a:t>Station ‘</a:t>
            </a:r>
            <a:r>
              <a:rPr lang="en-IN" sz="2000">
                <a:latin typeface="Times New Roman" panose="02020603050405020304" pitchFamily="18" charset="0"/>
                <a:cs typeface="Times New Roman" panose="02020603050405020304" pitchFamily="18" charset="0"/>
              </a:rPr>
              <a:t>A</a:t>
            </a:r>
            <a:r>
              <a:rPr lang="en-IN" sz="2000">
                <a:solidFill>
                  <a:srgbClr val="C00000"/>
                </a:solidFill>
                <a:latin typeface="Times New Roman" panose="02020603050405020304" pitchFamily="18" charset="0"/>
                <a:cs typeface="Times New Roman" panose="02020603050405020304" pitchFamily="18" charset="0"/>
              </a:rPr>
              <a:t>’ never understands that- collision happened with it’s own Signal</a:t>
            </a:r>
          </a:p>
        </p:txBody>
      </p:sp>
      <p:sp>
        <p:nvSpPr>
          <p:cNvPr id="7" name="Rectangle 6">
            <a:extLst>
              <a:ext uri="{FF2B5EF4-FFF2-40B4-BE49-F238E27FC236}">
                <a16:creationId xmlns:a16="http://schemas.microsoft.com/office/drawing/2014/main" id="{DF0EFE8F-7B38-4DF4-AA88-41D2315D6B79}"/>
              </a:ext>
            </a:extLst>
          </p:cNvPr>
          <p:cNvSpPr/>
          <p:nvPr/>
        </p:nvSpPr>
        <p:spPr>
          <a:xfrm>
            <a:off x="185666" y="5172904"/>
            <a:ext cx="8629229" cy="707886"/>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Once the entire frame is sent, </a:t>
            </a:r>
            <a:r>
              <a:rPr lang="en-US" sz="2000">
                <a:solidFill>
                  <a:srgbClr val="FF0000"/>
                </a:solidFill>
                <a:latin typeface="Times New Roman" panose="02020603050405020304" pitchFamily="18" charset="0"/>
                <a:cs typeface="Times New Roman" panose="02020603050405020304" pitchFamily="18" charset="0"/>
              </a:rPr>
              <a:t>does not keep a copy </a:t>
            </a:r>
            <a:r>
              <a:rPr lang="en-US" sz="2000">
                <a:latin typeface="Times New Roman" panose="02020603050405020304" pitchFamily="18" charset="0"/>
                <a:cs typeface="Times New Roman" panose="02020603050405020304" pitchFamily="18" charset="0"/>
              </a:rPr>
              <a:t>of the frame and </a:t>
            </a:r>
            <a:r>
              <a:rPr lang="en-US" sz="2000">
                <a:solidFill>
                  <a:srgbClr val="FF0000"/>
                </a:solidFill>
                <a:latin typeface="Times New Roman" panose="02020603050405020304" pitchFamily="18" charset="0"/>
                <a:cs typeface="Times New Roman" panose="02020603050405020304" pitchFamily="18" charset="0"/>
              </a:rPr>
              <a:t>does not monitor </a:t>
            </a:r>
            <a:r>
              <a:rPr lang="en-US" sz="2000">
                <a:latin typeface="Times New Roman" panose="02020603050405020304" pitchFamily="18" charset="0"/>
                <a:cs typeface="Times New Roman" panose="02020603050405020304" pitchFamily="18" charset="0"/>
              </a:rPr>
              <a:t>the </a:t>
            </a:r>
            <a:r>
              <a:rPr lang="en-US" sz="2000">
                <a:solidFill>
                  <a:srgbClr val="FF0000"/>
                </a:solidFill>
                <a:latin typeface="Times New Roman" panose="02020603050405020304" pitchFamily="18" charset="0"/>
                <a:cs typeface="Times New Roman" panose="02020603050405020304" pitchFamily="18" charset="0"/>
              </a:rPr>
              <a:t>link</a:t>
            </a:r>
            <a:r>
              <a:rPr lang="en-US" sz="2000">
                <a:latin typeface="Times New Roman" panose="02020603050405020304" pitchFamily="18" charset="0"/>
                <a:cs typeface="Times New Roman" panose="02020603050405020304" pitchFamily="18" charset="0"/>
              </a:rPr>
              <a:t> for collision detection.</a:t>
            </a:r>
          </a:p>
        </p:txBody>
      </p:sp>
      <p:sp>
        <p:nvSpPr>
          <p:cNvPr id="8" name="Date Placeholder 7">
            <a:extLst>
              <a:ext uri="{FF2B5EF4-FFF2-40B4-BE49-F238E27FC236}">
                <a16:creationId xmlns:a16="http://schemas.microsoft.com/office/drawing/2014/main" id="{201B4639-89A2-452A-A762-AE6C49400B32}"/>
              </a:ext>
            </a:extLst>
          </p:cNvPr>
          <p:cNvSpPr>
            <a:spLocks noGrp="1"/>
          </p:cNvSpPr>
          <p:nvPr>
            <p:ph type="dt" sz="half" idx="10"/>
          </p:nvPr>
        </p:nvSpPr>
        <p:spPr/>
        <p:txBody>
          <a:bodyPr/>
          <a:lstStyle/>
          <a:p>
            <a:fld id="{EA6BCB04-E26F-43BC-8010-6C867FB370FD}" type="datetime1">
              <a:rPr lang="en-US" smtClean="0"/>
              <a:t>9/7/2025</a:t>
            </a:fld>
            <a:endParaRPr lang="en-IN"/>
          </a:p>
        </p:txBody>
      </p:sp>
    </p:spTree>
    <p:extLst>
      <p:ext uri="{BB962C8B-B14F-4D97-AF65-F5344CB8AC3E}">
        <p14:creationId xmlns:p14="http://schemas.microsoft.com/office/powerpoint/2010/main" val="4200001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864" y="198438"/>
            <a:ext cx="8229600" cy="715962"/>
          </a:xfrm>
        </p:spPr>
        <p:txBody>
          <a:bodyPr>
            <a:normAutofit/>
          </a:bodyPr>
          <a:lstStyle/>
          <a:p>
            <a:pPr algn="ctr"/>
            <a:r>
              <a:rPr lang="en-US" sz="2400">
                <a:solidFill>
                  <a:srgbClr val="C00000"/>
                </a:solidFill>
                <a:latin typeface="Times New Roman" panose="02020603050405020304" pitchFamily="18" charset="0"/>
                <a:cs typeface="Times New Roman" panose="02020603050405020304" pitchFamily="18" charset="0"/>
              </a:rPr>
              <a:t>Minimum Frame Size</a:t>
            </a:r>
          </a:p>
        </p:txBody>
      </p:sp>
      <p:sp>
        <p:nvSpPr>
          <p:cNvPr id="4" name="Content Placeholder 3"/>
          <p:cNvSpPr>
            <a:spLocks noGrp="1"/>
          </p:cNvSpPr>
          <p:nvPr>
            <p:ph idx="1"/>
          </p:nvPr>
        </p:nvSpPr>
        <p:spPr>
          <a:xfrm>
            <a:off x="264354" y="1034405"/>
            <a:ext cx="8610599" cy="4724400"/>
          </a:xfrm>
        </p:spPr>
        <p:txBody>
          <a:bodyPr>
            <a:normAutofit/>
          </a:bodyPr>
          <a:lstStyle/>
          <a:p>
            <a:pPr algn="just"/>
            <a:r>
              <a:rPr lang="en-US" sz="2000">
                <a:latin typeface="Times New Roman" panose="02020603050405020304" pitchFamily="18" charset="0"/>
                <a:cs typeface="Times New Roman" panose="02020603050405020304" pitchFamily="18" charset="0"/>
              </a:rPr>
              <a:t>For </a:t>
            </a:r>
            <a:r>
              <a:rPr lang="en-US" sz="2000" b="1">
                <a:latin typeface="Times New Roman" panose="02020603050405020304" pitchFamily="18" charset="0"/>
                <a:cs typeface="Times New Roman" panose="02020603050405020304" pitchFamily="18" charset="0"/>
              </a:rPr>
              <a:t>CSMA/CD </a:t>
            </a:r>
            <a:r>
              <a:rPr lang="en-US" sz="2000">
                <a:latin typeface="Times New Roman" panose="02020603050405020304" pitchFamily="18" charset="0"/>
                <a:cs typeface="Times New Roman" panose="02020603050405020304" pitchFamily="18" charset="0"/>
              </a:rPr>
              <a:t>to work, we need a restriction on the frame size. </a:t>
            </a:r>
            <a:r>
              <a:rPr lang="en-US" sz="2000">
                <a:solidFill>
                  <a:srgbClr val="FF0000"/>
                </a:solidFill>
                <a:latin typeface="Times New Roman" panose="02020603050405020304" pitchFamily="18" charset="0"/>
                <a:cs typeface="Times New Roman" panose="02020603050405020304" pitchFamily="18" charset="0"/>
              </a:rPr>
              <a:t>Before sending the last bit of the frame, the sending station must detect a collision</a:t>
            </a:r>
            <a:r>
              <a:rPr lang="en-US" sz="2000">
                <a:latin typeface="Times New Roman" panose="02020603050405020304" pitchFamily="18" charset="0"/>
                <a:cs typeface="Times New Roman" panose="02020603050405020304" pitchFamily="18" charset="0"/>
              </a:rPr>
              <a:t>, if any, and abort the transmission</a:t>
            </a:r>
          </a:p>
          <a:p>
            <a:pPr algn="just"/>
            <a:r>
              <a:rPr lang="en-US" sz="2000">
                <a:latin typeface="Times New Roman" panose="02020603050405020304" pitchFamily="18" charset="0"/>
                <a:cs typeface="Times New Roman" panose="02020603050405020304" pitchFamily="18" charset="0"/>
              </a:rPr>
              <a:t>This is so because the station, once the entire frame is sent, </a:t>
            </a:r>
            <a:r>
              <a:rPr lang="en-US" sz="2000">
                <a:solidFill>
                  <a:srgbClr val="FF0000"/>
                </a:solidFill>
                <a:latin typeface="Times New Roman" panose="02020603050405020304" pitchFamily="18" charset="0"/>
                <a:cs typeface="Times New Roman" panose="02020603050405020304" pitchFamily="18" charset="0"/>
              </a:rPr>
              <a:t>does not keep a copy </a:t>
            </a:r>
            <a:r>
              <a:rPr lang="en-US" sz="2000">
                <a:latin typeface="Times New Roman" panose="02020603050405020304" pitchFamily="18" charset="0"/>
                <a:cs typeface="Times New Roman" panose="02020603050405020304" pitchFamily="18" charset="0"/>
              </a:rPr>
              <a:t>of the frame and </a:t>
            </a:r>
            <a:r>
              <a:rPr lang="en-US" sz="2000">
                <a:solidFill>
                  <a:srgbClr val="FF0000"/>
                </a:solidFill>
                <a:latin typeface="Times New Roman" panose="02020603050405020304" pitchFamily="18" charset="0"/>
                <a:cs typeface="Times New Roman" panose="02020603050405020304" pitchFamily="18" charset="0"/>
              </a:rPr>
              <a:t>does not monitor </a:t>
            </a:r>
            <a:r>
              <a:rPr lang="en-US" sz="2000">
                <a:latin typeface="Times New Roman" panose="02020603050405020304" pitchFamily="18" charset="0"/>
                <a:cs typeface="Times New Roman" panose="02020603050405020304" pitchFamily="18" charset="0"/>
              </a:rPr>
              <a:t>the </a:t>
            </a:r>
            <a:r>
              <a:rPr lang="en-US" sz="2000">
                <a:solidFill>
                  <a:srgbClr val="FF0000"/>
                </a:solidFill>
                <a:latin typeface="Times New Roman" panose="02020603050405020304" pitchFamily="18" charset="0"/>
                <a:cs typeface="Times New Roman" panose="02020603050405020304" pitchFamily="18" charset="0"/>
              </a:rPr>
              <a:t>link</a:t>
            </a:r>
            <a:r>
              <a:rPr lang="en-US" sz="2000">
                <a:latin typeface="Times New Roman" panose="02020603050405020304" pitchFamily="18" charset="0"/>
                <a:cs typeface="Times New Roman" panose="02020603050405020304" pitchFamily="18" charset="0"/>
              </a:rPr>
              <a:t> for collision detection</a:t>
            </a:r>
          </a:p>
          <a:p>
            <a:pPr algn="just"/>
            <a:r>
              <a:rPr lang="en-US" sz="2000">
                <a:latin typeface="Times New Roman" panose="02020603050405020304" pitchFamily="18" charset="0"/>
                <a:cs typeface="Times New Roman" panose="02020603050405020304" pitchFamily="18" charset="0"/>
              </a:rPr>
              <a:t>In the worst case scenario, If the two stations involved in a collision are the maximum distance apart, the signal from the first takes time </a:t>
            </a:r>
            <a:r>
              <a:rPr lang="en-US" sz="2000" b="1" i="1" err="1">
                <a:latin typeface="Times New Roman" panose="02020603050405020304" pitchFamily="18" charset="0"/>
                <a:cs typeface="Times New Roman" panose="02020603050405020304" pitchFamily="18" charset="0"/>
              </a:rPr>
              <a:t>T</a:t>
            </a:r>
            <a:r>
              <a:rPr lang="en-US" sz="2000" b="1" i="1" baseline="-25000" err="1">
                <a:latin typeface="Times New Roman" panose="02020603050405020304" pitchFamily="18" charset="0"/>
                <a:cs typeface="Times New Roman" panose="02020603050405020304" pitchFamily="18" charset="0"/>
              </a:rPr>
              <a:t>p</a:t>
            </a:r>
            <a:r>
              <a:rPr lang="en-US" sz="2000" i="1" baseline="-25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to reach the second, and the effect of the collision takes another time </a:t>
            </a:r>
            <a:r>
              <a:rPr lang="en-US" sz="2000" b="1" i="1" err="1">
                <a:latin typeface="Times New Roman" panose="02020603050405020304" pitchFamily="18" charset="0"/>
                <a:cs typeface="Times New Roman" panose="02020603050405020304" pitchFamily="18" charset="0"/>
              </a:rPr>
              <a:t>T</a:t>
            </a:r>
            <a:r>
              <a:rPr lang="en-US" sz="2000" b="1" i="1" baseline="-25000" err="1">
                <a:latin typeface="Times New Roman" panose="02020603050405020304" pitchFamily="18" charset="0"/>
                <a:cs typeface="Times New Roman" panose="02020603050405020304" pitchFamily="18" charset="0"/>
              </a:rPr>
              <a:t>p</a:t>
            </a:r>
            <a:r>
              <a:rPr lang="en-US" sz="2000" i="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to reach the first</a:t>
            </a:r>
          </a:p>
          <a:p>
            <a:pPr algn="just"/>
            <a:r>
              <a:rPr lang="en-US" sz="2000">
                <a:latin typeface="Times New Roman" panose="02020603050405020304" pitchFamily="18" charset="0"/>
                <a:cs typeface="Times New Roman" panose="02020603050405020304" pitchFamily="18" charset="0"/>
              </a:rPr>
              <a:t>Therefore, the frame transmission delay </a:t>
            </a:r>
            <a:r>
              <a:rPr lang="en-US" sz="2000" b="1" i="1" err="1">
                <a:solidFill>
                  <a:srgbClr val="FF0000"/>
                </a:solidFill>
                <a:latin typeface="Times New Roman" panose="02020603050405020304" pitchFamily="18" charset="0"/>
                <a:cs typeface="Times New Roman" panose="02020603050405020304" pitchFamily="18" charset="0"/>
              </a:rPr>
              <a:t>T</a:t>
            </a:r>
            <a:r>
              <a:rPr lang="en-US" sz="2000" b="1" baseline="-25000" err="1">
                <a:solidFill>
                  <a:srgbClr val="FF0000"/>
                </a:solidFill>
                <a:latin typeface="Times New Roman" panose="02020603050405020304" pitchFamily="18" charset="0"/>
                <a:cs typeface="Times New Roman" panose="02020603050405020304" pitchFamily="18" charset="0"/>
              </a:rPr>
              <a:t>fr</a:t>
            </a:r>
            <a:r>
              <a:rPr lang="en-US" sz="2000" b="1">
                <a:solidFill>
                  <a:srgbClr val="FF0000"/>
                </a:solidFill>
                <a:latin typeface="Times New Roman" panose="02020603050405020304" pitchFamily="18" charset="0"/>
                <a:cs typeface="Times New Roman" panose="02020603050405020304" pitchFamily="18" charset="0"/>
              </a:rPr>
              <a:t>(also called as T</a:t>
            </a:r>
            <a:r>
              <a:rPr lang="en-US" sz="2000" b="1" baseline="-25000">
                <a:solidFill>
                  <a:srgbClr val="FF0000"/>
                </a:solidFill>
                <a:latin typeface="Times New Roman" panose="02020603050405020304" pitchFamily="18" charset="0"/>
                <a:cs typeface="Times New Roman" panose="02020603050405020304" pitchFamily="18" charset="0"/>
              </a:rPr>
              <a:t>d</a:t>
            </a:r>
            <a:r>
              <a:rPr lang="en-US" sz="2000" b="1">
                <a:solidFill>
                  <a:srgbClr val="FF0000"/>
                </a:solidFill>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a:t>
            </a:r>
            <a:r>
              <a:rPr lang="en-US" sz="2000">
                <a:solidFill>
                  <a:srgbClr val="660066"/>
                </a:solidFill>
                <a:latin typeface="Times New Roman" panose="02020603050405020304" pitchFamily="18" charset="0"/>
                <a:cs typeface="Times New Roman" panose="02020603050405020304" pitchFamily="18" charset="0"/>
              </a:rPr>
              <a:t>must be at least two times the maximum propagation time </a:t>
            </a:r>
            <a:r>
              <a:rPr lang="en-US" sz="2000" b="1" i="1" err="1">
                <a:solidFill>
                  <a:srgbClr val="FF0000"/>
                </a:solidFill>
                <a:latin typeface="Times New Roman" panose="02020603050405020304" pitchFamily="18" charset="0"/>
                <a:cs typeface="Times New Roman" panose="02020603050405020304" pitchFamily="18" charset="0"/>
              </a:rPr>
              <a:t>T</a:t>
            </a:r>
            <a:r>
              <a:rPr lang="en-US" sz="2000" b="1" i="1" baseline="-25000" err="1">
                <a:solidFill>
                  <a:srgbClr val="FF0000"/>
                </a:solidFill>
                <a:latin typeface="Times New Roman" panose="02020603050405020304" pitchFamily="18" charset="0"/>
                <a:cs typeface="Times New Roman" panose="02020603050405020304" pitchFamily="18" charset="0"/>
              </a:rPr>
              <a:t>p</a:t>
            </a:r>
            <a:r>
              <a:rPr lang="en-US" sz="2000" baseline="-25000">
                <a:solidFill>
                  <a:srgbClr val="FF0000"/>
                </a:solidFill>
                <a:latin typeface="Times New Roman" panose="02020603050405020304" pitchFamily="18" charset="0"/>
                <a:cs typeface="Times New Roman" panose="02020603050405020304" pitchFamily="18" charset="0"/>
              </a:rPr>
              <a:t> </a:t>
            </a:r>
            <a:r>
              <a:rPr lang="en-US" sz="2000">
                <a:solidFill>
                  <a:srgbClr val="FF0000"/>
                </a:solidFill>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AD757A64-116A-4ADD-9DDF-7D6074861E8F}"/>
              </a:ext>
            </a:extLst>
          </p:cNvPr>
          <p:cNvSpPr>
            <a:spLocks noGrp="1"/>
          </p:cNvSpPr>
          <p:nvPr>
            <p:ph type="ftr" sz="quarter" idx="11"/>
          </p:nvPr>
        </p:nvSpPr>
        <p:spPr/>
        <p:txBody>
          <a:bodyPr/>
          <a:lstStyle/>
          <a:p>
            <a:pPr>
              <a:defRPr/>
            </a:pPr>
            <a:r>
              <a:rPr lang="en-US" altLang="en-US"/>
              <a:t>Computer Networks(MCA  5122)</a:t>
            </a:r>
          </a:p>
        </p:txBody>
      </p:sp>
      <p:sp>
        <p:nvSpPr>
          <p:cNvPr id="6" name="Slide Number Placeholder 5">
            <a:extLst>
              <a:ext uri="{FF2B5EF4-FFF2-40B4-BE49-F238E27FC236}">
                <a16:creationId xmlns:a16="http://schemas.microsoft.com/office/drawing/2014/main" id="{E2C7A5CB-438F-4245-B53D-AC79A9D46E32}"/>
              </a:ext>
            </a:extLst>
          </p:cNvPr>
          <p:cNvSpPr>
            <a:spLocks noGrp="1"/>
          </p:cNvSpPr>
          <p:nvPr>
            <p:ph type="sldNum" sz="quarter" idx="12"/>
          </p:nvPr>
        </p:nvSpPr>
        <p:spPr/>
        <p:txBody>
          <a:bodyPr/>
          <a:lstStyle/>
          <a:p>
            <a:pPr>
              <a:defRPr/>
            </a:pPr>
            <a:fld id="{884D73F1-9A4C-4562-B91E-66EAD1153855}" type="slidenum">
              <a:rPr lang="en-US" altLang="en-US" smtClean="0"/>
              <a:pPr>
                <a:defRPr/>
              </a:pPr>
              <a:t>39</a:t>
            </a:fld>
            <a:endParaRPr lang="en-US" altLang="en-US"/>
          </a:p>
        </p:txBody>
      </p:sp>
      <p:sp>
        <p:nvSpPr>
          <p:cNvPr id="2" name="Rectangle 1">
            <a:extLst>
              <a:ext uri="{FF2B5EF4-FFF2-40B4-BE49-F238E27FC236}">
                <a16:creationId xmlns:a16="http://schemas.microsoft.com/office/drawing/2014/main" id="{291DB5E7-7FBF-49DA-9F15-BD810C4364E1}"/>
              </a:ext>
            </a:extLst>
          </p:cNvPr>
          <p:cNvSpPr/>
          <p:nvPr/>
        </p:nvSpPr>
        <p:spPr>
          <a:xfrm>
            <a:off x="3657600" y="4572000"/>
            <a:ext cx="1454244" cy="461665"/>
          </a:xfrm>
          <a:prstGeom prst="rect">
            <a:avLst/>
          </a:prstGeom>
        </p:spPr>
        <p:txBody>
          <a:bodyPr wrap="none">
            <a:spAutoFit/>
          </a:bodyPr>
          <a:lstStyle/>
          <a:p>
            <a:r>
              <a:rPr lang="en-IN" sz="2400" err="1">
                <a:solidFill>
                  <a:srgbClr val="C00000"/>
                </a:solidFill>
                <a:latin typeface="Times New Roman" panose="02020603050405020304" pitchFamily="18" charset="0"/>
                <a:cs typeface="Times New Roman" panose="02020603050405020304" pitchFamily="18" charset="0"/>
              </a:rPr>
              <a:t>T</a:t>
            </a:r>
            <a:r>
              <a:rPr lang="en-IN" sz="2400" baseline="-25000" err="1">
                <a:solidFill>
                  <a:srgbClr val="C00000"/>
                </a:solidFill>
                <a:latin typeface="Times New Roman" panose="02020603050405020304" pitchFamily="18" charset="0"/>
                <a:cs typeface="Times New Roman" panose="02020603050405020304" pitchFamily="18" charset="0"/>
              </a:rPr>
              <a:t>fr</a:t>
            </a:r>
            <a:r>
              <a:rPr lang="en-IN" sz="2400">
                <a:solidFill>
                  <a:srgbClr val="C00000"/>
                </a:solidFill>
                <a:latin typeface="Times New Roman" panose="02020603050405020304" pitchFamily="18" charset="0"/>
                <a:cs typeface="Times New Roman" panose="02020603050405020304" pitchFamily="18" charset="0"/>
              </a:rPr>
              <a:t>&gt;=2*</a:t>
            </a:r>
            <a:r>
              <a:rPr lang="en-IN" sz="2400" err="1">
                <a:solidFill>
                  <a:srgbClr val="C00000"/>
                </a:solidFill>
                <a:latin typeface="Times New Roman" panose="02020603050405020304" pitchFamily="18" charset="0"/>
                <a:cs typeface="Times New Roman" panose="02020603050405020304" pitchFamily="18" charset="0"/>
              </a:rPr>
              <a:t>T</a:t>
            </a:r>
            <a:r>
              <a:rPr lang="en-IN" sz="2400" baseline="-25000" err="1">
                <a:solidFill>
                  <a:srgbClr val="C00000"/>
                </a:solidFill>
                <a:latin typeface="Times New Roman" panose="02020603050405020304" pitchFamily="18" charset="0"/>
                <a:cs typeface="Times New Roman" panose="02020603050405020304" pitchFamily="18" charset="0"/>
              </a:rPr>
              <a:t>p</a:t>
            </a:r>
            <a:endParaRPr lang="en-IN" sz="240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30E7920C-F32A-4916-AD32-5493A054CBD7}"/>
              </a:ext>
            </a:extLst>
          </p:cNvPr>
          <p:cNvSpPr>
            <a:spLocks noGrp="1"/>
          </p:cNvSpPr>
          <p:nvPr>
            <p:ph type="dt" sz="half" idx="10"/>
          </p:nvPr>
        </p:nvSpPr>
        <p:spPr/>
        <p:txBody>
          <a:bodyPr/>
          <a:lstStyle/>
          <a:p>
            <a:fld id="{F221A53A-FB3D-4FBA-8E49-E26F45E8EE21}" type="datetime1">
              <a:rPr lang="en-US" smtClean="0"/>
              <a:t>9/7/2025</a:t>
            </a:fld>
            <a:endParaRPr lang="en-IN"/>
          </a:p>
        </p:txBody>
      </p:sp>
    </p:spTree>
    <p:extLst>
      <p:ext uri="{BB962C8B-B14F-4D97-AF65-F5344CB8AC3E}">
        <p14:creationId xmlns:p14="http://schemas.microsoft.com/office/powerpoint/2010/main" val="286084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itchFamily="18" charset="0"/>
            </a:endParaRPr>
          </a:p>
        </p:txBody>
      </p:sp>
      <p:sp>
        <p:nvSpPr>
          <p:cNvPr id="2" name="Footer Placeholder 1">
            <a:extLst>
              <a:ext uri="{FF2B5EF4-FFF2-40B4-BE49-F238E27FC236}">
                <a16:creationId xmlns:a16="http://schemas.microsoft.com/office/drawing/2014/main" id="{6B28DCB0-5E1E-5F42-E691-AE1179FDBCF9}"/>
              </a:ext>
            </a:extLst>
          </p:cNvPr>
          <p:cNvSpPr>
            <a:spLocks noGrp="1"/>
          </p:cNvSpPr>
          <p:nvPr>
            <p:ph type="ftr" sz="quarter" idx="10"/>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BDABD541-D9E9-561A-08CE-A3E9F8C507B3}"/>
              </a:ext>
            </a:extLst>
          </p:cNvPr>
          <p:cNvSpPr>
            <a:spLocks noGrp="1"/>
          </p:cNvSpPr>
          <p:nvPr>
            <p:ph type="sldNum" sz="quarter" idx="11"/>
          </p:nvPr>
        </p:nvSpPr>
        <p:spPr/>
        <p:txBody>
          <a:bodyPr/>
          <a:lstStyle/>
          <a:p>
            <a:pPr>
              <a:defRPr/>
            </a:pPr>
            <a:fld id="{45655A06-D158-45CC-8F58-C202D3E628FF}" type="slidenum">
              <a:rPr lang="en-US" altLang="en-US" smtClean="0"/>
              <a:pPr>
                <a:defRPr/>
              </a:pPr>
              <a:t>4</a:t>
            </a:fld>
            <a:endParaRPr lang="en-US" altLang="en-US"/>
          </a:p>
        </p:txBody>
      </p:sp>
      <p:sp>
        <p:nvSpPr>
          <p:cNvPr id="4" name="Text Box 3"/>
          <p:cNvSpPr txBox="1">
            <a:spLocks noChangeArrowheads="1"/>
          </p:cNvSpPr>
          <p:nvPr/>
        </p:nvSpPr>
        <p:spPr bwMode="auto">
          <a:xfrm>
            <a:off x="3195949" y="196597"/>
            <a:ext cx="2752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C00000"/>
                </a:solidFill>
                <a:latin typeface="Times" pitchFamily="18" charset="0"/>
              </a:rPr>
              <a:t>IEEE STANDARDS</a:t>
            </a:r>
          </a:p>
        </p:txBody>
      </p:sp>
      <p:sp>
        <p:nvSpPr>
          <p:cNvPr id="7" name="TextBox 6">
            <a:extLst>
              <a:ext uri="{FF2B5EF4-FFF2-40B4-BE49-F238E27FC236}">
                <a16:creationId xmlns:a16="http://schemas.microsoft.com/office/drawing/2014/main" id="{B473390A-B8CF-70BA-976C-3FDA455D6A7B}"/>
              </a:ext>
            </a:extLst>
          </p:cNvPr>
          <p:cNvSpPr txBox="1"/>
          <p:nvPr/>
        </p:nvSpPr>
        <p:spPr>
          <a:xfrm>
            <a:off x="228600" y="990600"/>
            <a:ext cx="8489950" cy="4093428"/>
          </a:xfrm>
          <a:prstGeom prst="rect">
            <a:avLst/>
          </a:prstGeom>
          <a:noFill/>
        </p:spPr>
        <p:txBody>
          <a:bodyPr wrap="square">
            <a:spAutoFit/>
          </a:bodyPr>
          <a:lstStyle/>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In 1985, the Computer Society of the IEEE started a project, called Project 802, to set standards to enable intercommunication among equipment from a variety of manufacturers</a:t>
            </a:r>
          </a:p>
          <a:p>
            <a:pPr algn="just"/>
            <a:endParaRPr lang="en-US" sz="2000" b="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Project 802  is a way of specifying functions of the physical layer and the data link layer of major LAN protocols</a:t>
            </a:r>
          </a:p>
          <a:p>
            <a:pPr algn="just"/>
            <a:endParaRPr lang="en-US" sz="2000" b="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The standard was adopted by the American National Standards Institute (ANSI)</a:t>
            </a:r>
          </a:p>
          <a:p>
            <a:pPr algn="just"/>
            <a:endParaRPr lang="en-US" sz="2000" b="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 In 1987, the International Standards Organization (ISO) also approved it as an international standard under the designation ISO 8802</a:t>
            </a:r>
          </a:p>
          <a:p>
            <a:pPr algn="just"/>
            <a:r>
              <a:rPr lang="en-US" sz="2000" b="0">
                <a:latin typeface="Times New Roman" panose="02020603050405020304" pitchFamily="18" charset="0"/>
                <a:cs typeface="Times New Roman" panose="02020603050405020304" pitchFamily="18" charset="0"/>
              </a:rPr>
              <a:t> </a:t>
            </a:r>
            <a:endParaRPr lang="en-IN" sz="2000" b="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75E3BFA-3753-4A0E-BE24-B35F68BC21A2}"/>
              </a:ext>
            </a:extLst>
          </p:cNvPr>
          <p:cNvSpPr>
            <a:spLocks noGrp="1"/>
          </p:cNvSpPr>
          <p:nvPr>
            <p:ph type="dt" sz="half" idx="10"/>
          </p:nvPr>
        </p:nvSpPr>
        <p:spPr/>
        <p:txBody>
          <a:bodyPr/>
          <a:lstStyle/>
          <a:p>
            <a:fld id="{895A8A33-4EC4-42C3-AF52-24F4B559468F}" type="datetime1">
              <a:rPr lang="en-US" smtClean="0"/>
              <a:t>9/7/2025</a:t>
            </a:fld>
            <a:endParaRPr lang="en-IN"/>
          </a:p>
        </p:txBody>
      </p:sp>
    </p:spTree>
    <p:extLst>
      <p:ext uri="{BB962C8B-B14F-4D97-AF65-F5344CB8AC3E}">
        <p14:creationId xmlns:p14="http://schemas.microsoft.com/office/powerpoint/2010/main" val="2392325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1D3D1-1E9D-4974-844D-E4881A19A0FA}"/>
              </a:ext>
            </a:extLst>
          </p:cNvPr>
          <p:cNvSpPr>
            <a:spLocks noGrp="1"/>
          </p:cNvSpPr>
          <p:nvPr>
            <p:ph idx="1"/>
          </p:nvPr>
        </p:nvSpPr>
        <p:spPr>
          <a:xfrm>
            <a:off x="628650" y="1253331"/>
            <a:ext cx="7886700" cy="4351338"/>
          </a:xfrm>
        </p:spPr>
        <p:txBody>
          <a:bodyPr>
            <a:normAutofit/>
          </a:bodyPr>
          <a:lstStyle/>
          <a:p>
            <a:pPr marL="0" indent="0" algn="ctr">
              <a:buNone/>
            </a:pPr>
            <a:r>
              <a:rPr lang="en-US" sz="2000" err="1">
                <a:latin typeface="Times New Roman" panose="02020603050405020304" pitchFamily="18" charset="0"/>
                <a:cs typeface="Times New Roman" panose="02020603050405020304" pitchFamily="18" charset="0"/>
              </a:rPr>
              <a:t>T</a:t>
            </a:r>
            <a:r>
              <a:rPr lang="en-US" sz="2000" baseline="-25000" err="1">
                <a:latin typeface="Times New Roman" panose="02020603050405020304" pitchFamily="18" charset="0"/>
                <a:cs typeface="Times New Roman" panose="02020603050405020304" pitchFamily="18" charset="0"/>
              </a:rPr>
              <a:t>fr</a:t>
            </a:r>
            <a:r>
              <a:rPr lang="en-US" sz="2000" baseline="-25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&gt;= 2 * </a:t>
            </a:r>
            <a:r>
              <a:rPr lang="en-US" sz="2000" err="1">
                <a:latin typeface="Times New Roman" panose="02020603050405020304" pitchFamily="18" charset="0"/>
                <a:cs typeface="Times New Roman" panose="02020603050405020304" pitchFamily="18" charset="0"/>
              </a:rPr>
              <a:t>T</a:t>
            </a:r>
            <a:r>
              <a:rPr lang="en-US" sz="2000" baseline="-25000" err="1">
                <a:latin typeface="Times New Roman" panose="02020603050405020304" pitchFamily="18" charset="0"/>
                <a:cs typeface="Times New Roman" panose="02020603050405020304" pitchFamily="18" charset="0"/>
              </a:rPr>
              <a:t>p</a:t>
            </a:r>
            <a:r>
              <a:rPr lang="en-US" sz="2000">
                <a:latin typeface="Times New Roman" panose="02020603050405020304" pitchFamily="18" charset="0"/>
                <a:cs typeface="Times New Roman" panose="02020603050405020304" pitchFamily="18" charset="0"/>
              </a:rPr>
              <a:t> </a:t>
            </a:r>
            <a:r>
              <a:rPr lang="en-US" sz="2000" baseline="-25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and</a:t>
            </a:r>
            <a:r>
              <a:rPr lang="en-US" sz="2000" baseline="-25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a:t>
            </a:r>
            <a:r>
              <a:rPr lang="en-US" sz="2000" baseline="-25000">
                <a:latin typeface="Times New Roman" panose="02020603050405020304" pitchFamily="18" charset="0"/>
                <a:cs typeface="Times New Roman" panose="02020603050405020304" pitchFamily="18" charset="0"/>
              </a:rPr>
              <a:t>d</a:t>
            </a:r>
            <a:r>
              <a:rPr lang="en-US" sz="2000">
                <a:latin typeface="Times New Roman" panose="02020603050405020304" pitchFamily="18" charset="0"/>
                <a:cs typeface="Times New Roman" panose="02020603050405020304" pitchFamily="18" charset="0"/>
              </a:rPr>
              <a:t> = N/R </a:t>
            </a:r>
          </a:p>
          <a:p>
            <a:pPr marL="0" indent="0" algn="ctr">
              <a:buNone/>
            </a:pPr>
            <a:r>
              <a:rPr lang="en-US" sz="2000">
                <a:latin typeface="Times New Roman" panose="02020603050405020304" pitchFamily="18" charset="0"/>
                <a:cs typeface="Times New Roman" panose="02020603050405020304" pitchFamily="18" charset="0"/>
              </a:rPr>
              <a:t> </a:t>
            </a:r>
            <a:r>
              <a:rPr lang="en-US" sz="2000">
                <a:solidFill>
                  <a:srgbClr val="C00000"/>
                </a:solidFill>
                <a:latin typeface="Times New Roman" panose="02020603050405020304" pitchFamily="18" charset="0"/>
                <a:cs typeface="Times New Roman" panose="02020603050405020304" pitchFamily="18" charset="0"/>
              </a:rPr>
              <a:t>N</a:t>
            </a:r>
            <a:r>
              <a:rPr lang="en-US" sz="2000">
                <a:latin typeface="Times New Roman" panose="02020603050405020304" pitchFamily="18" charset="0"/>
                <a:cs typeface="Times New Roman" panose="02020603050405020304" pitchFamily="18" charset="0"/>
              </a:rPr>
              <a:t>- length of frame in bits</a:t>
            </a:r>
          </a:p>
          <a:p>
            <a:pPr marL="0" indent="0" algn="ctr">
              <a:buNone/>
            </a:pPr>
            <a:r>
              <a:rPr lang="en-US" sz="2000">
                <a:solidFill>
                  <a:srgbClr val="C00000"/>
                </a:solidFill>
                <a:latin typeface="Times New Roman" panose="02020603050405020304" pitchFamily="18" charset="0"/>
                <a:cs typeface="Times New Roman" panose="02020603050405020304" pitchFamily="18" charset="0"/>
              </a:rPr>
              <a:t>R</a:t>
            </a:r>
            <a:r>
              <a:rPr lang="en-US" sz="2000">
                <a:latin typeface="Times New Roman" panose="02020603050405020304" pitchFamily="18" charset="0"/>
                <a:cs typeface="Times New Roman" panose="02020603050405020304" pitchFamily="18" charset="0"/>
              </a:rPr>
              <a:t>- Data rate</a:t>
            </a:r>
          </a:p>
          <a:p>
            <a:pPr marL="0" indent="0" algn="ctr">
              <a:buNone/>
            </a:pPr>
            <a:r>
              <a:rPr lang="en-US" sz="2000">
                <a:latin typeface="Times New Roman" panose="02020603050405020304" pitchFamily="18" charset="0"/>
                <a:cs typeface="Times New Roman" panose="02020603050405020304" pitchFamily="18" charset="0"/>
              </a:rPr>
              <a:t>N/R &gt;= 2 * </a:t>
            </a:r>
            <a:r>
              <a:rPr lang="en-US" sz="2000" err="1">
                <a:latin typeface="Times New Roman" panose="02020603050405020304" pitchFamily="18" charset="0"/>
                <a:cs typeface="Times New Roman" panose="02020603050405020304" pitchFamily="18" charset="0"/>
              </a:rPr>
              <a:t>T</a:t>
            </a:r>
            <a:r>
              <a:rPr lang="en-US" sz="2000" baseline="-25000" err="1">
                <a:latin typeface="Times New Roman" panose="02020603050405020304" pitchFamily="18" charset="0"/>
                <a:cs typeface="Times New Roman" panose="02020603050405020304" pitchFamily="18" charset="0"/>
              </a:rPr>
              <a:t>p</a:t>
            </a:r>
            <a:r>
              <a:rPr lang="en-US" sz="2000">
                <a:latin typeface="Times New Roman" panose="02020603050405020304" pitchFamily="18" charset="0"/>
                <a:cs typeface="Times New Roman" panose="02020603050405020304" pitchFamily="18" charset="0"/>
              </a:rPr>
              <a:t> </a:t>
            </a:r>
          </a:p>
          <a:p>
            <a:pPr marL="0" indent="0" algn="ctr">
              <a:buNone/>
            </a:pPr>
            <a:r>
              <a:rPr lang="en-US" sz="2000">
                <a:latin typeface="Times New Roman" panose="02020603050405020304" pitchFamily="18" charset="0"/>
                <a:cs typeface="Times New Roman" panose="02020603050405020304" pitchFamily="18" charset="0"/>
              </a:rPr>
              <a:t>N&gt;=2 * </a:t>
            </a:r>
            <a:r>
              <a:rPr lang="en-US" sz="2000" err="1">
                <a:latin typeface="Times New Roman" panose="02020603050405020304" pitchFamily="18" charset="0"/>
                <a:cs typeface="Times New Roman" panose="02020603050405020304" pitchFamily="18" charset="0"/>
              </a:rPr>
              <a:t>T</a:t>
            </a:r>
            <a:r>
              <a:rPr lang="en-US" sz="2000" baseline="-25000" err="1">
                <a:latin typeface="Times New Roman" panose="02020603050405020304" pitchFamily="18" charset="0"/>
                <a:cs typeface="Times New Roman" panose="02020603050405020304" pitchFamily="18" charset="0"/>
              </a:rPr>
              <a:t>p</a:t>
            </a:r>
            <a:r>
              <a:rPr lang="en-US" sz="2000">
                <a:latin typeface="Times New Roman" panose="02020603050405020304" pitchFamily="18" charset="0"/>
                <a:cs typeface="Times New Roman" panose="02020603050405020304" pitchFamily="18" charset="0"/>
              </a:rPr>
              <a:t> * R</a:t>
            </a:r>
          </a:p>
          <a:p>
            <a:pPr marL="0" indent="0" algn="ctr">
              <a:buNone/>
            </a:pPr>
            <a:r>
              <a:rPr lang="en-US" sz="2000">
                <a:solidFill>
                  <a:srgbClr val="FF0000"/>
                </a:solidFill>
                <a:latin typeface="Times New Roman" panose="02020603050405020304" pitchFamily="18" charset="0"/>
                <a:cs typeface="Times New Roman" panose="02020603050405020304" pitchFamily="18" charset="0"/>
              </a:rPr>
              <a:t>Frame Size &gt;= (2 * </a:t>
            </a:r>
            <a:r>
              <a:rPr lang="en-US" sz="2000" err="1">
                <a:solidFill>
                  <a:srgbClr val="FF0000"/>
                </a:solidFill>
                <a:latin typeface="Times New Roman" panose="02020603050405020304" pitchFamily="18" charset="0"/>
                <a:cs typeface="Times New Roman" panose="02020603050405020304" pitchFamily="18" charset="0"/>
              </a:rPr>
              <a:t>T</a:t>
            </a:r>
            <a:r>
              <a:rPr lang="en-US" sz="2000" baseline="-25000" err="1">
                <a:solidFill>
                  <a:srgbClr val="FF0000"/>
                </a:solidFill>
                <a:latin typeface="Times New Roman" panose="02020603050405020304" pitchFamily="18" charset="0"/>
                <a:cs typeface="Times New Roman" panose="02020603050405020304" pitchFamily="18" charset="0"/>
              </a:rPr>
              <a:t>p</a:t>
            </a:r>
            <a:r>
              <a:rPr lang="en-US" sz="2000">
                <a:solidFill>
                  <a:srgbClr val="FF0000"/>
                </a:solidFill>
                <a:latin typeface="Times New Roman" panose="02020603050405020304" pitchFamily="18" charset="0"/>
                <a:cs typeface="Times New Roman" panose="02020603050405020304" pitchFamily="18" charset="0"/>
              </a:rPr>
              <a:t>)* R</a:t>
            </a:r>
          </a:p>
          <a:p>
            <a:pPr marL="0" indent="0" algn="ctr">
              <a:buNone/>
            </a:pPr>
            <a:r>
              <a:rPr lang="en-US" sz="2000">
                <a:solidFill>
                  <a:srgbClr val="FF0000"/>
                </a:solidFill>
                <a:latin typeface="Times New Roman" panose="02020603050405020304" pitchFamily="18" charset="0"/>
                <a:cs typeface="Times New Roman" panose="02020603050405020304" pitchFamily="18" charset="0"/>
              </a:rPr>
              <a:t> Frame Size &gt;= (2 * d/c)* R</a:t>
            </a:r>
          </a:p>
          <a:p>
            <a:pPr marL="0" indent="0" algn="ctr">
              <a:buNone/>
            </a:pPr>
            <a:r>
              <a:rPr lang="en-US" sz="2000">
                <a:latin typeface="Times New Roman" panose="02020603050405020304" pitchFamily="18" charset="0"/>
                <a:cs typeface="Times New Roman" panose="02020603050405020304" pitchFamily="18" charset="0"/>
              </a:rPr>
              <a:t> because T</a:t>
            </a:r>
            <a:r>
              <a:rPr lang="en-US" sz="2000" baseline="-25000">
                <a:latin typeface="Times New Roman" panose="02020603050405020304" pitchFamily="18" charset="0"/>
                <a:cs typeface="Times New Roman" panose="02020603050405020304" pitchFamily="18" charset="0"/>
              </a:rPr>
              <a:t>P</a:t>
            </a:r>
            <a:r>
              <a:rPr lang="en-US" sz="2000">
                <a:latin typeface="Times New Roman" panose="02020603050405020304" pitchFamily="18" charset="0"/>
                <a:cs typeface="Times New Roman" panose="02020603050405020304" pitchFamily="18" charset="0"/>
              </a:rPr>
              <a:t> = d/c</a:t>
            </a:r>
          </a:p>
          <a:p>
            <a:endParaRPr lang="en-IN" sz="200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0508C56-8332-49B5-B7DF-E4A00FB365AC}"/>
              </a:ext>
            </a:extLst>
          </p:cNvPr>
          <p:cNvSpPr>
            <a:spLocks noGrp="1"/>
          </p:cNvSpPr>
          <p:nvPr>
            <p:ph type="ftr" sz="quarter" idx="11"/>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F16164F9-9C41-486E-BC92-5009EFF790E9}"/>
              </a:ext>
            </a:extLst>
          </p:cNvPr>
          <p:cNvSpPr>
            <a:spLocks noGrp="1"/>
          </p:cNvSpPr>
          <p:nvPr>
            <p:ph type="sldNum" sz="quarter" idx="12"/>
          </p:nvPr>
        </p:nvSpPr>
        <p:spPr/>
        <p:txBody>
          <a:bodyPr/>
          <a:lstStyle/>
          <a:p>
            <a:pPr>
              <a:defRPr/>
            </a:pPr>
            <a:fld id="{884D73F1-9A4C-4562-B91E-66EAD1153855}" type="slidenum">
              <a:rPr lang="en-US" altLang="en-US" smtClean="0"/>
              <a:pPr>
                <a:defRPr/>
              </a:pPr>
              <a:t>40</a:t>
            </a:fld>
            <a:endParaRPr lang="en-US" altLang="en-US"/>
          </a:p>
        </p:txBody>
      </p:sp>
      <p:sp>
        <p:nvSpPr>
          <p:cNvPr id="6" name="Date Placeholder 5">
            <a:extLst>
              <a:ext uri="{FF2B5EF4-FFF2-40B4-BE49-F238E27FC236}">
                <a16:creationId xmlns:a16="http://schemas.microsoft.com/office/drawing/2014/main" id="{E24A5FBF-A181-43FF-B09F-5DCBF731EAF4}"/>
              </a:ext>
            </a:extLst>
          </p:cNvPr>
          <p:cNvSpPr>
            <a:spLocks noGrp="1"/>
          </p:cNvSpPr>
          <p:nvPr>
            <p:ph type="dt" sz="half" idx="10"/>
          </p:nvPr>
        </p:nvSpPr>
        <p:spPr/>
        <p:txBody>
          <a:bodyPr/>
          <a:lstStyle/>
          <a:p>
            <a:fld id="{E742CB41-C37B-4CC7-B5E1-A03431E42124}" type="datetime1">
              <a:rPr lang="en-US" smtClean="0"/>
              <a:t>9/7/2025</a:t>
            </a:fld>
            <a:endParaRPr lang="en-IN"/>
          </a:p>
        </p:txBody>
      </p:sp>
      <p:sp>
        <p:nvSpPr>
          <p:cNvPr id="7" name="Rectangle 6">
            <a:extLst>
              <a:ext uri="{FF2B5EF4-FFF2-40B4-BE49-F238E27FC236}">
                <a16:creationId xmlns:a16="http://schemas.microsoft.com/office/drawing/2014/main" id="{DB661B4F-4A65-4A72-A6CE-F49F6055BDA2}"/>
              </a:ext>
            </a:extLst>
          </p:cNvPr>
          <p:cNvSpPr/>
          <p:nvPr/>
        </p:nvSpPr>
        <p:spPr>
          <a:xfrm>
            <a:off x="3682469" y="449262"/>
            <a:ext cx="2882520" cy="461665"/>
          </a:xfrm>
          <a:prstGeom prst="rect">
            <a:avLst/>
          </a:prstGeom>
        </p:spPr>
        <p:txBody>
          <a:bodyPr wrap="none">
            <a:spAutoFit/>
          </a:bodyPr>
          <a:lstStyle/>
          <a:p>
            <a:r>
              <a:rPr lang="en-US" sz="2400">
                <a:solidFill>
                  <a:srgbClr val="C00000"/>
                </a:solidFill>
                <a:latin typeface="Times New Roman" panose="02020603050405020304" pitchFamily="18" charset="0"/>
                <a:cs typeface="Times New Roman" panose="02020603050405020304" pitchFamily="18" charset="0"/>
              </a:rPr>
              <a:t>Minimum Frame Size</a:t>
            </a:r>
            <a:endParaRPr lang="en-IN" sz="2400"/>
          </a:p>
        </p:txBody>
      </p:sp>
    </p:spTree>
    <p:extLst>
      <p:ext uri="{BB962C8B-B14F-4D97-AF65-F5344CB8AC3E}">
        <p14:creationId xmlns:p14="http://schemas.microsoft.com/office/powerpoint/2010/main" val="3662957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7"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p:cNvSpPr txBox="1">
            <a:spLocks noChangeArrowheads="1"/>
          </p:cNvSpPr>
          <p:nvPr/>
        </p:nvSpPr>
        <p:spPr bwMode="auto">
          <a:xfrm>
            <a:off x="1947599" y="428533"/>
            <a:ext cx="4253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aseline="0">
                <a:solidFill>
                  <a:srgbClr val="C00000"/>
                </a:solidFill>
                <a:latin typeface="Times New Roman" panose="02020603050405020304" pitchFamily="18" charset="0"/>
                <a:cs typeface="Times New Roman" panose="02020603050405020304" pitchFamily="18" charset="0"/>
              </a:rPr>
              <a:t>Flow diagram for the CSMA/CD</a:t>
            </a:r>
          </a:p>
        </p:txBody>
      </p:sp>
      <p:sp>
        <p:nvSpPr>
          <p:cNvPr id="110694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69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6813" y="1066800"/>
            <a:ext cx="6297612" cy="5105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B20F73CB-FEDF-493C-8212-D26530A17193}"/>
              </a:ext>
            </a:extLst>
          </p:cNvPr>
          <p:cNvSpPr/>
          <p:nvPr/>
        </p:nvSpPr>
        <p:spPr>
          <a:xfrm>
            <a:off x="7315200" y="2134969"/>
            <a:ext cx="1600200" cy="830997"/>
          </a:xfrm>
          <a:prstGeom prst="rect">
            <a:avLst/>
          </a:prstGeom>
        </p:spPr>
        <p:txBody>
          <a:bodyPr wrap="square">
            <a:spAutoFit/>
          </a:bodyPr>
          <a:lstStyle/>
          <a:p>
            <a:r>
              <a:rPr lang="en-US" sz="1200"/>
              <a:t>Persistent Methods –tells what to do if media sensed is busy or if idle?</a:t>
            </a:r>
          </a:p>
        </p:txBody>
      </p:sp>
      <p:sp>
        <p:nvSpPr>
          <p:cNvPr id="3" name="Footer Placeholder 2">
            <a:extLst>
              <a:ext uri="{FF2B5EF4-FFF2-40B4-BE49-F238E27FC236}">
                <a16:creationId xmlns:a16="http://schemas.microsoft.com/office/drawing/2014/main" id="{EC0F2725-03DE-4C5C-AE1C-645D0D3616C1}"/>
              </a:ext>
            </a:extLst>
          </p:cNvPr>
          <p:cNvSpPr>
            <a:spLocks noGrp="1"/>
          </p:cNvSpPr>
          <p:nvPr>
            <p:ph type="ftr" sz="quarter" idx="11"/>
          </p:nvPr>
        </p:nvSpPr>
        <p:spPr/>
        <p:txBody>
          <a:bodyPr/>
          <a:lstStyle/>
          <a:p>
            <a:pPr>
              <a:defRPr/>
            </a:pPr>
            <a:r>
              <a:rPr lang="en-US" altLang="en-US"/>
              <a:t>Computer Networks(MCA  5122)</a:t>
            </a:r>
          </a:p>
        </p:txBody>
      </p:sp>
      <p:sp>
        <p:nvSpPr>
          <p:cNvPr id="4" name="Slide Number Placeholder 3">
            <a:extLst>
              <a:ext uri="{FF2B5EF4-FFF2-40B4-BE49-F238E27FC236}">
                <a16:creationId xmlns:a16="http://schemas.microsoft.com/office/drawing/2014/main" id="{604FE58A-6281-4073-A1EA-2C829A8170D4}"/>
              </a:ext>
            </a:extLst>
          </p:cNvPr>
          <p:cNvSpPr>
            <a:spLocks noGrp="1"/>
          </p:cNvSpPr>
          <p:nvPr>
            <p:ph type="sldNum" sz="quarter" idx="12"/>
          </p:nvPr>
        </p:nvSpPr>
        <p:spPr/>
        <p:txBody>
          <a:bodyPr/>
          <a:lstStyle/>
          <a:p>
            <a:pPr>
              <a:defRPr/>
            </a:pPr>
            <a:fld id="{45655A06-D158-45CC-8F58-C202D3E628FF}" type="slidenum">
              <a:rPr lang="en-US" altLang="en-US" smtClean="0"/>
              <a:pPr>
                <a:defRPr/>
              </a:pPr>
              <a:t>41</a:t>
            </a:fld>
            <a:endParaRPr lang="en-US" altLang="en-US"/>
          </a:p>
        </p:txBody>
      </p:sp>
      <p:sp>
        <p:nvSpPr>
          <p:cNvPr id="5" name="Date Placeholder 4">
            <a:extLst>
              <a:ext uri="{FF2B5EF4-FFF2-40B4-BE49-F238E27FC236}">
                <a16:creationId xmlns:a16="http://schemas.microsoft.com/office/drawing/2014/main" id="{BDC6ACEF-440E-4BF8-B83E-0F8B202023A2}"/>
              </a:ext>
            </a:extLst>
          </p:cNvPr>
          <p:cNvSpPr>
            <a:spLocks noGrp="1"/>
          </p:cNvSpPr>
          <p:nvPr>
            <p:ph type="dt" sz="half" idx="10"/>
          </p:nvPr>
        </p:nvSpPr>
        <p:spPr/>
        <p:txBody>
          <a:bodyPr/>
          <a:lstStyle/>
          <a:p>
            <a:fld id="{F01FEF07-A0DE-4D22-B264-2D530C4D8014}" type="datetime1">
              <a:rPr lang="en-US" smtClean="0"/>
              <a:t>9/7/2025</a:t>
            </a:fld>
            <a:endParaRPr lang="en-IN"/>
          </a:p>
        </p:txBody>
      </p:sp>
    </p:spTree>
    <p:extLst>
      <p:ext uri="{BB962C8B-B14F-4D97-AF65-F5344CB8AC3E}">
        <p14:creationId xmlns:p14="http://schemas.microsoft.com/office/powerpoint/2010/main" val="3849440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41" name="Rectangle 9"/>
          <p:cNvSpPr>
            <a:spLocks noChangeArrowheads="1"/>
          </p:cNvSpPr>
          <p:nvPr/>
        </p:nvSpPr>
        <p:spPr bwMode="auto">
          <a:xfrm>
            <a:off x="228600" y="973138"/>
            <a:ext cx="8686800" cy="132343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000" baseline="0">
                <a:latin typeface="Times New Roman" panose="02020603050405020304" pitchFamily="18" charset="0"/>
                <a:cs typeface="Times New Roman" panose="02020603050405020304" pitchFamily="18" charset="0"/>
              </a:rPr>
              <a:t>A network using CSMA/CD has a bandwidth of </a:t>
            </a:r>
            <a:r>
              <a:rPr lang="en-US" sz="2000" baseline="0">
                <a:solidFill>
                  <a:srgbClr val="C00000"/>
                </a:solidFill>
                <a:latin typeface="Times New Roman" panose="02020603050405020304" pitchFamily="18" charset="0"/>
                <a:cs typeface="Times New Roman" panose="02020603050405020304" pitchFamily="18" charset="0"/>
              </a:rPr>
              <a:t>10</a:t>
            </a:r>
            <a:r>
              <a:rPr lang="en-US" sz="2000" baseline="0">
                <a:latin typeface="Times New Roman" panose="02020603050405020304" pitchFamily="18" charset="0"/>
                <a:cs typeface="Times New Roman" panose="02020603050405020304" pitchFamily="18" charset="0"/>
              </a:rPr>
              <a:t> </a:t>
            </a:r>
            <a:r>
              <a:rPr lang="en-US" sz="2000" baseline="0">
                <a:solidFill>
                  <a:srgbClr val="C00000"/>
                </a:solidFill>
                <a:latin typeface="Times New Roman" panose="02020603050405020304" pitchFamily="18" charset="0"/>
                <a:cs typeface="Times New Roman" panose="02020603050405020304" pitchFamily="18" charset="0"/>
              </a:rPr>
              <a:t>Mbps</a:t>
            </a:r>
            <a:r>
              <a:rPr lang="en-US" sz="2000" baseline="0">
                <a:latin typeface="Times New Roman" panose="02020603050405020304" pitchFamily="18" charset="0"/>
                <a:cs typeface="Times New Roman" panose="02020603050405020304" pitchFamily="18" charset="0"/>
              </a:rPr>
              <a:t>. If the </a:t>
            </a:r>
            <a:r>
              <a:rPr lang="en-US" sz="2000" baseline="0">
                <a:solidFill>
                  <a:srgbClr val="C00000"/>
                </a:solidFill>
                <a:latin typeface="Times New Roman" panose="02020603050405020304" pitchFamily="18" charset="0"/>
                <a:cs typeface="Times New Roman" panose="02020603050405020304" pitchFamily="18" charset="0"/>
              </a:rPr>
              <a:t>maximum propagation time</a:t>
            </a:r>
            <a:r>
              <a:rPr lang="en-US" sz="2000" baseline="0">
                <a:latin typeface="Times New Roman" panose="02020603050405020304" pitchFamily="18" charset="0"/>
                <a:cs typeface="Times New Roman" panose="02020603050405020304" pitchFamily="18" charset="0"/>
              </a:rPr>
              <a:t> (including the delays in the devices and ignoring the time needed to send a jamming signal, as we see later) is </a:t>
            </a:r>
            <a:r>
              <a:rPr lang="en-US" sz="2000" baseline="0">
                <a:solidFill>
                  <a:srgbClr val="C00000"/>
                </a:solidFill>
                <a:latin typeface="Times New Roman" panose="02020603050405020304" pitchFamily="18" charset="0"/>
                <a:cs typeface="Times New Roman" panose="02020603050405020304" pitchFamily="18" charset="0"/>
              </a:rPr>
              <a:t>25.6 </a:t>
            </a:r>
            <a:r>
              <a:rPr lang="en-US" sz="2000" baseline="0" err="1">
                <a:solidFill>
                  <a:srgbClr val="C00000"/>
                </a:solidFill>
                <a:latin typeface="Times New Roman" panose="02020603050405020304" pitchFamily="18" charset="0"/>
                <a:cs typeface="Times New Roman" panose="02020603050405020304" pitchFamily="18" charset="0"/>
              </a:rPr>
              <a:t>μs</a:t>
            </a:r>
            <a:r>
              <a:rPr lang="en-US" sz="2000" baseline="0">
                <a:latin typeface="Times New Roman" panose="02020603050405020304" pitchFamily="18" charset="0"/>
                <a:cs typeface="Times New Roman" panose="02020603050405020304" pitchFamily="18" charset="0"/>
              </a:rPr>
              <a:t>, what is the minimum size of the frame?</a:t>
            </a:r>
          </a:p>
        </p:txBody>
      </p:sp>
      <p:sp>
        <p:nvSpPr>
          <p:cNvPr id="1170442" name="Text Box 10"/>
          <p:cNvSpPr txBox="1">
            <a:spLocks noChangeArrowheads="1"/>
          </p:cNvSpPr>
          <p:nvPr/>
        </p:nvSpPr>
        <p:spPr bwMode="auto">
          <a:xfrm>
            <a:off x="3588788" y="266689"/>
            <a:ext cx="12763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aseline="0">
                <a:solidFill>
                  <a:srgbClr val="C00000"/>
                </a:solidFill>
                <a:latin typeface="Times New Roman" panose="02020603050405020304" pitchFamily="18" charset="0"/>
                <a:cs typeface="Times New Roman" panose="02020603050405020304" pitchFamily="18" charset="0"/>
              </a:rPr>
              <a:t>Example</a:t>
            </a:r>
          </a:p>
        </p:txBody>
      </p:sp>
      <p:sp>
        <p:nvSpPr>
          <p:cNvPr id="1170443" name="Rectangle 11"/>
          <p:cNvSpPr>
            <a:spLocks noChangeArrowheads="1"/>
          </p:cNvSpPr>
          <p:nvPr/>
        </p:nvSpPr>
        <p:spPr bwMode="auto">
          <a:xfrm>
            <a:off x="164553" y="2972246"/>
            <a:ext cx="8686800" cy="163121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000" baseline="0">
                <a:solidFill>
                  <a:schemeClr val="hlink"/>
                </a:solidFill>
                <a:latin typeface="Times New Roman" panose="02020603050405020304" pitchFamily="18" charset="0"/>
                <a:cs typeface="Times New Roman" panose="02020603050405020304" pitchFamily="18" charset="0"/>
              </a:rPr>
              <a:t>Solution</a:t>
            </a:r>
          </a:p>
          <a:p>
            <a:pPr algn="just"/>
            <a:r>
              <a:rPr lang="en-US" sz="2000" baseline="0">
                <a:latin typeface="Times New Roman" panose="02020603050405020304" pitchFamily="18" charset="0"/>
                <a:cs typeface="Times New Roman" panose="02020603050405020304" pitchFamily="18" charset="0"/>
              </a:rPr>
              <a:t>The frame transmission time is </a:t>
            </a:r>
            <a:r>
              <a:rPr lang="en-US" sz="2000" baseline="0" err="1">
                <a:latin typeface="Times New Roman" panose="02020603050405020304" pitchFamily="18" charset="0"/>
                <a:cs typeface="Times New Roman" panose="02020603050405020304" pitchFamily="18" charset="0"/>
              </a:rPr>
              <a:t>T</a:t>
            </a:r>
            <a:r>
              <a:rPr lang="en-US" sz="2000" baseline="-16000" err="1">
                <a:latin typeface="Times New Roman" panose="02020603050405020304" pitchFamily="18" charset="0"/>
                <a:cs typeface="Times New Roman" panose="02020603050405020304" pitchFamily="18" charset="0"/>
              </a:rPr>
              <a:t>fr</a:t>
            </a:r>
            <a:r>
              <a:rPr lang="en-US" sz="2000" baseline="0">
                <a:latin typeface="Times New Roman" panose="02020603050405020304" pitchFamily="18" charset="0"/>
                <a:cs typeface="Times New Roman" panose="02020603050405020304" pitchFamily="18" charset="0"/>
              </a:rPr>
              <a:t> = 2 × </a:t>
            </a:r>
            <a:r>
              <a:rPr lang="en-US" sz="2000" baseline="0" err="1">
                <a:latin typeface="Times New Roman" panose="02020603050405020304" pitchFamily="18" charset="0"/>
                <a:cs typeface="Times New Roman" panose="02020603050405020304" pitchFamily="18" charset="0"/>
              </a:rPr>
              <a:t>T</a:t>
            </a:r>
            <a:r>
              <a:rPr lang="en-US" sz="2000" baseline="-14000" err="1">
                <a:latin typeface="Times New Roman" panose="02020603050405020304" pitchFamily="18" charset="0"/>
                <a:cs typeface="Times New Roman" panose="02020603050405020304" pitchFamily="18" charset="0"/>
              </a:rPr>
              <a:t>p</a:t>
            </a:r>
            <a:r>
              <a:rPr lang="en-US" sz="2000" baseline="0">
                <a:latin typeface="Times New Roman" panose="02020603050405020304" pitchFamily="18" charset="0"/>
                <a:cs typeface="Times New Roman" panose="02020603050405020304" pitchFamily="18" charset="0"/>
              </a:rPr>
              <a:t> = 51.2 </a:t>
            </a:r>
            <a:r>
              <a:rPr lang="en-US" sz="2000" baseline="0" err="1">
                <a:latin typeface="Times New Roman" panose="02020603050405020304" pitchFamily="18" charset="0"/>
                <a:cs typeface="Times New Roman" panose="02020603050405020304" pitchFamily="18" charset="0"/>
              </a:rPr>
              <a:t>μs</a:t>
            </a:r>
            <a:r>
              <a:rPr lang="en-US" sz="2000" baseline="0">
                <a:latin typeface="Times New Roman" panose="02020603050405020304" pitchFamily="18" charset="0"/>
                <a:cs typeface="Times New Roman" panose="02020603050405020304" pitchFamily="18" charset="0"/>
              </a:rPr>
              <a:t>. This means, in the worst case, a station needs to transmit for a period of 51.2 </a:t>
            </a:r>
            <a:r>
              <a:rPr lang="en-US" sz="2000" baseline="0" err="1">
                <a:latin typeface="Times New Roman" panose="02020603050405020304" pitchFamily="18" charset="0"/>
                <a:cs typeface="Times New Roman" panose="02020603050405020304" pitchFamily="18" charset="0"/>
              </a:rPr>
              <a:t>μs</a:t>
            </a:r>
            <a:r>
              <a:rPr lang="en-US" sz="2000" baseline="0">
                <a:latin typeface="Times New Roman" panose="02020603050405020304" pitchFamily="18" charset="0"/>
                <a:cs typeface="Times New Roman" panose="02020603050405020304" pitchFamily="18" charset="0"/>
              </a:rPr>
              <a:t> to detect the collision. </a:t>
            </a:r>
          </a:p>
          <a:p>
            <a:pPr algn="just"/>
            <a:r>
              <a:rPr lang="en-US" sz="2000" baseline="0">
                <a:latin typeface="Times New Roman" panose="02020603050405020304" pitchFamily="18" charset="0"/>
                <a:cs typeface="Times New Roman" panose="02020603050405020304" pitchFamily="18" charset="0"/>
              </a:rPr>
              <a:t>The minimum size of the frame is </a:t>
            </a:r>
            <a:r>
              <a:rPr lang="en-US" sz="2000" baseline="0">
                <a:solidFill>
                  <a:srgbClr val="FF0000"/>
                </a:solidFill>
                <a:latin typeface="Times New Roman" panose="02020603050405020304" pitchFamily="18" charset="0"/>
                <a:cs typeface="Times New Roman" panose="02020603050405020304" pitchFamily="18" charset="0"/>
              </a:rPr>
              <a:t>10 Mbps × 51.2 </a:t>
            </a:r>
            <a:r>
              <a:rPr lang="en-US" sz="2000" baseline="0" err="1">
                <a:solidFill>
                  <a:srgbClr val="FF0000"/>
                </a:solidFill>
                <a:latin typeface="Times New Roman" panose="02020603050405020304" pitchFamily="18" charset="0"/>
                <a:cs typeface="Times New Roman" panose="02020603050405020304" pitchFamily="18" charset="0"/>
              </a:rPr>
              <a:t>μs</a:t>
            </a:r>
            <a:r>
              <a:rPr lang="en-US" sz="2000" baseline="0">
                <a:solidFill>
                  <a:srgbClr val="FF0000"/>
                </a:solidFill>
                <a:latin typeface="Times New Roman" panose="02020603050405020304" pitchFamily="18" charset="0"/>
                <a:cs typeface="Times New Roman" panose="02020603050405020304" pitchFamily="18" charset="0"/>
              </a:rPr>
              <a:t> = 512 bits</a:t>
            </a:r>
            <a:r>
              <a:rPr lang="en-US" sz="2000" baseline="0">
                <a:latin typeface="Times New Roman" panose="02020603050405020304" pitchFamily="18" charset="0"/>
                <a:cs typeface="Times New Roman" panose="02020603050405020304" pitchFamily="18" charset="0"/>
              </a:rPr>
              <a:t> or 64 bytes. This is actually the minimum size of the frame for Standard Ethernet.</a:t>
            </a:r>
          </a:p>
        </p:txBody>
      </p:sp>
      <p:sp>
        <p:nvSpPr>
          <p:cNvPr id="2" name="Footer Placeholder 1">
            <a:extLst>
              <a:ext uri="{FF2B5EF4-FFF2-40B4-BE49-F238E27FC236}">
                <a16:creationId xmlns:a16="http://schemas.microsoft.com/office/drawing/2014/main" id="{42F78D3E-242B-4B75-9F71-A02C7756DA9C}"/>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7BBBC74D-051E-421A-949F-BEECD3FD6B76}"/>
              </a:ext>
            </a:extLst>
          </p:cNvPr>
          <p:cNvSpPr>
            <a:spLocks noGrp="1"/>
          </p:cNvSpPr>
          <p:nvPr>
            <p:ph type="sldNum" sz="quarter" idx="12"/>
          </p:nvPr>
        </p:nvSpPr>
        <p:spPr/>
        <p:txBody>
          <a:bodyPr/>
          <a:lstStyle/>
          <a:p>
            <a:pPr>
              <a:defRPr/>
            </a:pPr>
            <a:fld id="{45655A06-D158-45CC-8F58-C202D3E628FF}" type="slidenum">
              <a:rPr lang="en-US" altLang="en-US" smtClean="0"/>
              <a:pPr>
                <a:defRPr/>
              </a:pPr>
              <a:t>42</a:t>
            </a:fld>
            <a:endParaRPr lang="en-US" altLang="en-US"/>
          </a:p>
        </p:txBody>
      </p:sp>
      <p:sp>
        <p:nvSpPr>
          <p:cNvPr id="4" name="Date Placeholder 3">
            <a:extLst>
              <a:ext uri="{FF2B5EF4-FFF2-40B4-BE49-F238E27FC236}">
                <a16:creationId xmlns:a16="http://schemas.microsoft.com/office/drawing/2014/main" id="{9840D421-250E-421E-9F6B-023AAE1EE509}"/>
              </a:ext>
            </a:extLst>
          </p:cNvPr>
          <p:cNvSpPr>
            <a:spLocks noGrp="1"/>
          </p:cNvSpPr>
          <p:nvPr>
            <p:ph type="dt" sz="half" idx="10"/>
          </p:nvPr>
        </p:nvSpPr>
        <p:spPr/>
        <p:txBody>
          <a:bodyPr/>
          <a:lstStyle/>
          <a:p>
            <a:fld id="{5AD9B94E-C290-4381-AB34-E7A131AB4FED}" type="datetime1">
              <a:rPr lang="en-US" smtClean="0"/>
              <a:t>9/7/2025</a:t>
            </a:fld>
            <a:endParaRPr lang="en-IN"/>
          </a:p>
        </p:txBody>
      </p:sp>
    </p:spTree>
    <p:extLst>
      <p:ext uri="{BB962C8B-B14F-4D97-AF65-F5344CB8AC3E}">
        <p14:creationId xmlns:p14="http://schemas.microsoft.com/office/powerpoint/2010/main" val="40025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0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0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0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
            <a:ext cx="8229600" cy="715962"/>
          </a:xfrm>
        </p:spPr>
        <p:txBody>
          <a:bodyPr>
            <a:normAutofit/>
          </a:bodyPr>
          <a:lstStyle/>
          <a:p>
            <a:pPr algn="ctr"/>
            <a:r>
              <a:rPr lang="en-US" sz="2400">
                <a:solidFill>
                  <a:srgbClr val="C00000"/>
                </a:solidFill>
                <a:latin typeface="Times New Roman" panose="02020603050405020304" pitchFamily="18" charset="0"/>
                <a:ea typeface="+mn-ea"/>
                <a:cs typeface="+mn-cs"/>
              </a:rPr>
              <a:t>Problem</a:t>
            </a:r>
          </a:p>
        </p:txBody>
      </p:sp>
      <p:sp>
        <p:nvSpPr>
          <p:cNvPr id="4" name="Content Placeholder 3"/>
          <p:cNvSpPr>
            <a:spLocks noGrp="1"/>
          </p:cNvSpPr>
          <p:nvPr>
            <p:ph idx="1"/>
          </p:nvPr>
        </p:nvSpPr>
        <p:spPr>
          <a:xfrm>
            <a:off x="285750" y="1161557"/>
            <a:ext cx="8229600" cy="5364163"/>
          </a:xfrm>
        </p:spPr>
        <p:txBody>
          <a:bodyPr>
            <a:normAutofit/>
          </a:bodyPr>
          <a:lstStyle/>
          <a:p>
            <a:pPr algn="just"/>
            <a:r>
              <a:rPr lang="en-US" sz="2000">
                <a:latin typeface="Times New Roman" panose="02020603050405020304" pitchFamily="18" charset="0"/>
                <a:cs typeface="Times New Roman" panose="02020603050405020304" pitchFamily="18" charset="0"/>
              </a:rPr>
              <a:t>In a </a:t>
            </a:r>
            <a:r>
              <a:rPr lang="en-US" sz="2000" i="1">
                <a:latin typeface="Times New Roman" panose="02020603050405020304" pitchFamily="18" charset="0"/>
                <a:cs typeface="Times New Roman" panose="02020603050405020304" pitchFamily="18" charset="0"/>
              </a:rPr>
              <a:t>CSMA/CD </a:t>
            </a:r>
            <a:r>
              <a:rPr lang="en-US" sz="2000">
                <a:latin typeface="Times New Roman" panose="02020603050405020304" pitchFamily="18" charset="0"/>
                <a:cs typeface="Times New Roman" panose="02020603050405020304" pitchFamily="18" charset="0"/>
              </a:rPr>
              <a:t>network with a data rate of 10 Mbps, the minimum frame size is found to be 512 bits for the correct operation of the collision detection process. </a:t>
            </a:r>
          </a:p>
          <a:p>
            <a:pPr marL="0" indent="0" algn="just">
              <a:buNone/>
            </a:pPr>
            <a:r>
              <a:rPr lang="en-US" sz="2000">
                <a:latin typeface="Times New Roman" panose="02020603050405020304" pitchFamily="18" charset="0"/>
                <a:cs typeface="Times New Roman" panose="02020603050405020304" pitchFamily="18" charset="0"/>
              </a:rPr>
              <a:t>What should be the minimum frame size if we increase the data rate to </a:t>
            </a:r>
            <a:r>
              <a:rPr lang="en-US" sz="2000" b="1">
                <a:latin typeface="Times New Roman" panose="02020603050405020304" pitchFamily="18" charset="0"/>
                <a:cs typeface="Times New Roman" panose="02020603050405020304" pitchFamily="18" charset="0"/>
              </a:rPr>
              <a:t>100 Mbps</a:t>
            </a:r>
            <a:r>
              <a:rPr lang="en-US" sz="2000">
                <a:latin typeface="Times New Roman" panose="02020603050405020304" pitchFamily="18" charset="0"/>
                <a:cs typeface="Times New Roman" panose="02020603050405020304" pitchFamily="18" charset="0"/>
              </a:rPr>
              <a:t>? To </a:t>
            </a:r>
            <a:r>
              <a:rPr lang="en-US" sz="2000" b="1">
                <a:latin typeface="Times New Roman" panose="02020603050405020304" pitchFamily="18" charset="0"/>
                <a:cs typeface="Times New Roman" panose="02020603050405020304" pitchFamily="18" charset="0"/>
              </a:rPr>
              <a:t>1 </a:t>
            </a:r>
            <a:r>
              <a:rPr lang="en-US" sz="2000" b="1" err="1">
                <a:latin typeface="Times New Roman" panose="02020603050405020304" pitchFamily="18" charset="0"/>
                <a:cs typeface="Times New Roman" panose="02020603050405020304" pitchFamily="18" charset="0"/>
              </a:rPr>
              <a:t>Gbps</a:t>
            </a:r>
            <a:r>
              <a:rPr lang="en-US" sz="2000">
                <a:latin typeface="Times New Roman" panose="02020603050405020304" pitchFamily="18" charset="0"/>
                <a:cs typeface="Times New Roman" panose="02020603050405020304" pitchFamily="18" charset="0"/>
              </a:rPr>
              <a:t>? To </a:t>
            </a:r>
            <a:r>
              <a:rPr lang="en-US" sz="2000" b="1">
                <a:latin typeface="Times New Roman" panose="02020603050405020304" pitchFamily="18" charset="0"/>
                <a:cs typeface="Times New Roman" panose="02020603050405020304" pitchFamily="18" charset="0"/>
              </a:rPr>
              <a:t>10 </a:t>
            </a:r>
            <a:r>
              <a:rPr lang="en-US" sz="2000" b="1" err="1">
                <a:latin typeface="Times New Roman" panose="02020603050405020304" pitchFamily="18" charset="0"/>
                <a:cs typeface="Times New Roman" panose="02020603050405020304" pitchFamily="18" charset="0"/>
              </a:rPr>
              <a:t>Gbps</a:t>
            </a:r>
            <a:r>
              <a:rPr lang="en-US" sz="2000">
                <a:latin typeface="Times New Roman" panose="02020603050405020304" pitchFamily="18" charset="0"/>
                <a:cs typeface="Times New Roman" panose="02020603050405020304" pitchFamily="18" charset="0"/>
              </a:rPr>
              <a:t>?</a:t>
            </a:r>
          </a:p>
        </p:txBody>
      </p:sp>
      <p:sp>
        <p:nvSpPr>
          <p:cNvPr id="2" name="Footer Placeholder 1">
            <a:extLst>
              <a:ext uri="{FF2B5EF4-FFF2-40B4-BE49-F238E27FC236}">
                <a16:creationId xmlns:a16="http://schemas.microsoft.com/office/drawing/2014/main" id="{85B16537-B32F-4D37-9371-1B728E5E8FC1}"/>
              </a:ext>
            </a:extLst>
          </p:cNvPr>
          <p:cNvSpPr>
            <a:spLocks noGrp="1"/>
          </p:cNvSpPr>
          <p:nvPr>
            <p:ph type="ftr" sz="quarter" idx="11"/>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67086A6E-15A4-4D39-A6A0-ACB6CEDFDD26}"/>
              </a:ext>
            </a:extLst>
          </p:cNvPr>
          <p:cNvSpPr>
            <a:spLocks noGrp="1"/>
          </p:cNvSpPr>
          <p:nvPr>
            <p:ph type="sldNum" sz="quarter" idx="12"/>
          </p:nvPr>
        </p:nvSpPr>
        <p:spPr/>
        <p:txBody>
          <a:bodyPr/>
          <a:lstStyle/>
          <a:p>
            <a:pPr>
              <a:defRPr/>
            </a:pPr>
            <a:fld id="{884D73F1-9A4C-4562-B91E-66EAD1153855}" type="slidenum">
              <a:rPr lang="en-US" altLang="en-US" smtClean="0"/>
              <a:pPr>
                <a:defRPr/>
              </a:pPr>
              <a:t>43</a:t>
            </a:fld>
            <a:endParaRPr lang="en-US" altLang="en-US"/>
          </a:p>
        </p:txBody>
      </p:sp>
      <p:sp>
        <p:nvSpPr>
          <p:cNvPr id="6" name="Date Placeholder 5">
            <a:extLst>
              <a:ext uri="{FF2B5EF4-FFF2-40B4-BE49-F238E27FC236}">
                <a16:creationId xmlns:a16="http://schemas.microsoft.com/office/drawing/2014/main" id="{44288438-5142-43F1-A5C1-15012CB7387B}"/>
              </a:ext>
            </a:extLst>
          </p:cNvPr>
          <p:cNvSpPr>
            <a:spLocks noGrp="1"/>
          </p:cNvSpPr>
          <p:nvPr>
            <p:ph type="dt" sz="half" idx="10"/>
          </p:nvPr>
        </p:nvSpPr>
        <p:spPr/>
        <p:txBody>
          <a:bodyPr/>
          <a:lstStyle/>
          <a:p>
            <a:fld id="{2D2EE02F-5D57-4C95-9C26-802C3B6D84AE}" type="datetime1">
              <a:rPr lang="en-US" smtClean="0"/>
              <a:t>9/7/2025</a:t>
            </a:fld>
            <a:endParaRPr lang="en-IN"/>
          </a:p>
        </p:txBody>
      </p:sp>
    </p:spTree>
    <p:extLst>
      <p:ext uri="{BB962C8B-B14F-4D97-AF65-F5344CB8AC3E}">
        <p14:creationId xmlns:p14="http://schemas.microsoft.com/office/powerpoint/2010/main" val="2425113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5814"/>
            <a:ext cx="8229600" cy="715962"/>
          </a:xfrm>
        </p:spPr>
        <p:txBody>
          <a:bodyPr>
            <a:normAutofit/>
          </a:bodyPr>
          <a:lstStyle/>
          <a:p>
            <a:r>
              <a:rPr lang="en-US" sz="2400">
                <a:solidFill>
                  <a:srgbClr val="C00000"/>
                </a:solidFill>
                <a:latin typeface="Times New Roman" panose="02020603050405020304" pitchFamily="18" charset="0"/>
                <a:ea typeface="+mn-ea"/>
                <a:cs typeface="+mn-cs"/>
              </a:rPr>
              <a:t>Solution</a:t>
            </a:r>
          </a:p>
        </p:txBody>
      </p:sp>
      <p:sp>
        <p:nvSpPr>
          <p:cNvPr id="3" name="Content Placeholder 2"/>
          <p:cNvSpPr>
            <a:spLocks noGrp="1"/>
          </p:cNvSpPr>
          <p:nvPr>
            <p:ph idx="1"/>
          </p:nvPr>
        </p:nvSpPr>
        <p:spPr>
          <a:xfrm>
            <a:off x="457200" y="861218"/>
            <a:ext cx="8229600" cy="5691982"/>
          </a:xfrm>
        </p:spPr>
        <p:txBody>
          <a:bodyPr/>
          <a:lstStyle/>
          <a:p>
            <a:r>
              <a:rPr lang="en-US" sz="1800">
                <a:latin typeface="Times"/>
                <a:cs typeface="Times" pitchFamily="18" charset="0"/>
              </a:rPr>
              <a:t>Let us find the relationship between the minimum frame size and the data rate. We</a:t>
            </a:r>
          </a:p>
          <a:p>
            <a:pPr marL="0" indent="0">
              <a:buNone/>
            </a:pPr>
            <a:r>
              <a:rPr lang="en-US" sz="1800">
                <a:latin typeface="Times"/>
                <a:cs typeface="Times" pitchFamily="18" charset="0"/>
              </a:rPr>
              <a:t>      know that-</a:t>
            </a:r>
          </a:p>
          <a:p>
            <a:pPr marL="0" indent="0">
              <a:buNone/>
            </a:pPr>
            <a:endParaRPr lang="en-US" sz="1800">
              <a:latin typeface="Times"/>
              <a:cs typeface="Times" pitchFamily="18" charset="0"/>
            </a:endParaRPr>
          </a:p>
          <a:p>
            <a:pPr marL="0" indent="0" algn="ctr">
              <a:buNone/>
            </a:pPr>
            <a:endParaRPr lang="en-US" sz="1100">
              <a:latin typeface="Times"/>
              <a:cs typeface="Times" pitchFamily="18" charset="0"/>
            </a:endParaRPr>
          </a:p>
          <a:p>
            <a:pPr marL="0" indent="0" algn="ctr">
              <a:buNone/>
            </a:pPr>
            <a:r>
              <a:rPr lang="en-US" sz="1800" b="1">
                <a:latin typeface="Times"/>
                <a:cs typeface="Times" pitchFamily="18" charset="0"/>
              </a:rPr>
              <a:t>or</a:t>
            </a:r>
          </a:p>
          <a:p>
            <a:pPr marL="0" indent="0" algn="ctr">
              <a:buNone/>
            </a:pPr>
            <a:r>
              <a:rPr lang="en-US" sz="1800">
                <a:latin typeface="Times"/>
                <a:cs typeface="Times" pitchFamily="18" charset="0"/>
              </a:rPr>
              <a:t>(frame size) = </a:t>
            </a:r>
            <a:r>
              <a:rPr lang="en-US" sz="1800" b="1">
                <a:solidFill>
                  <a:srgbClr val="FF0000"/>
                </a:solidFill>
                <a:latin typeface="Times"/>
                <a:cs typeface="Times" pitchFamily="18" charset="0"/>
              </a:rPr>
              <a:t>[2 × (distance) / (propagation speed)]</a:t>
            </a:r>
            <a:r>
              <a:rPr lang="en-US" sz="1800">
                <a:latin typeface="Times"/>
                <a:cs typeface="Times" pitchFamily="18" charset="0"/>
              </a:rPr>
              <a:t> × (data rate)]</a:t>
            </a:r>
          </a:p>
          <a:p>
            <a:pPr marL="0" indent="0" algn="ctr">
              <a:buNone/>
            </a:pPr>
            <a:r>
              <a:rPr lang="en-US" sz="1800" b="1">
                <a:latin typeface="Times"/>
                <a:cs typeface="Times" pitchFamily="18" charset="0"/>
              </a:rPr>
              <a:t>or</a:t>
            </a:r>
          </a:p>
          <a:p>
            <a:pPr marL="0" indent="0" algn="ctr">
              <a:buNone/>
            </a:pPr>
            <a:r>
              <a:rPr lang="en-US" sz="1800" b="1">
                <a:latin typeface="Times"/>
                <a:cs typeface="Times" pitchFamily="18" charset="0"/>
              </a:rPr>
              <a:t>frame size = </a:t>
            </a:r>
            <a:r>
              <a:rPr lang="en-US" sz="1800" b="1">
                <a:solidFill>
                  <a:srgbClr val="FF0000"/>
                </a:solidFill>
                <a:latin typeface="Times"/>
                <a:cs typeface="Times" pitchFamily="18" charset="0"/>
              </a:rPr>
              <a:t>K</a:t>
            </a:r>
            <a:r>
              <a:rPr lang="en-US" sz="1800" b="1">
                <a:latin typeface="Times"/>
                <a:cs typeface="Times" pitchFamily="18" charset="0"/>
              </a:rPr>
              <a:t> </a:t>
            </a:r>
            <a:r>
              <a:rPr lang="en-US" sz="1800">
                <a:latin typeface="Times"/>
                <a:cs typeface="Times" pitchFamily="18" charset="0"/>
              </a:rPr>
              <a:t>× </a:t>
            </a:r>
            <a:r>
              <a:rPr lang="en-US" sz="1800" b="1">
                <a:latin typeface="Times"/>
                <a:cs typeface="Times" pitchFamily="18" charset="0"/>
              </a:rPr>
              <a:t>(data rate)</a:t>
            </a:r>
          </a:p>
          <a:p>
            <a:pPr marL="0" indent="0" algn="ctr">
              <a:buNone/>
            </a:pPr>
            <a:r>
              <a:rPr lang="en-US" sz="1800">
                <a:latin typeface="Times"/>
                <a:cs typeface="Times" pitchFamily="18" charset="0"/>
              </a:rPr>
              <a:t>This means that minimum frame size is proportional to the data rate (K is a constant).</a:t>
            </a:r>
          </a:p>
          <a:p>
            <a:pPr algn="just"/>
            <a:r>
              <a:rPr lang="en-US" sz="1800">
                <a:latin typeface="Times"/>
                <a:cs typeface="Times" pitchFamily="18" charset="0"/>
              </a:rPr>
              <a:t>When the </a:t>
            </a:r>
            <a:r>
              <a:rPr lang="en-US" sz="1800">
                <a:solidFill>
                  <a:srgbClr val="FF0000"/>
                </a:solidFill>
                <a:latin typeface="Times"/>
                <a:cs typeface="Times" pitchFamily="18" charset="0"/>
              </a:rPr>
              <a:t>data rate is increased, the frame size must be increased </a:t>
            </a:r>
            <a:r>
              <a:rPr lang="en-US" sz="1800">
                <a:latin typeface="Times"/>
                <a:cs typeface="Times" pitchFamily="18" charset="0"/>
              </a:rPr>
              <a:t>in a </a:t>
            </a:r>
            <a:r>
              <a:rPr lang="en-US" sz="1800">
                <a:solidFill>
                  <a:srgbClr val="FF0000"/>
                </a:solidFill>
                <a:latin typeface="Times"/>
                <a:cs typeface="Times" pitchFamily="18" charset="0"/>
              </a:rPr>
              <a:t>network with a fixed length </a:t>
            </a:r>
            <a:r>
              <a:rPr lang="en-US" sz="1800">
                <a:latin typeface="Times"/>
                <a:cs typeface="Times" pitchFamily="18" charset="0"/>
              </a:rPr>
              <a:t>to continue the proper operation of the CSMA/CD.</a:t>
            </a:r>
          </a:p>
          <a:p>
            <a:pPr algn="just"/>
            <a:r>
              <a:rPr lang="en-US" sz="1800">
                <a:latin typeface="Times"/>
                <a:cs typeface="Times" pitchFamily="18" charset="0"/>
              </a:rPr>
              <a:t>We calculate the </a:t>
            </a:r>
            <a:r>
              <a:rPr lang="en-US" sz="1800">
                <a:solidFill>
                  <a:srgbClr val="FF0000"/>
                </a:solidFill>
                <a:latin typeface="Times"/>
                <a:cs typeface="Times" pitchFamily="18" charset="0"/>
              </a:rPr>
              <a:t>minimum frame size based on the above proportionality relationship</a:t>
            </a:r>
          </a:p>
          <a:p>
            <a:r>
              <a:rPr lang="en-US" sz="1800">
                <a:latin typeface="Times"/>
              </a:rPr>
              <a:t>Data rate = 10 Mbps → minimum frame size = </a:t>
            </a:r>
            <a:r>
              <a:rPr lang="en-US" sz="1800" b="1">
                <a:latin typeface="Times"/>
              </a:rPr>
              <a:t>512 bits</a:t>
            </a:r>
          </a:p>
          <a:p>
            <a:r>
              <a:rPr lang="en-US" sz="1800">
                <a:latin typeface="Times"/>
              </a:rPr>
              <a:t>Data rate = 100 Mbps → minimum frame size = </a:t>
            </a:r>
            <a:r>
              <a:rPr lang="en-US" sz="1800" b="1">
                <a:latin typeface="Times"/>
              </a:rPr>
              <a:t>5120 bits</a:t>
            </a:r>
          </a:p>
          <a:p>
            <a:r>
              <a:rPr lang="en-US" sz="1800">
                <a:latin typeface="Times"/>
              </a:rPr>
              <a:t>Data rate = 1 </a:t>
            </a:r>
            <a:r>
              <a:rPr lang="en-US" sz="1800" err="1">
                <a:latin typeface="Times"/>
              </a:rPr>
              <a:t>Gbps</a:t>
            </a:r>
            <a:r>
              <a:rPr lang="en-US" sz="1800">
                <a:latin typeface="Times"/>
              </a:rPr>
              <a:t> → minimum frame size = </a:t>
            </a:r>
            <a:r>
              <a:rPr lang="en-US" sz="1800" b="1">
                <a:latin typeface="Times"/>
              </a:rPr>
              <a:t>51,200 bits</a:t>
            </a:r>
          </a:p>
          <a:p>
            <a:r>
              <a:rPr lang="en-US" sz="1800">
                <a:latin typeface="Times"/>
              </a:rPr>
              <a:t>Data rate = 10 </a:t>
            </a:r>
            <a:r>
              <a:rPr lang="en-US" sz="1800" err="1">
                <a:latin typeface="Times"/>
              </a:rPr>
              <a:t>Gbps</a:t>
            </a:r>
            <a:r>
              <a:rPr lang="en-US" sz="1800">
                <a:latin typeface="Times"/>
              </a:rPr>
              <a:t> → minimum frame size = </a:t>
            </a:r>
            <a:r>
              <a:rPr lang="en-US" sz="1800" b="1">
                <a:latin typeface="Times"/>
              </a:rPr>
              <a:t>512,000 bits</a:t>
            </a:r>
            <a:endParaRPr lang="en-US" sz="1800">
              <a:latin typeface="Times"/>
              <a:cs typeface="Times" pitchFamily="18" charset="0"/>
            </a:endParaRPr>
          </a:p>
        </p:txBody>
      </p:sp>
      <p:sp>
        <p:nvSpPr>
          <p:cNvPr id="5" name="Footer Placeholder 4">
            <a:extLst>
              <a:ext uri="{FF2B5EF4-FFF2-40B4-BE49-F238E27FC236}">
                <a16:creationId xmlns:a16="http://schemas.microsoft.com/office/drawing/2014/main" id="{94A31649-1C21-455C-8AA1-15A8F77E9D13}"/>
              </a:ext>
            </a:extLst>
          </p:cNvPr>
          <p:cNvSpPr>
            <a:spLocks noGrp="1"/>
          </p:cNvSpPr>
          <p:nvPr>
            <p:ph type="ftr" sz="quarter" idx="11"/>
          </p:nvPr>
        </p:nvSpPr>
        <p:spPr/>
        <p:txBody>
          <a:bodyPr/>
          <a:lstStyle/>
          <a:p>
            <a:pPr>
              <a:defRPr/>
            </a:pPr>
            <a:r>
              <a:rPr lang="en-US" altLang="en-US"/>
              <a:t>Computer Networks(MCA  5122)</a:t>
            </a:r>
          </a:p>
        </p:txBody>
      </p:sp>
      <p:sp>
        <p:nvSpPr>
          <p:cNvPr id="6" name="Slide Number Placeholder 5">
            <a:extLst>
              <a:ext uri="{FF2B5EF4-FFF2-40B4-BE49-F238E27FC236}">
                <a16:creationId xmlns:a16="http://schemas.microsoft.com/office/drawing/2014/main" id="{688D34DC-607B-4587-80D6-EF9E7BBB2396}"/>
              </a:ext>
            </a:extLst>
          </p:cNvPr>
          <p:cNvSpPr>
            <a:spLocks noGrp="1"/>
          </p:cNvSpPr>
          <p:nvPr>
            <p:ph type="sldNum" sz="quarter" idx="12"/>
          </p:nvPr>
        </p:nvSpPr>
        <p:spPr/>
        <p:txBody>
          <a:bodyPr/>
          <a:lstStyle/>
          <a:p>
            <a:pPr>
              <a:defRPr/>
            </a:pPr>
            <a:fld id="{884D73F1-9A4C-4562-B91E-66EAD1153855}" type="slidenum">
              <a:rPr lang="en-US" altLang="en-US" smtClean="0"/>
              <a:pPr>
                <a:defRPr/>
              </a:pPr>
              <a:t>44</a:t>
            </a:fld>
            <a:endParaRPr lang="en-US" altLang="en-US"/>
          </a:p>
        </p:txBody>
      </p:sp>
      <p:sp>
        <p:nvSpPr>
          <p:cNvPr id="4" name="Rectangle 3">
            <a:extLst>
              <a:ext uri="{FF2B5EF4-FFF2-40B4-BE49-F238E27FC236}">
                <a16:creationId xmlns:a16="http://schemas.microsoft.com/office/drawing/2014/main" id="{379E3B0E-B3F2-4365-8B53-665E4339B5F9}"/>
              </a:ext>
            </a:extLst>
          </p:cNvPr>
          <p:cNvSpPr/>
          <p:nvPr/>
        </p:nvSpPr>
        <p:spPr>
          <a:xfrm>
            <a:off x="3086100" y="1295400"/>
            <a:ext cx="2971800" cy="873572"/>
          </a:xfrm>
          <a:prstGeom prst="rect">
            <a:avLst/>
          </a:prstGeom>
        </p:spPr>
        <p:txBody>
          <a:bodyPr wrap="square">
            <a:spAutoFit/>
          </a:bodyPr>
          <a:lstStyle/>
          <a:p>
            <a:pPr>
              <a:lnSpc>
                <a:spcPct val="150000"/>
              </a:lnSpc>
            </a:pPr>
            <a:r>
              <a:rPr lang="en-IN"/>
              <a:t>Frame Size &gt;= (2 * </a:t>
            </a:r>
            <a:r>
              <a:rPr lang="en-IN" err="1"/>
              <a:t>T</a:t>
            </a:r>
            <a:r>
              <a:rPr lang="en-IN" sz="2000" baseline="-25000" err="1"/>
              <a:t>p</a:t>
            </a:r>
            <a:r>
              <a:rPr lang="en-IN"/>
              <a:t>)* R</a:t>
            </a:r>
          </a:p>
          <a:p>
            <a:pPr>
              <a:lnSpc>
                <a:spcPct val="150000"/>
              </a:lnSpc>
            </a:pPr>
            <a:r>
              <a:rPr lang="en-IN"/>
              <a:t>Frame Size &gt;= (2 * d/c)* R</a:t>
            </a:r>
          </a:p>
        </p:txBody>
      </p:sp>
      <p:sp>
        <p:nvSpPr>
          <p:cNvPr id="7" name="Date Placeholder 6">
            <a:extLst>
              <a:ext uri="{FF2B5EF4-FFF2-40B4-BE49-F238E27FC236}">
                <a16:creationId xmlns:a16="http://schemas.microsoft.com/office/drawing/2014/main" id="{DC257DAA-BF6A-475A-ACE2-C8F409EE41EA}"/>
              </a:ext>
            </a:extLst>
          </p:cNvPr>
          <p:cNvSpPr>
            <a:spLocks noGrp="1"/>
          </p:cNvSpPr>
          <p:nvPr>
            <p:ph type="dt" sz="half" idx="10"/>
          </p:nvPr>
        </p:nvSpPr>
        <p:spPr/>
        <p:txBody>
          <a:bodyPr/>
          <a:lstStyle/>
          <a:p>
            <a:fld id="{9D56EDBA-4501-4E6A-AE5A-959B951327DC}" type="datetime1">
              <a:rPr lang="en-US" smtClean="0"/>
              <a:t>9/7/2025</a:t>
            </a:fld>
            <a:endParaRPr lang="en-IN"/>
          </a:p>
        </p:txBody>
      </p:sp>
    </p:spTree>
    <p:extLst>
      <p:ext uri="{BB962C8B-B14F-4D97-AF65-F5344CB8AC3E}">
        <p14:creationId xmlns:p14="http://schemas.microsoft.com/office/powerpoint/2010/main" val="216077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1000"/>
                                        <p:tgtEl>
                                          <p:spTgt spid="3">
                                            <p:txEl>
                                              <p:pRg st="11" end="11"/>
                                            </p:txEl>
                                          </p:spTgt>
                                        </p:tgtEl>
                                      </p:cBhvr>
                                    </p:animEffect>
                                    <p:anim calcmode="lin" valueType="num">
                                      <p:cBhvr>
                                        <p:cTn id="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fade">
                                      <p:cBhvr>
                                        <p:cTn id="12" dur="1000"/>
                                        <p:tgtEl>
                                          <p:spTgt spid="3">
                                            <p:txEl>
                                              <p:pRg st="12" end="12"/>
                                            </p:txEl>
                                          </p:spTgt>
                                        </p:tgtEl>
                                      </p:cBhvr>
                                    </p:animEffect>
                                    <p:anim calcmode="lin" valueType="num">
                                      <p:cBhvr>
                                        <p:cTn id="1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3" end="13"/>
                                            </p:txEl>
                                          </p:spTgt>
                                        </p:tgtEl>
                                        <p:attrNameLst>
                                          <p:attrName>style.visibility</p:attrName>
                                        </p:attrNameLst>
                                      </p:cBhvr>
                                      <p:to>
                                        <p:strVal val="visible"/>
                                      </p:to>
                                    </p:set>
                                    <p:animEffect transition="in" filter="fade">
                                      <p:cBhvr>
                                        <p:cTn id="17" dur="1000"/>
                                        <p:tgtEl>
                                          <p:spTgt spid="3">
                                            <p:txEl>
                                              <p:pRg st="13" end="13"/>
                                            </p:txEl>
                                          </p:spTgt>
                                        </p:tgtEl>
                                      </p:cBhvr>
                                    </p:animEffect>
                                    <p:anim calcmode="lin" valueType="num">
                                      <p:cBhvr>
                                        <p:cTn id="1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4" end="14"/>
                                            </p:txEl>
                                          </p:spTgt>
                                        </p:tgtEl>
                                        <p:attrNameLst>
                                          <p:attrName>style.visibility</p:attrName>
                                        </p:attrNameLst>
                                      </p:cBhvr>
                                      <p:to>
                                        <p:strVal val="visible"/>
                                      </p:to>
                                    </p:set>
                                    <p:animEffect transition="in" filter="fade">
                                      <p:cBhvr>
                                        <p:cTn id="22" dur="1000"/>
                                        <p:tgtEl>
                                          <p:spTgt spid="3">
                                            <p:txEl>
                                              <p:pRg st="14" end="14"/>
                                            </p:txEl>
                                          </p:spTgt>
                                        </p:tgtEl>
                                      </p:cBhvr>
                                    </p:animEffect>
                                    <p:anim calcmode="lin" valueType="num">
                                      <p:cBhvr>
                                        <p:cTn id="2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A35557F-D239-4F67-B63E-64C18C920058}"/>
              </a:ext>
            </a:extLst>
          </p:cNvPr>
          <p:cNvSpPr txBox="1">
            <a:spLocks noChangeArrowheads="1"/>
          </p:cNvSpPr>
          <p:nvPr/>
        </p:nvSpPr>
        <p:spPr>
          <a:xfrm>
            <a:off x="457200" y="422968"/>
            <a:ext cx="7543800" cy="643832"/>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pPr algn="ctr" eaLnBrk="1" hangingPunct="1"/>
            <a:r>
              <a:rPr lang="en-US" altLang="en-US" sz="2400">
                <a:solidFill>
                  <a:srgbClr val="C00000"/>
                </a:solidFill>
                <a:latin typeface="Times New Roman" panose="02020603050405020304" pitchFamily="18" charset="0"/>
                <a:ea typeface="+mn-ea"/>
                <a:cs typeface="+mn-cs"/>
              </a:rPr>
              <a:t>Fast Ethernet</a:t>
            </a:r>
          </a:p>
        </p:txBody>
      </p:sp>
      <p:sp>
        <p:nvSpPr>
          <p:cNvPr id="5" name="Rectangle 3">
            <a:extLst>
              <a:ext uri="{FF2B5EF4-FFF2-40B4-BE49-F238E27FC236}">
                <a16:creationId xmlns:a16="http://schemas.microsoft.com/office/drawing/2014/main" id="{0A0BCBE5-D172-4614-B3E9-AF97123BAEB7}"/>
              </a:ext>
            </a:extLst>
          </p:cNvPr>
          <p:cNvSpPr txBox="1">
            <a:spLocks noChangeArrowheads="1"/>
          </p:cNvSpPr>
          <p:nvPr/>
        </p:nvSpPr>
        <p:spPr>
          <a:xfrm>
            <a:off x="0" y="744884"/>
            <a:ext cx="9144000" cy="5101432"/>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defRPr/>
            </a:pPr>
            <a:endParaRPr lang="en-US" altLang="en-US" sz="2000" b="0">
              <a:latin typeface="Times New Roman" panose="02020603050405020304" pitchFamily="18" charset="0"/>
              <a:cs typeface="Times New Roman" panose="02020603050405020304" pitchFamily="18" charset="0"/>
            </a:endParaRPr>
          </a:p>
          <a:p>
            <a:pPr algn="just">
              <a:defRPr/>
            </a:pPr>
            <a:r>
              <a:rPr lang="en-US" sz="2000" b="0">
                <a:latin typeface="Times New Roman" panose="02020603050405020304" pitchFamily="18" charset="0"/>
                <a:ea typeface="Cambria Math" panose="02040503050406030204" pitchFamily="18" charset="0"/>
                <a:cs typeface="Times New Roman" panose="02020603050405020304" pitchFamily="18" charset="0"/>
              </a:rPr>
              <a:t>Fast Ethernet operates at </a:t>
            </a:r>
            <a:r>
              <a:rPr lang="en-US" sz="2000" b="0">
                <a:solidFill>
                  <a:srgbClr val="C00000"/>
                </a:solidFill>
                <a:latin typeface="Times New Roman" panose="02020603050405020304" pitchFamily="18" charset="0"/>
                <a:ea typeface="Cambria Math" panose="02040503050406030204" pitchFamily="18" charset="0"/>
                <a:cs typeface="Times New Roman" panose="02020603050405020304" pitchFamily="18" charset="0"/>
              </a:rPr>
              <a:t>100Mbps</a:t>
            </a:r>
            <a:r>
              <a:rPr lang="en-US" sz="2000" b="0">
                <a:latin typeface="Times New Roman" panose="02020603050405020304" pitchFamily="18" charset="0"/>
                <a:ea typeface="Cambria Math" panose="02040503050406030204" pitchFamily="18" charset="0"/>
                <a:cs typeface="Times New Roman" panose="02020603050405020304" pitchFamily="18" charset="0"/>
              </a:rPr>
              <a:t>. For the most part, the scheme/protocol remains the same as the 10Mbps case, except now the maximum length of the network is shortened.</a:t>
            </a:r>
          </a:p>
          <a:p>
            <a:pPr algn="just">
              <a:defRPr/>
            </a:pPr>
            <a:endParaRPr lang="en-US" sz="2000" b="0">
              <a:latin typeface="Times New Roman" panose="02020603050405020304" pitchFamily="18" charset="0"/>
              <a:ea typeface="Cambria Math" panose="02040503050406030204" pitchFamily="18" charset="0"/>
              <a:cs typeface="Times New Roman" panose="02020603050405020304" pitchFamily="18" charset="0"/>
            </a:endParaRPr>
          </a:p>
          <a:p>
            <a:pPr algn="just">
              <a:defRPr/>
            </a:pPr>
            <a:r>
              <a:rPr lang="en-US" sz="2000" b="0">
                <a:latin typeface="Times New Roman" panose="02020603050405020304" pitchFamily="18" charset="0"/>
                <a:ea typeface="Cambria Math" panose="02040503050406030204" pitchFamily="18" charset="0"/>
                <a:cs typeface="Times New Roman" panose="02020603050405020304" pitchFamily="18" charset="0"/>
              </a:rPr>
              <a:t>Minimum frame size is still kept at </a:t>
            </a:r>
            <a:r>
              <a:rPr lang="en-US" sz="2000">
                <a:latin typeface="Times New Roman" panose="02020603050405020304" pitchFamily="18" charset="0"/>
                <a:ea typeface="Cambria Math" panose="02040503050406030204" pitchFamily="18" charset="0"/>
                <a:cs typeface="Times New Roman" panose="02020603050405020304" pitchFamily="18" charset="0"/>
              </a:rPr>
              <a:t>64</a:t>
            </a:r>
            <a:r>
              <a:rPr lang="en-US" sz="2000" b="0">
                <a:latin typeface="Times New Roman" panose="02020603050405020304" pitchFamily="18" charset="0"/>
                <a:ea typeface="Cambria Math" panose="02040503050406030204" pitchFamily="18" charset="0"/>
                <a:cs typeface="Times New Roman" panose="02020603050405020304" pitchFamily="18" charset="0"/>
              </a:rPr>
              <a:t> bytes (for backward compatibility), which now </a:t>
            </a:r>
            <a:r>
              <a:rPr lang="en-US" sz="2000" b="0">
                <a:solidFill>
                  <a:srgbClr val="C00000"/>
                </a:solidFill>
                <a:latin typeface="Times New Roman" panose="02020603050405020304" pitchFamily="18" charset="0"/>
                <a:ea typeface="Cambria Math" panose="02040503050406030204" pitchFamily="18" charset="0"/>
                <a:cs typeface="Times New Roman" panose="02020603050405020304" pitchFamily="18" charset="0"/>
              </a:rPr>
              <a:t>arrive 10 times faster </a:t>
            </a:r>
            <a:r>
              <a:rPr lang="en-US" sz="2000" b="0">
                <a:latin typeface="Times New Roman" panose="02020603050405020304" pitchFamily="18" charset="0"/>
                <a:ea typeface="Cambria Math" panose="02040503050406030204" pitchFamily="18" charset="0"/>
                <a:cs typeface="Times New Roman" panose="02020603050405020304" pitchFamily="18" charset="0"/>
              </a:rPr>
              <a:t>than they do in 10Mbps Ethernet. </a:t>
            </a:r>
          </a:p>
          <a:p>
            <a:pPr marL="0" indent="0" algn="just">
              <a:buNone/>
              <a:defRPr/>
            </a:pPr>
            <a:r>
              <a:rPr lang="en-IN" sz="2000">
                <a:latin typeface="Times New Roman" panose="02020603050405020304" pitchFamily="18" charset="0"/>
                <a:cs typeface="Times New Roman" panose="02020603050405020304" pitchFamily="18" charset="0"/>
              </a:rPr>
              <a:t>		Frame Size &gt;= (2 * </a:t>
            </a:r>
            <a:r>
              <a:rPr lang="en-IN" sz="2000" err="1">
                <a:latin typeface="Times New Roman" panose="02020603050405020304" pitchFamily="18" charset="0"/>
                <a:cs typeface="Times New Roman" panose="02020603050405020304" pitchFamily="18" charset="0"/>
              </a:rPr>
              <a:t>T</a:t>
            </a:r>
            <a:r>
              <a:rPr lang="en-IN" sz="2000" baseline="-25000" err="1">
                <a:latin typeface="Times New Roman" panose="02020603050405020304" pitchFamily="18" charset="0"/>
                <a:cs typeface="Times New Roman" panose="02020603050405020304" pitchFamily="18" charset="0"/>
              </a:rPr>
              <a:t>p</a:t>
            </a:r>
            <a:r>
              <a:rPr lang="en-IN" sz="2000">
                <a:latin typeface="Times New Roman" panose="02020603050405020304" pitchFamily="18" charset="0"/>
                <a:cs typeface="Times New Roman" panose="02020603050405020304" pitchFamily="18" charset="0"/>
              </a:rPr>
              <a:t>)* R</a:t>
            </a:r>
            <a:endParaRPr lang="en-US" sz="2000" b="0">
              <a:latin typeface="Times New Roman" panose="02020603050405020304" pitchFamily="18" charset="0"/>
              <a:ea typeface="Cambria Math" panose="02040503050406030204" pitchFamily="18" charset="0"/>
              <a:cs typeface="Times New Roman" panose="02020603050405020304" pitchFamily="18" charset="0"/>
            </a:endParaRPr>
          </a:p>
          <a:p>
            <a:pPr algn="just">
              <a:defRPr/>
            </a:pPr>
            <a:endParaRPr lang="en-US" sz="2000" b="0">
              <a:latin typeface="Times New Roman" panose="02020603050405020304" pitchFamily="18" charset="0"/>
              <a:ea typeface="Cambria Math" panose="02040503050406030204" pitchFamily="18" charset="0"/>
              <a:cs typeface="Times New Roman" panose="02020603050405020304" pitchFamily="18" charset="0"/>
            </a:endParaRPr>
          </a:p>
          <a:p>
            <a:pPr algn="just">
              <a:defRPr/>
            </a:pPr>
            <a:r>
              <a:rPr lang="en-US" sz="2000" b="0">
                <a:latin typeface="Times New Roman" panose="02020603050405020304" pitchFamily="18" charset="0"/>
                <a:ea typeface="Cambria Math" panose="02040503050406030204" pitchFamily="18" charset="0"/>
                <a:cs typeface="Times New Roman" panose="02020603050405020304" pitchFamily="18" charset="0"/>
              </a:rPr>
              <a:t>Hence the maximum length of the network must be 10 times smaller or about around 250 meters.</a:t>
            </a:r>
            <a:endParaRPr lang="en-US" altLang="en-US" sz="2000" b="0">
              <a:latin typeface="Times New Roman" panose="02020603050405020304" pitchFamily="18" charset="0"/>
              <a:ea typeface="Cambria Math" panose="02040503050406030204" pitchFamily="18" charset="0"/>
              <a:cs typeface="Times New Roman" panose="02020603050405020304" pitchFamily="18" charset="0"/>
            </a:endParaRPr>
          </a:p>
          <a:p>
            <a:pPr marL="0" indent="0" algn="just">
              <a:buNone/>
              <a:defRPr/>
            </a:pPr>
            <a:endParaRPr lang="en-US" altLang="en-US" sz="2000" b="0">
              <a:latin typeface="Times New Roman" panose="02020603050405020304" pitchFamily="18" charset="0"/>
              <a:cs typeface="Times New Roman" panose="02020603050405020304" pitchFamily="18" charset="0"/>
            </a:endParaRPr>
          </a:p>
          <a:p>
            <a:pPr marL="0" indent="0" algn="just">
              <a:buNone/>
              <a:defRPr/>
            </a:pPr>
            <a:r>
              <a:rPr lang="en-IN" sz="2000">
                <a:latin typeface="Times New Roman" panose="02020603050405020304" pitchFamily="18" charset="0"/>
                <a:cs typeface="Times New Roman" panose="02020603050405020304" pitchFamily="18" charset="0"/>
              </a:rPr>
              <a:t>		Frame Size &gt;= (2 * d/c)* R</a:t>
            </a:r>
          </a:p>
          <a:p>
            <a:pPr marL="0" indent="0" algn="just">
              <a:buNone/>
              <a:defRPr/>
            </a:pPr>
            <a:endParaRPr lang="en-US" altLang="en-US" sz="2000" b="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defRPr/>
            </a:pPr>
            <a:endParaRPr lang="en-US" sz="2000" b="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defRPr/>
            </a:pPr>
            <a:endParaRPr lang="en-US" sz="2000" b="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06858C0B-2294-44C7-9757-0503E742446A}"/>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89809170-BC3C-47B8-8CC1-C41EE1F0E3CA}"/>
              </a:ext>
            </a:extLst>
          </p:cNvPr>
          <p:cNvSpPr>
            <a:spLocks noGrp="1"/>
          </p:cNvSpPr>
          <p:nvPr>
            <p:ph type="sldNum" sz="quarter" idx="12"/>
          </p:nvPr>
        </p:nvSpPr>
        <p:spPr/>
        <p:txBody>
          <a:bodyPr/>
          <a:lstStyle/>
          <a:p>
            <a:pPr>
              <a:defRPr/>
            </a:pPr>
            <a:fld id="{45655A06-D158-45CC-8F58-C202D3E628FF}" type="slidenum">
              <a:rPr lang="en-US" altLang="en-US" smtClean="0"/>
              <a:pPr>
                <a:defRPr/>
              </a:pPr>
              <a:t>45</a:t>
            </a:fld>
            <a:endParaRPr lang="en-US" altLang="en-US"/>
          </a:p>
        </p:txBody>
      </p:sp>
      <p:sp>
        <p:nvSpPr>
          <p:cNvPr id="6" name="Date Placeholder 5">
            <a:extLst>
              <a:ext uri="{FF2B5EF4-FFF2-40B4-BE49-F238E27FC236}">
                <a16:creationId xmlns:a16="http://schemas.microsoft.com/office/drawing/2014/main" id="{5042CD78-3B94-4CE4-BEDF-C1F5BF1A4D46}"/>
              </a:ext>
            </a:extLst>
          </p:cNvPr>
          <p:cNvSpPr>
            <a:spLocks noGrp="1"/>
          </p:cNvSpPr>
          <p:nvPr>
            <p:ph type="dt" sz="half" idx="10"/>
          </p:nvPr>
        </p:nvSpPr>
        <p:spPr/>
        <p:txBody>
          <a:bodyPr/>
          <a:lstStyle/>
          <a:p>
            <a:fld id="{73512EC2-E749-41A7-B1DF-44B1B4D744FB}" type="datetime1">
              <a:rPr lang="en-US" smtClean="0"/>
              <a:t>9/7/2025</a:t>
            </a:fld>
            <a:endParaRPr lang="en-IN"/>
          </a:p>
        </p:txBody>
      </p:sp>
    </p:spTree>
    <p:extLst>
      <p:ext uri="{BB962C8B-B14F-4D97-AF65-F5344CB8AC3E}">
        <p14:creationId xmlns:p14="http://schemas.microsoft.com/office/powerpoint/2010/main" val="3214877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789377B-D4F3-48A1-BD2C-4EC7CC0EEFCE}"/>
              </a:ext>
            </a:extLst>
          </p:cNvPr>
          <p:cNvSpPr>
            <a:spLocks noGrp="1" noChangeArrowheads="1"/>
          </p:cNvSpPr>
          <p:nvPr>
            <p:ph type="title"/>
          </p:nvPr>
        </p:nvSpPr>
        <p:spPr>
          <a:xfrm>
            <a:off x="414130" y="0"/>
            <a:ext cx="7543800" cy="609600"/>
          </a:xfrm>
        </p:spPr>
        <p:txBody>
          <a:bodyPr>
            <a:normAutofit/>
          </a:bodyPr>
          <a:lstStyle/>
          <a:p>
            <a:pPr algn="ctr" eaLnBrk="1" hangingPunct="1"/>
            <a:r>
              <a:rPr lang="en-US" altLang="en-US" sz="2400">
                <a:solidFill>
                  <a:srgbClr val="C00000"/>
                </a:solidFill>
                <a:latin typeface="Times" panose="02020603050405020304" pitchFamily="18" charset="0"/>
                <a:cs typeface="Times" panose="02020603050405020304" pitchFamily="18" charset="0"/>
              </a:rPr>
              <a:t>IEEE 802.3 (Ethernet) Cabling</a:t>
            </a:r>
          </a:p>
        </p:txBody>
      </p:sp>
      <p:sp>
        <p:nvSpPr>
          <p:cNvPr id="5123" name="Rectangle 3">
            <a:extLst>
              <a:ext uri="{FF2B5EF4-FFF2-40B4-BE49-F238E27FC236}">
                <a16:creationId xmlns:a16="http://schemas.microsoft.com/office/drawing/2014/main" id="{73097C6F-0C69-4126-8D98-ACCA1D021456}"/>
              </a:ext>
            </a:extLst>
          </p:cNvPr>
          <p:cNvSpPr>
            <a:spLocks noGrp="1" noChangeArrowheads="1"/>
          </p:cNvSpPr>
          <p:nvPr>
            <p:ph idx="1"/>
          </p:nvPr>
        </p:nvSpPr>
        <p:spPr>
          <a:xfrm>
            <a:off x="463826" y="990600"/>
            <a:ext cx="8229600" cy="5334000"/>
          </a:xfrm>
        </p:spPr>
        <p:txBody>
          <a:bodyPr>
            <a:normAutofit fontScale="85000" lnSpcReduction="10000"/>
          </a:bodyPr>
          <a:lstStyle/>
          <a:p>
            <a:pPr algn="just">
              <a:defRPr/>
            </a:pPr>
            <a:endParaRPr lang="en-US" altLang="en-US" sz="1800">
              <a:latin typeface="Constantia" pitchFamily="18" charset="0"/>
            </a:endParaRPr>
          </a:p>
          <a:p>
            <a:pPr algn="just">
              <a:defRPr/>
            </a:pPr>
            <a:endParaRPr lang="en-US" altLang="en-US" sz="1800">
              <a:latin typeface="Constantia" pitchFamily="18" charset="0"/>
            </a:endParaRPr>
          </a:p>
          <a:p>
            <a:pPr algn="just">
              <a:defRPr/>
            </a:pPr>
            <a:endParaRPr lang="en-US" altLang="en-US" sz="1800">
              <a:latin typeface="Constantia" pitchFamily="18" charset="0"/>
            </a:endParaRPr>
          </a:p>
          <a:p>
            <a:pPr algn="just">
              <a:defRPr/>
            </a:pPr>
            <a:endParaRPr lang="en-US" altLang="en-US" sz="1800">
              <a:latin typeface="Constantia" pitchFamily="18" charset="0"/>
            </a:endParaRPr>
          </a:p>
          <a:p>
            <a:pPr algn="just">
              <a:defRPr/>
            </a:pPr>
            <a:endParaRPr lang="en-US" altLang="en-US" sz="1800">
              <a:latin typeface="Constantia" pitchFamily="18" charset="0"/>
            </a:endParaRPr>
          </a:p>
          <a:p>
            <a:pPr marL="0" indent="0" algn="just">
              <a:buFont typeface="Wingdings" panose="05000000000000000000" pitchFamily="2" charset="2"/>
              <a:buNone/>
              <a:defRPr/>
            </a:pPr>
            <a:endParaRPr lang="en-US" altLang="en-US" sz="1600">
              <a:latin typeface="Constantia" pitchFamily="18" charset="0"/>
            </a:endParaRPr>
          </a:p>
          <a:p>
            <a:pPr marL="0" indent="0" algn="just">
              <a:buFont typeface="Wingdings" panose="05000000000000000000" pitchFamily="2" charset="2"/>
              <a:buNone/>
              <a:defRPr/>
            </a:pPr>
            <a:endParaRPr lang="en-US" altLang="en-US" sz="900">
              <a:latin typeface="Constantia" pitchFamily="18" charset="0"/>
            </a:endParaRPr>
          </a:p>
          <a:p>
            <a:pPr marL="0" indent="0" algn="just">
              <a:buFont typeface="Wingdings" panose="05000000000000000000" pitchFamily="2" charset="2"/>
              <a:buNone/>
              <a:defRPr/>
            </a:pPr>
            <a:endParaRPr lang="en-US" altLang="en-US" sz="900">
              <a:latin typeface="Constantia" pitchFamily="18" charset="0"/>
            </a:endParaRPr>
          </a:p>
          <a:p>
            <a:pPr algn="just">
              <a:defRPr/>
            </a:pPr>
            <a:r>
              <a:rPr lang="en-US" sz="1900" b="1">
                <a:latin typeface="Times New Roman" panose="02020603050405020304" pitchFamily="18" charset="0"/>
                <a:cs typeface="Times New Roman" panose="02020603050405020304" pitchFamily="18" charset="0"/>
              </a:rPr>
              <a:t>10Base5 cabling:</a:t>
            </a:r>
            <a:r>
              <a:rPr lang="en-US" sz="1900">
                <a:latin typeface="Times New Roman" panose="02020603050405020304" pitchFamily="18" charset="0"/>
                <a:cs typeface="Times New Roman" panose="02020603050405020304" pitchFamily="18" charset="0"/>
              </a:rPr>
              <a:t> This type of cabling is popularly referred to as </a:t>
            </a:r>
            <a:r>
              <a:rPr lang="en-US" sz="1900" b="1">
                <a:latin typeface="Times New Roman" panose="02020603050405020304" pitchFamily="18" charset="0"/>
                <a:cs typeface="Times New Roman" panose="02020603050405020304" pitchFamily="18" charset="0"/>
              </a:rPr>
              <a:t>thicknet</a:t>
            </a:r>
            <a:r>
              <a:rPr lang="en-US" sz="1900">
                <a:latin typeface="Times New Roman" panose="02020603050405020304" pitchFamily="18" charset="0"/>
                <a:cs typeface="Times New Roman" panose="02020603050405020304" pitchFamily="18" charset="0"/>
              </a:rPr>
              <a:t>. It was one of the earliest types of cables used for LAN’s. The notation </a:t>
            </a:r>
            <a:r>
              <a:rPr lang="en-US" sz="1900">
                <a:solidFill>
                  <a:srgbClr val="C00000"/>
                </a:solidFill>
                <a:latin typeface="Times New Roman" panose="02020603050405020304" pitchFamily="18" charset="0"/>
                <a:cs typeface="Times New Roman" panose="02020603050405020304" pitchFamily="18" charset="0"/>
              </a:rPr>
              <a:t>10Base5 suggests </a:t>
            </a:r>
            <a:r>
              <a:rPr lang="en-US" sz="1900">
                <a:latin typeface="Times New Roman" panose="02020603050405020304" pitchFamily="18" charset="0"/>
                <a:cs typeface="Times New Roman" panose="02020603050405020304" pitchFamily="18" charset="0"/>
              </a:rPr>
              <a:t>that the LAN operates at </a:t>
            </a:r>
            <a:r>
              <a:rPr lang="en-US" sz="1900" b="1">
                <a:solidFill>
                  <a:srgbClr val="C00000"/>
                </a:solidFill>
                <a:latin typeface="Times New Roman" panose="02020603050405020304" pitchFamily="18" charset="0"/>
                <a:cs typeface="Times New Roman" panose="02020603050405020304" pitchFamily="18" charset="0"/>
              </a:rPr>
              <a:t>10</a:t>
            </a:r>
            <a:r>
              <a:rPr lang="en-US" sz="1900">
                <a:latin typeface="Times New Roman" panose="02020603050405020304" pitchFamily="18" charset="0"/>
                <a:cs typeface="Times New Roman" panose="02020603050405020304" pitchFamily="18" charset="0"/>
              </a:rPr>
              <a:t> </a:t>
            </a:r>
            <a:r>
              <a:rPr lang="en-US" sz="1900">
                <a:solidFill>
                  <a:srgbClr val="C00000"/>
                </a:solidFill>
                <a:latin typeface="Times New Roman" panose="02020603050405020304" pitchFamily="18" charset="0"/>
                <a:cs typeface="Times New Roman" panose="02020603050405020304" pitchFamily="18" charset="0"/>
              </a:rPr>
              <a:t>Mbps</a:t>
            </a:r>
            <a:r>
              <a:rPr lang="en-US" sz="1900">
                <a:latin typeface="Times New Roman" panose="02020603050405020304" pitchFamily="18" charset="0"/>
                <a:cs typeface="Times New Roman" panose="02020603050405020304" pitchFamily="18" charset="0"/>
              </a:rPr>
              <a:t>, uses baseband signaling and can </a:t>
            </a:r>
            <a:r>
              <a:rPr lang="en-US" sz="1900">
                <a:solidFill>
                  <a:srgbClr val="C00000"/>
                </a:solidFill>
                <a:latin typeface="Times New Roman" panose="02020603050405020304" pitchFamily="18" charset="0"/>
                <a:cs typeface="Times New Roman" panose="02020603050405020304" pitchFamily="18" charset="0"/>
              </a:rPr>
              <a:t>support segments of up to </a:t>
            </a:r>
            <a:r>
              <a:rPr lang="en-US" sz="1900" b="1">
                <a:latin typeface="Times New Roman" panose="02020603050405020304" pitchFamily="18" charset="0"/>
                <a:cs typeface="Times New Roman" panose="02020603050405020304" pitchFamily="18" charset="0"/>
              </a:rPr>
              <a:t>500</a:t>
            </a:r>
            <a:r>
              <a:rPr lang="en-US" sz="1900">
                <a:solidFill>
                  <a:srgbClr val="C00000"/>
                </a:solidFill>
                <a:latin typeface="Times New Roman" panose="02020603050405020304" pitchFamily="18" charset="0"/>
                <a:cs typeface="Times New Roman" panose="02020603050405020304" pitchFamily="18" charset="0"/>
              </a:rPr>
              <a:t> meters</a:t>
            </a:r>
            <a:r>
              <a:rPr lang="en-US" sz="1900">
                <a:latin typeface="Times New Roman" panose="02020603050405020304" pitchFamily="18" charset="0"/>
                <a:cs typeface="Times New Roman" panose="02020603050405020304" pitchFamily="18" charset="0"/>
              </a:rPr>
              <a:t>.</a:t>
            </a:r>
          </a:p>
          <a:p>
            <a:pPr algn="just">
              <a:defRPr/>
            </a:pPr>
            <a:endParaRPr lang="en-US" altLang="en-US" sz="1900">
              <a:latin typeface="Times New Roman" panose="02020603050405020304" pitchFamily="18" charset="0"/>
              <a:cs typeface="Times New Roman" panose="02020603050405020304" pitchFamily="18" charset="0"/>
            </a:endParaRPr>
          </a:p>
          <a:p>
            <a:pPr algn="just">
              <a:defRPr/>
            </a:pPr>
            <a:r>
              <a:rPr lang="en-US" sz="1900" b="1">
                <a:latin typeface="Times New Roman" panose="02020603050405020304" pitchFamily="18" charset="0"/>
                <a:cs typeface="Times New Roman" panose="02020603050405020304" pitchFamily="18" charset="0"/>
              </a:rPr>
              <a:t>10Base2 cabling: </a:t>
            </a:r>
            <a:r>
              <a:rPr lang="en-US" sz="1900">
                <a:latin typeface="Times New Roman" panose="02020603050405020304" pitchFamily="18" charset="0"/>
                <a:cs typeface="Times New Roman" panose="02020603050405020304" pitchFamily="18" charset="0"/>
              </a:rPr>
              <a:t>10Base2 or </a:t>
            </a:r>
            <a:r>
              <a:rPr lang="en-US" sz="1900" b="1" err="1">
                <a:latin typeface="Times New Roman" panose="02020603050405020304" pitchFamily="18" charset="0"/>
                <a:cs typeface="Times New Roman" panose="02020603050405020304" pitchFamily="18" charset="0"/>
              </a:rPr>
              <a:t>thinnet</a:t>
            </a:r>
            <a:r>
              <a:rPr lang="en-US" sz="1900" b="1">
                <a:latin typeface="Times New Roman" panose="02020603050405020304" pitchFamily="18" charset="0"/>
                <a:cs typeface="Times New Roman" panose="02020603050405020304" pitchFamily="18" charset="0"/>
              </a:rPr>
              <a:t>,</a:t>
            </a:r>
            <a:r>
              <a:rPr lang="en-US" sz="1900">
                <a:latin typeface="Times New Roman" panose="02020603050405020304" pitchFamily="18" charset="0"/>
                <a:cs typeface="Times New Roman" panose="02020603050405020304" pitchFamily="18" charset="0"/>
              </a:rPr>
              <a:t> which in contrast to thicknet, bends easily. 10Base2 cables are easier to install and are relatively inexpensive. The only drawback of using the 10Base2 cable is that it can run for only </a:t>
            </a:r>
            <a:r>
              <a:rPr lang="en-US" sz="1900" b="1">
                <a:latin typeface="Times New Roman" panose="02020603050405020304" pitchFamily="18" charset="0"/>
                <a:cs typeface="Times New Roman" panose="02020603050405020304" pitchFamily="18" charset="0"/>
              </a:rPr>
              <a:t>200</a:t>
            </a:r>
            <a:r>
              <a:rPr lang="en-US" sz="1900">
                <a:solidFill>
                  <a:srgbClr val="C00000"/>
                </a:solidFill>
                <a:latin typeface="Times New Roman" panose="02020603050405020304" pitchFamily="18" charset="0"/>
                <a:cs typeface="Times New Roman" panose="02020603050405020304" pitchFamily="18" charset="0"/>
              </a:rPr>
              <a:t> meters </a:t>
            </a:r>
            <a:r>
              <a:rPr lang="en-US" sz="1900">
                <a:latin typeface="Times New Roman" panose="02020603050405020304" pitchFamily="18" charset="0"/>
                <a:cs typeface="Times New Roman" panose="02020603050405020304" pitchFamily="18" charset="0"/>
              </a:rPr>
              <a:t>and can handle </a:t>
            </a:r>
            <a:r>
              <a:rPr lang="en-US" sz="1900">
                <a:solidFill>
                  <a:srgbClr val="C00000"/>
                </a:solidFill>
                <a:latin typeface="Times New Roman" panose="02020603050405020304" pitchFamily="18" charset="0"/>
                <a:cs typeface="Times New Roman" panose="02020603050405020304" pitchFamily="18" charset="0"/>
              </a:rPr>
              <a:t>only 30 stations per cable segment</a:t>
            </a:r>
            <a:r>
              <a:rPr lang="en-US" sz="1900">
                <a:latin typeface="Times New Roman" panose="02020603050405020304" pitchFamily="18" charset="0"/>
                <a:cs typeface="Times New Roman" panose="02020603050405020304" pitchFamily="18" charset="0"/>
              </a:rPr>
              <a:t>.</a:t>
            </a:r>
          </a:p>
          <a:p>
            <a:pPr algn="just">
              <a:defRPr/>
            </a:pPr>
            <a:endParaRPr lang="en-US" sz="1900">
              <a:latin typeface="Times New Roman" panose="02020603050405020304" pitchFamily="18" charset="0"/>
              <a:cs typeface="Times New Roman" panose="02020603050405020304" pitchFamily="18" charset="0"/>
            </a:endParaRPr>
          </a:p>
          <a:p>
            <a:pPr algn="just">
              <a:defRPr/>
            </a:pPr>
            <a:r>
              <a:rPr lang="en-US" sz="1900" b="1">
                <a:latin typeface="Times New Roman" panose="02020603050405020304" pitchFamily="18" charset="0"/>
                <a:cs typeface="Times New Roman" panose="02020603050405020304" pitchFamily="18" charset="0"/>
              </a:rPr>
              <a:t>10Base-T cabling</a:t>
            </a:r>
            <a:r>
              <a:rPr lang="en-US" sz="1900">
                <a:latin typeface="Times New Roman" panose="02020603050405020304" pitchFamily="18" charset="0"/>
                <a:cs typeface="Times New Roman" panose="02020603050405020304" pitchFamily="18" charset="0"/>
              </a:rPr>
              <a:t>: there is no single, main cable because each station has a cable running to a central </a:t>
            </a:r>
            <a:r>
              <a:rPr lang="en-US" sz="1900" b="1">
                <a:latin typeface="Times New Roman" panose="02020603050405020304" pitchFamily="18" charset="0"/>
                <a:cs typeface="Times New Roman" panose="02020603050405020304" pitchFamily="18" charset="0"/>
              </a:rPr>
              <a:t>hub</a:t>
            </a:r>
            <a:r>
              <a:rPr lang="en-US" sz="1900">
                <a:latin typeface="Times New Roman" panose="02020603050405020304" pitchFamily="18" charset="0"/>
                <a:cs typeface="Times New Roman" panose="02020603050405020304" pitchFamily="18" charset="0"/>
              </a:rPr>
              <a:t> (a big repeater). Adding or removing stations is simpler in this configuration and cable breaks can be detected easily. The disadvantage of 10Base-T is that the </a:t>
            </a:r>
            <a:r>
              <a:rPr lang="en-US" sz="1900" b="1">
                <a:latin typeface="Times New Roman" panose="02020603050405020304" pitchFamily="18" charset="0"/>
                <a:cs typeface="Times New Roman" panose="02020603050405020304" pitchFamily="18" charset="0"/>
              </a:rPr>
              <a:t>maximum cable </a:t>
            </a:r>
            <a:r>
              <a:rPr lang="en-US" sz="1900">
                <a:latin typeface="Times New Roman" panose="02020603050405020304" pitchFamily="18" charset="0"/>
                <a:cs typeface="Times New Roman" panose="02020603050405020304" pitchFamily="18" charset="0"/>
              </a:rPr>
              <a:t>run </a:t>
            </a:r>
            <a:r>
              <a:rPr lang="en-US" sz="1900" b="1">
                <a:latin typeface="Times New Roman" panose="02020603050405020304" pitchFamily="18" charset="0"/>
                <a:cs typeface="Times New Roman" panose="02020603050405020304" pitchFamily="18" charset="0"/>
              </a:rPr>
              <a:t>from</a:t>
            </a:r>
            <a:r>
              <a:rPr lang="en-US" sz="1900">
                <a:latin typeface="Times New Roman" panose="02020603050405020304" pitchFamily="18" charset="0"/>
                <a:cs typeface="Times New Roman" panose="02020603050405020304" pitchFamily="18" charset="0"/>
              </a:rPr>
              <a:t> the </a:t>
            </a:r>
            <a:r>
              <a:rPr lang="en-US" sz="1900" b="1">
                <a:latin typeface="Times New Roman" panose="02020603050405020304" pitchFamily="18" charset="0"/>
                <a:cs typeface="Times New Roman" panose="02020603050405020304" pitchFamily="18" charset="0"/>
              </a:rPr>
              <a:t>hub</a:t>
            </a:r>
            <a:r>
              <a:rPr lang="en-US" sz="1900">
                <a:latin typeface="Times New Roman" panose="02020603050405020304" pitchFamily="18" charset="0"/>
                <a:cs typeface="Times New Roman" panose="02020603050405020304" pitchFamily="18" charset="0"/>
              </a:rPr>
              <a:t> is only </a:t>
            </a:r>
            <a:r>
              <a:rPr lang="en-US" sz="1900">
                <a:solidFill>
                  <a:srgbClr val="C00000"/>
                </a:solidFill>
                <a:latin typeface="Times New Roman" panose="02020603050405020304" pitchFamily="18" charset="0"/>
                <a:cs typeface="Times New Roman" panose="02020603050405020304" pitchFamily="18" charset="0"/>
              </a:rPr>
              <a:t>100 meters</a:t>
            </a:r>
            <a:r>
              <a:rPr lang="en-US" sz="1900">
                <a:latin typeface="Times New Roman" panose="02020603050405020304" pitchFamily="18" charset="0"/>
                <a:cs typeface="Times New Roman" panose="02020603050405020304" pitchFamily="18" charset="0"/>
              </a:rPr>
              <a:t>, sometimes 150 meters (if high quality twisted pairs are used).  10Base-T is most popular due to the ease of maintenance.</a:t>
            </a:r>
            <a:endParaRPr lang="en-US" altLang="en-US" sz="190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D6074D8C-54B3-4644-9B73-F9AEEE4C9DF3}"/>
              </a:ext>
            </a:extLst>
          </p:cNvPr>
          <p:cNvSpPr>
            <a:spLocks noGrp="1"/>
          </p:cNvSpPr>
          <p:nvPr>
            <p:ph type="ftr" sz="quarter" idx="11"/>
          </p:nvPr>
        </p:nvSpPr>
        <p:spPr/>
        <p:txBody>
          <a:bodyPr/>
          <a:lstStyle/>
          <a:p>
            <a:pPr>
              <a:defRPr/>
            </a:pPr>
            <a:r>
              <a:rPr lang="en-US" altLang="en-US"/>
              <a:t>Computer Networks(MCA  5122)</a:t>
            </a:r>
          </a:p>
        </p:txBody>
      </p:sp>
      <p:sp>
        <p:nvSpPr>
          <p:cNvPr id="7" name="Slide Number Placeholder 6">
            <a:extLst>
              <a:ext uri="{FF2B5EF4-FFF2-40B4-BE49-F238E27FC236}">
                <a16:creationId xmlns:a16="http://schemas.microsoft.com/office/drawing/2014/main" id="{4C7D7E45-8B09-481B-ACC3-88A67D29F8DD}"/>
              </a:ext>
            </a:extLst>
          </p:cNvPr>
          <p:cNvSpPr>
            <a:spLocks noGrp="1"/>
          </p:cNvSpPr>
          <p:nvPr>
            <p:ph type="sldNum" sz="quarter" idx="12"/>
          </p:nvPr>
        </p:nvSpPr>
        <p:spPr/>
        <p:txBody>
          <a:bodyPr/>
          <a:lstStyle/>
          <a:p>
            <a:pPr>
              <a:defRPr/>
            </a:pPr>
            <a:fld id="{884D73F1-9A4C-4562-B91E-66EAD1153855}" type="slidenum">
              <a:rPr lang="en-US" altLang="en-US" smtClean="0"/>
              <a:pPr>
                <a:defRPr/>
              </a:pPr>
              <a:t>46</a:t>
            </a:fld>
            <a:endParaRPr lang="en-US" altLang="en-US"/>
          </a:p>
        </p:txBody>
      </p:sp>
      <p:pic>
        <p:nvPicPr>
          <p:cNvPr id="9220" name="Picture Placeholder 4" descr="Tools for Network and Protocol Simulation - CSMA/CD Protocol">
            <a:extLst>
              <a:ext uri="{FF2B5EF4-FFF2-40B4-BE49-F238E27FC236}">
                <a16:creationId xmlns:a16="http://schemas.microsoft.com/office/drawing/2014/main" id="{19A2883F-709E-42D8-9494-4684503E05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624059"/>
            <a:ext cx="6248400" cy="2015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a:extLst>
              <a:ext uri="{FF2B5EF4-FFF2-40B4-BE49-F238E27FC236}">
                <a16:creationId xmlns:a16="http://schemas.microsoft.com/office/drawing/2014/main" id="{CBC5B4AA-014C-47E5-B109-8C3CBB64234A}"/>
              </a:ext>
            </a:extLst>
          </p:cNvPr>
          <p:cNvSpPr>
            <a:spLocks noGrp="1"/>
          </p:cNvSpPr>
          <p:nvPr>
            <p:ph type="dt" sz="half" idx="10"/>
          </p:nvPr>
        </p:nvSpPr>
        <p:spPr/>
        <p:txBody>
          <a:bodyPr/>
          <a:lstStyle/>
          <a:p>
            <a:fld id="{077D7122-586B-41B0-9BC4-AD536E74A7A5}" type="datetime1">
              <a:rPr lang="en-US" smtClean="0"/>
              <a:t>9/7/2025</a:t>
            </a:fld>
            <a:endParaRPr lang="en-IN"/>
          </a:p>
        </p:txBody>
      </p:sp>
    </p:spTree>
    <p:extLst>
      <p:ext uri="{BB962C8B-B14F-4D97-AF65-F5344CB8AC3E}">
        <p14:creationId xmlns:p14="http://schemas.microsoft.com/office/powerpoint/2010/main" val="3987736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789377B-D4F3-48A1-BD2C-4EC7CC0EEFCE}"/>
              </a:ext>
            </a:extLst>
          </p:cNvPr>
          <p:cNvSpPr>
            <a:spLocks noGrp="1" noChangeArrowheads="1"/>
          </p:cNvSpPr>
          <p:nvPr>
            <p:ph type="title"/>
          </p:nvPr>
        </p:nvSpPr>
        <p:spPr>
          <a:xfrm>
            <a:off x="800100" y="207519"/>
            <a:ext cx="7543800" cy="609600"/>
          </a:xfrm>
        </p:spPr>
        <p:txBody>
          <a:bodyPr>
            <a:normAutofit/>
          </a:bodyPr>
          <a:lstStyle/>
          <a:p>
            <a:pPr algn="ctr" eaLnBrk="1" hangingPunct="1"/>
            <a:r>
              <a:rPr lang="en-US" altLang="en-US" sz="2400">
                <a:solidFill>
                  <a:srgbClr val="C00000"/>
                </a:solidFill>
                <a:latin typeface="Times" panose="02020603050405020304" pitchFamily="18" charset="0"/>
                <a:cs typeface="Times" panose="02020603050405020304" pitchFamily="18" charset="0"/>
              </a:rPr>
              <a:t>IEEE 802.3 (Ethernet) Cabling</a:t>
            </a:r>
          </a:p>
        </p:txBody>
      </p:sp>
      <p:sp>
        <p:nvSpPr>
          <p:cNvPr id="6" name="Footer Placeholder 5">
            <a:extLst>
              <a:ext uri="{FF2B5EF4-FFF2-40B4-BE49-F238E27FC236}">
                <a16:creationId xmlns:a16="http://schemas.microsoft.com/office/drawing/2014/main" id="{D6074D8C-54B3-4644-9B73-F9AEEE4C9DF3}"/>
              </a:ext>
            </a:extLst>
          </p:cNvPr>
          <p:cNvSpPr>
            <a:spLocks noGrp="1"/>
          </p:cNvSpPr>
          <p:nvPr>
            <p:ph type="ftr" sz="quarter" idx="11"/>
          </p:nvPr>
        </p:nvSpPr>
        <p:spPr/>
        <p:txBody>
          <a:bodyPr/>
          <a:lstStyle/>
          <a:p>
            <a:pPr>
              <a:defRPr/>
            </a:pPr>
            <a:r>
              <a:rPr lang="en-US" altLang="en-US"/>
              <a:t>Computer Networks(MCA  5122)</a:t>
            </a:r>
          </a:p>
        </p:txBody>
      </p:sp>
      <p:sp>
        <p:nvSpPr>
          <p:cNvPr id="7" name="Slide Number Placeholder 6">
            <a:extLst>
              <a:ext uri="{FF2B5EF4-FFF2-40B4-BE49-F238E27FC236}">
                <a16:creationId xmlns:a16="http://schemas.microsoft.com/office/drawing/2014/main" id="{4C7D7E45-8B09-481B-ACC3-88A67D29F8DD}"/>
              </a:ext>
            </a:extLst>
          </p:cNvPr>
          <p:cNvSpPr>
            <a:spLocks noGrp="1"/>
          </p:cNvSpPr>
          <p:nvPr>
            <p:ph type="sldNum" sz="quarter" idx="12"/>
          </p:nvPr>
        </p:nvSpPr>
        <p:spPr/>
        <p:txBody>
          <a:bodyPr/>
          <a:lstStyle/>
          <a:p>
            <a:pPr>
              <a:defRPr/>
            </a:pPr>
            <a:fld id="{884D73F1-9A4C-4562-B91E-66EAD1153855}" type="slidenum">
              <a:rPr lang="en-US" altLang="en-US" smtClean="0"/>
              <a:pPr>
                <a:defRPr/>
              </a:pPr>
              <a:t>47</a:t>
            </a:fld>
            <a:endParaRPr lang="en-US" altLang="en-US"/>
          </a:p>
        </p:txBody>
      </p:sp>
      <p:pic>
        <p:nvPicPr>
          <p:cNvPr id="3" name="Picture 2">
            <a:extLst>
              <a:ext uri="{FF2B5EF4-FFF2-40B4-BE49-F238E27FC236}">
                <a16:creationId xmlns:a16="http://schemas.microsoft.com/office/drawing/2014/main" id="{E752B320-3A19-4136-9767-9453E4011154}"/>
              </a:ext>
            </a:extLst>
          </p:cNvPr>
          <p:cNvPicPr>
            <a:picLocks noChangeAspect="1"/>
          </p:cNvPicPr>
          <p:nvPr/>
        </p:nvPicPr>
        <p:blipFill>
          <a:blip r:embed="rId3"/>
          <a:stretch>
            <a:fillRect/>
          </a:stretch>
        </p:blipFill>
        <p:spPr>
          <a:xfrm>
            <a:off x="681600" y="1156237"/>
            <a:ext cx="2753069" cy="2129946"/>
          </a:xfrm>
          <a:prstGeom prst="rect">
            <a:avLst/>
          </a:prstGeom>
        </p:spPr>
      </p:pic>
      <p:pic>
        <p:nvPicPr>
          <p:cNvPr id="4" name="Picture 3">
            <a:extLst>
              <a:ext uri="{FF2B5EF4-FFF2-40B4-BE49-F238E27FC236}">
                <a16:creationId xmlns:a16="http://schemas.microsoft.com/office/drawing/2014/main" id="{8EBDF575-E225-4134-8190-A39EB4D2FB79}"/>
              </a:ext>
            </a:extLst>
          </p:cNvPr>
          <p:cNvPicPr>
            <a:picLocks noChangeAspect="1"/>
          </p:cNvPicPr>
          <p:nvPr/>
        </p:nvPicPr>
        <p:blipFill>
          <a:blip r:embed="rId4"/>
          <a:stretch>
            <a:fillRect/>
          </a:stretch>
        </p:blipFill>
        <p:spPr>
          <a:xfrm>
            <a:off x="3495330" y="1156237"/>
            <a:ext cx="2753069" cy="2306971"/>
          </a:xfrm>
          <a:prstGeom prst="rect">
            <a:avLst/>
          </a:prstGeom>
        </p:spPr>
      </p:pic>
      <p:pic>
        <p:nvPicPr>
          <p:cNvPr id="5" name="Picture 4">
            <a:extLst>
              <a:ext uri="{FF2B5EF4-FFF2-40B4-BE49-F238E27FC236}">
                <a16:creationId xmlns:a16="http://schemas.microsoft.com/office/drawing/2014/main" id="{26C33C1C-5BD5-4AD0-BF19-D3365B4EAF14}"/>
              </a:ext>
            </a:extLst>
          </p:cNvPr>
          <p:cNvPicPr>
            <a:picLocks noChangeAspect="1"/>
          </p:cNvPicPr>
          <p:nvPr/>
        </p:nvPicPr>
        <p:blipFill>
          <a:blip r:embed="rId5"/>
          <a:stretch>
            <a:fillRect/>
          </a:stretch>
        </p:blipFill>
        <p:spPr>
          <a:xfrm>
            <a:off x="6672797" y="1116366"/>
            <a:ext cx="2057400" cy="2353765"/>
          </a:xfrm>
          <a:prstGeom prst="rect">
            <a:avLst/>
          </a:prstGeom>
        </p:spPr>
      </p:pic>
      <p:sp>
        <p:nvSpPr>
          <p:cNvPr id="8" name="Date Placeholder 7">
            <a:extLst>
              <a:ext uri="{FF2B5EF4-FFF2-40B4-BE49-F238E27FC236}">
                <a16:creationId xmlns:a16="http://schemas.microsoft.com/office/drawing/2014/main" id="{CBC5B4AA-014C-47E5-B109-8C3CBB64234A}"/>
              </a:ext>
            </a:extLst>
          </p:cNvPr>
          <p:cNvSpPr>
            <a:spLocks noGrp="1"/>
          </p:cNvSpPr>
          <p:nvPr>
            <p:ph type="dt" sz="half" idx="10"/>
          </p:nvPr>
        </p:nvSpPr>
        <p:spPr/>
        <p:txBody>
          <a:bodyPr/>
          <a:lstStyle/>
          <a:p>
            <a:fld id="{D5F85693-F801-41CA-AD90-DE5284A2D6DF}" type="datetime1">
              <a:rPr lang="en-US" smtClean="0"/>
              <a:t>9/7/2025</a:t>
            </a:fld>
            <a:endParaRPr lang="en-IN"/>
          </a:p>
        </p:txBody>
      </p:sp>
      <p:pic>
        <p:nvPicPr>
          <p:cNvPr id="14" name="Picture 13">
            <a:extLst>
              <a:ext uri="{FF2B5EF4-FFF2-40B4-BE49-F238E27FC236}">
                <a16:creationId xmlns:a16="http://schemas.microsoft.com/office/drawing/2014/main" id="{EF367449-EA32-406C-999C-C3979C3354F3}"/>
              </a:ext>
            </a:extLst>
          </p:cNvPr>
          <p:cNvPicPr>
            <a:picLocks noChangeAspect="1"/>
          </p:cNvPicPr>
          <p:nvPr/>
        </p:nvPicPr>
        <p:blipFill>
          <a:blip r:embed="rId6"/>
          <a:stretch>
            <a:fillRect/>
          </a:stretch>
        </p:blipFill>
        <p:spPr>
          <a:xfrm>
            <a:off x="2905125" y="3849097"/>
            <a:ext cx="2581275" cy="1829018"/>
          </a:xfrm>
          <a:prstGeom prst="rect">
            <a:avLst/>
          </a:prstGeom>
        </p:spPr>
      </p:pic>
    </p:spTree>
    <p:extLst>
      <p:ext uri="{BB962C8B-B14F-4D97-AF65-F5344CB8AC3E}">
        <p14:creationId xmlns:p14="http://schemas.microsoft.com/office/powerpoint/2010/main" val="3534478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1BEA4CC-B58D-42FC-82FC-D3BAD501406D}"/>
              </a:ext>
            </a:extLst>
          </p:cNvPr>
          <p:cNvSpPr>
            <a:spLocks noGrp="1" noChangeArrowheads="1"/>
          </p:cNvSpPr>
          <p:nvPr>
            <p:ph type="title"/>
          </p:nvPr>
        </p:nvSpPr>
        <p:spPr>
          <a:xfrm>
            <a:off x="723900" y="323056"/>
            <a:ext cx="7543800" cy="533400"/>
          </a:xfrm>
        </p:spPr>
        <p:txBody>
          <a:bodyPr>
            <a:normAutofit/>
          </a:bodyPr>
          <a:lstStyle/>
          <a:p>
            <a:pPr algn="ctr" eaLnBrk="1" hangingPunct="1"/>
            <a:r>
              <a:rPr lang="en-US" altLang="en-US" sz="2400">
                <a:solidFill>
                  <a:srgbClr val="C00000"/>
                </a:solidFill>
                <a:latin typeface="Constantia" panose="02030602050306030303" pitchFamily="18" charset="0"/>
              </a:rPr>
              <a:t> </a:t>
            </a:r>
            <a:r>
              <a:rPr lang="en-US" altLang="en-US" sz="2400">
                <a:solidFill>
                  <a:srgbClr val="C00000"/>
                </a:solidFill>
                <a:latin typeface="Times" panose="02020603050405020304" pitchFamily="18" charset="0"/>
                <a:cs typeface="Times" panose="02020603050405020304" pitchFamily="18" charset="0"/>
              </a:rPr>
              <a:t>IEEE 802.3 (Ethernet)</a:t>
            </a:r>
          </a:p>
        </p:txBody>
      </p:sp>
      <p:sp>
        <p:nvSpPr>
          <p:cNvPr id="4099" name="Rectangle 3">
            <a:extLst>
              <a:ext uri="{FF2B5EF4-FFF2-40B4-BE49-F238E27FC236}">
                <a16:creationId xmlns:a16="http://schemas.microsoft.com/office/drawing/2014/main" id="{E0E91CD7-C233-466E-8ABF-057DB2E3E18B}"/>
              </a:ext>
            </a:extLst>
          </p:cNvPr>
          <p:cNvSpPr>
            <a:spLocks noGrp="1" noChangeArrowheads="1"/>
          </p:cNvSpPr>
          <p:nvPr>
            <p:ph idx="1"/>
          </p:nvPr>
        </p:nvSpPr>
        <p:spPr>
          <a:xfrm>
            <a:off x="381000" y="1219200"/>
            <a:ext cx="8382000" cy="4411663"/>
          </a:xfrm>
        </p:spPr>
        <p:txBody>
          <a:bodyPr>
            <a:normAutofit/>
          </a:bodyPr>
          <a:lstStyle/>
          <a:p>
            <a:r>
              <a:rPr lang="en-US" altLang="en-US" sz="2000">
                <a:latin typeface="Times New Roman" panose="02020603050405020304" pitchFamily="18" charset="0"/>
                <a:cs typeface="Times New Roman" panose="02020603050405020304" pitchFamily="18" charset="0"/>
              </a:rPr>
              <a:t>IEEE 802.3 has a certain maximum cable length/segment. To allow larger networks, multiple cables are connected by repeaters which amplifies and retransmits signals in both directions. </a:t>
            </a:r>
          </a:p>
          <a:p>
            <a:endParaRPr lang="en-US" altLang="en-US" sz="2000">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Maximum distance between any 2 stations is 2500 m (with 5 segments each of 500 m) and no more than 4 repeaters (assume </a:t>
            </a:r>
            <a:r>
              <a:rPr lang="en-US" altLang="en-US" sz="2000" b="1">
                <a:latin typeface="Times New Roman" panose="02020603050405020304" pitchFamily="18" charset="0"/>
                <a:ea typeface="Cambria Math" panose="02040503050406030204" pitchFamily="18" charset="0"/>
                <a:cs typeface="Times New Roman" panose="02020603050405020304" pitchFamily="18" charset="0"/>
              </a:rPr>
              <a:t>d</a:t>
            </a:r>
            <a:r>
              <a:rPr lang="en-US" sz="2000" b="1">
                <a:latin typeface="Times New Roman" panose="02020603050405020304" pitchFamily="18" charset="0"/>
                <a:ea typeface="Cambria Math" panose="02040503050406030204" pitchFamily="18" charset="0"/>
                <a:cs typeface="Times New Roman" panose="02020603050405020304" pitchFamily="18" charset="0"/>
              </a:rPr>
              <a:t>elay added by repeater- 3</a:t>
            </a:r>
            <a:r>
              <a:rPr lang="en-US" sz="2000" b="1">
                <a:solidFill>
                  <a:srgbClr val="C00000"/>
                </a:solidFill>
                <a:latin typeface="Times New Roman" panose="02020603050405020304" pitchFamily="18" charset="0"/>
                <a:ea typeface="Cambria Math" panose="02040503050406030204" pitchFamily="18" charset="0"/>
                <a:cs typeface="Times New Roman" panose="02020603050405020304" pitchFamily="18" charset="0"/>
              </a:rPr>
              <a:t>µ</a:t>
            </a:r>
            <a:r>
              <a:rPr lang="en-US" sz="2000" b="1">
                <a:latin typeface="Times New Roman" panose="02020603050405020304" pitchFamily="18" charset="0"/>
                <a:ea typeface="Cambria Math" panose="02040503050406030204" pitchFamily="18" charset="0"/>
                <a:cs typeface="Times New Roman" panose="02020603050405020304" pitchFamily="18" charset="0"/>
              </a:rPr>
              <a:t>Sec</a:t>
            </a:r>
            <a:r>
              <a:rPr lang="en-US" sz="2000">
                <a:latin typeface="Times New Roman" panose="02020603050405020304" pitchFamily="18" charset="0"/>
                <a:ea typeface="Cambria Math" panose="020405030504060302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 can separate any 2 stations.</a:t>
            </a:r>
          </a:p>
        </p:txBody>
      </p:sp>
      <p:sp>
        <p:nvSpPr>
          <p:cNvPr id="2" name="Footer Placeholder 1">
            <a:extLst>
              <a:ext uri="{FF2B5EF4-FFF2-40B4-BE49-F238E27FC236}">
                <a16:creationId xmlns:a16="http://schemas.microsoft.com/office/drawing/2014/main" id="{5CC20AF6-3BEB-4995-89AA-187F6928CD0D}"/>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92C3901B-3009-41DA-AC83-815A80656DD9}"/>
              </a:ext>
            </a:extLst>
          </p:cNvPr>
          <p:cNvSpPr>
            <a:spLocks noGrp="1"/>
          </p:cNvSpPr>
          <p:nvPr>
            <p:ph type="sldNum" sz="quarter" idx="12"/>
          </p:nvPr>
        </p:nvSpPr>
        <p:spPr/>
        <p:txBody>
          <a:bodyPr/>
          <a:lstStyle/>
          <a:p>
            <a:pPr>
              <a:defRPr/>
            </a:pPr>
            <a:fld id="{884D73F1-9A4C-4562-B91E-66EAD1153855}" type="slidenum">
              <a:rPr lang="en-US" altLang="en-US" smtClean="0"/>
              <a:pPr>
                <a:defRPr/>
              </a:pPr>
              <a:t>48</a:t>
            </a:fld>
            <a:endParaRPr lang="en-US" altLang="en-US"/>
          </a:p>
        </p:txBody>
      </p:sp>
      <p:pic>
        <p:nvPicPr>
          <p:cNvPr id="11268" name="Picture 2">
            <a:extLst>
              <a:ext uri="{FF2B5EF4-FFF2-40B4-BE49-F238E27FC236}">
                <a16:creationId xmlns:a16="http://schemas.microsoft.com/office/drawing/2014/main" id="{C1CD3FD2-C997-4199-9565-45FB153D7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881" y="3860007"/>
            <a:ext cx="6319838"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85433AED-BA69-4976-BDF0-44BBDF6DDFDC}"/>
              </a:ext>
            </a:extLst>
          </p:cNvPr>
          <p:cNvSpPr>
            <a:spLocks noGrp="1"/>
          </p:cNvSpPr>
          <p:nvPr>
            <p:ph type="dt" sz="half" idx="10"/>
          </p:nvPr>
        </p:nvSpPr>
        <p:spPr/>
        <p:txBody>
          <a:bodyPr/>
          <a:lstStyle/>
          <a:p>
            <a:fld id="{6AC6AD9B-D0B4-46A7-B354-50FC25F1D196}" type="datetime1">
              <a:rPr lang="en-US" smtClean="0"/>
              <a:t>9/7/2025</a:t>
            </a:fld>
            <a:endParaRPr lang="en-IN"/>
          </a:p>
        </p:txBody>
      </p:sp>
    </p:spTree>
    <p:extLst>
      <p:ext uri="{BB962C8B-B14F-4D97-AF65-F5344CB8AC3E}">
        <p14:creationId xmlns:p14="http://schemas.microsoft.com/office/powerpoint/2010/main" val="1842899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228600" y="838200"/>
            <a:ext cx="84582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800100" indent="-34290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lgn="just"/>
            <a:r>
              <a:rPr lang="en-US" altLang="en-US" sz="2000" b="0">
                <a:cs typeface="Times New Roman" panose="02020603050405020304" pitchFamily="18" charset="0"/>
              </a:rPr>
              <a:t>The </a:t>
            </a:r>
            <a:r>
              <a:rPr lang="en-US" altLang="en-US" sz="2000" b="0">
                <a:solidFill>
                  <a:srgbClr val="FF0000"/>
                </a:solidFill>
                <a:cs typeface="Times New Roman" panose="02020603050405020304" pitchFamily="18" charset="0"/>
              </a:rPr>
              <a:t>maximum length  (1518 bytes) </a:t>
            </a:r>
            <a:r>
              <a:rPr lang="en-US" altLang="en-US" sz="2000" b="0">
                <a:cs typeface="Times New Roman" panose="02020603050405020304" pitchFamily="18" charset="0"/>
              </a:rPr>
              <a:t>restriction has two historical reasons:</a:t>
            </a:r>
          </a:p>
          <a:p>
            <a:pPr algn="just"/>
            <a:endParaRPr lang="en-US" altLang="en-US" sz="2000" b="0">
              <a:cs typeface="Times New Roman" panose="02020603050405020304" pitchFamily="18" charset="0"/>
            </a:endParaRPr>
          </a:p>
          <a:p>
            <a:pPr lvl="1" algn="just">
              <a:buFont typeface="Arial" panose="020B0604020202020204" pitchFamily="34" charset="0"/>
              <a:buChar char="•"/>
            </a:pPr>
            <a:r>
              <a:rPr lang="en-US" altLang="en-US" sz="2000" b="0">
                <a:cs typeface="Times New Roman" panose="02020603050405020304" pitchFamily="18" charset="0"/>
              </a:rPr>
              <a:t> First, memory was very expensive when Ethernet was designed: A maximum length restriction helped to </a:t>
            </a:r>
            <a:r>
              <a:rPr lang="en-US" altLang="en-US" sz="2000" b="0">
                <a:solidFill>
                  <a:srgbClr val="C00000"/>
                </a:solidFill>
                <a:cs typeface="Times New Roman" panose="02020603050405020304" pitchFamily="18" charset="0"/>
              </a:rPr>
              <a:t>reduce the size of the buffer</a:t>
            </a:r>
            <a:r>
              <a:rPr lang="en-US" altLang="en-US" sz="2000" b="0">
                <a:cs typeface="Times New Roman" panose="02020603050405020304" pitchFamily="18" charset="0"/>
              </a:rPr>
              <a:t>. </a:t>
            </a:r>
          </a:p>
          <a:p>
            <a:pPr lvl="1" algn="just">
              <a:buFont typeface="Arial" panose="020B0604020202020204" pitchFamily="34" charset="0"/>
              <a:buChar char="•"/>
            </a:pPr>
            <a:endParaRPr lang="en-US" altLang="en-US" sz="2000" b="0">
              <a:cs typeface="Times New Roman" panose="02020603050405020304" pitchFamily="18" charset="0"/>
            </a:endParaRPr>
          </a:p>
          <a:p>
            <a:pPr lvl="1" algn="just">
              <a:buFont typeface="Arial" panose="020B0604020202020204" pitchFamily="34" charset="0"/>
              <a:buChar char="•"/>
            </a:pPr>
            <a:r>
              <a:rPr lang="en-US" altLang="en-US" sz="2000" b="0">
                <a:cs typeface="Times New Roman" panose="02020603050405020304" pitchFamily="18" charset="0"/>
              </a:rPr>
              <a:t>Second, the maximum length restriction </a:t>
            </a:r>
            <a:r>
              <a:rPr lang="en-US" altLang="en-US" sz="2000" b="0">
                <a:solidFill>
                  <a:srgbClr val="C00000"/>
                </a:solidFill>
                <a:cs typeface="Times New Roman" panose="02020603050405020304" pitchFamily="18" charset="0"/>
              </a:rPr>
              <a:t>prevents</a:t>
            </a:r>
            <a:r>
              <a:rPr lang="en-US" altLang="en-US" sz="2000" b="0">
                <a:cs typeface="Times New Roman" panose="02020603050405020304" pitchFamily="18" charset="0"/>
              </a:rPr>
              <a:t> one station from </a:t>
            </a:r>
            <a:r>
              <a:rPr lang="en-US" altLang="en-US" sz="2000" b="0">
                <a:solidFill>
                  <a:srgbClr val="C00000"/>
                </a:solidFill>
                <a:cs typeface="Times New Roman" panose="02020603050405020304" pitchFamily="18" charset="0"/>
              </a:rPr>
              <a:t>monopolizing</a:t>
            </a:r>
            <a:r>
              <a:rPr lang="en-US" altLang="en-US" sz="2000" b="0">
                <a:cs typeface="Times New Roman" panose="02020603050405020304" pitchFamily="18" charset="0"/>
              </a:rPr>
              <a:t> the </a:t>
            </a:r>
            <a:r>
              <a:rPr lang="en-US" altLang="en-US" sz="2000" b="0">
                <a:solidFill>
                  <a:srgbClr val="C00000"/>
                </a:solidFill>
                <a:cs typeface="Times New Roman" panose="02020603050405020304" pitchFamily="18" charset="0"/>
              </a:rPr>
              <a:t>shared medium</a:t>
            </a:r>
            <a:r>
              <a:rPr lang="en-US" altLang="en-US" sz="2000" b="0">
                <a:cs typeface="Times New Roman" panose="02020603050405020304" pitchFamily="18" charset="0"/>
              </a:rPr>
              <a:t>, blocking other stations that have data to send.</a:t>
            </a:r>
          </a:p>
        </p:txBody>
      </p:sp>
      <p:sp>
        <p:nvSpPr>
          <p:cNvPr id="2" name="Footer Placeholder 1">
            <a:extLst>
              <a:ext uri="{FF2B5EF4-FFF2-40B4-BE49-F238E27FC236}">
                <a16:creationId xmlns:a16="http://schemas.microsoft.com/office/drawing/2014/main" id="{B24C6274-5CCE-491B-8042-AF83522EAC5C}"/>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5CD444A3-3EA9-4EF4-9625-06702A48D8BD}"/>
              </a:ext>
            </a:extLst>
          </p:cNvPr>
          <p:cNvSpPr>
            <a:spLocks noGrp="1"/>
          </p:cNvSpPr>
          <p:nvPr>
            <p:ph type="sldNum" sz="quarter" idx="12"/>
          </p:nvPr>
        </p:nvSpPr>
        <p:spPr/>
        <p:txBody>
          <a:bodyPr/>
          <a:lstStyle/>
          <a:p>
            <a:pPr>
              <a:defRPr/>
            </a:pPr>
            <a:fld id="{45655A06-D158-45CC-8F58-C202D3E628FF}" type="slidenum">
              <a:rPr lang="en-US" altLang="en-US" smtClean="0"/>
              <a:pPr>
                <a:defRPr/>
              </a:pPr>
              <a:t>49</a:t>
            </a:fld>
            <a:endParaRPr lang="en-US" altLang="en-US"/>
          </a:p>
        </p:txBody>
      </p:sp>
      <p:sp>
        <p:nvSpPr>
          <p:cNvPr id="5" name="Date Placeholder 4">
            <a:extLst>
              <a:ext uri="{FF2B5EF4-FFF2-40B4-BE49-F238E27FC236}">
                <a16:creationId xmlns:a16="http://schemas.microsoft.com/office/drawing/2014/main" id="{3710D8A3-6BC1-439F-B53A-417B23CB01FA}"/>
              </a:ext>
            </a:extLst>
          </p:cNvPr>
          <p:cNvSpPr>
            <a:spLocks noGrp="1"/>
          </p:cNvSpPr>
          <p:nvPr>
            <p:ph type="dt" sz="half" idx="10"/>
          </p:nvPr>
        </p:nvSpPr>
        <p:spPr/>
        <p:txBody>
          <a:bodyPr/>
          <a:lstStyle/>
          <a:p>
            <a:fld id="{9295CCA1-B65F-4AB4-8D52-B94C7BE911D3}" type="datetime1">
              <a:rPr lang="en-US" smtClean="0"/>
              <a:t>9/7/2025</a:t>
            </a:fld>
            <a:endParaRPr lang="en-IN"/>
          </a:p>
        </p:txBody>
      </p:sp>
    </p:spTree>
    <p:extLst>
      <p:ext uri="{BB962C8B-B14F-4D97-AF65-F5344CB8AC3E}">
        <p14:creationId xmlns:p14="http://schemas.microsoft.com/office/powerpoint/2010/main" val="4163124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itchFamily="18" charset="0"/>
            </a:endParaRPr>
          </a:p>
        </p:txBody>
      </p:sp>
      <p:sp>
        <p:nvSpPr>
          <p:cNvPr id="2" name="Footer Placeholder 1">
            <a:extLst>
              <a:ext uri="{FF2B5EF4-FFF2-40B4-BE49-F238E27FC236}">
                <a16:creationId xmlns:a16="http://schemas.microsoft.com/office/drawing/2014/main" id="{6B28DCB0-5E1E-5F42-E691-AE1179FDBCF9}"/>
              </a:ext>
            </a:extLst>
          </p:cNvPr>
          <p:cNvSpPr>
            <a:spLocks noGrp="1"/>
          </p:cNvSpPr>
          <p:nvPr>
            <p:ph type="ftr" sz="quarter" idx="10"/>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BDABD541-D9E9-561A-08CE-A3E9F8C507B3}"/>
              </a:ext>
            </a:extLst>
          </p:cNvPr>
          <p:cNvSpPr>
            <a:spLocks noGrp="1"/>
          </p:cNvSpPr>
          <p:nvPr>
            <p:ph type="sldNum" sz="quarter" idx="11"/>
          </p:nvPr>
        </p:nvSpPr>
        <p:spPr/>
        <p:txBody>
          <a:bodyPr/>
          <a:lstStyle/>
          <a:p>
            <a:pPr>
              <a:defRPr/>
            </a:pPr>
            <a:fld id="{45655A06-D158-45CC-8F58-C202D3E628FF}" type="slidenum">
              <a:rPr lang="en-US" altLang="en-US" smtClean="0"/>
              <a:pPr>
                <a:defRPr/>
              </a:pPr>
              <a:t>5</a:t>
            </a:fld>
            <a:endParaRPr lang="en-US" altLang="en-US"/>
          </a:p>
        </p:txBody>
      </p:sp>
      <p:sp>
        <p:nvSpPr>
          <p:cNvPr id="4" name="Text Box 3"/>
          <p:cNvSpPr txBox="1">
            <a:spLocks noChangeArrowheads="1"/>
          </p:cNvSpPr>
          <p:nvPr/>
        </p:nvSpPr>
        <p:spPr bwMode="auto">
          <a:xfrm>
            <a:off x="3195949" y="196597"/>
            <a:ext cx="2752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C00000"/>
                </a:solidFill>
                <a:latin typeface="Times" pitchFamily="18" charset="0"/>
              </a:rPr>
              <a:t>IEEE STANDARDS</a:t>
            </a:r>
          </a:p>
        </p:txBody>
      </p:sp>
      <p:sp>
        <p:nvSpPr>
          <p:cNvPr id="7" name="TextBox 6">
            <a:extLst>
              <a:ext uri="{FF2B5EF4-FFF2-40B4-BE49-F238E27FC236}">
                <a16:creationId xmlns:a16="http://schemas.microsoft.com/office/drawing/2014/main" id="{B473390A-B8CF-70BA-976C-3FDA455D6A7B}"/>
              </a:ext>
            </a:extLst>
          </p:cNvPr>
          <p:cNvSpPr txBox="1"/>
          <p:nvPr/>
        </p:nvSpPr>
        <p:spPr>
          <a:xfrm>
            <a:off x="327023" y="1066800"/>
            <a:ext cx="8489950" cy="1631216"/>
          </a:xfrm>
          <a:prstGeom prst="rect">
            <a:avLst/>
          </a:prstGeom>
          <a:noFill/>
        </p:spPr>
        <p:txBody>
          <a:bodyPr wrap="square">
            <a:spAutoFit/>
          </a:bodyPr>
          <a:lstStyle/>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The IEEE has subdivided the data link layer into two sublayers: logical link control (LLC) and media access control (MAC)</a:t>
            </a:r>
          </a:p>
          <a:p>
            <a:pPr algn="just"/>
            <a:endParaRPr lang="en-US" sz="2000" b="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IEEE has also created several physical layer standards for different LAN protocols. </a:t>
            </a:r>
            <a:endParaRPr lang="en-IN" sz="2000" b="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57128DD-E853-42BD-AF0B-80803DD8DB57}"/>
              </a:ext>
            </a:extLst>
          </p:cNvPr>
          <p:cNvSpPr>
            <a:spLocks noGrp="1"/>
          </p:cNvSpPr>
          <p:nvPr>
            <p:ph type="dt" sz="half" idx="10"/>
          </p:nvPr>
        </p:nvSpPr>
        <p:spPr/>
        <p:txBody>
          <a:bodyPr/>
          <a:lstStyle/>
          <a:p>
            <a:fld id="{6035B316-A12B-4D32-A643-F01D6E832686}" type="datetime1">
              <a:rPr lang="en-US" smtClean="0"/>
              <a:t>9/7/2025</a:t>
            </a:fld>
            <a:endParaRPr lang="en-IN"/>
          </a:p>
        </p:txBody>
      </p:sp>
    </p:spTree>
    <p:extLst>
      <p:ext uri="{BB962C8B-B14F-4D97-AF65-F5344CB8AC3E}">
        <p14:creationId xmlns:p14="http://schemas.microsoft.com/office/powerpoint/2010/main" val="4055516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D49AFE-D0C1-4F05-87FC-900BB9D909AC}"/>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4AFC071A-F28F-4261-935F-118F3BDE70C5}"/>
              </a:ext>
            </a:extLst>
          </p:cNvPr>
          <p:cNvSpPr>
            <a:spLocks noGrp="1"/>
          </p:cNvSpPr>
          <p:nvPr>
            <p:ph type="sldNum" sz="quarter" idx="12"/>
          </p:nvPr>
        </p:nvSpPr>
        <p:spPr/>
        <p:txBody>
          <a:bodyPr/>
          <a:lstStyle/>
          <a:p>
            <a:pPr>
              <a:defRPr/>
            </a:pPr>
            <a:fld id="{45655A06-D158-45CC-8F58-C202D3E628FF}" type="slidenum">
              <a:rPr lang="en-US" altLang="en-US" smtClean="0"/>
              <a:pPr>
                <a:defRPr/>
              </a:pPr>
              <a:t>50</a:t>
            </a:fld>
            <a:endParaRPr lang="en-US" altLang="en-US"/>
          </a:p>
        </p:txBody>
      </p:sp>
      <p:sp>
        <p:nvSpPr>
          <p:cNvPr id="4" name="Rectangle 3">
            <a:extLst>
              <a:ext uri="{FF2B5EF4-FFF2-40B4-BE49-F238E27FC236}">
                <a16:creationId xmlns:a16="http://schemas.microsoft.com/office/drawing/2014/main" id="{B6CE1985-5ED2-45B5-AB5D-3672609EB203}"/>
              </a:ext>
            </a:extLst>
          </p:cNvPr>
          <p:cNvSpPr/>
          <p:nvPr/>
        </p:nvSpPr>
        <p:spPr>
          <a:xfrm>
            <a:off x="2819401" y="932081"/>
            <a:ext cx="3298278" cy="461665"/>
          </a:xfrm>
          <a:prstGeom prst="rect">
            <a:avLst/>
          </a:prstGeom>
        </p:spPr>
        <p:txBody>
          <a:bodyPr wrap="square">
            <a:spAutoFit/>
          </a:bodyPr>
          <a:lstStyle/>
          <a:p>
            <a:r>
              <a:rPr lang="en-IN" sz="2400">
                <a:solidFill>
                  <a:srgbClr val="C00000"/>
                </a:solidFill>
                <a:latin typeface="Times New Roman" panose="02020603050405020304" pitchFamily="18" charset="0"/>
                <a:cs typeface="Times New Roman" panose="02020603050405020304" pitchFamily="18" charset="0"/>
              </a:rPr>
              <a:t>Connecting Devices</a:t>
            </a:r>
          </a:p>
        </p:txBody>
      </p:sp>
      <p:pic>
        <p:nvPicPr>
          <p:cNvPr id="6" name="Picture 5">
            <a:extLst>
              <a:ext uri="{FF2B5EF4-FFF2-40B4-BE49-F238E27FC236}">
                <a16:creationId xmlns:a16="http://schemas.microsoft.com/office/drawing/2014/main" id="{51CDF4B3-AFFA-456D-A9A5-FB2B924FF1B9}"/>
              </a:ext>
            </a:extLst>
          </p:cNvPr>
          <p:cNvPicPr>
            <a:picLocks noChangeAspect="1"/>
          </p:cNvPicPr>
          <p:nvPr/>
        </p:nvPicPr>
        <p:blipFill>
          <a:blip r:embed="rId3"/>
          <a:stretch>
            <a:fillRect/>
          </a:stretch>
        </p:blipFill>
        <p:spPr>
          <a:xfrm>
            <a:off x="523310" y="1885734"/>
            <a:ext cx="8097380" cy="3086531"/>
          </a:xfrm>
          <a:prstGeom prst="rect">
            <a:avLst/>
          </a:prstGeom>
        </p:spPr>
      </p:pic>
      <p:sp>
        <p:nvSpPr>
          <p:cNvPr id="5" name="Date Placeholder 4">
            <a:extLst>
              <a:ext uri="{FF2B5EF4-FFF2-40B4-BE49-F238E27FC236}">
                <a16:creationId xmlns:a16="http://schemas.microsoft.com/office/drawing/2014/main" id="{7EF53755-C1AD-418D-9C6B-6074C7C5F06D}"/>
              </a:ext>
            </a:extLst>
          </p:cNvPr>
          <p:cNvSpPr>
            <a:spLocks noGrp="1"/>
          </p:cNvSpPr>
          <p:nvPr>
            <p:ph type="dt" sz="half" idx="10"/>
          </p:nvPr>
        </p:nvSpPr>
        <p:spPr/>
        <p:txBody>
          <a:bodyPr/>
          <a:lstStyle/>
          <a:p>
            <a:fld id="{310CF216-0936-4F7E-8C9A-5CEB3F1224EE}" type="datetime1">
              <a:rPr lang="en-US" smtClean="0"/>
              <a:t>9/7/2025</a:t>
            </a:fld>
            <a:endParaRPr lang="en-IN"/>
          </a:p>
        </p:txBody>
      </p:sp>
    </p:spTree>
    <p:extLst>
      <p:ext uri="{BB962C8B-B14F-4D97-AF65-F5344CB8AC3E}">
        <p14:creationId xmlns:p14="http://schemas.microsoft.com/office/powerpoint/2010/main" val="1557505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5AF640-2DE4-4658-A89B-363C7645789A}"/>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1FF00C1A-B596-4A27-85D0-A3B5E945B2D8}"/>
              </a:ext>
            </a:extLst>
          </p:cNvPr>
          <p:cNvSpPr>
            <a:spLocks noGrp="1"/>
          </p:cNvSpPr>
          <p:nvPr>
            <p:ph type="sldNum" sz="quarter" idx="12"/>
          </p:nvPr>
        </p:nvSpPr>
        <p:spPr/>
        <p:txBody>
          <a:bodyPr/>
          <a:lstStyle/>
          <a:p>
            <a:pPr>
              <a:defRPr/>
            </a:pPr>
            <a:fld id="{45655A06-D158-45CC-8F58-C202D3E628FF}" type="slidenum">
              <a:rPr lang="en-US" altLang="en-US" smtClean="0"/>
              <a:pPr>
                <a:defRPr/>
              </a:pPr>
              <a:t>51</a:t>
            </a:fld>
            <a:endParaRPr lang="en-US" altLang="en-US"/>
          </a:p>
        </p:txBody>
      </p:sp>
      <p:sp>
        <p:nvSpPr>
          <p:cNvPr id="4" name="Title 1">
            <a:extLst>
              <a:ext uri="{FF2B5EF4-FFF2-40B4-BE49-F238E27FC236}">
                <a16:creationId xmlns:a16="http://schemas.microsoft.com/office/drawing/2014/main" id="{CEDF4378-29DC-4B09-BC4D-51B546362305}"/>
              </a:ext>
            </a:extLst>
          </p:cNvPr>
          <p:cNvSpPr txBox="1">
            <a:spLocks/>
          </p:cNvSpPr>
          <p:nvPr/>
        </p:nvSpPr>
        <p:spPr>
          <a:xfrm>
            <a:off x="800100" y="228600"/>
            <a:ext cx="7543800" cy="500500"/>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pPr algn="ctr"/>
            <a:r>
              <a:rPr lang="en-IN" sz="2800">
                <a:solidFill>
                  <a:srgbClr val="C00000"/>
                </a:solidFill>
                <a:latin typeface="Times New Roman" panose="02020603050405020304" pitchFamily="18" charset="0"/>
                <a:cs typeface="Times New Roman" panose="02020603050405020304" pitchFamily="18" charset="0"/>
              </a:rPr>
              <a:t>Connecting Devices</a:t>
            </a:r>
          </a:p>
        </p:txBody>
      </p:sp>
      <p:sp>
        <p:nvSpPr>
          <p:cNvPr id="5" name="Content Placeholder 2">
            <a:extLst>
              <a:ext uri="{FF2B5EF4-FFF2-40B4-BE49-F238E27FC236}">
                <a16:creationId xmlns:a16="http://schemas.microsoft.com/office/drawing/2014/main" id="{5EEC7701-0E12-4F5A-9A6F-128D18338E1F}"/>
              </a:ext>
            </a:extLst>
          </p:cNvPr>
          <p:cNvSpPr txBox="1">
            <a:spLocks/>
          </p:cNvSpPr>
          <p:nvPr/>
        </p:nvSpPr>
        <p:spPr>
          <a:xfrm>
            <a:off x="285750" y="1219200"/>
            <a:ext cx="8229600" cy="418658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R="0" lvl="0" algn="just"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There are several ways of interconnecting Networks</a:t>
            </a:r>
          </a:p>
          <a:p>
            <a:pPr marR="0" lvl="0" algn="just"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When two or more networks are interconnected at the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physical</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layer</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the type of device is called as a</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repeater</a:t>
            </a: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a:t>
            </a:r>
          </a:p>
          <a:p>
            <a:pPr marR="0" lvl="0" algn="just"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When two or more devices are interconnected at the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MAC layer </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or data link layer</a:t>
            </a: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the type of the device is called as a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bridge</a:t>
            </a:r>
          </a:p>
          <a:p>
            <a:pPr marR="0" lvl="0" algn="just"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When two or more devices are interconnected at the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network</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layer</a:t>
            </a: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the type of the device is called as a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router</a:t>
            </a:r>
          </a:p>
          <a:p>
            <a:pPr marR="0" lvl="0" algn="just"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The device that interconnects at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higher level</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is called as </a:t>
            </a:r>
            <a:r>
              <a:rPr kumimoji="0" lang="en-US" sz="24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gateway</a:t>
            </a:r>
            <a:r>
              <a:rPr kumimoji="0" lang="en-US" sz="24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which generally performs some protocol conversion and security functions.</a:t>
            </a:r>
          </a:p>
        </p:txBody>
      </p:sp>
      <p:sp>
        <p:nvSpPr>
          <p:cNvPr id="6" name="Date Placeholder 5">
            <a:extLst>
              <a:ext uri="{FF2B5EF4-FFF2-40B4-BE49-F238E27FC236}">
                <a16:creationId xmlns:a16="http://schemas.microsoft.com/office/drawing/2014/main" id="{FCA76461-42AD-453C-81AF-DB044ECFD109}"/>
              </a:ext>
            </a:extLst>
          </p:cNvPr>
          <p:cNvSpPr>
            <a:spLocks noGrp="1"/>
          </p:cNvSpPr>
          <p:nvPr>
            <p:ph type="dt" sz="half" idx="10"/>
          </p:nvPr>
        </p:nvSpPr>
        <p:spPr/>
        <p:txBody>
          <a:bodyPr/>
          <a:lstStyle/>
          <a:p>
            <a:fld id="{44936628-EB08-49A3-BBAC-49284507A247}" type="datetime1">
              <a:rPr lang="en-US" smtClean="0"/>
              <a:t>9/7/2025</a:t>
            </a:fld>
            <a:endParaRPr lang="en-IN"/>
          </a:p>
        </p:txBody>
      </p:sp>
    </p:spTree>
    <p:extLst>
      <p:ext uri="{BB962C8B-B14F-4D97-AF65-F5344CB8AC3E}">
        <p14:creationId xmlns:p14="http://schemas.microsoft.com/office/powerpoint/2010/main" val="28637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F82342-7F97-486A-ABAE-657416EC2B57}"/>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02313930-DAD9-4B2E-AA53-E50501C09876}"/>
              </a:ext>
            </a:extLst>
          </p:cNvPr>
          <p:cNvSpPr>
            <a:spLocks noGrp="1"/>
          </p:cNvSpPr>
          <p:nvPr>
            <p:ph type="sldNum" sz="quarter" idx="12"/>
          </p:nvPr>
        </p:nvSpPr>
        <p:spPr/>
        <p:txBody>
          <a:bodyPr/>
          <a:lstStyle/>
          <a:p>
            <a:pPr>
              <a:defRPr/>
            </a:pPr>
            <a:fld id="{45655A06-D158-45CC-8F58-C202D3E628FF}" type="slidenum">
              <a:rPr lang="en-US" altLang="en-US" smtClean="0"/>
              <a:pPr>
                <a:defRPr/>
              </a:pPr>
              <a:t>52</a:t>
            </a:fld>
            <a:endParaRPr lang="en-US" altLang="en-US"/>
          </a:p>
        </p:txBody>
      </p:sp>
      <p:sp>
        <p:nvSpPr>
          <p:cNvPr id="4" name="Rectangle 3">
            <a:extLst>
              <a:ext uri="{FF2B5EF4-FFF2-40B4-BE49-F238E27FC236}">
                <a16:creationId xmlns:a16="http://schemas.microsoft.com/office/drawing/2014/main" id="{FD37A035-983D-4C25-948A-588C40FB9A74}"/>
              </a:ext>
            </a:extLst>
          </p:cNvPr>
          <p:cNvSpPr/>
          <p:nvPr/>
        </p:nvSpPr>
        <p:spPr>
          <a:xfrm>
            <a:off x="3733800" y="283428"/>
            <a:ext cx="1396536" cy="461665"/>
          </a:xfrm>
          <a:prstGeom prst="rect">
            <a:avLst/>
          </a:prstGeom>
        </p:spPr>
        <p:txBody>
          <a:bodyPr wrap="none">
            <a:spAutoFit/>
          </a:bodyPr>
          <a:lstStyle/>
          <a:p>
            <a:r>
              <a:rPr lang="en-IN" sz="2400">
                <a:solidFill>
                  <a:srgbClr val="C00000"/>
                </a:solidFill>
                <a:latin typeface="Times New Roman" panose="02020603050405020304" pitchFamily="18" charset="0"/>
                <a:cs typeface="Times New Roman" panose="02020603050405020304" pitchFamily="18" charset="0"/>
              </a:rPr>
              <a:t>Repeaters</a:t>
            </a:r>
          </a:p>
        </p:txBody>
      </p:sp>
      <p:sp>
        <p:nvSpPr>
          <p:cNvPr id="5" name="Rectangle 4">
            <a:extLst>
              <a:ext uri="{FF2B5EF4-FFF2-40B4-BE49-F238E27FC236}">
                <a16:creationId xmlns:a16="http://schemas.microsoft.com/office/drawing/2014/main" id="{CAE39390-6CAA-49CA-95F8-4854CBB71679}"/>
              </a:ext>
            </a:extLst>
          </p:cNvPr>
          <p:cNvSpPr/>
          <p:nvPr/>
        </p:nvSpPr>
        <p:spPr>
          <a:xfrm>
            <a:off x="457200" y="838200"/>
            <a:ext cx="8229600" cy="5324535"/>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If Range extension is the problem – use repeaters. </a:t>
            </a:r>
          </a:p>
          <a:p>
            <a:endParaRPr lang="en-US" sz="2000" b="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A </a:t>
            </a:r>
            <a:r>
              <a:rPr lang="en-US" sz="2000">
                <a:latin typeface="Times New Roman" panose="02020603050405020304" pitchFamily="18" charset="0"/>
                <a:cs typeface="Times New Roman" panose="02020603050405020304" pitchFamily="18" charset="0"/>
              </a:rPr>
              <a:t>repeater </a:t>
            </a:r>
            <a:r>
              <a:rPr lang="en-US" sz="2000" b="0">
                <a:latin typeface="Times New Roman" panose="02020603050405020304" pitchFamily="18" charset="0"/>
                <a:cs typeface="Times New Roman" panose="02020603050405020304" pitchFamily="18" charset="0"/>
              </a:rPr>
              <a:t>is a device that operates only in the </a:t>
            </a:r>
            <a:r>
              <a:rPr lang="en-US" sz="2000" b="0">
                <a:solidFill>
                  <a:srgbClr val="C00000"/>
                </a:solidFill>
                <a:latin typeface="Times New Roman" panose="02020603050405020304" pitchFamily="18" charset="0"/>
                <a:cs typeface="Times New Roman" panose="02020603050405020304" pitchFamily="18" charset="0"/>
              </a:rPr>
              <a:t>physical layer</a:t>
            </a:r>
            <a:r>
              <a:rPr lang="en-US" sz="2000" b="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000" b="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0">
                <a:latin typeface="Times New Roman" panose="02020603050405020304" pitchFamily="18" charset="0"/>
                <a:cs typeface="Times New Roman" panose="02020603050405020304" pitchFamily="18" charset="0"/>
              </a:rPr>
              <a:t>Signals that carry information </a:t>
            </a:r>
            <a:r>
              <a:rPr lang="en-US" sz="2000" b="0">
                <a:latin typeface="Times New Roman" panose="02020603050405020304" pitchFamily="18" charset="0"/>
                <a:cs typeface="Times New Roman" panose="02020603050405020304" pitchFamily="18" charset="0"/>
              </a:rPr>
              <a:t>within a network can travel a fixed distance after that distance signal fade outs(loose the integrity of data carried)</a:t>
            </a:r>
          </a:p>
          <a:p>
            <a:pPr marL="285750" indent="-285750" algn="just">
              <a:buFont typeface="Arial" panose="020B0604020202020204" pitchFamily="34" charset="0"/>
              <a:buChar char="•"/>
            </a:pPr>
            <a:endParaRPr lang="en-US" sz="2000" b="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A repeater receives a signal and, before it becomes too weak or corrupted, </a:t>
            </a:r>
            <a:r>
              <a:rPr lang="en-US" sz="2000" b="0">
                <a:solidFill>
                  <a:srgbClr val="C00000"/>
                </a:solidFill>
                <a:latin typeface="Times New Roman" panose="02020603050405020304" pitchFamily="18" charset="0"/>
                <a:cs typeface="Times New Roman" panose="02020603050405020304" pitchFamily="18" charset="0"/>
              </a:rPr>
              <a:t>regenerates the original bit pattern </a:t>
            </a:r>
            <a:r>
              <a:rPr lang="en-US" sz="2000" b="0">
                <a:latin typeface="Times New Roman" panose="02020603050405020304" pitchFamily="18" charset="0"/>
                <a:cs typeface="Times New Roman" panose="02020603050405020304" pitchFamily="18" charset="0"/>
              </a:rPr>
              <a:t>and </a:t>
            </a:r>
            <a:r>
              <a:rPr lang="en-US" sz="2000" b="0">
                <a:solidFill>
                  <a:srgbClr val="C00000"/>
                </a:solidFill>
                <a:latin typeface="Times New Roman" panose="02020603050405020304" pitchFamily="18" charset="0"/>
                <a:cs typeface="Times New Roman" panose="02020603050405020304" pitchFamily="18" charset="0"/>
              </a:rPr>
              <a:t>retransmits the refreshed signal.</a:t>
            </a:r>
          </a:p>
          <a:p>
            <a:pPr marL="171450" indent="-171450" algn="just">
              <a:buFont typeface="Arial" panose="020B0604020202020204" pitchFamily="34" charset="0"/>
              <a:buChar char="•"/>
            </a:pPr>
            <a:endParaRPr lang="en-US" sz="2000" b="0">
              <a:solidFill>
                <a:srgbClr val="C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Ethernet LANs were using bus topology, a repeater was </a:t>
            </a:r>
            <a:r>
              <a:rPr lang="en-US" sz="2000" b="0">
                <a:solidFill>
                  <a:srgbClr val="C00000"/>
                </a:solidFill>
                <a:latin typeface="Times New Roman" panose="02020603050405020304" pitchFamily="18" charset="0"/>
                <a:cs typeface="Times New Roman" panose="02020603050405020304" pitchFamily="18" charset="0"/>
              </a:rPr>
              <a:t>used to connect two segments of a LAN </a:t>
            </a:r>
            <a:r>
              <a:rPr lang="en-US" sz="2000" b="0">
                <a:latin typeface="Times New Roman" panose="02020603050405020304" pitchFamily="18" charset="0"/>
                <a:cs typeface="Times New Roman" panose="02020603050405020304" pitchFamily="18" charset="0"/>
              </a:rPr>
              <a:t>to overcome the length restriction of the coaxial cable. </a:t>
            </a:r>
          </a:p>
          <a:p>
            <a:pPr marL="285750" indent="-285750" algn="just">
              <a:buFont typeface="Arial" panose="020B0604020202020204" pitchFamily="34" charset="0"/>
              <a:buChar char="•"/>
            </a:pPr>
            <a:endParaRPr lang="en-US" sz="2000" b="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In a </a:t>
            </a:r>
            <a:r>
              <a:rPr lang="en-US" sz="2000" b="0">
                <a:solidFill>
                  <a:srgbClr val="C00000"/>
                </a:solidFill>
                <a:latin typeface="Times New Roman" panose="02020603050405020304" pitchFamily="18" charset="0"/>
                <a:cs typeface="Times New Roman" panose="02020603050405020304" pitchFamily="18" charset="0"/>
              </a:rPr>
              <a:t>star topology</a:t>
            </a:r>
            <a:r>
              <a:rPr lang="en-US" sz="2000" b="0">
                <a:latin typeface="Times New Roman" panose="02020603050405020304" pitchFamily="18" charset="0"/>
                <a:cs typeface="Times New Roman" panose="02020603050405020304" pitchFamily="18" charset="0"/>
              </a:rPr>
              <a:t>, a repeater is a </a:t>
            </a:r>
            <a:r>
              <a:rPr lang="en-US" sz="2000" b="0">
                <a:solidFill>
                  <a:srgbClr val="C00000"/>
                </a:solidFill>
                <a:latin typeface="Times New Roman" panose="02020603050405020304" pitchFamily="18" charset="0"/>
                <a:cs typeface="Times New Roman" panose="02020603050405020304" pitchFamily="18" charset="0"/>
              </a:rPr>
              <a:t>multiport device</a:t>
            </a:r>
            <a:r>
              <a:rPr lang="en-US" sz="2000" b="0">
                <a:latin typeface="Times New Roman" panose="02020603050405020304" pitchFamily="18" charset="0"/>
                <a:cs typeface="Times New Roman" panose="02020603050405020304" pitchFamily="18" charset="0"/>
              </a:rPr>
              <a:t>, often called a </a:t>
            </a:r>
            <a:r>
              <a:rPr lang="en-US" sz="2000">
                <a:solidFill>
                  <a:srgbClr val="C00000"/>
                </a:solidFill>
                <a:latin typeface="Times New Roman" panose="02020603050405020304" pitchFamily="18" charset="0"/>
                <a:cs typeface="Times New Roman" panose="02020603050405020304" pitchFamily="18" charset="0"/>
              </a:rPr>
              <a:t>hub</a:t>
            </a:r>
            <a:r>
              <a:rPr lang="en-US" sz="2000" b="0">
                <a:latin typeface="Times New Roman" panose="02020603050405020304" pitchFamily="18" charset="0"/>
                <a:cs typeface="Times New Roman" panose="02020603050405020304" pitchFamily="18" charset="0"/>
              </a:rPr>
              <a:t>, that can be used to serve as the connecting point and at the same time function as a repeater.</a:t>
            </a:r>
            <a:endParaRPr lang="en-IN" sz="2000" b="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46489750-B494-44BE-8352-72E08856F552}"/>
              </a:ext>
            </a:extLst>
          </p:cNvPr>
          <p:cNvSpPr>
            <a:spLocks noGrp="1"/>
          </p:cNvSpPr>
          <p:nvPr>
            <p:ph type="dt" sz="half" idx="10"/>
          </p:nvPr>
        </p:nvSpPr>
        <p:spPr/>
        <p:txBody>
          <a:bodyPr/>
          <a:lstStyle/>
          <a:p>
            <a:fld id="{96493731-EA7F-422A-A25E-1FC992DA1F72}" type="datetime1">
              <a:rPr lang="en-US" smtClean="0"/>
              <a:t>9/7/2025</a:t>
            </a:fld>
            <a:endParaRPr lang="en-IN"/>
          </a:p>
        </p:txBody>
      </p:sp>
    </p:spTree>
    <p:extLst>
      <p:ext uri="{BB962C8B-B14F-4D97-AF65-F5344CB8AC3E}">
        <p14:creationId xmlns:p14="http://schemas.microsoft.com/office/powerpoint/2010/main" val="3790359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9B4424-3A90-4F3C-B2E1-252F3FB1B2C6}"/>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82F94CBD-7C4E-4B45-B408-A6FB7CC5E403}"/>
              </a:ext>
            </a:extLst>
          </p:cNvPr>
          <p:cNvSpPr>
            <a:spLocks noGrp="1"/>
          </p:cNvSpPr>
          <p:nvPr>
            <p:ph type="sldNum" sz="quarter" idx="12"/>
          </p:nvPr>
        </p:nvSpPr>
        <p:spPr/>
        <p:txBody>
          <a:bodyPr/>
          <a:lstStyle/>
          <a:p>
            <a:pPr>
              <a:defRPr/>
            </a:pPr>
            <a:fld id="{45655A06-D158-45CC-8F58-C202D3E628FF}" type="slidenum">
              <a:rPr lang="en-US" altLang="en-US" smtClean="0"/>
              <a:pPr>
                <a:defRPr/>
              </a:pPr>
              <a:t>53</a:t>
            </a:fld>
            <a:endParaRPr lang="en-US" altLang="en-US"/>
          </a:p>
        </p:txBody>
      </p:sp>
      <p:sp>
        <p:nvSpPr>
          <p:cNvPr id="4" name="Rectangle 3">
            <a:extLst>
              <a:ext uri="{FF2B5EF4-FFF2-40B4-BE49-F238E27FC236}">
                <a16:creationId xmlns:a16="http://schemas.microsoft.com/office/drawing/2014/main" id="{069F6C97-F2D6-475E-8792-A6BCFD405802}"/>
              </a:ext>
            </a:extLst>
          </p:cNvPr>
          <p:cNvSpPr/>
          <p:nvPr/>
        </p:nvSpPr>
        <p:spPr>
          <a:xfrm>
            <a:off x="609600" y="949404"/>
            <a:ext cx="7924800" cy="400110"/>
          </a:xfrm>
          <a:prstGeom prst="rect">
            <a:avLst/>
          </a:prstGeom>
        </p:spPr>
        <p:txBody>
          <a:bodyPr wrap="square">
            <a:spAutoFit/>
          </a:bodyPr>
          <a:lstStyle/>
          <a:p>
            <a:pPr marL="342900" indent="-342900">
              <a:buFont typeface="Arial" panose="020B0604020202020204" pitchFamily="34" charset="0"/>
              <a:buChar char="•"/>
            </a:pPr>
            <a:r>
              <a:rPr lang="en-US" sz="2000">
                <a:solidFill>
                  <a:srgbClr val="7030A0"/>
                </a:solidFill>
              </a:rPr>
              <a:t>Repeater forwards every bit; it has no filtering capability.</a:t>
            </a:r>
            <a:endParaRPr lang="en-IN" sz="2000">
              <a:solidFill>
                <a:srgbClr val="7030A0"/>
              </a:solidFill>
            </a:endParaRPr>
          </a:p>
        </p:txBody>
      </p:sp>
      <p:pic>
        <p:nvPicPr>
          <p:cNvPr id="5" name="Picture 4">
            <a:extLst>
              <a:ext uri="{FF2B5EF4-FFF2-40B4-BE49-F238E27FC236}">
                <a16:creationId xmlns:a16="http://schemas.microsoft.com/office/drawing/2014/main" id="{B854C47B-C5F6-4EA9-958A-380DE654A310}"/>
              </a:ext>
            </a:extLst>
          </p:cNvPr>
          <p:cNvPicPr>
            <a:picLocks noChangeAspect="1"/>
          </p:cNvPicPr>
          <p:nvPr/>
        </p:nvPicPr>
        <p:blipFill>
          <a:blip r:embed="rId2"/>
          <a:stretch>
            <a:fillRect/>
          </a:stretch>
        </p:blipFill>
        <p:spPr>
          <a:xfrm>
            <a:off x="1104900" y="1828800"/>
            <a:ext cx="6934200" cy="2476254"/>
          </a:xfrm>
          <a:prstGeom prst="rect">
            <a:avLst/>
          </a:prstGeom>
        </p:spPr>
      </p:pic>
      <p:sp>
        <p:nvSpPr>
          <p:cNvPr id="6" name="Rectangle 5">
            <a:extLst>
              <a:ext uri="{FF2B5EF4-FFF2-40B4-BE49-F238E27FC236}">
                <a16:creationId xmlns:a16="http://schemas.microsoft.com/office/drawing/2014/main" id="{5C00FDE4-7C85-4794-8751-932BE2DBA04B}"/>
              </a:ext>
            </a:extLst>
          </p:cNvPr>
          <p:cNvSpPr/>
          <p:nvPr/>
        </p:nvSpPr>
        <p:spPr>
          <a:xfrm>
            <a:off x="304800" y="4305054"/>
            <a:ext cx="8305800" cy="142199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hub or a repeater is a </a:t>
            </a:r>
            <a:r>
              <a:rPr lang="en-US" sz="2000">
                <a:solidFill>
                  <a:srgbClr val="FF0000"/>
                </a:solidFill>
                <a:latin typeface="Times New Roman" panose="02020603050405020304" pitchFamily="18" charset="0"/>
                <a:cs typeface="Times New Roman" panose="02020603050405020304" pitchFamily="18" charset="0"/>
              </a:rPr>
              <a:t>physical-layer device</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They do not have any data-link address and they </a:t>
            </a:r>
            <a:r>
              <a:rPr lang="en-US" sz="2000">
                <a:solidFill>
                  <a:srgbClr val="FF0000"/>
                </a:solidFill>
                <a:latin typeface="Times New Roman" panose="02020603050405020304" pitchFamily="18" charset="0"/>
                <a:cs typeface="Times New Roman" panose="02020603050405020304" pitchFamily="18" charset="0"/>
              </a:rPr>
              <a:t>do not check the data-link address </a:t>
            </a:r>
            <a:r>
              <a:rPr lang="en-US" sz="2000">
                <a:latin typeface="Times New Roman" panose="02020603050405020304" pitchFamily="18" charset="0"/>
                <a:cs typeface="Times New Roman" panose="02020603050405020304" pitchFamily="18" charset="0"/>
              </a:rPr>
              <a:t>of the received frame</a:t>
            </a:r>
            <a:endParaRPr lang="en-IN" sz="200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FC363CA-9F78-4780-AE10-C2F00EF5322D}"/>
              </a:ext>
            </a:extLst>
          </p:cNvPr>
          <p:cNvSpPr>
            <a:spLocks noGrp="1"/>
          </p:cNvSpPr>
          <p:nvPr>
            <p:ph type="dt" sz="half" idx="10"/>
          </p:nvPr>
        </p:nvSpPr>
        <p:spPr/>
        <p:txBody>
          <a:bodyPr/>
          <a:lstStyle/>
          <a:p>
            <a:fld id="{88D53438-C650-4C89-8F33-3ECD7FE24F80}" type="datetime1">
              <a:rPr lang="en-US" smtClean="0"/>
              <a:t>9/7/2025</a:t>
            </a:fld>
            <a:endParaRPr lang="en-IN"/>
          </a:p>
        </p:txBody>
      </p:sp>
      <p:sp>
        <p:nvSpPr>
          <p:cNvPr id="8" name="Rectangle 7">
            <a:extLst>
              <a:ext uri="{FF2B5EF4-FFF2-40B4-BE49-F238E27FC236}">
                <a16:creationId xmlns:a16="http://schemas.microsoft.com/office/drawing/2014/main" id="{AE9779DA-D8B6-4425-A3D5-0893F96872F2}"/>
              </a:ext>
            </a:extLst>
          </p:cNvPr>
          <p:cNvSpPr/>
          <p:nvPr/>
        </p:nvSpPr>
        <p:spPr>
          <a:xfrm>
            <a:off x="3733800" y="283428"/>
            <a:ext cx="1396536" cy="461665"/>
          </a:xfrm>
          <a:prstGeom prst="rect">
            <a:avLst/>
          </a:prstGeom>
        </p:spPr>
        <p:txBody>
          <a:bodyPr wrap="none">
            <a:spAutoFit/>
          </a:bodyPr>
          <a:lstStyle/>
          <a:p>
            <a:r>
              <a:rPr lang="en-IN" sz="2400">
                <a:solidFill>
                  <a:srgbClr val="C00000"/>
                </a:solidFill>
                <a:latin typeface="Times New Roman" panose="02020603050405020304" pitchFamily="18" charset="0"/>
                <a:cs typeface="Times New Roman" panose="02020603050405020304" pitchFamily="18" charset="0"/>
              </a:rPr>
              <a:t>Repeaters</a:t>
            </a:r>
          </a:p>
        </p:txBody>
      </p:sp>
    </p:spTree>
    <p:extLst>
      <p:ext uri="{BB962C8B-B14F-4D97-AF65-F5344CB8AC3E}">
        <p14:creationId xmlns:p14="http://schemas.microsoft.com/office/powerpoint/2010/main" val="2733819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499D11-676D-4A1C-9C93-46FBFA99E3B7}"/>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6E0E6C86-210D-4F1F-BD04-BE612EDF06EA}"/>
              </a:ext>
            </a:extLst>
          </p:cNvPr>
          <p:cNvSpPr>
            <a:spLocks noGrp="1"/>
          </p:cNvSpPr>
          <p:nvPr>
            <p:ph type="sldNum" sz="quarter" idx="12"/>
          </p:nvPr>
        </p:nvSpPr>
        <p:spPr/>
        <p:txBody>
          <a:bodyPr/>
          <a:lstStyle/>
          <a:p>
            <a:pPr>
              <a:defRPr/>
            </a:pPr>
            <a:fld id="{45655A06-D158-45CC-8F58-C202D3E628FF}" type="slidenum">
              <a:rPr lang="en-US" altLang="en-US" smtClean="0"/>
              <a:pPr>
                <a:defRPr/>
              </a:pPr>
              <a:t>54</a:t>
            </a:fld>
            <a:endParaRPr lang="en-US" altLang="en-US"/>
          </a:p>
        </p:txBody>
      </p:sp>
      <p:pic>
        <p:nvPicPr>
          <p:cNvPr id="6146" name="Picture 2" descr="connecting devices_repeater">
            <a:extLst>
              <a:ext uri="{FF2B5EF4-FFF2-40B4-BE49-F238E27FC236}">
                <a16:creationId xmlns:a16="http://schemas.microsoft.com/office/drawing/2014/main" id="{85355BE9-B303-4026-85FF-677AABDD6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15" y="1676399"/>
            <a:ext cx="8109185" cy="339162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D8B3F06-7F83-4CF0-B267-90444BD39BBF}"/>
              </a:ext>
            </a:extLst>
          </p:cNvPr>
          <p:cNvSpPr>
            <a:spLocks noGrp="1"/>
          </p:cNvSpPr>
          <p:nvPr>
            <p:ph type="dt" sz="half" idx="10"/>
          </p:nvPr>
        </p:nvSpPr>
        <p:spPr/>
        <p:txBody>
          <a:bodyPr/>
          <a:lstStyle/>
          <a:p>
            <a:fld id="{78502EAB-A67F-4987-858D-BA80092D5EA7}" type="datetime1">
              <a:rPr lang="en-US" smtClean="0"/>
              <a:t>9/7/2025</a:t>
            </a:fld>
            <a:endParaRPr lang="en-IN"/>
          </a:p>
        </p:txBody>
      </p:sp>
      <p:sp>
        <p:nvSpPr>
          <p:cNvPr id="6" name="Rectangle 5">
            <a:extLst>
              <a:ext uri="{FF2B5EF4-FFF2-40B4-BE49-F238E27FC236}">
                <a16:creationId xmlns:a16="http://schemas.microsoft.com/office/drawing/2014/main" id="{A4A97F98-F590-4F1A-AB61-A291B93942AE}"/>
              </a:ext>
            </a:extLst>
          </p:cNvPr>
          <p:cNvSpPr/>
          <p:nvPr/>
        </p:nvSpPr>
        <p:spPr>
          <a:xfrm>
            <a:off x="3733800" y="283428"/>
            <a:ext cx="1396536" cy="461665"/>
          </a:xfrm>
          <a:prstGeom prst="rect">
            <a:avLst/>
          </a:prstGeom>
        </p:spPr>
        <p:txBody>
          <a:bodyPr wrap="none">
            <a:spAutoFit/>
          </a:bodyPr>
          <a:lstStyle/>
          <a:p>
            <a:r>
              <a:rPr lang="en-IN" sz="2400">
                <a:solidFill>
                  <a:srgbClr val="C00000"/>
                </a:solidFill>
                <a:latin typeface="Times New Roman" panose="02020603050405020304" pitchFamily="18" charset="0"/>
                <a:cs typeface="Times New Roman" panose="02020603050405020304" pitchFamily="18" charset="0"/>
              </a:rPr>
              <a:t>Repeaters</a:t>
            </a:r>
          </a:p>
        </p:txBody>
      </p:sp>
    </p:spTree>
    <p:extLst>
      <p:ext uri="{BB962C8B-B14F-4D97-AF65-F5344CB8AC3E}">
        <p14:creationId xmlns:p14="http://schemas.microsoft.com/office/powerpoint/2010/main" val="38491802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40870B-0929-4D1C-93A8-C8187393E623}"/>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556F297F-ED07-4FAA-9B98-5C404B352EB5}"/>
              </a:ext>
            </a:extLst>
          </p:cNvPr>
          <p:cNvSpPr>
            <a:spLocks noGrp="1"/>
          </p:cNvSpPr>
          <p:nvPr>
            <p:ph type="sldNum" sz="quarter" idx="12"/>
          </p:nvPr>
        </p:nvSpPr>
        <p:spPr/>
        <p:txBody>
          <a:bodyPr/>
          <a:lstStyle/>
          <a:p>
            <a:pPr>
              <a:defRPr/>
            </a:pPr>
            <a:fld id="{45655A06-D158-45CC-8F58-C202D3E628FF}" type="slidenum">
              <a:rPr lang="en-US" altLang="en-US" smtClean="0"/>
              <a:pPr>
                <a:defRPr/>
              </a:pPr>
              <a:t>55</a:t>
            </a:fld>
            <a:endParaRPr lang="en-US" altLang="en-US"/>
          </a:p>
        </p:txBody>
      </p:sp>
      <p:pic>
        <p:nvPicPr>
          <p:cNvPr id="4" name="Picture 3">
            <a:extLst>
              <a:ext uri="{FF2B5EF4-FFF2-40B4-BE49-F238E27FC236}">
                <a16:creationId xmlns:a16="http://schemas.microsoft.com/office/drawing/2014/main" id="{CFE2356F-FC24-4326-99E4-C9A5F924B673}"/>
              </a:ext>
            </a:extLst>
          </p:cNvPr>
          <p:cNvPicPr>
            <a:picLocks noChangeAspect="1"/>
          </p:cNvPicPr>
          <p:nvPr/>
        </p:nvPicPr>
        <p:blipFill>
          <a:blip r:embed="rId2"/>
          <a:stretch>
            <a:fillRect/>
          </a:stretch>
        </p:blipFill>
        <p:spPr>
          <a:xfrm>
            <a:off x="1524000" y="304800"/>
            <a:ext cx="3573891" cy="1210088"/>
          </a:xfrm>
          <a:prstGeom prst="rect">
            <a:avLst/>
          </a:prstGeom>
        </p:spPr>
      </p:pic>
      <p:pic>
        <p:nvPicPr>
          <p:cNvPr id="5" name="Picture 4">
            <a:extLst>
              <a:ext uri="{FF2B5EF4-FFF2-40B4-BE49-F238E27FC236}">
                <a16:creationId xmlns:a16="http://schemas.microsoft.com/office/drawing/2014/main" id="{268F30D2-3648-469D-8DF0-657747B1D869}"/>
              </a:ext>
            </a:extLst>
          </p:cNvPr>
          <p:cNvPicPr>
            <a:picLocks noChangeAspect="1"/>
          </p:cNvPicPr>
          <p:nvPr/>
        </p:nvPicPr>
        <p:blipFill>
          <a:blip r:embed="rId3"/>
          <a:stretch>
            <a:fillRect/>
          </a:stretch>
        </p:blipFill>
        <p:spPr>
          <a:xfrm>
            <a:off x="194875" y="2895600"/>
            <a:ext cx="3929868" cy="1752600"/>
          </a:xfrm>
          <a:prstGeom prst="rect">
            <a:avLst/>
          </a:prstGeom>
        </p:spPr>
      </p:pic>
      <p:pic>
        <p:nvPicPr>
          <p:cNvPr id="6" name="Picture 5">
            <a:extLst>
              <a:ext uri="{FF2B5EF4-FFF2-40B4-BE49-F238E27FC236}">
                <a16:creationId xmlns:a16="http://schemas.microsoft.com/office/drawing/2014/main" id="{8EA2E3E1-332D-4910-8AF4-086FABEF052D}"/>
              </a:ext>
            </a:extLst>
          </p:cNvPr>
          <p:cNvPicPr>
            <a:picLocks noChangeAspect="1"/>
          </p:cNvPicPr>
          <p:nvPr/>
        </p:nvPicPr>
        <p:blipFill>
          <a:blip r:embed="rId4"/>
          <a:stretch>
            <a:fillRect/>
          </a:stretch>
        </p:blipFill>
        <p:spPr>
          <a:xfrm>
            <a:off x="4572000" y="2590800"/>
            <a:ext cx="4534533" cy="2876951"/>
          </a:xfrm>
          <a:prstGeom prst="rect">
            <a:avLst/>
          </a:prstGeom>
        </p:spPr>
      </p:pic>
      <p:sp>
        <p:nvSpPr>
          <p:cNvPr id="7" name="Date Placeholder 6">
            <a:extLst>
              <a:ext uri="{FF2B5EF4-FFF2-40B4-BE49-F238E27FC236}">
                <a16:creationId xmlns:a16="http://schemas.microsoft.com/office/drawing/2014/main" id="{4A456692-5F4E-4E63-9748-B4FDAA0B2839}"/>
              </a:ext>
            </a:extLst>
          </p:cNvPr>
          <p:cNvSpPr>
            <a:spLocks noGrp="1"/>
          </p:cNvSpPr>
          <p:nvPr>
            <p:ph type="dt" sz="half" idx="10"/>
          </p:nvPr>
        </p:nvSpPr>
        <p:spPr/>
        <p:txBody>
          <a:bodyPr/>
          <a:lstStyle/>
          <a:p>
            <a:fld id="{44CEB69E-424A-4F64-AD2B-152E4413B28B}" type="datetime1">
              <a:rPr lang="en-US" smtClean="0"/>
              <a:t>9/7/2025</a:t>
            </a:fld>
            <a:endParaRPr lang="en-IN"/>
          </a:p>
        </p:txBody>
      </p:sp>
    </p:spTree>
    <p:extLst>
      <p:ext uri="{BB962C8B-B14F-4D97-AF65-F5344CB8AC3E}">
        <p14:creationId xmlns:p14="http://schemas.microsoft.com/office/powerpoint/2010/main" val="39780773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542056-23E2-4D61-9533-F3FD7CCC10F4}"/>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D5DA4723-BC66-49AF-A123-0396A2B6D8B3}"/>
              </a:ext>
            </a:extLst>
          </p:cNvPr>
          <p:cNvSpPr>
            <a:spLocks noGrp="1"/>
          </p:cNvSpPr>
          <p:nvPr>
            <p:ph type="sldNum" sz="quarter" idx="12"/>
          </p:nvPr>
        </p:nvSpPr>
        <p:spPr/>
        <p:txBody>
          <a:bodyPr/>
          <a:lstStyle/>
          <a:p>
            <a:pPr>
              <a:defRPr/>
            </a:pPr>
            <a:fld id="{45655A06-D158-45CC-8F58-C202D3E628FF}" type="slidenum">
              <a:rPr lang="en-US" altLang="en-US" smtClean="0"/>
              <a:pPr>
                <a:defRPr/>
              </a:pPr>
              <a:t>56</a:t>
            </a:fld>
            <a:endParaRPr lang="en-US" altLang="en-US"/>
          </a:p>
        </p:txBody>
      </p:sp>
      <p:sp>
        <p:nvSpPr>
          <p:cNvPr id="5" name="Rectangle 4">
            <a:extLst>
              <a:ext uri="{FF2B5EF4-FFF2-40B4-BE49-F238E27FC236}">
                <a16:creationId xmlns:a16="http://schemas.microsoft.com/office/drawing/2014/main" id="{CD34C316-764F-40B0-9BF8-38718750A07E}"/>
              </a:ext>
            </a:extLst>
          </p:cNvPr>
          <p:cNvSpPr/>
          <p:nvPr/>
        </p:nvSpPr>
        <p:spPr>
          <a:xfrm>
            <a:off x="544567" y="1019999"/>
            <a:ext cx="7962900" cy="707886"/>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There may be requirement in the organization that- they need to interconnect the departmental LANs in order to share the resources.</a:t>
            </a:r>
            <a:endParaRPr lang="en-IN" sz="200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5779DAEA-98B1-41D1-B513-328C1CDB9C39}"/>
              </a:ext>
            </a:extLst>
          </p:cNvPr>
          <p:cNvSpPr/>
          <p:nvPr/>
        </p:nvSpPr>
        <p:spPr>
          <a:xfrm>
            <a:off x="3653576" y="325130"/>
            <a:ext cx="1300356" cy="523220"/>
          </a:xfrm>
          <a:prstGeom prst="rect">
            <a:avLst/>
          </a:prstGeom>
        </p:spPr>
        <p:txBody>
          <a:bodyPr wrap="none">
            <a:spAutoFit/>
          </a:bodyPr>
          <a:lstStyle/>
          <a:p>
            <a:r>
              <a:rPr lang="en-IN" sz="2800">
                <a:solidFill>
                  <a:srgbClr val="C00000"/>
                </a:solidFill>
                <a:latin typeface="Times New Roman" panose="02020603050405020304" pitchFamily="18" charset="0"/>
                <a:cs typeface="Times New Roman" panose="02020603050405020304" pitchFamily="18" charset="0"/>
              </a:rPr>
              <a:t>Bridges</a:t>
            </a:r>
          </a:p>
        </p:txBody>
      </p:sp>
      <p:sp>
        <p:nvSpPr>
          <p:cNvPr id="8" name="Content Placeholder 2">
            <a:extLst>
              <a:ext uri="{FF2B5EF4-FFF2-40B4-BE49-F238E27FC236}">
                <a16:creationId xmlns:a16="http://schemas.microsoft.com/office/drawing/2014/main" id="{5EA860F8-0A3D-4B90-81D5-F869036956F1}"/>
              </a:ext>
            </a:extLst>
          </p:cNvPr>
          <p:cNvSpPr txBox="1">
            <a:spLocks/>
          </p:cNvSpPr>
          <p:nvPr/>
        </p:nvSpPr>
        <p:spPr>
          <a:xfrm>
            <a:off x="593834" y="1669628"/>
            <a:ext cx="7543801" cy="1175001"/>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0">
                <a:latin typeface="Times" panose="02020603050405020304" pitchFamily="18" charset="0"/>
                <a:cs typeface="Times" panose="02020603050405020304" pitchFamily="18" charset="0"/>
              </a:rPr>
              <a:t>Thus Bridges are used for </a:t>
            </a:r>
            <a:r>
              <a:rPr lang="en-US" sz="1800" b="1">
                <a:latin typeface="Times" panose="02020603050405020304" pitchFamily="18" charset="0"/>
                <a:cs typeface="Times" panose="02020603050405020304" pitchFamily="18" charset="0"/>
              </a:rPr>
              <a:t>connecting multiple LANs </a:t>
            </a:r>
            <a:r>
              <a:rPr lang="en-US" sz="1800" b="0">
                <a:latin typeface="Times" panose="02020603050405020304" pitchFamily="18" charset="0"/>
                <a:cs typeface="Times" panose="02020603050405020304" pitchFamily="18" charset="0"/>
              </a:rPr>
              <a:t>as shown in the figure.</a:t>
            </a:r>
          </a:p>
          <a:p>
            <a:pPr algn="just"/>
            <a:r>
              <a:rPr lang="en-US" sz="1800" b="0">
                <a:latin typeface="Times" panose="02020603050405020304" pitchFamily="18" charset="0"/>
                <a:cs typeface="Times" panose="02020603050405020304" pitchFamily="18" charset="0"/>
              </a:rPr>
              <a:t>Bridged LAN or Extended LAN</a:t>
            </a:r>
          </a:p>
          <a:p>
            <a:endParaRPr lang="en-US" sz="1800" b="0">
              <a:latin typeface="Times" panose="02020603050405020304" pitchFamily="18" charset="0"/>
              <a:cs typeface="Times" panose="02020603050405020304" pitchFamily="18" charset="0"/>
            </a:endParaRPr>
          </a:p>
        </p:txBody>
      </p:sp>
      <p:pic>
        <p:nvPicPr>
          <p:cNvPr id="9" name="Picture 2">
            <a:extLst>
              <a:ext uri="{FF2B5EF4-FFF2-40B4-BE49-F238E27FC236}">
                <a16:creationId xmlns:a16="http://schemas.microsoft.com/office/drawing/2014/main" id="{49AB7207-02E3-4D0E-AC24-5405EB8BC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552" y="2850873"/>
            <a:ext cx="7882759" cy="3864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a:extLst>
              <a:ext uri="{FF2B5EF4-FFF2-40B4-BE49-F238E27FC236}">
                <a16:creationId xmlns:a16="http://schemas.microsoft.com/office/drawing/2014/main" id="{4AFF38FD-2678-4DA6-9BE4-237AA9885F11}"/>
              </a:ext>
            </a:extLst>
          </p:cNvPr>
          <p:cNvSpPr>
            <a:spLocks noGrp="1"/>
          </p:cNvSpPr>
          <p:nvPr>
            <p:ph type="dt" sz="half" idx="10"/>
          </p:nvPr>
        </p:nvSpPr>
        <p:spPr/>
        <p:txBody>
          <a:bodyPr/>
          <a:lstStyle/>
          <a:p>
            <a:fld id="{705C617D-095B-4476-9CC7-4FC29528B16B}" type="datetime1">
              <a:rPr lang="en-US" smtClean="0"/>
              <a:t>9/7/2025</a:t>
            </a:fld>
            <a:endParaRPr lang="en-IN"/>
          </a:p>
        </p:txBody>
      </p:sp>
    </p:spTree>
    <p:extLst>
      <p:ext uri="{BB962C8B-B14F-4D97-AF65-F5344CB8AC3E}">
        <p14:creationId xmlns:p14="http://schemas.microsoft.com/office/powerpoint/2010/main" val="2634492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442214-CE36-4D27-9E68-B3B17C9F0CA7}"/>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D8560117-56AF-44E5-B695-ADFC0EF24532}"/>
              </a:ext>
            </a:extLst>
          </p:cNvPr>
          <p:cNvSpPr>
            <a:spLocks noGrp="1"/>
          </p:cNvSpPr>
          <p:nvPr>
            <p:ph type="sldNum" sz="quarter" idx="12"/>
          </p:nvPr>
        </p:nvSpPr>
        <p:spPr/>
        <p:txBody>
          <a:bodyPr/>
          <a:lstStyle/>
          <a:p>
            <a:pPr>
              <a:defRPr/>
            </a:pPr>
            <a:fld id="{45655A06-D158-45CC-8F58-C202D3E628FF}" type="slidenum">
              <a:rPr lang="en-US" altLang="en-US" smtClean="0"/>
              <a:pPr>
                <a:defRPr/>
              </a:pPr>
              <a:t>57</a:t>
            </a:fld>
            <a:endParaRPr lang="en-US" altLang="en-US"/>
          </a:p>
        </p:txBody>
      </p:sp>
      <p:sp>
        <p:nvSpPr>
          <p:cNvPr id="4" name="Rectangle 3">
            <a:extLst>
              <a:ext uri="{FF2B5EF4-FFF2-40B4-BE49-F238E27FC236}">
                <a16:creationId xmlns:a16="http://schemas.microsoft.com/office/drawing/2014/main" id="{81169D45-5EE5-44EB-8DDB-AFF39A4F3E84}"/>
              </a:ext>
            </a:extLst>
          </p:cNvPr>
          <p:cNvSpPr/>
          <p:nvPr/>
        </p:nvSpPr>
        <p:spPr>
          <a:xfrm>
            <a:off x="76200" y="798560"/>
            <a:ext cx="8836079" cy="2445349"/>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 bridge operates in both the physical and the data link layers. </a:t>
            </a:r>
          </a:p>
          <a:p>
            <a:pPr marL="285750" indent="-285750" algn="just">
              <a:lnSpc>
                <a:spcPct val="12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As a </a:t>
            </a:r>
            <a:r>
              <a:rPr lang="en-US" sz="2000">
                <a:solidFill>
                  <a:srgbClr val="C00000"/>
                </a:solidFill>
                <a:latin typeface="Times New Roman" panose="02020603050405020304" pitchFamily="18" charset="0"/>
                <a:cs typeface="Times New Roman" panose="02020603050405020304" pitchFamily="18" charset="0"/>
              </a:rPr>
              <a:t>physical-layer </a:t>
            </a:r>
            <a:r>
              <a:rPr lang="en-US" sz="2000">
                <a:latin typeface="Times New Roman" panose="02020603050405020304" pitchFamily="18" charset="0"/>
                <a:cs typeface="Times New Roman" panose="02020603050405020304" pitchFamily="18" charset="0"/>
              </a:rPr>
              <a:t>device- </a:t>
            </a:r>
          </a:p>
          <a:p>
            <a:pPr algn="just">
              <a:lnSpc>
                <a:spcPct val="120000"/>
              </a:lnSpc>
              <a:spcAft>
                <a:spcPts val="600"/>
              </a:spcAft>
            </a:pPr>
            <a:r>
              <a:rPr lang="en-US" sz="2000">
                <a:latin typeface="Times New Roman" panose="02020603050405020304" pitchFamily="18" charset="0"/>
                <a:cs typeface="Times New Roman" panose="02020603050405020304" pitchFamily="18" charset="0"/>
              </a:rPr>
              <a:t>        It </a:t>
            </a:r>
            <a:r>
              <a:rPr lang="en-US" sz="2000">
                <a:solidFill>
                  <a:srgbClr val="C00000"/>
                </a:solidFill>
                <a:latin typeface="Times New Roman" panose="02020603050405020304" pitchFamily="18" charset="0"/>
                <a:cs typeface="Times New Roman" panose="02020603050405020304" pitchFamily="18" charset="0"/>
              </a:rPr>
              <a:t>regenerates the signal </a:t>
            </a:r>
            <a:r>
              <a:rPr lang="en-US" sz="2000">
                <a:latin typeface="Times New Roman" panose="02020603050405020304" pitchFamily="18" charset="0"/>
                <a:cs typeface="Times New Roman" panose="02020603050405020304" pitchFamily="18" charset="0"/>
              </a:rPr>
              <a:t>it receives</a:t>
            </a:r>
          </a:p>
          <a:p>
            <a:pPr marL="285750" indent="-285750" algn="just">
              <a:lnSpc>
                <a:spcPct val="120000"/>
              </a:lnSpc>
              <a:spcAft>
                <a:spcPts val="600"/>
              </a:spcAf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As a </a:t>
            </a:r>
            <a:r>
              <a:rPr lang="en-US" sz="2000">
                <a:solidFill>
                  <a:srgbClr val="C00000"/>
                </a:solidFill>
                <a:latin typeface="Times New Roman" panose="02020603050405020304" pitchFamily="18" charset="0"/>
                <a:cs typeface="Times New Roman" panose="02020603050405020304" pitchFamily="18" charset="0"/>
              </a:rPr>
              <a:t>data link layer </a:t>
            </a:r>
            <a:r>
              <a:rPr lang="en-US" sz="2000">
                <a:latin typeface="Times New Roman" panose="02020603050405020304" pitchFamily="18" charset="0"/>
                <a:cs typeface="Times New Roman" panose="02020603050405020304" pitchFamily="18" charset="0"/>
              </a:rPr>
              <a:t>device,- </a:t>
            </a:r>
          </a:p>
          <a:p>
            <a:pPr algn="just">
              <a:lnSpc>
                <a:spcPct val="120000"/>
              </a:lnSpc>
            </a:pPr>
            <a:r>
              <a:rPr lang="en-US" sz="2000">
                <a:latin typeface="Times New Roman" panose="02020603050405020304" pitchFamily="18" charset="0"/>
                <a:cs typeface="Times New Roman" panose="02020603050405020304" pitchFamily="18" charset="0"/>
              </a:rPr>
              <a:t>       It can </a:t>
            </a:r>
            <a:r>
              <a:rPr lang="en-US" sz="2000">
                <a:solidFill>
                  <a:srgbClr val="C00000"/>
                </a:solidFill>
                <a:latin typeface="Times New Roman" panose="02020603050405020304" pitchFamily="18" charset="0"/>
                <a:cs typeface="Times New Roman" panose="02020603050405020304" pitchFamily="18" charset="0"/>
              </a:rPr>
              <a:t>check the MAC </a:t>
            </a:r>
            <a:r>
              <a:rPr lang="en-US" sz="2000">
                <a:latin typeface="Times New Roman" panose="02020603050405020304" pitchFamily="18" charset="0"/>
                <a:cs typeface="Times New Roman" panose="02020603050405020304" pitchFamily="18" charset="0"/>
              </a:rPr>
              <a:t>addresses (source and destination) contained in the frame</a:t>
            </a:r>
            <a:endParaRPr lang="en-IN"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2EF223-6598-4CE4-A97A-438D9218F99F}"/>
              </a:ext>
            </a:extLst>
          </p:cNvPr>
          <p:cNvPicPr>
            <a:picLocks noChangeAspect="1"/>
          </p:cNvPicPr>
          <p:nvPr/>
        </p:nvPicPr>
        <p:blipFill>
          <a:blip r:embed="rId2"/>
          <a:stretch>
            <a:fillRect/>
          </a:stretch>
        </p:blipFill>
        <p:spPr>
          <a:xfrm>
            <a:off x="542242" y="3891258"/>
            <a:ext cx="8212024" cy="2465093"/>
          </a:xfrm>
          <a:prstGeom prst="rect">
            <a:avLst/>
          </a:prstGeom>
        </p:spPr>
      </p:pic>
      <p:sp>
        <p:nvSpPr>
          <p:cNvPr id="6" name="Rectangle 5">
            <a:extLst>
              <a:ext uri="{FF2B5EF4-FFF2-40B4-BE49-F238E27FC236}">
                <a16:creationId xmlns:a16="http://schemas.microsoft.com/office/drawing/2014/main" id="{7C1E810F-DD73-485F-9E5C-ABAC0AF56152}"/>
              </a:ext>
            </a:extLst>
          </p:cNvPr>
          <p:cNvSpPr/>
          <p:nvPr/>
        </p:nvSpPr>
        <p:spPr>
          <a:xfrm>
            <a:off x="3581400" y="102449"/>
            <a:ext cx="1141659" cy="461665"/>
          </a:xfrm>
          <a:prstGeom prst="rect">
            <a:avLst/>
          </a:prstGeom>
        </p:spPr>
        <p:txBody>
          <a:bodyPr wrap="none">
            <a:spAutoFit/>
          </a:bodyPr>
          <a:lstStyle/>
          <a:p>
            <a:r>
              <a:rPr lang="en-IN" sz="2400">
                <a:solidFill>
                  <a:srgbClr val="C00000"/>
                </a:solidFill>
                <a:latin typeface="Times New Roman" panose="02020603050405020304" pitchFamily="18" charset="0"/>
                <a:cs typeface="Times New Roman" panose="02020603050405020304" pitchFamily="18" charset="0"/>
              </a:rPr>
              <a:t>Bridges</a:t>
            </a:r>
          </a:p>
        </p:txBody>
      </p:sp>
      <p:sp>
        <p:nvSpPr>
          <p:cNvPr id="7" name="Date Placeholder 6">
            <a:extLst>
              <a:ext uri="{FF2B5EF4-FFF2-40B4-BE49-F238E27FC236}">
                <a16:creationId xmlns:a16="http://schemas.microsoft.com/office/drawing/2014/main" id="{8647FEEC-C5DB-42E3-9AE9-343C46E32064}"/>
              </a:ext>
            </a:extLst>
          </p:cNvPr>
          <p:cNvSpPr>
            <a:spLocks noGrp="1"/>
          </p:cNvSpPr>
          <p:nvPr>
            <p:ph type="dt" sz="half" idx="10"/>
          </p:nvPr>
        </p:nvSpPr>
        <p:spPr/>
        <p:txBody>
          <a:bodyPr/>
          <a:lstStyle/>
          <a:p>
            <a:fld id="{BD4260C8-3C7D-4B91-BBA8-EABE39EA700A}" type="datetime1">
              <a:rPr lang="en-US" smtClean="0"/>
              <a:t>9/7/2025</a:t>
            </a:fld>
            <a:endParaRPr lang="en-IN"/>
          </a:p>
        </p:txBody>
      </p:sp>
    </p:spTree>
    <p:extLst>
      <p:ext uri="{BB962C8B-B14F-4D97-AF65-F5344CB8AC3E}">
        <p14:creationId xmlns:p14="http://schemas.microsoft.com/office/powerpoint/2010/main" val="958211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FD1307-3C6D-4FDB-83D0-D0A37287D2E4}"/>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B5A49F53-6073-4636-84F9-764144E4E171}"/>
              </a:ext>
            </a:extLst>
          </p:cNvPr>
          <p:cNvSpPr>
            <a:spLocks noGrp="1"/>
          </p:cNvSpPr>
          <p:nvPr>
            <p:ph type="sldNum" sz="quarter" idx="12"/>
          </p:nvPr>
        </p:nvSpPr>
        <p:spPr/>
        <p:txBody>
          <a:bodyPr/>
          <a:lstStyle/>
          <a:p>
            <a:pPr>
              <a:defRPr/>
            </a:pPr>
            <a:fld id="{45655A06-D158-45CC-8F58-C202D3E628FF}" type="slidenum">
              <a:rPr lang="en-US" altLang="en-US" smtClean="0"/>
              <a:pPr>
                <a:defRPr/>
              </a:pPr>
              <a:t>58</a:t>
            </a:fld>
            <a:endParaRPr lang="en-US" altLang="en-US"/>
          </a:p>
        </p:txBody>
      </p:sp>
      <p:pic>
        <p:nvPicPr>
          <p:cNvPr id="4" name="Picture 3">
            <a:extLst>
              <a:ext uri="{FF2B5EF4-FFF2-40B4-BE49-F238E27FC236}">
                <a16:creationId xmlns:a16="http://schemas.microsoft.com/office/drawing/2014/main" id="{7FBAF47D-50BF-4A38-A160-166CC166C8EB}"/>
              </a:ext>
            </a:extLst>
          </p:cNvPr>
          <p:cNvPicPr>
            <a:picLocks noChangeAspect="1"/>
          </p:cNvPicPr>
          <p:nvPr/>
        </p:nvPicPr>
        <p:blipFill>
          <a:blip r:embed="rId2"/>
          <a:stretch>
            <a:fillRect/>
          </a:stretch>
        </p:blipFill>
        <p:spPr>
          <a:xfrm>
            <a:off x="532836" y="1219200"/>
            <a:ext cx="8078327" cy="3691091"/>
          </a:xfrm>
          <a:prstGeom prst="rect">
            <a:avLst/>
          </a:prstGeom>
        </p:spPr>
      </p:pic>
      <p:sp>
        <p:nvSpPr>
          <p:cNvPr id="5" name="Date Placeholder 4">
            <a:extLst>
              <a:ext uri="{FF2B5EF4-FFF2-40B4-BE49-F238E27FC236}">
                <a16:creationId xmlns:a16="http://schemas.microsoft.com/office/drawing/2014/main" id="{E91FEEE7-E73F-40C8-86F5-AD7A7D9E7983}"/>
              </a:ext>
            </a:extLst>
          </p:cNvPr>
          <p:cNvSpPr>
            <a:spLocks noGrp="1"/>
          </p:cNvSpPr>
          <p:nvPr>
            <p:ph type="dt" sz="half" idx="10"/>
          </p:nvPr>
        </p:nvSpPr>
        <p:spPr/>
        <p:txBody>
          <a:bodyPr/>
          <a:lstStyle/>
          <a:p>
            <a:fld id="{A299C976-CF42-4383-AFC3-D62A0D41C1C7}" type="datetime1">
              <a:rPr lang="en-US" smtClean="0"/>
              <a:t>9/7/2025</a:t>
            </a:fld>
            <a:endParaRPr lang="en-IN"/>
          </a:p>
        </p:txBody>
      </p:sp>
      <p:sp>
        <p:nvSpPr>
          <p:cNvPr id="6" name="Rectangle 5">
            <a:extLst>
              <a:ext uri="{FF2B5EF4-FFF2-40B4-BE49-F238E27FC236}">
                <a16:creationId xmlns:a16="http://schemas.microsoft.com/office/drawing/2014/main" id="{2D8D92B1-6AB4-424C-947B-44644D7ED188}"/>
              </a:ext>
            </a:extLst>
          </p:cNvPr>
          <p:cNvSpPr/>
          <p:nvPr/>
        </p:nvSpPr>
        <p:spPr>
          <a:xfrm>
            <a:off x="3657600" y="381000"/>
            <a:ext cx="1300356" cy="523220"/>
          </a:xfrm>
          <a:prstGeom prst="rect">
            <a:avLst/>
          </a:prstGeom>
        </p:spPr>
        <p:txBody>
          <a:bodyPr wrap="none">
            <a:spAutoFit/>
          </a:bodyPr>
          <a:lstStyle/>
          <a:p>
            <a:r>
              <a:rPr lang="en-IN" sz="2800">
                <a:solidFill>
                  <a:srgbClr val="C00000"/>
                </a:solidFill>
                <a:latin typeface="Times New Roman" panose="02020603050405020304" pitchFamily="18" charset="0"/>
                <a:cs typeface="Times New Roman" panose="02020603050405020304" pitchFamily="18" charset="0"/>
              </a:rPr>
              <a:t>Bridges</a:t>
            </a:r>
          </a:p>
        </p:txBody>
      </p:sp>
    </p:spTree>
    <p:extLst>
      <p:ext uri="{BB962C8B-B14F-4D97-AF65-F5344CB8AC3E}">
        <p14:creationId xmlns:p14="http://schemas.microsoft.com/office/powerpoint/2010/main" val="809267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BFBE42-5816-44EB-9FCC-137615FB77ED}"/>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48681116-1763-4A45-B327-19C906D35E82}"/>
              </a:ext>
            </a:extLst>
          </p:cNvPr>
          <p:cNvSpPr>
            <a:spLocks noGrp="1"/>
          </p:cNvSpPr>
          <p:nvPr>
            <p:ph type="sldNum" sz="quarter" idx="12"/>
          </p:nvPr>
        </p:nvSpPr>
        <p:spPr/>
        <p:txBody>
          <a:bodyPr/>
          <a:lstStyle/>
          <a:p>
            <a:pPr>
              <a:defRPr/>
            </a:pPr>
            <a:fld id="{45655A06-D158-45CC-8F58-C202D3E628FF}" type="slidenum">
              <a:rPr lang="en-US" altLang="en-US" smtClean="0"/>
              <a:pPr>
                <a:defRPr/>
              </a:pPr>
              <a:t>59</a:t>
            </a:fld>
            <a:endParaRPr lang="en-US" altLang="en-US"/>
          </a:p>
        </p:txBody>
      </p:sp>
      <p:sp>
        <p:nvSpPr>
          <p:cNvPr id="4" name="Title 1">
            <a:extLst>
              <a:ext uri="{FF2B5EF4-FFF2-40B4-BE49-F238E27FC236}">
                <a16:creationId xmlns:a16="http://schemas.microsoft.com/office/drawing/2014/main" id="{21E30152-228C-4F29-8E60-C4F24C9ACC5D}"/>
              </a:ext>
            </a:extLst>
          </p:cNvPr>
          <p:cNvSpPr txBox="1">
            <a:spLocks/>
          </p:cNvSpPr>
          <p:nvPr/>
        </p:nvSpPr>
        <p:spPr>
          <a:xfrm>
            <a:off x="3316522" y="308603"/>
            <a:ext cx="2282355" cy="461665"/>
          </a:xfrm>
          <a:prstGeom prst="rect">
            <a:avLst/>
          </a:prstGeom>
        </p:spPr>
        <p:txBody>
          <a:bodyPr wrap="none">
            <a:spAutoFit/>
          </a:bodyPr>
          <a:lstStyle>
            <a:defPPr>
              <a:defRPr lang="en-US"/>
            </a:defPPr>
            <a:lvl1pPr>
              <a:defRPr sz="3200">
                <a:solidFill>
                  <a:srgbClr val="FF0000"/>
                </a:solidFill>
              </a:defRPr>
            </a:lvl1pPr>
          </a:lstStyle>
          <a:p>
            <a:pPr algn="ctr"/>
            <a:r>
              <a:rPr lang="en-US" sz="2400">
                <a:solidFill>
                  <a:srgbClr val="C00000"/>
                </a:solidFill>
                <a:latin typeface="Times New Roman" panose="02020603050405020304" pitchFamily="18" charset="0"/>
                <a:cs typeface="Times New Roman" panose="02020603050405020304" pitchFamily="18" charset="0"/>
              </a:rPr>
              <a:t>Types of Bridges</a:t>
            </a:r>
          </a:p>
        </p:txBody>
      </p:sp>
      <p:sp>
        <p:nvSpPr>
          <p:cNvPr id="5" name="Content Placeholder 2">
            <a:extLst>
              <a:ext uri="{FF2B5EF4-FFF2-40B4-BE49-F238E27FC236}">
                <a16:creationId xmlns:a16="http://schemas.microsoft.com/office/drawing/2014/main" id="{D286751C-5559-43FD-8F76-0CB587E6B464}"/>
              </a:ext>
            </a:extLst>
          </p:cNvPr>
          <p:cNvSpPr txBox="1">
            <a:spLocks/>
          </p:cNvSpPr>
          <p:nvPr/>
        </p:nvSpPr>
        <p:spPr>
          <a:xfrm>
            <a:off x="228600" y="1219200"/>
            <a:ext cx="8839199" cy="315940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just"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There are two types of bridges which are widely used:</a:t>
            </a:r>
          </a:p>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Transparent Bridges</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These bridges are widely used in Ethernet LANs</a:t>
            </a:r>
          </a:p>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Source Routing Bridges</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These bridges are widely used in Token Ring LANs and FDDI(Fiber Distributed Data Interface) networks </a:t>
            </a:r>
          </a:p>
        </p:txBody>
      </p:sp>
      <p:sp>
        <p:nvSpPr>
          <p:cNvPr id="6" name="Date Placeholder 5">
            <a:extLst>
              <a:ext uri="{FF2B5EF4-FFF2-40B4-BE49-F238E27FC236}">
                <a16:creationId xmlns:a16="http://schemas.microsoft.com/office/drawing/2014/main" id="{4224C14D-783A-4874-804D-8D4C9B4C6DCB}"/>
              </a:ext>
            </a:extLst>
          </p:cNvPr>
          <p:cNvSpPr>
            <a:spLocks noGrp="1"/>
          </p:cNvSpPr>
          <p:nvPr>
            <p:ph type="dt" sz="half" idx="10"/>
          </p:nvPr>
        </p:nvSpPr>
        <p:spPr/>
        <p:txBody>
          <a:bodyPr/>
          <a:lstStyle/>
          <a:p>
            <a:fld id="{DB1DCBBD-AA2C-4595-81E6-F5C7BDFD12C2}" type="datetime1">
              <a:rPr lang="en-US" smtClean="0"/>
              <a:t>9/7/2025</a:t>
            </a:fld>
            <a:endParaRPr lang="en-IN"/>
          </a:p>
        </p:txBody>
      </p:sp>
    </p:spTree>
    <p:extLst>
      <p:ext uri="{BB962C8B-B14F-4D97-AF65-F5344CB8AC3E}">
        <p14:creationId xmlns:p14="http://schemas.microsoft.com/office/powerpoint/2010/main" val="43108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2" name="Text Box 4"/>
          <p:cNvSpPr txBox="1">
            <a:spLocks noChangeArrowheads="1"/>
          </p:cNvSpPr>
          <p:nvPr/>
        </p:nvSpPr>
        <p:spPr bwMode="auto">
          <a:xfrm>
            <a:off x="3379878" y="398152"/>
            <a:ext cx="32351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C00000"/>
                </a:solidFill>
                <a:latin typeface="Times New Roman" pitchFamily="18" charset="0"/>
              </a:rPr>
              <a:t>IEEE standard for LANs</a:t>
            </a:r>
          </a:p>
        </p:txBody>
      </p:sp>
      <p:pic>
        <p:nvPicPr>
          <p:cNvPr id="862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88" y="1369241"/>
            <a:ext cx="7639024" cy="3621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572580E8-7826-971C-952C-65EED527A29C}"/>
              </a:ext>
            </a:extLst>
          </p:cNvPr>
          <p:cNvSpPr>
            <a:spLocks noGrp="1"/>
          </p:cNvSpPr>
          <p:nvPr>
            <p:ph type="ftr" sz="quarter" idx="10"/>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94A0DF10-8019-1C87-E220-37F3B6E55E01}"/>
              </a:ext>
            </a:extLst>
          </p:cNvPr>
          <p:cNvSpPr>
            <a:spLocks noGrp="1"/>
          </p:cNvSpPr>
          <p:nvPr>
            <p:ph type="sldNum" sz="quarter" idx="11"/>
          </p:nvPr>
        </p:nvSpPr>
        <p:spPr/>
        <p:txBody>
          <a:bodyPr/>
          <a:lstStyle/>
          <a:p>
            <a:pPr>
              <a:defRPr/>
            </a:pPr>
            <a:fld id="{45655A06-D158-45CC-8F58-C202D3E628FF}" type="slidenum">
              <a:rPr lang="en-US" altLang="en-US" smtClean="0"/>
              <a:pPr>
                <a:defRPr/>
              </a:pPr>
              <a:t>6</a:t>
            </a:fld>
            <a:endParaRPr lang="en-US" altLang="en-US"/>
          </a:p>
        </p:txBody>
      </p:sp>
      <p:sp>
        <p:nvSpPr>
          <p:cNvPr id="4" name="TextBox 3">
            <a:extLst>
              <a:ext uri="{FF2B5EF4-FFF2-40B4-BE49-F238E27FC236}">
                <a16:creationId xmlns:a16="http://schemas.microsoft.com/office/drawing/2014/main" id="{F4B7B4C3-FB09-B40B-F6A4-DC977014CCAA}"/>
              </a:ext>
            </a:extLst>
          </p:cNvPr>
          <p:cNvSpPr txBox="1"/>
          <p:nvPr/>
        </p:nvSpPr>
        <p:spPr>
          <a:xfrm>
            <a:off x="2696560" y="5460000"/>
            <a:ext cx="4800600" cy="369332"/>
          </a:xfrm>
          <a:prstGeom prst="rect">
            <a:avLst/>
          </a:prstGeom>
          <a:noFill/>
        </p:spPr>
        <p:txBody>
          <a:bodyPr wrap="square" rtlCol="0">
            <a:spAutoFit/>
          </a:bodyPr>
          <a:lstStyle/>
          <a:p>
            <a:r>
              <a:rPr lang="en-IN"/>
              <a:t>Figure 3.1 IEEE Standard for LANs</a:t>
            </a:r>
          </a:p>
        </p:txBody>
      </p:sp>
      <p:sp>
        <p:nvSpPr>
          <p:cNvPr id="5" name="Date Placeholder 4">
            <a:extLst>
              <a:ext uri="{FF2B5EF4-FFF2-40B4-BE49-F238E27FC236}">
                <a16:creationId xmlns:a16="http://schemas.microsoft.com/office/drawing/2014/main" id="{73F4BFED-71FF-4A7A-9567-E52F9A4074B9}"/>
              </a:ext>
            </a:extLst>
          </p:cNvPr>
          <p:cNvSpPr>
            <a:spLocks noGrp="1"/>
          </p:cNvSpPr>
          <p:nvPr>
            <p:ph type="dt" sz="half" idx="10"/>
          </p:nvPr>
        </p:nvSpPr>
        <p:spPr/>
        <p:txBody>
          <a:bodyPr/>
          <a:lstStyle/>
          <a:p>
            <a:fld id="{130BA702-E624-4FED-A93F-E3E88FFF80B5}" type="datetime1">
              <a:rPr lang="en-US" smtClean="0"/>
              <a:t>9/7/2025</a:t>
            </a:fld>
            <a:endParaRPr lang="en-IN"/>
          </a:p>
        </p:txBody>
      </p:sp>
    </p:spTree>
    <p:extLst>
      <p:ext uri="{BB962C8B-B14F-4D97-AF65-F5344CB8AC3E}">
        <p14:creationId xmlns:p14="http://schemas.microsoft.com/office/powerpoint/2010/main" val="3621311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86A119-CBF5-456B-8202-F83492B49EF6}"/>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0CDB52C7-8044-4C17-A6DB-A72A15F691A6}"/>
              </a:ext>
            </a:extLst>
          </p:cNvPr>
          <p:cNvSpPr>
            <a:spLocks noGrp="1"/>
          </p:cNvSpPr>
          <p:nvPr>
            <p:ph type="sldNum" sz="quarter" idx="12"/>
          </p:nvPr>
        </p:nvSpPr>
        <p:spPr/>
        <p:txBody>
          <a:bodyPr/>
          <a:lstStyle/>
          <a:p>
            <a:pPr>
              <a:defRPr/>
            </a:pPr>
            <a:fld id="{45655A06-D158-45CC-8F58-C202D3E628FF}" type="slidenum">
              <a:rPr lang="en-US" altLang="en-US" smtClean="0"/>
              <a:pPr>
                <a:defRPr/>
              </a:pPr>
              <a:t>60</a:t>
            </a:fld>
            <a:endParaRPr lang="en-US" altLang="en-US"/>
          </a:p>
        </p:txBody>
      </p:sp>
      <p:sp>
        <p:nvSpPr>
          <p:cNvPr id="4" name="Title 1">
            <a:extLst>
              <a:ext uri="{FF2B5EF4-FFF2-40B4-BE49-F238E27FC236}">
                <a16:creationId xmlns:a16="http://schemas.microsoft.com/office/drawing/2014/main" id="{5D1F7A2D-39A0-418C-A71F-77D630306CE0}"/>
              </a:ext>
            </a:extLst>
          </p:cNvPr>
          <p:cNvSpPr txBox="1">
            <a:spLocks/>
          </p:cNvSpPr>
          <p:nvPr/>
        </p:nvSpPr>
        <p:spPr>
          <a:xfrm>
            <a:off x="2717316" y="209261"/>
            <a:ext cx="3091103" cy="523220"/>
          </a:xfrm>
          <a:prstGeom prst="rect">
            <a:avLst/>
          </a:prstGeom>
        </p:spPr>
        <p:txBody>
          <a:bodyPr wrap="none">
            <a:spAutoFit/>
          </a:bodyPr>
          <a:lstStyle>
            <a:defPPr>
              <a:defRPr lang="en-US"/>
            </a:defPPr>
            <a:lvl1pPr>
              <a:defRPr sz="3200">
                <a:solidFill>
                  <a:srgbClr val="FF0000"/>
                </a:solidFill>
              </a:defRPr>
            </a:lvl1pPr>
          </a:lstStyle>
          <a:p>
            <a:pPr algn="ctr"/>
            <a:r>
              <a:rPr lang="en-US" sz="2800">
                <a:solidFill>
                  <a:srgbClr val="C00000"/>
                </a:solidFill>
                <a:latin typeface="Times New Roman" panose="02020603050405020304" pitchFamily="18" charset="0"/>
                <a:cs typeface="Times New Roman" panose="02020603050405020304" pitchFamily="18" charset="0"/>
              </a:rPr>
              <a:t>Transparent Bridges</a:t>
            </a:r>
          </a:p>
        </p:txBody>
      </p:sp>
      <p:sp>
        <p:nvSpPr>
          <p:cNvPr id="5" name="Content Placeholder 2">
            <a:extLst>
              <a:ext uri="{FF2B5EF4-FFF2-40B4-BE49-F238E27FC236}">
                <a16:creationId xmlns:a16="http://schemas.microsoft.com/office/drawing/2014/main" id="{A744FCDE-01A0-4157-A315-9A1BF933212C}"/>
              </a:ext>
            </a:extLst>
          </p:cNvPr>
          <p:cNvSpPr txBox="1">
            <a:spLocks/>
          </p:cNvSpPr>
          <p:nvPr/>
        </p:nvSpPr>
        <p:spPr>
          <a:xfrm>
            <a:off x="361950" y="1295400"/>
            <a:ext cx="8153400" cy="40233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These bridges were defined by the </a:t>
            </a:r>
            <a:r>
              <a:rPr kumimoji="0" lang="en-US" sz="2000" b="0"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802.1d</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committee.</a:t>
            </a:r>
          </a:p>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The term </a:t>
            </a:r>
            <a:r>
              <a:rPr kumimoji="0" lang="en-US" sz="2000"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transparent</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refers to the fact that the </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stations are completely unaware of the presence of the bridges </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in the network</a:t>
            </a:r>
          </a:p>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Thus introducing a bridge </a:t>
            </a:r>
            <a:r>
              <a:rPr kumimoji="0" lang="en-US" sz="20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doesn’t</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0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require</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the stations to be </a:t>
            </a:r>
            <a:r>
              <a:rPr kumimoji="0" lang="en-US" sz="2000" b="1"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configured</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a:t>
            </a:r>
          </a:p>
          <a:p>
            <a:pPr marL="384048" marR="0" lvl="1" indent="-182880" algn="just" defTabSz="914400" rtl="0" eaLnBrk="1" fontAlgn="auto" latinLnBrk="0" hangingPunct="1">
              <a:lnSpc>
                <a:spcPct val="90000"/>
              </a:lnSpc>
              <a:spcBef>
                <a:spcPts val="200"/>
              </a:spcBef>
              <a:spcAft>
                <a:spcPts val="400"/>
              </a:spcAft>
              <a:buClr>
                <a:srgbClr val="E48312"/>
              </a:buClr>
              <a:buSzTx/>
              <a:buFont typeface="Calibri" pitchFamily="34" charset="0"/>
              <a:buChar char="◦"/>
              <a:tabLst/>
              <a:defRPr/>
            </a:pP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Following are the </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functions</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of the transparent bridges:</a:t>
            </a:r>
          </a:p>
          <a:p>
            <a:pPr marL="909828" lvl="3" indent="-342900" algn="just" fontAlgn="auto">
              <a:buClr>
                <a:srgbClr val="E48312"/>
              </a:buClr>
              <a:buFont typeface="+mj-lt"/>
              <a:buAutoNum type="arabicPeriod"/>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Forward</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Frames from one LAN to another</a:t>
            </a:r>
          </a:p>
          <a:p>
            <a:pPr marL="909828" lvl="3" indent="-342900" algn="just" fontAlgn="auto">
              <a:buClr>
                <a:srgbClr val="E48312"/>
              </a:buClr>
              <a:buFont typeface="+mj-lt"/>
              <a:buAutoNum type="arabicPeriod"/>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Learn from frame movements</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which stations are attached to a given LAN</a:t>
            </a:r>
          </a:p>
          <a:p>
            <a:pPr marL="909828" lvl="3" indent="-342900" algn="just" fontAlgn="auto">
              <a:buClr>
                <a:srgbClr val="E48312"/>
              </a:buClr>
              <a:buFont typeface="+mj-lt"/>
              <a:buAutoNum type="arabicPeriod"/>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Avoid Loops </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in the topology</a:t>
            </a:r>
          </a:p>
        </p:txBody>
      </p:sp>
      <p:sp>
        <p:nvSpPr>
          <p:cNvPr id="6" name="Date Placeholder 5">
            <a:extLst>
              <a:ext uri="{FF2B5EF4-FFF2-40B4-BE49-F238E27FC236}">
                <a16:creationId xmlns:a16="http://schemas.microsoft.com/office/drawing/2014/main" id="{EB8935EA-A9DE-4D35-A337-340B8B6C0C54}"/>
              </a:ext>
            </a:extLst>
          </p:cNvPr>
          <p:cNvSpPr>
            <a:spLocks noGrp="1"/>
          </p:cNvSpPr>
          <p:nvPr>
            <p:ph type="dt" sz="half" idx="10"/>
          </p:nvPr>
        </p:nvSpPr>
        <p:spPr/>
        <p:txBody>
          <a:bodyPr/>
          <a:lstStyle/>
          <a:p>
            <a:fld id="{10C1A722-E6C5-45EC-B87E-FEEE554D2C56}" type="datetime1">
              <a:rPr lang="en-US" smtClean="0"/>
              <a:t>9/7/2025</a:t>
            </a:fld>
            <a:endParaRPr lang="en-IN"/>
          </a:p>
        </p:txBody>
      </p:sp>
    </p:spTree>
    <p:extLst>
      <p:ext uri="{BB962C8B-B14F-4D97-AF65-F5344CB8AC3E}">
        <p14:creationId xmlns:p14="http://schemas.microsoft.com/office/powerpoint/2010/main" val="3896401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890914-ACDC-4210-9F26-479835E40FA2}"/>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8E3E0AB7-628B-4FED-A5DF-1B378D56EB31}"/>
              </a:ext>
            </a:extLst>
          </p:cNvPr>
          <p:cNvSpPr>
            <a:spLocks noGrp="1"/>
          </p:cNvSpPr>
          <p:nvPr>
            <p:ph type="sldNum" sz="quarter" idx="12"/>
          </p:nvPr>
        </p:nvSpPr>
        <p:spPr/>
        <p:txBody>
          <a:bodyPr/>
          <a:lstStyle/>
          <a:p>
            <a:pPr>
              <a:defRPr/>
            </a:pPr>
            <a:fld id="{45655A06-D158-45CC-8F58-C202D3E628FF}" type="slidenum">
              <a:rPr lang="en-US" altLang="en-US" smtClean="0"/>
              <a:pPr>
                <a:defRPr/>
              </a:pPr>
              <a:t>61</a:t>
            </a:fld>
            <a:endParaRPr lang="en-US" altLang="en-US"/>
          </a:p>
        </p:txBody>
      </p:sp>
      <p:sp>
        <p:nvSpPr>
          <p:cNvPr id="6" name="Rectangle 4">
            <a:extLst>
              <a:ext uri="{FF2B5EF4-FFF2-40B4-BE49-F238E27FC236}">
                <a16:creationId xmlns:a16="http://schemas.microsoft.com/office/drawing/2014/main" id="{3DE616A3-B690-42D6-88D3-779663C0502F}"/>
              </a:ext>
            </a:extLst>
          </p:cNvPr>
          <p:cNvSpPr txBox="1">
            <a:spLocks noChangeArrowheads="1"/>
          </p:cNvSpPr>
          <p:nvPr/>
        </p:nvSpPr>
        <p:spPr>
          <a:xfrm>
            <a:off x="800100" y="0"/>
            <a:ext cx="7543800"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lang="en-US" sz="2800">
                <a:solidFill>
                  <a:srgbClr val="C00000"/>
                </a:solidFill>
                <a:latin typeface="Times New Roman" panose="02020603050405020304" pitchFamily="18" charset="0"/>
                <a:ea typeface="+mn-ea"/>
                <a:cs typeface="+mn-cs"/>
              </a:rPr>
              <a:t>Bridge Learning</a:t>
            </a:r>
          </a:p>
        </p:txBody>
      </p:sp>
      <p:sp>
        <p:nvSpPr>
          <p:cNvPr id="7" name="Rectangle 3">
            <a:extLst>
              <a:ext uri="{FF2B5EF4-FFF2-40B4-BE49-F238E27FC236}">
                <a16:creationId xmlns:a16="http://schemas.microsoft.com/office/drawing/2014/main" id="{44C7D9DB-47A0-425E-912F-9DB70654FC0A}"/>
              </a:ext>
            </a:extLst>
          </p:cNvPr>
          <p:cNvSpPr txBox="1">
            <a:spLocks noChangeArrowheads="1"/>
          </p:cNvSpPr>
          <p:nvPr/>
        </p:nvSpPr>
        <p:spPr>
          <a:xfrm>
            <a:off x="465082" y="907862"/>
            <a:ext cx="8213835" cy="5124450"/>
          </a:xfrm>
          <a:prstGeom prst="rect">
            <a:avLst/>
          </a:prstGeo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Clr>
                <a:srgbClr val="E48312"/>
              </a:buClr>
              <a:buFont typeface="Arial" panose="020B0604020202020204" pitchFamily="34" charset="0"/>
              <a:buChar char="•"/>
              <a:defRPr/>
            </a:pP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When frame arrives on one of the ports of the bridge, the bridge has to decide whether it has to forward the frame. </a:t>
            </a:r>
          </a:p>
          <a:p>
            <a:pPr algn="just">
              <a:buClr>
                <a:srgbClr val="E48312"/>
              </a:buClr>
              <a:buFont typeface="Arial" panose="020B0604020202020204" pitchFamily="34" charset="0"/>
              <a:buChar char="•"/>
              <a:defRPr/>
            </a:pP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To do so it needs to maintain a table called as the </a:t>
            </a:r>
            <a:r>
              <a:rPr kumimoji="0" lang="en-US" b="1" i="0" u="none" strike="noStrike" kern="1200" cap="none" spc="0" normalizeH="0" baseline="0" noProof="0">
                <a:ln>
                  <a:noFill/>
                </a:ln>
                <a:solidFill>
                  <a:srgbClr val="FF0000"/>
                </a:solidFill>
                <a:effectLst/>
                <a:uLnTx/>
                <a:uFillTx/>
                <a:latin typeface="Times New Roman" panose="02020603050405020304" pitchFamily="18" charset="0"/>
                <a:cs typeface="Times New Roman" panose="02020603050405020304" pitchFamily="18" charset="0"/>
              </a:rPr>
              <a:t>forwarding</a:t>
            </a:r>
            <a:r>
              <a:rPr kumimoji="0" 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b="1" i="0" u="none" strike="noStrike" kern="1200" cap="none" spc="0" normalizeH="0" baseline="0" noProof="0">
                <a:ln>
                  <a:noFill/>
                </a:ln>
                <a:solidFill>
                  <a:srgbClr val="FF0000"/>
                </a:solidFill>
                <a:effectLst/>
                <a:uLnTx/>
                <a:uFillTx/>
                <a:latin typeface="Times New Roman" panose="02020603050405020304" pitchFamily="18" charset="0"/>
                <a:cs typeface="Times New Roman" panose="02020603050405020304" pitchFamily="18" charset="0"/>
              </a:rPr>
              <a:t>table</a:t>
            </a: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or forwarding database</a:t>
            </a:r>
          </a:p>
          <a:p>
            <a:pPr algn="just">
              <a:buClr>
                <a:srgbClr val="E48312"/>
              </a:buClr>
              <a:buFont typeface="Arial" panose="020B0604020202020204" pitchFamily="34" charset="0"/>
              <a:buChar char="•"/>
              <a:defRPr/>
            </a:pP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Use </a:t>
            </a:r>
            <a:r>
              <a:rPr kumimoji="0" lang="en-US" b="0" i="0" u="none" strike="noStrike" kern="1200" cap="none" spc="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table lookup</a:t>
            </a: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and</a:t>
            </a:r>
          </a:p>
          <a:p>
            <a:pPr marL="800100" lvl="1" indent="-342900" algn="just">
              <a:buClr>
                <a:srgbClr val="E48312"/>
              </a:buClr>
              <a:defRPr/>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discard</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frame, if source &amp; destination </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in same LAN</a:t>
            </a:r>
          </a:p>
          <a:p>
            <a:pPr marL="800100" lvl="1" indent="-342900" algn="just">
              <a:buClr>
                <a:srgbClr val="E48312"/>
              </a:buClr>
              <a:defRPr/>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forward</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frame, if source &amp; destination </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in different LAN</a:t>
            </a:r>
          </a:p>
          <a:p>
            <a:pPr marL="800100" lvl="1" indent="-342900" algn="just">
              <a:buClr>
                <a:srgbClr val="E48312"/>
              </a:buClr>
              <a:defRPr/>
            </a:pP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use </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flooding</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 if destination is unknown.</a:t>
            </a:r>
          </a:p>
          <a:p>
            <a:pPr algn="just">
              <a:buClr>
                <a:srgbClr val="E48312"/>
              </a:buClr>
              <a:buFont typeface="Arial" panose="020B0604020202020204" pitchFamily="34" charset="0"/>
              <a:buChar char="•"/>
              <a:defRPr/>
            </a:pP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Use </a:t>
            </a:r>
            <a:r>
              <a:rPr kumimoji="0" lang="en-US"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backward learning </a:t>
            </a: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to build table</a:t>
            </a:r>
          </a:p>
          <a:p>
            <a:pPr marL="800100" lvl="1" indent="-342900" algn="just">
              <a:buClr>
                <a:srgbClr val="E48312"/>
              </a:buClr>
              <a:defRPr/>
            </a:pP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observe </a:t>
            </a: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source address of arriving </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LANs</a:t>
            </a:r>
          </a:p>
          <a:p>
            <a:pPr marL="800100" lvl="1" indent="-342900" algn="just">
              <a:buClr>
                <a:srgbClr val="E48312"/>
              </a:buClr>
              <a:defRPr/>
            </a:pPr>
            <a:r>
              <a:rPr kumimoji="0" lang="en-US" sz="2000" b="1"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handle topology changes </a:t>
            </a: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by removing old entries</a:t>
            </a:r>
          </a:p>
        </p:txBody>
      </p:sp>
      <p:sp>
        <p:nvSpPr>
          <p:cNvPr id="4" name="Date Placeholder 3">
            <a:extLst>
              <a:ext uri="{FF2B5EF4-FFF2-40B4-BE49-F238E27FC236}">
                <a16:creationId xmlns:a16="http://schemas.microsoft.com/office/drawing/2014/main" id="{C7ABAC32-AC52-4CF5-AAB8-96AB9350B71D}"/>
              </a:ext>
            </a:extLst>
          </p:cNvPr>
          <p:cNvSpPr>
            <a:spLocks noGrp="1"/>
          </p:cNvSpPr>
          <p:nvPr>
            <p:ph type="dt" sz="half" idx="10"/>
          </p:nvPr>
        </p:nvSpPr>
        <p:spPr/>
        <p:txBody>
          <a:bodyPr/>
          <a:lstStyle/>
          <a:p>
            <a:fld id="{40FE3D3D-95F5-449E-B7A4-A8669BF07F71}" type="datetime1">
              <a:rPr lang="en-US" smtClean="0"/>
              <a:t>9/7/2025</a:t>
            </a:fld>
            <a:endParaRPr lang="en-IN"/>
          </a:p>
        </p:txBody>
      </p:sp>
    </p:spTree>
    <p:extLst>
      <p:ext uri="{BB962C8B-B14F-4D97-AF65-F5344CB8AC3E}">
        <p14:creationId xmlns:p14="http://schemas.microsoft.com/office/powerpoint/2010/main" val="6170023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5BF6F8-FDEE-495E-873D-E77B335725C9}"/>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FD497C3F-C619-4684-99A3-623F42948785}"/>
              </a:ext>
            </a:extLst>
          </p:cNvPr>
          <p:cNvSpPr>
            <a:spLocks noGrp="1"/>
          </p:cNvSpPr>
          <p:nvPr>
            <p:ph type="sldNum" sz="quarter" idx="12"/>
          </p:nvPr>
        </p:nvSpPr>
        <p:spPr/>
        <p:txBody>
          <a:bodyPr/>
          <a:lstStyle/>
          <a:p>
            <a:pPr>
              <a:defRPr/>
            </a:pPr>
            <a:fld id="{45655A06-D158-45CC-8F58-C202D3E628FF}" type="slidenum">
              <a:rPr lang="en-US" altLang="en-US" smtClean="0"/>
              <a:pPr>
                <a:defRPr/>
              </a:pPr>
              <a:t>62</a:t>
            </a:fld>
            <a:endParaRPr lang="en-US" altLang="en-US"/>
          </a:p>
        </p:txBody>
      </p:sp>
      <p:grpSp>
        <p:nvGrpSpPr>
          <p:cNvPr id="55" name="Group 54">
            <a:extLst>
              <a:ext uri="{FF2B5EF4-FFF2-40B4-BE49-F238E27FC236}">
                <a16:creationId xmlns:a16="http://schemas.microsoft.com/office/drawing/2014/main" id="{B7990B89-E85C-46AD-A181-428900AC374C}"/>
              </a:ext>
            </a:extLst>
          </p:cNvPr>
          <p:cNvGrpSpPr/>
          <p:nvPr/>
        </p:nvGrpSpPr>
        <p:grpSpPr>
          <a:xfrm>
            <a:off x="571500" y="1066800"/>
            <a:ext cx="8001000" cy="5043487"/>
            <a:chOff x="470847" y="401352"/>
            <a:chExt cx="8001000" cy="5043487"/>
          </a:xfrm>
        </p:grpSpPr>
        <p:sp>
          <p:nvSpPr>
            <p:cNvPr id="4" name="Line 2">
              <a:extLst>
                <a:ext uri="{FF2B5EF4-FFF2-40B4-BE49-F238E27FC236}">
                  <a16:creationId xmlns:a16="http://schemas.microsoft.com/office/drawing/2014/main" id="{ECACFB1B-5CD1-4FF2-96A1-517AE02F2D1A}"/>
                </a:ext>
              </a:extLst>
            </p:cNvPr>
            <p:cNvSpPr>
              <a:spLocks noChangeShapeType="1"/>
            </p:cNvSpPr>
            <p:nvPr/>
          </p:nvSpPr>
          <p:spPr bwMode="auto">
            <a:xfrm>
              <a:off x="588322" y="2160302"/>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12923071-FA70-4BB9-8677-F032834A2041}"/>
                </a:ext>
              </a:extLst>
            </p:cNvPr>
            <p:cNvSpPr>
              <a:spLocks noChangeArrowheads="1"/>
            </p:cNvSpPr>
            <p:nvPr/>
          </p:nvSpPr>
          <p:spPr bwMode="auto">
            <a:xfrm>
              <a:off x="2555235" y="2433352"/>
              <a:ext cx="812800" cy="512762"/>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75C98B61-F3C3-45EC-9157-A22A7A9D9559}"/>
                </a:ext>
              </a:extLst>
            </p:cNvPr>
            <p:cNvSpPr>
              <a:spLocks noChangeArrowheads="1"/>
            </p:cNvSpPr>
            <p:nvPr/>
          </p:nvSpPr>
          <p:spPr bwMode="auto">
            <a:xfrm>
              <a:off x="2861622" y="2555589"/>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7" name="Rectangle 5">
              <a:extLst>
                <a:ext uri="{FF2B5EF4-FFF2-40B4-BE49-F238E27FC236}">
                  <a16:creationId xmlns:a16="http://schemas.microsoft.com/office/drawing/2014/main" id="{8C6BC55D-7D99-4BC5-9692-4F64D0BBC32F}"/>
                </a:ext>
              </a:extLst>
            </p:cNvPr>
            <p:cNvSpPr>
              <a:spLocks noChangeArrowheads="1"/>
            </p:cNvSpPr>
            <p:nvPr/>
          </p:nvSpPr>
          <p:spPr bwMode="auto">
            <a:xfrm>
              <a:off x="648647" y="409289"/>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8" name="Line 6">
              <a:extLst>
                <a:ext uri="{FF2B5EF4-FFF2-40B4-BE49-F238E27FC236}">
                  <a16:creationId xmlns:a16="http://schemas.microsoft.com/office/drawing/2014/main" id="{4B75E78A-82C5-4C50-9BE8-BC5924AD531A}"/>
                </a:ext>
              </a:extLst>
            </p:cNvPr>
            <p:cNvSpPr>
              <a:spLocks noChangeShapeType="1"/>
            </p:cNvSpPr>
            <p:nvPr/>
          </p:nvSpPr>
          <p:spPr bwMode="auto">
            <a:xfrm>
              <a:off x="3634735" y="2160302"/>
              <a:ext cx="1790700"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0878DCF5-95E1-46C3-9BE4-077F9F805230}"/>
                </a:ext>
              </a:extLst>
            </p:cNvPr>
            <p:cNvSpPr>
              <a:spLocks noChangeShapeType="1"/>
            </p:cNvSpPr>
            <p:nvPr/>
          </p:nvSpPr>
          <p:spPr bwMode="auto">
            <a:xfrm>
              <a:off x="6630347" y="2160302"/>
              <a:ext cx="1770063" cy="1587"/>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C56CA9BB-6814-49FD-991B-D030F4E5547D}"/>
                </a:ext>
              </a:extLst>
            </p:cNvPr>
            <p:cNvSpPr>
              <a:spLocks noChangeShapeType="1"/>
            </p:cNvSpPr>
            <p:nvPr/>
          </p:nvSpPr>
          <p:spPr bwMode="auto">
            <a:xfrm>
              <a:off x="761360" y="1418939"/>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3E35113E-05D3-4BA2-8A4C-D96A7E650132}"/>
                </a:ext>
              </a:extLst>
            </p:cNvPr>
            <p:cNvSpPr>
              <a:spLocks noChangeArrowheads="1"/>
            </p:cNvSpPr>
            <p:nvPr/>
          </p:nvSpPr>
          <p:spPr bwMode="auto">
            <a:xfrm>
              <a:off x="1867847" y="409289"/>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2" name="Line 10">
              <a:extLst>
                <a:ext uri="{FF2B5EF4-FFF2-40B4-BE49-F238E27FC236}">
                  <a16:creationId xmlns:a16="http://schemas.microsoft.com/office/drawing/2014/main" id="{DA927729-7DDD-47E1-A37D-B6040A4784B9}"/>
                </a:ext>
              </a:extLst>
            </p:cNvPr>
            <p:cNvSpPr>
              <a:spLocks noChangeShapeType="1"/>
            </p:cNvSpPr>
            <p:nvPr/>
          </p:nvSpPr>
          <p:spPr bwMode="auto">
            <a:xfrm>
              <a:off x="1980560" y="1418939"/>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B4969EEF-A71B-460B-BE84-2E652D240602}"/>
                </a:ext>
              </a:extLst>
            </p:cNvPr>
            <p:cNvSpPr>
              <a:spLocks noChangeArrowheads="1"/>
            </p:cNvSpPr>
            <p:nvPr/>
          </p:nvSpPr>
          <p:spPr bwMode="auto">
            <a:xfrm>
              <a:off x="5622285" y="2433352"/>
              <a:ext cx="760412" cy="512762"/>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CFEB8E57-D6B0-412B-897C-092BBDABF3EA}"/>
                </a:ext>
              </a:extLst>
            </p:cNvPr>
            <p:cNvSpPr>
              <a:spLocks noChangeArrowheads="1"/>
            </p:cNvSpPr>
            <p:nvPr/>
          </p:nvSpPr>
          <p:spPr bwMode="auto">
            <a:xfrm>
              <a:off x="5935022" y="2555589"/>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5" name="Rectangle 13">
              <a:extLst>
                <a:ext uri="{FF2B5EF4-FFF2-40B4-BE49-F238E27FC236}">
                  <a16:creationId xmlns:a16="http://schemas.microsoft.com/office/drawing/2014/main" id="{050C0D00-6247-4BB0-B7B6-7BB6A2DB98EF}"/>
                </a:ext>
              </a:extLst>
            </p:cNvPr>
            <p:cNvSpPr>
              <a:spLocks noChangeArrowheads="1"/>
            </p:cNvSpPr>
            <p:nvPr/>
          </p:nvSpPr>
          <p:spPr bwMode="auto">
            <a:xfrm>
              <a:off x="4352285" y="414052"/>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6" name="Line 14">
              <a:extLst>
                <a:ext uri="{FF2B5EF4-FFF2-40B4-BE49-F238E27FC236}">
                  <a16:creationId xmlns:a16="http://schemas.microsoft.com/office/drawing/2014/main" id="{2692B6B2-03B6-49FD-9BB1-AAD7416E4790}"/>
                </a:ext>
              </a:extLst>
            </p:cNvPr>
            <p:cNvSpPr>
              <a:spLocks noChangeShapeType="1"/>
            </p:cNvSpPr>
            <p:nvPr/>
          </p:nvSpPr>
          <p:spPr bwMode="auto">
            <a:xfrm>
              <a:off x="4464997" y="1425289"/>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7E4F045A-9691-4855-BC1D-B77553899C49}"/>
                </a:ext>
              </a:extLst>
            </p:cNvPr>
            <p:cNvSpPr>
              <a:spLocks noChangeArrowheads="1"/>
            </p:cNvSpPr>
            <p:nvPr/>
          </p:nvSpPr>
          <p:spPr bwMode="auto">
            <a:xfrm>
              <a:off x="6833547" y="414052"/>
              <a:ext cx="2317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8" name="Line 16">
              <a:extLst>
                <a:ext uri="{FF2B5EF4-FFF2-40B4-BE49-F238E27FC236}">
                  <a16:creationId xmlns:a16="http://schemas.microsoft.com/office/drawing/2014/main" id="{1B7A6109-3DEA-4B97-89CA-52ECF5380374}"/>
                </a:ext>
              </a:extLst>
            </p:cNvPr>
            <p:cNvSpPr>
              <a:spLocks noChangeShapeType="1"/>
            </p:cNvSpPr>
            <p:nvPr/>
          </p:nvSpPr>
          <p:spPr bwMode="auto">
            <a:xfrm>
              <a:off x="6947847" y="1425289"/>
              <a:ext cx="1588" cy="7699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B7C757B5-5D7A-4E07-9629-CE281B1C29EB}"/>
                </a:ext>
              </a:extLst>
            </p:cNvPr>
            <p:cNvSpPr>
              <a:spLocks noChangeArrowheads="1"/>
            </p:cNvSpPr>
            <p:nvPr/>
          </p:nvSpPr>
          <p:spPr bwMode="auto">
            <a:xfrm>
              <a:off x="8043222" y="401352"/>
              <a:ext cx="234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20" name="Line 18">
              <a:extLst>
                <a:ext uri="{FF2B5EF4-FFF2-40B4-BE49-F238E27FC236}">
                  <a16:creationId xmlns:a16="http://schemas.microsoft.com/office/drawing/2014/main" id="{A3CC26E6-26E3-46FA-862E-8B24EC6DF47B}"/>
                </a:ext>
              </a:extLst>
            </p:cNvPr>
            <p:cNvSpPr>
              <a:spLocks noChangeShapeType="1"/>
            </p:cNvSpPr>
            <p:nvPr/>
          </p:nvSpPr>
          <p:spPr bwMode="auto">
            <a:xfrm>
              <a:off x="8155935" y="1411002"/>
              <a:ext cx="1587" cy="768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3E596710-A939-445B-BE5D-1F5792367E4D}"/>
                </a:ext>
              </a:extLst>
            </p:cNvPr>
            <p:cNvSpPr>
              <a:spLocks noChangeArrowheads="1"/>
            </p:cNvSpPr>
            <p:nvPr/>
          </p:nvSpPr>
          <p:spPr bwMode="auto">
            <a:xfrm>
              <a:off x="2036122" y="2760377"/>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2" name="Rectangle 20">
              <a:extLst>
                <a:ext uri="{FF2B5EF4-FFF2-40B4-BE49-F238E27FC236}">
                  <a16:creationId xmlns:a16="http://schemas.microsoft.com/office/drawing/2014/main" id="{A329CB22-E2A6-4306-9017-CE7F55ACA119}"/>
                </a:ext>
              </a:extLst>
            </p:cNvPr>
            <p:cNvSpPr>
              <a:spLocks noChangeArrowheads="1"/>
            </p:cNvSpPr>
            <p:nvPr/>
          </p:nvSpPr>
          <p:spPr bwMode="auto">
            <a:xfrm>
              <a:off x="3458522" y="2760377"/>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3" name="Rectangle 21">
              <a:extLst>
                <a:ext uri="{FF2B5EF4-FFF2-40B4-BE49-F238E27FC236}">
                  <a16:creationId xmlns:a16="http://schemas.microsoft.com/office/drawing/2014/main" id="{4B276E1B-CD77-48D8-BA40-1EE9AF10EA2B}"/>
                </a:ext>
              </a:extLst>
            </p:cNvPr>
            <p:cNvSpPr>
              <a:spLocks noChangeArrowheads="1"/>
            </p:cNvSpPr>
            <p:nvPr/>
          </p:nvSpPr>
          <p:spPr bwMode="auto">
            <a:xfrm>
              <a:off x="5073010" y="2760377"/>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4" name="Rectangle 22">
              <a:extLst>
                <a:ext uri="{FF2B5EF4-FFF2-40B4-BE49-F238E27FC236}">
                  <a16:creationId xmlns:a16="http://schemas.microsoft.com/office/drawing/2014/main" id="{E0DE6310-2F20-481E-BD4A-8724AAC0F87C}"/>
                </a:ext>
              </a:extLst>
            </p:cNvPr>
            <p:cNvSpPr>
              <a:spLocks noChangeArrowheads="1"/>
            </p:cNvSpPr>
            <p:nvPr/>
          </p:nvSpPr>
          <p:spPr bwMode="auto">
            <a:xfrm>
              <a:off x="6546210" y="2760377"/>
              <a:ext cx="5095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5" name="Rectangle 23">
              <a:extLst>
                <a:ext uri="{FF2B5EF4-FFF2-40B4-BE49-F238E27FC236}">
                  <a16:creationId xmlns:a16="http://schemas.microsoft.com/office/drawing/2014/main" id="{DF37CC92-C925-4875-954D-9AE4B38CF13E}"/>
                </a:ext>
              </a:extLst>
            </p:cNvPr>
            <p:cNvSpPr>
              <a:spLocks noChangeArrowheads="1"/>
            </p:cNvSpPr>
            <p:nvPr/>
          </p:nvSpPr>
          <p:spPr bwMode="auto">
            <a:xfrm>
              <a:off x="902647" y="2295239"/>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26" name="Rectangle 24">
              <a:extLst>
                <a:ext uri="{FF2B5EF4-FFF2-40B4-BE49-F238E27FC236}">
                  <a16:creationId xmlns:a16="http://schemas.microsoft.com/office/drawing/2014/main" id="{68A56D29-1D68-47FE-B7AC-6E26251387E1}"/>
                </a:ext>
              </a:extLst>
            </p:cNvPr>
            <p:cNvSpPr>
              <a:spLocks noChangeArrowheads="1"/>
            </p:cNvSpPr>
            <p:nvPr/>
          </p:nvSpPr>
          <p:spPr bwMode="auto">
            <a:xfrm>
              <a:off x="4274497" y="2295239"/>
              <a:ext cx="477838"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27" name="Rectangle 25">
              <a:extLst>
                <a:ext uri="{FF2B5EF4-FFF2-40B4-BE49-F238E27FC236}">
                  <a16:creationId xmlns:a16="http://schemas.microsoft.com/office/drawing/2014/main" id="{9B047735-4B8A-4BF4-9E37-A83B032D9DA1}"/>
                </a:ext>
              </a:extLst>
            </p:cNvPr>
            <p:cNvSpPr>
              <a:spLocks noChangeArrowheads="1"/>
            </p:cNvSpPr>
            <p:nvPr/>
          </p:nvSpPr>
          <p:spPr bwMode="auto">
            <a:xfrm>
              <a:off x="7465372" y="2295239"/>
              <a:ext cx="479425"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28" name="Object 26">
              <a:extLst>
                <a:ext uri="{FF2B5EF4-FFF2-40B4-BE49-F238E27FC236}">
                  <a16:creationId xmlns:a16="http://schemas.microsoft.com/office/drawing/2014/main" id="{21B67FF6-A98E-43D0-8ADD-F4667A3E85A7}"/>
                </a:ext>
              </a:extLst>
            </p:cNvPr>
            <p:cNvGraphicFramePr>
              <a:graphicFrameLocks noChangeAspect="1"/>
            </p:cNvGraphicFramePr>
            <p:nvPr>
              <p:extLst>
                <p:ext uri="{D42A27DB-BD31-4B8C-83A1-F6EECF244321}">
                  <p14:modId xmlns:p14="http://schemas.microsoft.com/office/powerpoint/2010/main" val="715968495"/>
                </p:ext>
              </p:extLst>
            </p:nvPr>
          </p:nvGraphicFramePr>
          <p:xfrm>
            <a:off x="470847" y="768064"/>
            <a:ext cx="654050" cy="650875"/>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62938"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847"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6B08544A-E865-442C-AE9A-30B3AC945113}"/>
                </a:ext>
              </a:extLst>
            </p:cNvPr>
            <p:cNvGraphicFramePr>
              <a:graphicFrameLocks noChangeAspect="1"/>
            </p:cNvGraphicFramePr>
            <p:nvPr>
              <p:extLst>
                <p:ext uri="{D42A27DB-BD31-4B8C-83A1-F6EECF244321}">
                  <p14:modId xmlns:p14="http://schemas.microsoft.com/office/powerpoint/2010/main" val="466931180"/>
                </p:ext>
              </p:extLst>
            </p:nvPr>
          </p:nvGraphicFramePr>
          <p:xfrm>
            <a:off x="1686872" y="768064"/>
            <a:ext cx="654050" cy="650875"/>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62939"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872"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81897030-DCEC-4419-8F29-20D0EF062A85}"/>
                </a:ext>
              </a:extLst>
            </p:cNvPr>
            <p:cNvGraphicFramePr>
              <a:graphicFrameLocks noChangeAspect="1"/>
            </p:cNvGraphicFramePr>
            <p:nvPr>
              <p:extLst>
                <p:ext uri="{D42A27DB-BD31-4B8C-83A1-F6EECF244321}">
                  <p14:modId xmlns:p14="http://schemas.microsoft.com/office/powerpoint/2010/main" val="4117377803"/>
                </p:ext>
              </p:extLst>
            </p:nvPr>
          </p:nvGraphicFramePr>
          <p:xfrm>
            <a:off x="4184010" y="768064"/>
            <a:ext cx="654050" cy="650875"/>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6294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010"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CEAC9E24-4224-4854-826B-27E2A9FC397B}"/>
                </a:ext>
              </a:extLst>
            </p:cNvPr>
            <p:cNvGraphicFramePr>
              <a:graphicFrameLocks noChangeAspect="1"/>
            </p:cNvGraphicFramePr>
            <p:nvPr>
              <p:extLst>
                <p:ext uri="{D42A27DB-BD31-4B8C-83A1-F6EECF244321}">
                  <p14:modId xmlns:p14="http://schemas.microsoft.com/office/powerpoint/2010/main" val="455917694"/>
                </p:ext>
              </p:extLst>
            </p:nvPr>
          </p:nvGraphicFramePr>
          <p:xfrm>
            <a:off x="6628760" y="768064"/>
            <a:ext cx="654050" cy="650875"/>
          </p:xfrm>
          <a:graphic>
            <a:graphicData uri="http://schemas.openxmlformats.org/presentationml/2006/ole">
              <mc:AlternateContent xmlns:mc="http://schemas.openxmlformats.org/markup-compatibility/2006">
                <mc:Choice xmlns:v="urn:schemas-microsoft-com:vml" Requires="v">
                  <p:oleObj name="Clip" r:id="rId5" imgW="936139" imgH="845107" progId="">
                    <p:embed/>
                  </p:oleObj>
                </mc:Choice>
                <mc:Fallback>
                  <p:oleObj name="Clip" r:id="rId5" imgW="936139" imgH="845107" progId="">
                    <p:embed/>
                    <p:pic>
                      <p:nvPicPr>
                        <p:cNvPr id="1062941"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760"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5C19804C-017A-4FA1-A4E5-748A9FD67FC0}"/>
                </a:ext>
              </a:extLst>
            </p:cNvPr>
            <p:cNvGraphicFramePr>
              <a:graphicFrameLocks noChangeAspect="1"/>
            </p:cNvGraphicFramePr>
            <p:nvPr>
              <p:extLst>
                <p:ext uri="{D42A27DB-BD31-4B8C-83A1-F6EECF244321}">
                  <p14:modId xmlns:p14="http://schemas.microsoft.com/office/powerpoint/2010/main" val="2072072449"/>
                </p:ext>
              </p:extLst>
            </p:nvPr>
          </p:nvGraphicFramePr>
          <p:xfrm>
            <a:off x="7817797" y="768064"/>
            <a:ext cx="654050" cy="650875"/>
          </p:xfrm>
          <a:graphic>
            <a:graphicData uri="http://schemas.openxmlformats.org/presentationml/2006/ole">
              <mc:AlternateContent xmlns:mc="http://schemas.openxmlformats.org/markup-compatibility/2006">
                <mc:Choice xmlns:v="urn:schemas-microsoft-com:vml" Requires="v">
                  <p:oleObj name="Clip" r:id="rId5" imgW="936139" imgH="845107" progId="">
                    <p:embed/>
                  </p:oleObj>
                </mc:Choice>
                <mc:Fallback>
                  <p:oleObj name="Clip" r:id="rId5" imgW="936139" imgH="845107" progId="">
                    <p:embed/>
                    <p:pic>
                      <p:nvPicPr>
                        <p:cNvPr id="1062942"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7797" y="768064"/>
                          <a:ext cx="65405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1BC8FA4E-73F7-4659-BFFC-325C4CEC7B5C}"/>
                </a:ext>
              </a:extLst>
            </p:cNvPr>
            <p:cNvSpPr>
              <a:spLocks/>
            </p:cNvSpPr>
            <p:nvPr/>
          </p:nvSpPr>
          <p:spPr bwMode="auto">
            <a:xfrm>
              <a:off x="2229797" y="2171414"/>
              <a:ext cx="327025" cy="5064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77C603B7-6EA4-462C-BF8B-CB029E265FF1}"/>
                </a:ext>
              </a:extLst>
            </p:cNvPr>
            <p:cNvSpPr>
              <a:spLocks/>
            </p:cNvSpPr>
            <p:nvPr/>
          </p:nvSpPr>
          <p:spPr bwMode="auto">
            <a:xfrm>
              <a:off x="5301610" y="2155539"/>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FD13D9BB-5CA5-4EFE-B62A-5046A68EBBCB}"/>
                </a:ext>
              </a:extLst>
            </p:cNvPr>
            <p:cNvSpPr>
              <a:spLocks/>
            </p:cNvSpPr>
            <p:nvPr/>
          </p:nvSpPr>
          <p:spPr bwMode="auto">
            <a:xfrm flipH="1">
              <a:off x="3379147" y="2141252"/>
              <a:ext cx="327025" cy="506412"/>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B1D86506-939C-4A3F-B142-9794AB1F5C22}"/>
                </a:ext>
              </a:extLst>
            </p:cNvPr>
            <p:cNvSpPr>
              <a:spLocks/>
            </p:cNvSpPr>
            <p:nvPr/>
          </p:nvSpPr>
          <p:spPr bwMode="auto">
            <a:xfrm flipH="1">
              <a:off x="6400160" y="2155539"/>
              <a:ext cx="327025" cy="5080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grpSp>
          <p:nvGrpSpPr>
            <p:cNvPr id="37" name="Group 35">
              <a:extLst>
                <a:ext uri="{FF2B5EF4-FFF2-40B4-BE49-F238E27FC236}">
                  <a16:creationId xmlns:a16="http://schemas.microsoft.com/office/drawing/2014/main" id="{1A89A750-F3E3-4397-9C14-10D756577AE1}"/>
                </a:ext>
              </a:extLst>
            </p:cNvPr>
            <p:cNvGrpSpPr>
              <a:grpSpLocks/>
            </p:cNvGrpSpPr>
            <p:nvPr/>
          </p:nvGrpSpPr>
          <p:grpSpPr bwMode="auto">
            <a:xfrm>
              <a:off x="2209160" y="3509677"/>
              <a:ext cx="1546225" cy="1935162"/>
              <a:chOff x="1383" y="2653"/>
              <a:chExt cx="974" cy="1219"/>
            </a:xfrm>
          </p:grpSpPr>
          <p:sp>
            <p:nvSpPr>
              <p:cNvPr id="38" name="Rectangle 36">
                <a:extLst>
                  <a:ext uri="{FF2B5EF4-FFF2-40B4-BE49-F238E27FC236}">
                    <a16:creationId xmlns:a16="http://schemas.microsoft.com/office/drawing/2014/main" id="{8DF2BE30-8932-4F01-B97C-E44EFBFBB2C7}"/>
                  </a:ext>
                </a:extLst>
              </p:cNvPr>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39" name="Rectangle 37">
                <a:extLst>
                  <a:ext uri="{FF2B5EF4-FFF2-40B4-BE49-F238E27FC236}">
                    <a16:creationId xmlns:a16="http://schemas.microsoft.com/office/drawing/2014/main" id="{8608B6BF-421C-446C-B563-248595544212}"/>
                  </a:ext>
                </a:extLst>
              </p:cNvPr>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40" name="Rectangle 38">
                <a:extLst>
                  <a:ext uri="{FF2B5EF4-FFF2-40B4-BE49-F238E27FC236}">
                    <a16:creationId xmlns:a16="http://schemas.microsoft.com/office/drawing/2014/main" id="{B2101A93-EEA1-41DF-8067-13BFDF5461FF}"/>
                  </a:ext>
                </a:extLst>
              </p:cNvPr>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41" name="Rectangle 39">
                <a:extLst>
                  <a:ext uri="{FF2B5EF4-FFF2-40B4-BE49-F238E27FC236}">
                    <a16:creationId xmlns:a16="http://schemas.microsoft.com/office/drawing/2014/main" id="{FA69252D-FB88-4F16-A576-6B9B77B97530}"/>
                  </a:ext>
                </a:extLst>
              </p:cNvPr>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0">
                <a:extLst>
                  <a:ext uri="{FF2B5EF4-FFF2-40B4-BE49-F238E27FC236}">
                    <a16:creationId xmlns:a16="http://schemas.microsoft.com/office/drawing/2014/main" id="{6F7F8010-98FC-491D-B44F-A7009130B280}"/>
                  </a:ext>
                </a:extLst>
              </p:cNvPr>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1">
                <a:extLst>
                  <a:ext uri="{FF2B5EF4-FFF2-40B4-BE49-F238E27FC236}">
                    <a16:creationId xmlns:a16="http://schemas.microsoft.com/office/drawing/2014/main" id="{4D0F0E69-3943-4592-9275-0B584137EA84}"/>
                  </a:ext>
                </a:extLst>
              </p:cNvPr>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44" name="Rectangle 42">
                <a:extLst>
                  <a:ext uri="{FF2B5EF4-FFF2-40B4-BE49-F238E27FC236}">
                    <a16:creationId xmlns:a16="http://schemas.microsoft.com/office/drawing/2014/main" id="{F7031A08-775B-4028-BBFD-875647CFA87C}"/>
                  </a:ext>
                </a:extLst>
              </p:cNvPr>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45" name="Line 43">
                <a:extLst>
                  <a:ext uri="{FF2B5EF4-FFF2-40B4-BE49-F238E27FC236}">
                    <a16:creationId xmlns:a16="http://schemas.microsoft.com/office/drawing/2014/main" id="{1281470E-BE5A-4D5E-AB08-50575339D394}"/>
                  </a:ext>
                </a:extLst>
              </p:cNvPr>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6" name="Group 44">
              <a:extLst>
                <a:ext uri="{FF2B5EF4-FFF2-40B4-BE49-F238E27FC236}">
                  <a16:creationId xmlns:a16="http://schemas.microsoft.com/office/drawing/2014/main" id="{D947FB09-6154-4452-9A64-FFFB7AE786F2}"/>
                </a:ext>
              </a:extLst>
            </p:cNvPr>
            <p:cNvGrpSpPr>
              <a:grpSpLocks/>
            </p:cNvGrpSpPr>
            <p:nvPr/>
          </p:nvGrpSpPr>
          <p:grpSpPr bwMode="auto">
            <a:xfrm>
              <a:off x="5244460" y="3496977"/>
              <a:ext cx="1546225" cy="1935162"/>
              <a:chOff x="1383" y="2653"/>
              <a:chExt cx="974" cy="1219"/>
            </a:xfrm>
          </p:grpSpPr>
          <p:sp>
            <p:nvSpPr>
              <p:cNvPr id="47" name="Rectangle 45">
                <a:extLst>
                  <a:ext uri="{FF2B5EF4-FFF2-40B4-BE49-F238E27FC236}">
                    <a16:creationId xmlns:a16="http://schemas.microsoft.com/office/drawing/2014/main" id="{DC7892CF-EC9E-41EA-A6EE-3BE956A2A84B}"/>
                  </a:ext>
                </a:extLst>
              </p:cNvPr>
              <p:cNvSpPr>
                <a:spLocks noChangeArrowheads="1"/>
              </p:cNvSpPr>
              <p:nvPr/>
            </p:nvSpPr>
            <p:spPr bwMode="auto">
              <a:xfrm>
                <a:off x="1383" y="2658"/>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48" name="Rectangle 46">
                <a:extLst>
                  <a:ext uri="{FF2B5EF4-FFF2-40B4-BE49-F238E27FC236}">
                    <a16:creationId xmlns:a16="http://schemas.microsoft.com/office/drawing/2014/main" id="{E1FC5E58-E1AE-4494-9561-0E220F2BBF19}"/>
                  </a:ext>
                </a:extLst>
              </p:cNvPr>
              <p:cNvSpPr>
                <a:spLocks noChangeArrowheads="1"/>
              </p:cNvSpPr>
              <p:nvPr/>
            </p:nvSpPr>
            <p:spPr bwMode="auto">
              <a:xfrm>
                <a:off x="1389" y="2716"/>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49" name="Rectangle 47">
                <a:extLst>
                  <a:ext uri="{FF2B5EF4-FFF2-40B4-BE49-F238E27FC236}">
                    <a16:creationId xmlns:a16="http://schemas.microsoft.com/office/drawing/2014/main" id="{B6D6B896-D77C-48ED-90FA-C7C0B0C19D92}"/>
                  </a:ext>
                </a:extLst>
              </p:cNvPr>
              <p:cNvSpPr>
                <a:spLocks noChangeArrowheads="1"/>
              </p:cNvSpPr>
              <p:nvPr/>
            </p:nvSpPr>
            <p:spPr bwMode="auto">
              <a:xfrm>
                <a:off x="1383" y="2921"/>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50" name="Rectangle 48">
                <a:extLst>
                  <a:ext uri="{FF2B5EF4-FFF2-40B4-BE49-F238E27FC236}">
                    <a16:creationId xmlns:a16="http://schemas.microsoft.com/office/drawing/2014/main" id="{1D4BF598-3353-46EF-8BBC-0A7BFD413A77}"/>
                  </a:ext>
                </a:extLst>
              </p:cNvPr>
              <p:cNvSpPr>
                <a:spLocks noChangeArrowheads="1"/>
              </p:cNvSpPr>
              <p:nvPr/>
            </p:nvSpPr>
            <p:spPr bwMode="auto">
              <a:xfrm>
                <a:off x="1383" y="3108"/>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51" name="Rectangle 49">
                <a:extLst>
                  <a:ext uri="{FF2B5EF4-FFF2-40B4-BE49-F238E27FC236}">
                    <a16:creationId xmlns:a16="http://schemas.microsoft.com/office/drawing/2014/main" id="{18A32133-D7EE-465B-95D0-5EFA79617CD6}"/>
                  </a:ext>
                </a:extLst>
              </p:cNvPr>
              <p:cNvSpPr>
                <a:spLocks noChangeArrowheads="1"/>
              </p:cNvSpPr>
              <p:nvPr/>
            </p:nvSpPr>
            <p:spPr bwMode="auto">
              <a:xfrm>
                <a:off x="1383" y="3297"/>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52" name="Rectangle 50">
                <a:extLst>
                  <a:ext uri="{FF2B5EF4-FFF2-40B4-BE49-F238E27FC236}">
                    <a16:creationId xmlns:a16="http://schemas.microsoft.com/office/drawing/2014/main" id="{13D9C1C5-AB13-47DC-AE88-4540689BF944}"/>
                  </a:ext>
                </a:extLst>
              </p:cNvPr>
              <p:cNvSpPr>
                <a:spLocks noChangeArrowheads="1"/>
              </p:cNvSpPr>
              <p:nvPr/>
            </p:nvSpPr>
            <p:spPr bwMode="auto">
              <a:xfrm>
                <a:off x="1383" y="3485"/>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53" name="Rectangle 51">
                <a:extLst>
                  <a:ext uri="{FF2B5EF4-FFF2-40B4-BE49-F238E27FC236}">
                    <a16:creationId xmlns:a16="http://schemas.microsoft.com/office/drawing/2014/main" id="{6BBEF957-3477-4AE9-B087-7ACBE8B5A861}"/>
                  </a:ext>
                </a:extLst>
              </p:cNvPr>
              <p:cNvSpPr>
                <a:spLocks noChangeArrowheads="1"/>
              </p:cNvSpPr>
              <p:nvPr/>
            </p:nvSpPr>
            <p:spPr bwMode="auto">
              <a:xfrm>
                <a:off x="1383" y="3672"/>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54" name="Line 52">
                <a:extLst>
                  <a:ext uri="{FF2B5EF4-FFF2-40B4-BE49-F238E27FC236}">
                    <a16:creationId xmlns:a16="http://schemas.microsoft.com/office/drawing/2014/main" id="{9C462BD4-B66E-4071-93DB-6A520423BAB3}"/>
                  </a:ext>
                </a:extLst>
              </p:cNvPr>
              <p:cNvSpPr>
                <a:spLocks noChangeShapeType="1"/>
              </p:cNvSpPr>
              <p:nvPr/>
            </p:nvSpPr>
            <p:spPr bwMode="auto">
              <a:xfrm flipH="1">
                <a:off x="1896" y="2653"/>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56" name="Rectangle 55">
            <a:extLst>
              <a:ext uri="{FF2B5EF4-FFF2-40B4-BE49-F238E27FC236}">
                <a16:creationId xmlns:a16="http://schemas.microsoft.com/office/drawing/2014/main" id="{882878C6-1386-4536-A892-C32352552488}"/>
              </a:ext>
            </a:extLst>
          </p:cNvPr>
          <p:cNvSpPr/>
          <p:nvPr/>
        </p:nvSpPr>
        <p:spPr>
          <a:xfrm>
            <a:off x="2883931" y="110322"/>
            <a:ext cx="3921458" cy="461665"/>
          </a:xfrm>
          <a:prstGeom prst="rect">
            <a:avLst/>
          </a:prstGeom>
        </p:spPr>
        <p:txBody>
          <a:bodyPr wrap="none">
            <a:spAutoFit/>
          </a:bodyPr>
          <a:lstStyle/>
          <a:p>
            <a:r>
              <a:rPr lang="en-US" sz="2400">
                <a:solidFill>
                  <a:srgbClr val="FF0000"/>
                </a:solidFill>
                <a:latin typeface="Times New Roman" panose="02020603050405020304" pitchFamily="18" charset="0"/>
                <a:cs typeface="Times New Roman" panose="02020603050405020304" pitchFamily="18" charset="0"/>
              </a:rPr>
              <a:t>Example: How Table is built ?</a:t>
            </a:r>
          </a:p>
        </p:txBody>
      </p:sp>
      <p:sp>
        <p:nvSpPr>
          <p:cNvPr id="57" name="Date Placeholder 56">
            <a:extLst>
              <a:ext uri="{FF2B5EF4-FFF2-40B4-BE49-F238E27FC236}">
                <a16:creationId xmlns:a16="http://schemas.microsoft.com/office/drawing/2014/main" id="{2FE95893-BC32-4373-AA05-B0832668FF8E}"/>
              </a:ext>
            </a:extLst>
          </p:cNvPr>
          <p:cNvSpPr>
            <a:spLocks noGrp="1"/>
          </p:cNvSpPr>
          <p:nvPr>
            <p:ph type="dt" sz="half" idx="10"/>
          </p:nvPr>
        </p:nvSpPr>
        <p:spPr/>
        <p:txBody>
          <a:bodyPr/>
          <a:lstStyle/>
          <a:p>
            <a:fld id="{E0C016DF-A610-4396-BC14-C92D0AEED94F}" type="datetime1">
              <a:rPr lang="en-US" smtClean="0"/>
              <a:t>9/7/2025</a:t>
            </a:fld>
            <a:endParaRPr lang="en-IN"/>
          </a:p>
        </p:txBody>
      </p:sp>
    </p:spTree>
    <p:extLst>
      <p:ext uri="{BB962C8B-B14F-4D97-AF65-F5344CB8AC3E}">
        <p14:creationId xmlns:p14="http://schemas.microsoft.com/office/powerpoint/2010/main" val="3868068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640EA5-F78A-44DF-8DF1-F1D20C91DF4E}"/>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3ADA6040-5BB3-4C99-AB7F-579914BAD14F}"/>
              </a:ext>
            </a:extLst>
          </p:cNvPr>
          <p:cNvSpPr>
            <a:spLocks noGrp="1"/>
          </p:cNvSpPr>
          <p:nvPr>
            <p:ph type="sldNum" sz="quarter" idx="12"/>
          </p:nvPr>
        </p:nvSpPr>
        <p:spPr/>
        <p:txBody>
          <a:bodyPr/>
          <a:lstStyle/>
          <a:p>
            <a:pPr>
              <a:defRPr/>
            </a:pPr>
            <a:fld id="{45655A06-D158-45CC-8F58-C202D3E628FF}" type="slidenum">
              <a:rPr lang="en-US" altLang="en-US" smtClean="0"/>
              <a:pPr>
                <a:defRPr/>
              </a:pPr>
              <a:t>63</a:t>
            </a:fld>
            <a:endParaRPr lang="en-US" altLang="en-US"/>
          </a:p>
        </p:txBody>
      </p:sp>
      <p:sp>
        <p:nvSpPr>
          <p:cNvPr id="4" name="Line 2">
            <a:extLst>
              <a:ext uri="{FF2B5EF4-FFF2-40B4-BE49-F238E27FC236}">
                <a16:creationId xmlns:a16="http://schemas.microsoft.com/office/drawing/2014/main" id="{67533607-ABEB-4492-B33B-2A40F141EFFE}"/>
              </a:ext>
            </a:extLst>
          </p:cNvPr>
          <p:cNvSpPr>
            <a:spLocks noChangeShapeType="1"/>
          </p:cNvSpPr>
          <p:nvPr/>
        </p:nvSpPr>
        <p:spPr bwMode="auto">
          <a:xfrm>
            <a:off x="6790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FE5B7085-0B13-4A20-931A-71803AF76854}"/>
              </a:ext>
            </a:extLst>
          </p:cNvPr>
          <p:cNvSpPr>
            <a:spLocks noChangeArrowheads="1"/>
          </p:cNvSpPr>
          <p:nvPr/>
        </p:nvSpPr>
        <p:spPr bwMode="auto">
          <a:xfrm>
            <a:off x="2687259" y="3430138"/>
            <a:ext cx="830262" cy="500063"/>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D82DEB8F-3470-4E2A-B3CC-87D2E85F2C79}"/>
              </a:ext>
            </a:extLst>
          </p:cNvPr>
          <p:cNvSpPr>
            <a:spLocks noChangeArrowheads="1"/>
          </p:cNvSpPr>
          <p:nvPr/>
        </p:nvSpPr>
        <p:spPr bwMode="auto">
          <a:xfrm>
            <a:off x="3003171"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7" name="Rectangle 5">
            <a:extLst>
              <a:ext uri="{FF2B5EF4-FFF2-40B4-BE49-F238E27FC236}">
                <a16:creationId xmlns:a16="http://schemas.microsoft.com/office/drawing/2014/main" id="{88401AC3-83EE-4B64-973C-416B662ABD6A}"/>
              </a:ext>
            </a:extLst>
          </p:cNvPr>
          <p:cNvSpPr>
            <a:spLocks noChangeArrowheads="1"/>
          </p:cNvSpPr>
          <p:nvPr/>
        </p:nvSpPr>
        <p:spPr bwMode="auto">
          <a:xfrm>
            <a:off x="7425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8" name="Line 6">
            <a:extLst>
              <a:ext uri="{FF2B5EF4-FFF2-40B4-BE49-F238E27FC236}">
                <a16:creationId xmlns:a16="http://schemas.microsoft.com/office/drawing/2014/main" id="{2DCCA6CA-93A4-44B1-A92C-52C788D005E4}"/>
              </a:ext>
            </a:extLst>
          </p:cNvPr>
          <p:cNvSpPr>
            <a:spLocks noChangeShapeType="1"/>
          </p:cNvSpPr>
          <p:nvPr/>
        </p:nvSpPr>
        <p:spPr bwMode="auto">
          <a:xfrm>
            <a:off x="3790571" y="3163438"/>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2C93F7F7-9CE4-404E-A8F3-A9293663A72E}"/>
              </a:ext>
            </a:extLst>
          </p:cNvPr>
          <p:cNvSpPr>
            <a:spLocks noChangeShapeType="1"/>
          </p:cNvSpPr>
          <p:nvPr/>
        </p:nvSpPr>
        <p:spPr bwMode="auto">
          <a:xfrm>
            <a:off x="6849684" y="3163438"/>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B0259A3D-73C8-4D1E-9B97-D4A7AB31729B}"/>
              </a:ext>
            </a:extLst>
          </p:cNvPr>
          <p:cNvSpPr>
            <a:spLocks noChangeShapeType="1"/>
          </p:cNvSpPr>
          <p:nvPr/>
        </p:nvSpPr>
        <p:spPr bwMode="auto">
          <a:xfrm>
            <a:off x="855284" y="243953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9CA490D6-90A1-4C3C-BE58-CF4C1C4FF57C}"/>
              </a:ext>
            </a:extLst>
          </p:cNvPr>
          <p:cNvSpPr>
            <a:spLocks noChangeArrowheads="1"/>
          </p:cNvSpPr>
          <p:nvPr/>
        </p:nvSpPr>
        <p:spPr bwMode="auto">
          <a:xfrm>
            <a:off x="1987171" y="1453701"/>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2" name="Line 10">
            <a:extLst>
              <a:ext uri="{FF2B5EF4-FFF2-40B4-BE49-F238E27FC236}">
                <a16:creationId xmlns:a16="http://schemas.microsoft.com/office/drawing/2014/main" id="{73874FB4-5CDE-4F43-AB7A-A8B1DA1E8B6F}"/>
              </a:ext>
            </a:extLst>
          </p:cNvPr>
          <p:cNvSpPr>
            <a:spLocks noChangeShapeType="1"/>
          </p:cNvSpPr>
          <p:nvPr/>
        </p:nvSpPr>
        <p:spPr bwMode="auto">
          <a:xfrm>
            <a:off x="2101471" y="243953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3E4750B2-FBB1-4EF5-A1C2-DC2660785177}"/>
              </a:ext>
            </a:extLst>
          </p:cNvPr>
          <p:cNvSpPr>
            <a:spLocks noChangeArrowheads="1"/>
          </p:cNvSpPr>
          <p:nvPr/>
        </p:nvSpPr>
        <p:spPr bwMode="auto">
          <a:xfrm>
            <a:off x="5819396" y="3430138"/>
            <a:ext cx="777875" cy="500063"/>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F2EB8D98-8002-44D2-AD6D-9EC65F44C465}"/>
              </a:ext>
            </a:extLst>
          </p:cNvPr>
          <p:cNvSpPr>
            <a:spLocks noChangeArrowheads="1"/>
          </p:cNvSpPr>
          <p:nvPr/>
        </p:nvSpPr>
        <p:spPr bwMode="auto">
          <a:xfrm>
            <a:off x="6143246" y="3549201"/>
            <a:ext cx="23336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5" name="Rectangle 13">
            <a:extLst>
              <a:ext uri="{FF2B5EF4-FFF2-40B4-BE49-F238E27FC236}">
                <a16:creationId xmlns:a16="http://schemas.microsoft.com/office/drawing/2014/main" id="{B664CB5A-5A0E-439D-ACBF-6BEA38738EFB}"/>
              </a:ext>
            </a:extLst>
          </p:cNvPr>
          <p:cNvSpPr>
            <a:spLocks noChangeArrowheads="1"/>
          </p:cNvSpPr>
          <p:nvPr/>
        </p:nvSpPr>
        <p:spPr bwMode="auto">
          <a:xfrm>
            <a:off x="452558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6" name="Line 14">
            <a:extLst>
              <a:ext uri="{FF2B5EF4-FFF2-40B4-BE49-F238E27FC236}">
                <a16:creationId xmlns:a16="http://schemas.microsoft.com/office/drawing/2014/main" id="{08C8A8D5-A73E-48D5-A65A-7063F4BCD51A}"/>
              </a:ext>
            </a:extLst>
          </p:cNvPr>
          <p:cNvSpPr>
            <a:spLocks noChangeShapeType="1"/>
          </p:cNvSpPr>
          <p:nvPr/>
        </p:nvSpPr>
        <p:spPr bwMode="auto">
          <a:xfrm>
            <a:off x="4638296" y="2445888"/>
            <a:ext cx="1588"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0581C1B3-1656-4EE2-85AC-FEEAF4197BEC}"/>
              </a:ext>
            </a:extLst>
          </p:cNvPr>
          <p:cNvSpPr>
            <a:spLocks noChangeArrowheads="1"/>
          </p:cNvSpPr>
          <p:nvPr/>
        </p:nvSpPr>
        <p:spPr bwMode="auto">
          <a:xfrm>
            <a:off x="7059234" y="1458463"/>
            <a:ext cx="233362"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8" name="Line 16">
            <a:extLst>
              <a:ext uri="{FF2B5EF4-FFF2-40B4-BE49-F238E27FC236}">
                <a16:creationId xmlns:a16="http://schemas.microsoft.com/office/drawing/2014/main" id="{E9132EFA-89A2-4039-A7EB-EBA87E0E49E7}"/>
              </a:ext>
            </a:extLst>
          </p:cNvPr>
          <p:cNvSpPr>
            <a:spLocks noChangeShapeType="1"/>
          </p:cNvSpPr>
          <p:nvPr/>
        </p:nvSpPr>
        <p:spPr bwMode="auto">
          <a:xfrm>
            <a:off x="7173534" y="2445888"/>
            <a:ext cx="1587" cy="7508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99D41227-A5B6-419F-997B-4D932637A030}"/>
              </a:ext>
            </a:extLst>
          </p:cNvPr>
          <p:cNvSpPr>
            <a:spLocks noChangeArrowheads="1"/>
          </p:cNvSpPr>
          <p:nvPr/>
        </p:nvSpPr>
        <p:spPr bwMode="auto">
          <a:xfrm>
            <a:off x="8295896" y="14457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20" name="Line 18">
            <a:extLst>
              <a:ext uri="{FF2B5EF4-FFF2-40B4-BE49-F238E27FC236}">
                <a16:creationId xmlns:a16="http://schemas.microsoft.com/office/drawing/2014/main" id="{0DDC53A7-037F-4F68-B78A-C2FD5937C542}"/>
              </a:ext>
            </a:extLst>
          </p:cNvPr>
          <p:cNvSpPr>
            <a:spLocks noChangeShapeType="1"/>
          </p:cNvSpPr>
          <p:nvPr/>
        </p:nvSpPr>
        <p:spPr bwMode="auto">
          <a:xfrm>
            <a:off x="8408609" y="2431601"/>
            <a:ext cx="1587" cy="75088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71EF2957-C6A3-4A74-AA8B-7E86ADF0AF16}"/>
              </a:ext>
            </a:extLst>
          </p:cNvPr>
          <p:cNvSpPr>
            <a:spLocks noChangeArrowheads="1"/>
          </p:cNvSpPr>
          <p:nvPr/>
        </p:nvSpPr>
        <p:spPr bwMode="auto">
          <a:xfrm>
            <a:off x="2164971" y="3750813"/>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2" name="Rectangle 20">
            <a:extLst>
              <a:ext uri="{FF2B5EF4-FFF2-40B4-BE49-F238E27FC236}">
                <a16:creationId xmlns:a16="http://schemas.microsoft.com/office/drawing/2014/main" id="{FCBBB6F5-A98F-44FE-9FD7-5ACA9BD47593}"/>
              </a:ext>
            </a:extLst>
          </p:cNvPr>
          <p:cNvSpPr>
            <a:spLocks noChangeArrowheads="1"/>
          </p:cNvSpPr>
          <p:nvPr/>
        </p:nvSpPr>
        <p:spPr bwMode="auto">
          <a:xfrm>
            <a:off x="3615946"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3" name="Rectangle 21">
            <a:extLst>
              <a:ext uri="{FF2B5EF4-FFF2-40B4-BE49-F238E27FC236}">
                <a16:creationId xmlns:a16="http://schemas.microsoft.com/office/drawing/2014/main" id="{72E8D002-A7C1-442B-9DD3-4DBAC82F3996}"/>
              </a:ext>
            </a:extLst>
          </p:cNvPr>
          <p:cNvSpPr>
            <a:spLocks noChangeArrowheads="1"/>
          </p:cNvSpPr>
          <p:nvPr/>
        </p:nvSpPr>
        <p:spPr bwMode="auto">
          <a:xfrm>
            <a:off x="526535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4" name="Rectangle 22">
            <a:extLst>
              <a:ext uri="{FF2B5EF4-FFF2-40B4-BE49-F238E27FC236}">
                <a16:creationId xmlns:a16="http://schemas.microsoft.com/office/drawing/2014/main" id="{F33FEAC7-175B-4701-ABB2-CFF9D55F9231}"/>
              </a:ext>
            </a:extLst>
          </p:cNvPr>
          <p:cNvSpPr>
            <a:spLocks noChangeArrowheads="1"/>
          </p:cNvSpPr>
          <p:nvPr/>
        </p:nvSpPr>
        <p:spPr bwMode="auto">
          <a:xfrm>
            <a:off x="6770309" y="3750813"/>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5" name="Rectangle 23">
            <a:extLst>
              <a:ext uri="{FF2B5EF4-FFF2-40B4-BE49-F238E27FC236}">
                <a16:creationId xmlns:a16="http://schemas.microsoft.com/office/drawing/2014/main" id="{30E7D1BE-8B46-4AFA-86B6-A96B575958B7}"/>
              </a:ext>
            </a:extLst>
          </p:cNvPr>
          <p:cNvSpPr>
            <a:spLocks noChangeArrowheads="1"/>
          </p:cNvSpPr>
          <p:nvPr/>
        </p:nvSpPr>
        <p:spPr bwMode="auto">
          <a:xfrm>
            <a:off x="1004509" y="3295201"/>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26" name="Rectangle 24">
            <a:extLst>
              <a:ext uri="{FF2B5EF4-FFF2-40B4-BE49-F238E27FC236}">
                <a16:creationId xmlns:a16="http://schemas.microsoft.com/office/drawing/2014/main" id="{6E7CB8D8-E379-442E-8A41-988497F6940F}"/>
              </a:ext>
            </a:extLst>
          </p:cNvPr>
          <p:cNvSpPr>
            <a:spLocks noChangeArrowheads="1"/>
          </p:cNvSpPr>
          <p:nvPr/>
        </p:nvSpPr>
        <p:spPr bwMode="auto">
          <a:xfrm>
            <a:off x="4449384" y="3295201"/>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27" name="Rectangle 25">
            <a:extLst>
              <a:ext uri="{FF2B5EF4-FFF2-40B4-BE49-F238E27FC236}">
                <a16:creationId xmlns:a16="http://schemas.microsoft.com/office/drawing/2014/main" id="{CC378DB2-0A2C-4B8E-BE69-9E276455B6FD}"/>
              </a:ext>
            </a:extLst>
          </p:cNvPr>
          <p:cNvSpPr>
            <a:spLocks noChangeArrowheads="1"/>
          </p:cNvSpPr>
          <p:nvPr/>
        </p:nvSpPr>
        <p:spPr bwMode="auto">
          <a:xfrm>
            <a:off x="7710109" y="3295201"/>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28" name="Object 26">
            <a:extLst>
              <a:ext uri="{FF2B5EF4-FFF2-40B4-BE49-F238E27FC236}">
                <a16:creationId xmlns:a16="http://schemas.microsoft.com/office/drawing/2014/main" id="{F7FBCF09-8FB6-4BF0-B85C-14CA8EA14443}"/>
              </a:ext>
            </a:extLst>
          </p:cNvPr>
          <p:cNvGraphicFramePr>
            <a:graphicFrameLocks noChangeAspect="1"/>
          </p:cNvGraphicFramePr>
          <p:nvPr>
            <p:extLst>
              <p:ext uri="{D42A27DB-BD31-4B8C-83A1-F6EECF244321}">
                <p14:modId xmlns:p14="http://schemas.microsoft.com/office/powerpoint/2010/main" val="197996602"/>
              </p:ext>
            </p:extLst>
          </p:nvPr>
        </p:nvGraphicFramePr>
        <p:xfrm>
          <a:off x="558421" y="1804538"/>
          <a:ext cx="668338" cy="635000"/>
        </p:xfrm>
        <a:graphic>
          <a:graphicData uri="http://schemas.openxmlformats.org/presentationml/2006/ole">
            <mc:AlternateContent xmlns:mc="http://schemas.openxmlformats.org/markup-compatibility/2006">
              <mc:Choice xmlns:v="urn:schemas-microsoft-com:vml" Requires="v">
                <p:oleObj name="Clip" r:id="rId2" imgW="936139" imgH="845107" progId="">
                  <p:embed/>
                </p:oleObj>
              </mc:Choice>
              <mc:Fallback>
                <p:oleObj name="Clip" r:id="rId2" imgW="936139" imgH="845107" progId="">
                  <p:embed/>
                  <p:pic>
                    <p:nvPicPr>
                      <p:cNvPr id="1064986"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21"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4CF2493E-9D58-4888-B455-0BBC8806DA55}"/>
              </a:ext>
            </a:extLst>
          </p:cNvPr>
          <p:cNvGraphicFramePr>
            <a:graphicFrameLocks noChangeAspect="1"/>
          </p:cNvGraphicFramePr>
          <p:nvPr>
            <p:extLst>
              <p:ext uri="{D42A27DB-BD31-4B8C-83A1-F6EECF244321}">
                <p14:modId xmlns:p14="http://schemas.microsoft.com/office/powerpoint/2010/main" val="2273515398"/>
              </p:ext>
            </p:extLst>
          </p:nvPr>
        </p:nvGraphicFramePr>
        <p:xfrm>
          <a:off x="1799846" y="1804538"/>
          <a:ext cx="668338" cy="635000"/>
        </p:xfrm>
        <a:graphic>
          <a:graphicData uri="http://schemas.openxmlformats.org/presentationml/2006/ole">
            <mc:AlternateContent xmlns:mc="http://schemas.openxmlformats.org/markup-compatibility/2006">
              <mc:Choice xmlns:v="urn:schemas-microsoft-com:vml" Requires="v">
                <p:oleObj name="Clip" r:id="rId2" imgW="936139" imgH="845107" progId="">
                  <p:embed/>
                </p:oleObj>
              </mc:Choice>
              <mc:Fallback>
                <p:oleObj name="Clip" r:id="rId2" imgW="936139" imgH="845107" progId="">
                  <p:embed/>
                  <p:pic>
                    <p:nvPicPr>
                      <p:cNvPr id="1064987"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84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52686578-7C75-442D-A1D6-99514DD4880C}"/>
              </a:ext>
            </a:extLst>
          </p:cNvPr>
          <p:cNvGraphicFramePr>
            <a:graphicFrameLocks noChangeAspect="1"/>
          </p:cNvGraphicFramePr>
          <p:nvPr>
            <p:extLst>
              <p:ext uri="{D42A27DB-BD31-4B8C-83A1-F6EECF244321}">
                <p14:modId xmlns:p14="http://schemas.microsoft.com/office/powerpoint/2010/main" val="3662793736"/>
              </p:ext>
            </p:extLst>
          </p:nvPr>
        </p:nvGraphicFramePr>
        <p:xfrm>
          <a:off x="4350959" y="1804538"/>
          <a:ext cx="668337" cy="635000"/>
        </p:xfrm>
        <a:graphic>
          <a:graphicData uri="http://schemas.openxmlformats.org/presentationml/2006/ole">
            <mc:AlternateContent xmlns:mc="http://schemas.openxmlformats.org/markup-compatibility/2006">
              <mc:Choice xmlns:v="urn:schemas-microsoft-com:vml" Requires="v">
                <p:oleObj name="Clip" r:id="rId2" imgW="936139" imgH="845107" progId="">
                  <p:embed/>
                </p:oleObj>
              </mc:Choice>
              <mc:Fallback>
                <p:oleObj name="Clip" r:id="rId2" imgW="936139" imgH="845107" progId="">
                  <p:embed/>
                  <p:pic>
                    <p:nvPicPr>
                      <p:cNvPr id="1064988"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0959"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1D85AB8F-89F6-4B7F-8C83-7E2374E4BD3A}"/>
              </a:ext>
            </a:extLst>
          </p:cNvPr>
          <p:cNvGraphicFramePr>
            <a:graphicFrameLocks noChangeAspect="1"/>
          </p:cNvGraphicFramePr>
          <p:nvPr>
            <p:extLst>
              <p:ext uri="{D42A27DB-BD31-4B8C-83A1-F6EECF244321}">
                <p14:modId xmlns:p14="http://schemas.microsoft.com/office/powerpoint/2010/main" val="2892540241"/>
              </p:ext>
            </p:extLst>
          </p:nvPr>
        </p:nvGraphicFramePr>
        <p:xfrm>
          <a:off x="6848096" y="1804538"/>
          <a:ext cx="668338" cy="635000"/>
        </p:xfrm>
        <a:graphic>
          <a:graphicData uri="http://schemas.openxmlformats.org/presentationml/2006/ole">
            <mc:AlternateContent xmlns:mc="http://schemas.openxmlformats.org/markup-compatibility/2006">
              <mc:Choice xmlns:v="urn:schemas-microsoft-com:vml" Requires="v">
                <p:oleObj name="Clip" r:id="rId4" imgW="936139" imgH="845107" progId="">
                  <p:embed/>
                </p:oleObj>
              </mc:Choice>
              <mc:Fallback>
                <p:oleObj name="Clip" r:id="rId4" imgW="936139" imgH="845107" progId="">
                  <p:embed/>
                  <p:pic>
                    <p:nvPicPr>
                      <p:cNvPr id="1064989"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096" y="1804538"/>
                        <a:ext cx="668338"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26260252-FE3E-4CA8-B344-EDD565F44376}"/>
              </a:ext>
            </a:extLst>
          </p:cNvPr>
          <p:cNvGraphicFramePr>
            <a:graphicFrameLocks noChangeAspect="1"/>
          </p:cNvGraphicFramePr>
          <p:nvPr>
            <p:extLst>
              <p:ext uri="{D42A27DB-BD31-4B8C-83A1-F6EECF244321}">
                <p14:modId xmlns:p14="http://schemas.microsoft.com/office/powerpoint/2010/main" val="3621194681"/>
              </p:ext>
            </p:extLst>
          </p:nvPr>
        </p:nvGraphicFramePr>
        <p:xfrm>
          <a:off x="8062534" y="1804538"/>
          <a:ext cx="668337" cy="635000"/>
        </p:xfrm>
        <a:graphic>
          <a:graphicData uri="http://schemas.openxmlformats.org/presentationml/2006/ole">
            <mc:AlternateContent xmlns:mc="http://schemas.openxmlformats.org/markup-compatibility/2006">
              <mc:Choice xmlns:v="urn:schemas-microsoft-com:vml" Requires="v">
                <p:oleObj name="Clip" r:id="rId4" imgW="936139" imgH="845107" progId="">
                  <p:embed/>
                </p:oleObj>
              </mc:Choice>
              <mc:Fallback>
                <p:oleObj name="Clip" r:id="rId4" imgW="936139" imgH="845107" progId="">
                  <p:embed/>
                  <p:pic>
                    <p:nvPicPr>
                      <p:cNvPr id="106499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2534" y="1804538"/>
                        <a:ext cx="668337"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82611C2F-1D02-4F79-B6E1-9907B1D5B165}"/>
              </a:ext>
            </a:extLst>
          </p:cNvPr>
          <p:cNvSpPr>
            <a:spLocks/>
          </p:cNvSpPr>
          <p:nvPr/>
        </p:nvSpPr>
        <p:spPr bwMode="auto">
          <a:xfrm>
            <a:off x="2353884" y="3174551"/>
            <a:ext cx="334962"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E0DA7811-E0D0-4FD4-A8FF-1E42BF17005A}"/>
              </a:ext>
            </a:extLst>
          </p:cNvPr>
          <p:cNvSpPr>
            <a:spLocks/>
          </p:cNvSpPr>
          <p:nvPr/>
        </p:nvSpPr>
        <p:spPr bwMode="auto">
          <a:xfrm>
            <a:off x="5492371"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DAE0C1D3-BAAF-471A-B7FF-AC55AAD1CAB7}"/>
              </a:ext>
            </a:extLst>
          </p:cNvPr>
          <p:cNvSpPr>
            <a:spLocks/>
          </p:cNvSpPr>
          <p:nvPr/>
        </p:nvSpPr>
        <p:spPr bwMode="auto">
          <a:xfrm flipH="1">
            <a:off x="3530221" y="3144388"/>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D0E81DFE-C786-4BE0-9BA6-B50ABD4F9389}"/>
              </a:ext>
            </a:extLst>
          </p:cNvPr>
          <p:cNvSpPr>
            <a:spLocks/>
          </p:cNvSpPr>
          <p:nvPr/>
        </p:nvSpPr>
        <p:spPr bwMode="auto">
          <a:xfrm flipH="1">
            <a:off x="6614734" y="3160263"/>
            <a:ext cx="333375" cy="49530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7" name="Rectangle 38">
            <a:extLst>
              <a:ext uri="{FF2B5EF4-FFF2-40B4-BE49-F238E27FC236}">
                <a16:creationId xmlns:a16="http://schemas.microsoft.com/office/drawing/2014/main" id="{3EBF1EED-D0D7-4374-8185-92CC70ADEF32}"/>
              </a:ext>
            </a:extLst>
          </p:cNvPr>
          <p:cNvSpPr>
            <a:spLocks noChangeArrowheads="1"/>
          </p:cNvSpPr>
          <p:nvPr/>
        </p:nvSpPr>
        <p:spPr bwMode="auto">
          <a:xfrm>
            <a:off x="5433634" y="45509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38" name="Rectangle 39">
            <a:extLst>
              <a:ext uri="{FF2B5EF4-FFF2-40B4-BE49-F238E27FC236}">
                <a16:creationId xmlns:a16="http://schemas.microsoft.com/office/drawing/2014/main" id="{5EF6C569-E465-422F-9C38-16C8B940C3A5}"/>
              </a:ext>
            </a:extLst>
          </p:cNvPr>
          <p:cNvSpPr>
            <a:spLocks noChangeArrowheads="1"/>
          </p:cNvSpPr>
          <p:nvPr/>
        </p:nvSpPr>
        <p:spPr bwMode="auto">
          <a:xfrm>
            <a:off x="5443159" y="46429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39" name="Rectangle 40">
            <a:extLst>
              <a:ext uri="{FF2B5EF4-FFF2-40B4-BE49-F238E27FC236}">
                <a16:creationId xmlns:a16="http://schemas.microsoft.com/office/drawing/2014/main" id="{5AFDC64A-6560-4AF1-BCA8-2F91C4F65BE2}"/>
              </a:ext>
            </a:extLst>
          </p:cNvPr>
          <p:cNvSpPr>
            <a:spLocks noChangeArrowheads="1"/>
          </p:cNvSpPr>
          <p:nvPr/>
        </p:nvSpPr>
        <p:spPr bwMode="auto">
          <a:xfrm>
            <a:off x="5433634" y="49684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0" name="Rectangle 41">
            <a:extLst>
              <a:ext uri="{FF2B5EF4-FFF2-40B4-BE49-F238E27FC236}">
                <a16:creationId xmlns:a16="http://schemas.microsoft.com/office/drawing/2014/main" id="{278F6CEC-246E-4535-A8FB-76DF63E2E01E}"/>
              </a:ext>
            </a:extLst>
          </p:cNvPr>
          <p:cNvSpPr>
            <a:spLocks noChangeArrowheads="1"/>
          </p:cNvSpPr>
          <p:nvPr/>
        </p:nvSpPr>
        <p:spPr bwMode="auto">
          <a:xfrm>
            <a:off x="5433634" y="52652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1" name="Rectangle 42">
            <a:extLst>
              <a:ext uri="{FF2B5EF4-FFF2-40B4-BE49-F238E27FC236}">
                <a16:creationId xmlns:a16="http://schemas.microsoft.com/office/drawing/2014/main" id="{B047ED8B-2B1E-45C1-9EBC-5575CCE13A5F}"/>
              </a:ext>
            </a:extLst>
          </p:cNvPr>
          <p:cNvSpPr>
            <a:spLocks noChangeArrowheads="1"/>
          </p:cNvSpPr>
          <p:nvPr/>
        </p:nvSpPr>
        <p:spPr bwMode="auto">
          <a:xfrm>
            <a:off x="5433634" y="55653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3">
            <a:extLst>
              <a:ext uri="{FF2B5EF4-FFF2-40B4-BE49-F238E27FC236}">
                <a16:creationId xmlns:a16="http://schemas.microsoft.com/office/drawing/2014/main" id="{3D4EF295-BA14-4B4C-9E70-77449967A4E3}"/>
              </a:ext>
            </a:extLst>
          </p:cNvPr>
          <p:cNvSpPr>
            <a:spLocks noChangeArrowheads="1"/>
          </p:cNvSpPr>
          <p:nvPr/>
        </p:nvSpPr>
        <p:spPr bwMode="auto">
          <a:xfrm>
            <a:off x="5433634" y="58637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4">
            <a:extLst>
              <a:ext uri="{FF2B5EF4-FFF2-40B4-BE49-F238E27FC236}">
                <a16:creationId xmlns:a16="http://schemas.microsoft.com/office/drawing/2014/main" id="{AD6EDFD0-710C-42EF-B310-CC812AF60422}"/>
              </a:ext>
            </a:extLst>
          </p:cNvPr>
          <p:cNvSpPr>
            <a:spLocks noChangeArrowheads="1"/>
          </p:cNvSpPr>
          <p:nvPr/>
        </p:nvSpPr>
        <p:spPr bwMode="auto">
          <a:xfrm>
            <a:off x="5433634" y="61606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44" name="Line 45">
            <a:extLst>
              <a:ext uri="{FF2B5EF4-FFF2-40B4-BE49-F238E27FC236}">
                <a16:creationId xmlns:a16="http://schemas.microsoft.com/office/drawing/2014/main" id="{F3332BEB-E969-445B-976A-38E4DE2BA8BC}"/>
              </a:ext>
            </a:extLst>
          </p:cNvPr>
          <p:cNvSpPr>
            <a:spLocks noChangeShapeType="1"/>
          </p:cNvSpPr>
          <p:nvPr/>
        </p:nvSpPr>
        <p:spPr bwMode="auto">
          <a:xfrm flipH="1">
            <a:off x="6248021" y="45429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46">
            <a:extLst>
              <a:ext uri="{FF2B5EF4-FFF2-40B4-BE49-F238E27FC236}">
                <a16:creationId xmlns:a16="http://schemas.microsoft.com/office/drawing/2014/main" id="{05C8A7AD-4034-40D7-B2A5-6A2B15348F74}"/>
              </a:ext>
            </a:extLst>
          </p:cNvPr>
          <p:cNvSpPr>
            <a:spLocks noChangeArrowheads="1"/>
          </p:cNvSpPr>
          <p:nvPr/>
        </p:nvSpPr>
        <p:spPr bwMode="auto">
          <a:xfrm>
            <a:off x="5700627" y="5006526"/>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FFFF00"/>
                </a:solidFill>
              </a:rPr>
              <a:t>S1</a:t>
            </a:r>
            <a:endParaRPr lang="en-US" sz="2400">
              <a:solidFill>
                <a:srgbClr val="FFFF00"/>
              </a:solidFill>
            </a:endParaRPr>
          </a:p>
        </p:txBody>
      </p:sp>
      <p:sp>
        <p:nvSpPr>
          <p:cNvPr id="46" name="Rectangle 47">
            <a:extLst>
              <a:ext uri="{FF2B5EF4-FFF2-40B4-BE49-F238E27FC236}">
                <a16:creationId xmlns:a16="http://schemas.microsoft.com/office/drawing/2014/main" id="{F4D29975-9556-4B17-BC8B-4635AC54D325}"/>
              </a:ext>
            </a:extLst>
          </p:cNvPr>
          <p:cNvSpPr>
            <a:spLocks noChangeArrowheads="1"/>
          </p:cNvSpPr>
          <p:nvPr/>
        </p:nvSpPr>
        <p:spPr bwMode="auto">
          <a:xfrm>
            <a:off x="6518895" y="5006526"/>
            <a:ext cx="121828"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1</a:t>
            </a:r>
            <a:endParaRPr lang="en-US" sz="2400" b="1">
              <a:solidFill>
                <a:srgbClr val="FFFF00"/>
              </a:solidFill>
            </a:endParaRPr>
          </a:p>
        </p:txBody>
      </p:sp>
      <p:sp>
        <p:nvSpPr>
          <p:cNvPr id="47" name="Rectangle 48">
            <a:extLst>
              <a:ext uri="{FF2B5EF4-FFF2-40B4-BE49-F238E27FC236}">
                <a16:creationId xmlns:a16="http://schemas.microsoft.com/office/drawing/2014/main" id="{1C6462EB-8D53-4388-8B92-794E89ADB650}"/>
              </a:ext>
            </a:extLst>
          </p:cNvPr>
          <p:cNvSpPr>
            <a:spLocks noChangeArrowheads="1"/>
          </p:cNvSpPr>
          <p:nvPr/>
        </p:nvSpPr>
        <p:spPr bwMode="auto">
          <a:xfrm>
            <a:off x="5809871" y="52732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48" name="Rectangle 49">
            <a:extLst>
              <a:ext uri="{FF2B5EF4-FFF2-40B4-BE49-F238E27FC236}">
                <a16:creationId xmlns:a16="http://schemas.microsoft.com/office/drawing/2014/main" id="{DBE9104A-EC9F-4148-B20A-139D2B49BD78}"/>
              </a:ext>
            </a:extLst>
          </p:cNvPr>
          <p:cNvSpPr>
            <a:spLocks noChangeArrowheads="1"/>
          </p:cNvSpPr>
          <p:nvPr/>
        </p:nvSpPr>
        <p:spPr bwMode="auto">
          <a:xfrm>
            <a:off x="6565521" y="52732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49" name="Rectangle 50">
            <a:extLst>
              <a:ext uri="{FF2B5EF4-FFF2-40B4-BE49-F238E27FC236}">
                <a16:creationId xmlns:a16="http://schemas.microsoft.com/office/drawing/2014/main" id="{60169CC8-CDDF-4A8C-AB9D-D84BC1D8C944}"/>
              </a:ext>
            </a:extLst>
          </p:cNvPr>
          <p:cNvSpPr>
            <a:spLocks noChangeArrowheads="1"/>
          </p:cNvSpPr>
          <p:nvPr/>
        </p:nvSpPr>
        <p:spPr bwMode="auto">
          <a:xfrm>
            <a:off x="5822571" y="55939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50" name="Rectangle 51">
            <a:extLst>
              <a:ext uri="{FF2B5EF4-FFF2-40B4-BE49-F238E27FC236}">
                <a16:creationId xmlns:a16="http://schemas.microsoft.com/office/drawing/2014/main" id="{B12E881E-46C3-4BF7-A61C-5FFE7DA84C2F}"/>
              </a:ext>
            </a:extLst>
          </p:cNvPr>
          <p:cNvSpPr>
            <a:spLocks noChangeArrowheads="1"/>
          </p:cNvSpPr>
          <p:nvPr/>
        </p:nvSpPr>
        <p:spPr bwMode="auto">
          <a:xfrm>
            <a:off x="6581396" y="55748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51" name="Rectangle 53">
            <a:extLst>
              <a:ext uri="{FF2B5EF4-FFF2-40B4-BE49-F238E27FC236}">
                <a16:creationId xmlns:a16="http://schemas.microsoft.com/office/drawing/2014/main" id="{86204516-22AB-4B66-8169-93F6B56456B0}"/>
              </a:ext>
            </a:extLst>
          </p:cNvPr>
          <p:cNvSpPr>
            <a:spLocks noChangeArrowheads="1"/>
          </p:cNvSpPr>
          <p:nvPr/>
        </p:nvSpPr>
        <p:spPr bwMode="auto">
          <a:xfrm>
            <a:off x="2309434" y="453821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52" name="Rectangle 54">
            <a:extLst>
              <a:ext uri="{FF2B5EF4-FFF2-40B4-BE49-F238E27FC236}">
                <a16:creationId xmlns:a16="http://schemas.microsoft.com/office/drawing/2014/main" id="{BD2EE3B2-7B97-44BC-9A24-C38C004D8C1D}"/>
              </a:ext>
            </a:extLst>
          </p:cNvPr>
          <p:cNvSpPr>
            <a:spLocks noChangeArrowheads="1"/>
          </p:cNvSpPr>
          <p:nvPr/>
        </p:nvSpPr>
        <p:spPr bwMode="auto">
          <a:xfrm>
            <a:off x="2318959" y="463028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53" name="Rectangle 55">
            <a:extLst>
              <a:ext uri="{FF2B5EF4-FFF2-40B4-BE49-F238E27FC236}">
                <a16:creationId xmlns:a16="http://schemas.microsoft.com/office/drawing/2014/main" id="{B4D5E15E-F73E-4FA6-B690-2D4B6E887B19}"/>
              </a:ext>
            </a:extLst>
          </p:cNvPr>
          <p:cNvSpPr>
            <a:spLocks noChangeArrowheads="1"/>
          </p:cNvSpPr>
          <p:nvPr/>
        </p:nvSpPr>
        <p:spPr bwMode="auto">
          <a:xfrm>
            <a:off x="2309434" y="495572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4" name="Rectangle 56">
            <a:extLst>
              <a:ext uri="{FF2B5EF4-FFF2-40B4-BE49-F238E27FC236}">
                <a16:creationId xmlns:a16="http://schemas.microsoft.com/office/drawing/2014/main" id="{F8D80519-0FF6-4683-809D-73F35F388126}"/>
              </a:ext>
            </a:extLst>
          </p:cNvPr>
          <p:cNvSpPr>
            <a:spLocks noChangeArrowheads="1"/>
          </p:cNvSpPr>
          <p:nvPr/>
        </p:nvSpPr>
        <p:spPr bwMode="auto">
          <a:xfrm>
            <a:off x="2309434" y="52525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5" name="Rectangle 57">
            <a:extLst>
              <a:ext uri="{FF2B5EF4-FFF2-40B4-BE49-F238E27FC236}">
                <a16:creationId xmlns:a16="http://schemas.microsoft.com/office/drawing/2014/main" id="{F6EA782D-00E6-47D9-BD94-6E1728EEE485}"/>
              </a:ext>
            </a:extLst>
          </p:cNvPr>
          <p:cNvSpPr>
            <a:spLocks noChangeArrowheads="1"/>
          </p:cNvSpPr>
          <p:nvPr/>
        </p:nvSpPr>
        <p:spPr bwMode="auto">
          <a:xfrm>
            <a:off x="2309434" y="555262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56" name="Rectangle 58">
            <a:extLst>
              <a:ext uri="{FF2B5EF4-FFF2-40B4-BE49-F238E27FC236}">
                <a16:creationId xmlns:a16="http://schemas.microsoft.com/office/drawing/2014/main" id="{4ECE4EE2-0AC1-4972-8E17-7641110C9B71}"/>
              </a:ext>
            </a:extLst>
          </p:cNvPr>
          <p:cNvSpPr>
            <a:spLocks noChangeArrowheads="1"/>
          </p:cNvSpPr>
          <p:nvPr/>
        </p:nvSpPr>
        <p:spPr bwMode="auto">
          <a:xfrm>
            <a:off x="2309434" y="585107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57" name="Rectangle 59">
            <a:extLst>
              <a:ext uri="{FF2B5EF4-FFF2-40B4-BE49-F238E27FC236}">
                <a16:creationId xmlns:a16="http://schemas.microsoft.com/office/drawing/2014/main" id="{D5E9ABC3-AC9B-451F-AA1F-34D90F487132}"/>
              </a:ext>
            </a:extLst>
          </p:cNvPr>
          <p:cNvSpPr>
            <a:spLocks noChangeArrowheads="1"/>
          </p:cNvSpPr>
          <p:nvPr/>
        </p:nvSpPr>
        <p:spPr bwMode="auto">
          <a:xfrm>
            <a:off x="2309434" y="614793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58" name="Line 60">
            <a:extLst>
              <a:ext uri="{FF2B5EF4-FFF2-40B4-BE49-F238E27FC236}">
                <a16:creationId xmlns:a16="http://schemas.microsoft.com/office/drawing/2014/main" id="{B5839AE5-6E76-4FDE-87FD-ECA69DB3919B}"/>
              </a:ext>
            </a:extLst>
          </p:cNvPr>
          <p:cNvSpPr>
            <a:spLocks noChangeShapeType="1"/>
          </p:cNvSpPr>
          <p:nvPr/>
        </p:nvSpPr>
        <p:spPr bwMode="auto">
          <a:xfrm flipH="1">
            <a:off x="3123821" y="453027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Rectangle 61">
            <a:extLst>
              <a:ext uri="{FF2B5EF4-FFF2-40B4-BE49-F238E27FC236}">
                <a16:creationId xmlns:a16="http://schemas.microsoft.com/office/drawing/2014/main" id="{402D2D6A-B498-48EA-9186-4CF7CA9D1999}"/>
              </a:ext>
            </a:extLst>
          </p:cNvPr>
          <p:cNvSpPr>
            <a:spLocks noChangeArrowheads="1"/>
          </p:cNvSpPr>
          <p:nvPr/>
        </p:nvSpPr>
        <p:spPr bwMode="auto">
          <a:xfrm>
            <a:off x="2576427" y="4993826"/>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S1</a:t>
            </a:r>
            <a:endParaRPr lang="en-US" sz="2400" b="1">
              <a:solidFill>
                <a:srgbClr val="FFFF00"/>
              </a:solidFill>
            </a:endParaRPr>
          </a:p>
        </p:txBody>
      </p:sp>
      <p:sp>
        <p:nvSpPr>
          <p:cNvPr id="60" name="Rectangle 62">
            <a:extLst>
              <a:ext uri="{FF2B5EF4-FFF2-40B4-BE49-F238E27FC236}">
                <a16:creationId xmlns:a16="http://schemas.microsoft.com/office/drawing/2014/main" id="{2804B68C-E1CF-4459-A469-FF0AEB13388E}"/>
              </a:ext>
            </a:extLst>
          </p:cNvPr>
          <p:cNvSpPr>
            <a:spLocks noChangeArrowheads="1"/>
          </p:cNvSpPr>
          <p:nvPr/>
        </p:nvSpPr>
        <p:spPr bwMode="auto">
          <a:xfrm>
            <a:off x="3394695" y="4993826"/>
            <a:ext cx="121828"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1</a:t>
            </a:r>
            <a:endParaRPr lang="en-US" sz="2400" b="1">
              <a:solidFill>
                <a:srgbClr val="FFFF00"/>
              </a:solidFill>
            </a:endParaRPr>
          </a:p>
        </p:txBody>
      </p:sp>
      <p:sp>
        <p:nvSpPr>
          <p:cNvPr id="61" name="Rectangle 63">
            <a:extLst>
              <a:ext uri="{FF2B5EF4-FFF2-40B4-BE49-F238E27FC236}">
                <a16:creationId xmlns:a16="http://schemas.microsoft.com/office/drawing/2014/main" id="{7258D7D4-D2FB-4403-8E84-4EDEF53D911E}"/>
              </a:ext>
            </a:extLst>
          </p:cNvPr>
          <p:cNvSpPr>
            <a:spLocks noChangeArrowheads="1"/>
          </p:cNvSpPr>
          <p:nvPr/>
        </p:nvSpPr>
        <p:spPr bwMode="auto">
          <a:xfrm>
            <a:off x="2685671" y="5260526"/>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2" name="Rectangle 64">
            <a:extLst>
              <a:ext uri="{FF2B5EF4-FFF2-40B4-BE49-F238E27FC236}">
                <a16:creationId xmlns:a16="http://schemas.microsoft.com/office/drawing/2014/main" id="{4FA6EF4D-9B8C-4428-9C0E-AD17CD56F52D}"/>
              </a:ext>
            </a:extLst>
          </p:cNvPr>
          <p:cNvSpPr>
            <a:spLocks noChangeArrowheads="1"/>
          </p:cNvSpPr>
          <p:nvPr/>
        </p:nvSpPr>
        <p:spPr bwMode="auto">
          <a:xfrm>
            <a:off x="3441321" y="5260526"/>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3" name="Rectangle 65">
            <a:extLst>
              <a:ext uri="{FF2B5EF4-FFF2-40B4-BE49-F238E27FC236}">
                <a16:creationId xmlns:a16="http://schemas.microsoft.com/office/drawing/2014/main" id="{D8A50EEF-C45A-4F8E-9B4E-A213D76EE9D3}"/>
              </a:ext>
            </a:extLst>
          </p:cNvPr>
          <p:cNvSpPr>
            <a:spLocks noChangeArrowheads="1"/>
          </p:cNvSpPr>
          <p:nvPr/>
        </p:nvSpPr>
        <p:spPr bwMode="auto">
          <a:xfrm>
            <a:off x="2698371" y="5581201"/>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4" name="Rectangle 66">
            <a:extLst>
              <a:ext uri="{FF2B5EF4-FFF2-40B4-BE49-F238E27FC236}">
                <a16:creationId xmlns:a16="http://schemas.microsoft.com/office/drawing/2014/main" id="{18955D11-6F91-4D14-8912-FD7CF287954D}"/>
              </a:ext>
            </a:extLst>
          </p:cNvPr>
          <p:cNvSpPr>
            <a:spLocks noChangeArrowheads="1"/>
          </p:cNvSpPr>
          <p:nvPr/>
        </p:nvSpPr>
        <p:spPr bwMode="auto">
          <a:xfrm>
            <a:off x="3457196" y="5562151"/>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5" name="Rectangle 67">
            <a:extLst>
              <a:ext uri="{FF2B5EF4-FFF2-40B4-BE49-F238E27FC236}">
                <a16:creationId xmlns:a16="http://schemas.microsoft.com/office/drawing/2014/main" id="{E68B753F-DE30-48A3-B3A4-4C3F425E853C}"/>
              </a:ext>
            </a:extLst>
          </p:cNvPr>
          <p:cNvSpPr txBox="1">
            <a:spLocks noChangeArrowheads="1"/>
          </p:cNvSpPr>
          <p:nvPr/>
        </p:nvSpPr>
        <p:spPr>
          <a:xfrm>
            <a:off x="247650" y="7754"/>
            <a:ext cx="3278822" cy="870586"/>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sz="3600" b="0">
                <a:solidFill>
                  <a:srgbClr val="C00000"/>
                </a:solidFill>
              </a:rPr>
              <a:t>S1</a:t>
            </a:r>
            <a:r>
              <a:rPr lang="en-US" sz="3600" b="0">
                <a:solidFill>
                  <a:srgbClr val="C00000"/>
                </a:solidFill>
                <a:cs typeface="Arial" charset="0"/>
              </a:rPr>
              <a:t>→S5</a:t>
            </a:r>
          </a:p>
        </p:txBody>
      </p:sp>
      <p:sp>
        <p:nvSpPr>
          <p:cNvPr id="66" name="Text Box 68">
            <a:extLst>
              <a:ext uri="{FF2B5EF4-FFF2-40B4-BE49-F238E27FC236}">
                <a16:creationId xmlns:a16="http://schemas.microsoft.com/office/drawing/2014/main" id="{437076BC-BE51-4E0B-BD38-A84E6E98D25C}"/>
              </a:ext>
            </a:extLst>
          </p:cNvPr>
          <p:cNvSpPr txBox="1">
            <a:spLocks noChangeArrowheads="1"/>
          </p:cNvSpPr>
          <p:nvPr/>
        </p:nvSpPr>
        <p:spPr bwMode="auto">
          <a:xfrm>
            <a:off x="844171" y="2681502"/>
            <a:ext cx="1257300" cy="366713"/>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S1 to S5</a:t>
            </a:r>
          </a:p>
        </p:txBody>
      </p:sp>
      <p:sp>
        <p:nvSpPr>
          <p:cNvPr id="67" name="Text Box 84">
            <a:extLst>
              <a:ext uri="{FF2B5EF4-FFF2-40B4-BE49-F238E27FC236}">
                <a16:creationId xmlns:a16="http://schemas.microsoft.com/office/drawing/2014/main" id="{5F87D415-4F81-42DC-A60D-D76D1347F1A3}"/>
              </a:ext>
            </a:extLst>
          </p:cNvPr>
          <p:cNvSpPr txBox="1">
            <a:spLocks noChangeArrowheads="1"/>
          </p:cNvSpPr>
          <p:nvPr/>
        </p:nvSpPr>
        <p:spPr bwMode="auto">
          <a:xfrm>
            <a:off x="2511046" y="2668138"/>
            <a:ext cx="1257300" cy="366713"/>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S1 to S5</a:t>
            </a:r>
          </a:p>
        </p:txBody>
      </p:sp>
      <p:sp>
        <p:nvSpPr>
          <p:cNvPr id="68" name="Text Box 85">
            <a:extLst>
              <a:ext uri="{FF2B5EF4-FFF2-40B4-BE49-F238E27FC236}">
                <a16:creationId xmlns:a16="http://schemas.microsoft.com/office/drawing/2014/main" id="{1D895A60-9D34-4DF9-96EE-CAD083461FDA}"/>
              </a:ext>
            </a:extLst>
          </p:cNvPr>
          <p:cNvSpPr txBox="1">
            <a:spLocks noChangeArrowheads="1"/>
          </p:cNvSpPr>
          <p:nvPr/>
        </p:nvSpPr>
        <p:spPr bwMode="auto">
          <a:xfrm>
            <a:off x="5616196" y="2677663"/>
            <a:ext cx="1257300" cy="366713"/>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S1 to S5</a:t>
            </a:r>
          </a:p>
        </p:txBody>
      </p:sp>
      <p:sp>
        <p:nvSpPr>
          <p:cNvPr id="69" name="Text Box 86">
            <a:extLst>
              <a:ext uri="{FF2B5EF4-FFF2-40B4-BE49-F238E27FC236}">
                <a16:creationId xmlns:a16="http://schemas.microsoft.com/office/drawing/2014/main" id="{6C815521-0CF9-4EE1-8CCF-C1E54C474C65}"/>
              </a:ext>
            </a:extLst>
          </p:cNvPr>
          <p:cNvSpPr txBox="1">
            <a:spLocks noChangeArrowheads="1"/>
          </p:cNvSpPr>
          <p:nvPr/>
        </p:nvSpPr>
        <p:spPr bwMode="auto">
          <a:xfrm>
            <a:off x="7768846" y="2677663"/>
            <a:ext cx="1257300" cy="366713"/>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S1 to S5</a:t>
            </a:r>
          </a:p>
        </p:txBody>
      </p:sp>
      <p:sp>
        <p:nvSpPr>
          <p:cNvPr id="70" name="Date Placeholder 69">
            <a:extLst>
              <a:ext uri="{FF2B5EF4-FFF2-40B4-BE49-F238E27FC236}">
                <a16:creationId xmlns:a16="http://schemas.microsoft.com/office/drawing/2014/main" id="{50524D5D-7E7F-40FF-9F76-C08468A934B1}"/>
              </a:ext>
            </a:extLst>
          </p:cNvPr>
          <p:cNvSpPr>
            <a:spLocks noGrp="1"/>
          </p:cNvSpPr>
          <p:nvPr>
            <p:ph type="dt" sz="half" idx="10"/>
          </p:nvPr>
        </p:nvSpPr>
        <p:spPr/>
        <p:txBody>
          <a:bodyPr/>
          <a:lstStyle/>
          <a:p>
            <a:fld id="{129721E8-B3BA-449B-803F-C76461198F6F}" type="datetime1">
              <a:rPr lang="en-US" smtClean="0"/>
              <a:t>9/7/2025</a:t>
            </a:fld>
            <a:endParaRPr lang="en-IN"/>
          </a:p>
        </p:txBody>
      </p:sp>
    </p:spTree>
    <p:extLst>
      <p:ext uri="{BB962C8B-B14F-4D97-AF65-F5344CB8AC3E}">
        <p14:creationId xmlns:p14="http://schemas.microsoft.com/office/powerpoint/2010/main" val="168158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checkerboard(across)">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66"/>
                                        </p:tgtEl>
                                      </p:cBhvr>
                                    </p:animEffect>
                                    <p:set>
                                      <p:cBhvr>
                                        <p:cTn id="12" dur="1" fill="hold">
                                          <p:stCondLst>
                                            <p:cond delay="499"/>
                                          </p:stCondLst>
                                        </p:cTn>
                                        <p:tgtEl>
                                          <p:spTgt spid="66"/>
                                        </p:tgtEl>
                                        <p:attrNameLst>
                                          <p:attrName>style.visibility</p:attrName>
                                        </p:attrNameLst>
                                      </p:cBhvr>
                                      <p:to>
                                        <p:strVal val="hidden"/>
                                      </p:to>
                                    </p:set>
                                  </p:childTnLst>
                                </p:cTn>
                              </p:par>
                              <p:par>
                                <p:cTn id="13" presetID="22" presetClass="entr" presetSubtype="8"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left)">
                                      <p:cBhvr>
                                        <p:cTn id="15" dur="500"/>
                                        <p:tgtEl>
                                          <p:spTgt spid="6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checkerboard(across)">
                                      <p:cBhvr>
                                        <p:cTn id="20" dur="500"/>
                                        <p:tgtEl>
                                          <p:spTgt spid="5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checkerboard(across)">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1" nodeType="clickEffect">
                                  <p:stCondLst>
                                    <p:cond delay="0"/>
                                  </p:stCondLst>
                                  <p:childTnLst>
                                    <p:animEffect transition="out" filter="wipe(left)">
                                      <p:cBhvr>
                                        <p:cTn id="27" dur="500"/>
                                        <p:tgtEl>
                                          <p:spTgt spid="67"/>
                                        </p:tgtEl>
                                      </p:cBhvr>
                                    </p:animEffect>
                                    <p:set>
                                      <p:cBhvr>
                                        <p:cTn id="28" dur="1" fill="hold">
                                          <p:stCondLst>
                                            <p:cond delay="499"/>
                                          </p:stCondLst>
                                        </p:cTn>
                                        <p:tgtEl>
                                          <p:spTgt spid="67"/>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left)">
                                      <p:cBhvr>
                                        <p:cTn id="31" dur="500"/>
                                        <p:tgtEl>
                                          <p:spTgt spid="68"/>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checkerboard(across)">
                                      <p:cBhvr>
                                        <p:cTn id="36" dur="500"/>
                                        <p:tgtEl>
                                          <p:spTgt spid="45"/>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checkerboard(across)">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1" nodeType="clickEffect">
                                  <p:stCondLst>
                                    <p:cond delay="0"/>
                                  </p:stCondLst>
                                  <p:childTnLst>
                                    <p:animEffect transition="out" filter="wipe(left)">
                                      <p:cBhvr>
                                        <p:cTn id="43" dur="500"/>
                                        <p:tgtEl>
                                          <p:spTgt spid="68"/>
                                        </p:tgtEl>
                                      </p:cBhvr>
                                    </p:animEffect>
                                    <p:set>
                                      <p:cBhvr>
                                        <p:cTn id="44" dur="1" fill="hold">
                                          <p:stCondLst>
                                            <p:cond delay="499"/>
                                          </p:stCondLst>
                                        </p:cTn>
                                        <p:tgtEl>
                                          <p:spTgt spid="68"/>
                                        </p:tgtEl>
                                        <p:attrNameLst>
                                          <p:attrName>style.visibility</p:attrName>
                                        </p:attrNameLst>
                                      </p:cBhvr>
                                      <p:to>
                                        <p:strVal val="hidden"/>
                                      </p:to>
                                    </p:set>
                                  </p:childTnLst>
                                </p:cTn>
                              </p:par>
                              <p:par>
                                <p:cTn id="45" presetID="22" presetClass="entr" presetSubtype="8"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left)">
                                      <p:cBhvr>
                                        <p:cTn id="4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59" grpId="0" animBg="1"/>
      <p:bldP spid="60" grpId="0" animBg="1"/>
      <p:bldP spid="66" grpId="0" animBg="1"/>
      <p:bldP spid="66" grpId="1" animBg="1"/>
      <p:bldP spid="67" grpId="0" animBg="1"/>
      <p:bldP spid="67" grpId="1" animBg="1"/>
      <p:bldP spid="68" grpId="0" animBg="1"/>
      <p:bldP spid="68" grpId="1" animBg="1"/>
      <p:bldP spid="6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9D9DB7-3FCB-4E17-B686-1695BD0A445A}"/>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5160246D-D9CE-4B7C-A06C-C0ADEBD1E2D8}"/>
              </a:ext>
            </a:extLst>
          </p:cNvPr>
          <p:cNvSpPr>
            <a:spLocks noGrp="1"/>
          </p:cNvSpPr>
          <p:nvPr>
            <p:ph type="sldNum" sz="quarter" idx="12"/>
          </p:nvPr>
        </p:nvSpPr>
        <p:spPr/>
        <p:txBody>
          <a:bodyPr/>
          <a:lstStyle/>
          <a:p>
            <a:pPr>
              <a:defRPr/>
            </a:pPr>
            <a:fld id="{45655A06-D158-45CC-8F58-C202D3E628FF}" type="slidenum">
              <a:rPr lang="en-US" altLang="en-US" smtClean="0"/>
              <a:pPr>
                <a:defRPr/>
              </a:pPr>
              <a:t>64</a:t>
            </a:fld>
            <a:endParaRPr lang="en-US" altLang="en-US"/>
          </a:p>
        </p:txBody>
      </p:sp>
      <p:sp>
        <p:nvSpPr>
          <p:cNvPr id="4" name="Line 2">
            <a:extLst>
              <a:ext uri="{FF2B5EF4-FFF2-40B4-BE49-F238E27FC236}">
                <a16:creationId xmlns:a16="http://schemas.microsoft.com/office/drawing/2014/main" id="{078B5C42-3359-4AC9-9CB2-AC0607F8141E}"/>
              </a:ext>
            </a:extLst>
          </p:cNvPr>
          <p:cNvSpPr>
            <a:spLocks noChangeShapeType="1"/>
          </p:cNvSpPr>
          <p:nvPr/>
        </p:nvSpPr>
        <p:spPr bwMode="auto">
          <a:xfrm>
            <a:off x="597184" y="3016250"/>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E218CD2A-11C3-45C9-8F53-4A2801FF4CBB}"/>
              </a:ext>
            </a:extLst>
          </p:cNvPr>
          <p:cNvSpPr>
            <a:spLocks noChangeArrowheads="1"/>
          </p:cNvSpPr>
          <p:nvPr/>
        </p:nvSpPr>
        <p:spPr bwMode="auto">
          <a:xfrm>
            <a:off x="2605372" y="3295650"/>
            <a:ext cx="830262" cy="525463"/>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AB006403-53B6-4061-B7ED-65105E33A9E6}"/>
              </a:ext>
            </a:extLst>
          </p:cNvPr>
          <p:cNvSpPr>
            <a:spLocks noChangeArrowheads="1"/>
          </p:cNvSpPr>
          <p:nvPr/>
        </p:nvSpPr>
        <p:spPr bwMode="auto">
          <a:xfrm>
            <a:off x="2921284" y="34210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B1</a:t>
            </a:r>
            <a:endParaRPr lang="en-US" sz="2000"/>
          </a:p>
        </p:txBody>
      </p:sp>
      <p:sp>
        <p:nvSpPr>
          <p:cNvPr id="7" name="Rectangle 5">
            <a:extLst>
              <a:ext uri="{FF2B5EF4-FFF2-40B4-BE49-F238E27FC236}">
                <a16:creationId xmlns:a16="http://schemas.microsoft.com/office/drawing/2014/main" id="{8EEE451E-7076-4568-8F06-9ECF6991BAD5}"/>
              </a:ext>
            </a:extLst>
          </p:cNvPr>
          <p:cNvSpPr>
            <a:spLocks noChangeArrowheads="1"/>
          </p:cNvSpPr>
          <p:nvPr/>
        </p:nvSpPr>
        <p:spPr bwMode="auto">
          <a:xfrm>
            <a:off x="660684" y="12239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S1</a:t>
            </a:r>
            <a:endParaRPr lang="en-US" sz="2000"/>
          </a:p>
        </p:txBody>
      </p:sp>
      <p:sp>
        <p:nvSpPr>
          <p:cNvPr id="8" name="Line 6">
            <a:extLst>
              <a:ext uri="{FF2B5EF4-FFF2-40B4-BE49-F238E27FC236}">
                <a16:creationId xmlns:a16="http://schemas.microsoft.com/office/drawing/2014/main" id="{2473B052-D75B-48D3-B523-19B0FFC919C1}"/>
              </a:ext>
            </a:extLst>
          </p:cNvPr>
          <p:cNvSpPr>
            <a:spLocks noChangeShapeType="1"/>
          </p:cNvSpPr>
          <p:nvPr/>
        </p:nvSpPr>
        <p:spPr bwMode="auto">
          <a:xfrm>
            <a:off x="3708684" y="3016250"/>
            <a:ext cx="1828800"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3B957620-8DA7-404F-B4FC-68C41F70175C}"/>
              </a:ext>
            </a:extLst>
          </p:cNvPr>
          <p:cNvSpPr>
            <a:spLocks noChangeShapeType="1"/>
          </p:cNvSpPr>
          <p:nvPr/>
        </p:nvSpPr>
        <p:spPr bwMode="auto">
          <a:xfrm>
            <a:off x="6767797" y="3016250"/>
            <a:ext cx="1808162" cy="3175"/>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2C55D1E7-0093-4BA6-B284-4DF100CFB9D4}"/>
              </a:ext>
            </a:extLst>
          </p:cNvPr>
          <p:cNvSpPr>
            <a:spLocks noChangeShapeType="1"/>
          </p:cNvSpPr>
          <p:nvPr/>
        </p:nvSpPr>
        <p:spPr bwMode="auto">
          <a:xfrm>
            <a:off x="773397" y="2257425"/>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F02990A6-EF57-4F75-BF43-B1992C1DF7B4}"/>
              </a:ext>
            </a:extLst>
          </p:cNvPr>
          <p:cNvSpPr>
            <a:spLocks noChangeArrowheads="1"/>
          </p:cNvSpPr>
          <p:nvPr/>
        </p:nvSpPr>
        <p:spPr bwMode="auto">
          <a:xfrm>
            <a:off x="1905284" y="12239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S2</a:t>
            </a:r>
            <a:endParaRPr lang="en-US" sz="2000"/>
          </a:p>
        </p:txBody>
      </p:sp>
      <p:sp>
        <p:nvSpPr>
          <p:cNvPr id="12" name="Line 10">
            <a:extLst>
              <a:ext uri="{FF2B5EF4-FFF2-40B4-BE49-F238E27FC236}">
                <a16:creationId xmlns:a16="http://schemas.microsoft.com/office/drawing/2014/main" id="{0695767B-CCE0-4780-8574-DA6C40B7C018}"/>
              </a:ext>
            </a:extLst>
          </p:cNvPr>
          <p:cNvSpPr>
            <a:spLocks noChangeShapeType="1"/>
          </p:cNvSpPr>
          <p:nvPr/>
        </p:nvSpPr>
        <p:spPr bwMode="auto">
          <a:xfrm>
            <a:off x="2019584" y="2257425"/>
            <a:ext cx="1588"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A0C5A20B-957A-4BC0-88D5-F0FC2AB5E02E}"/>
              </a:ext>
            </a:extLst>
          </p:cNvPr>
          <p:cNvSpPr>
            <a:spLocks noChangeArrowheads="1"/>
          </p:cNvSpPr>
          <p:nvPr/>
        </p:nvSpPr>
        <p:spPr bwMode="auto">
          <a:xfrm>
            <a:off x="5737509" y="3295650"/>
            <a:ext cx="777875" cy="525463"/>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91F1E61F-91AF-427B-A3BA-21881A824AA4}"/>
              </a:ext>
            </a:extLst>
          </p:cNvPr>
          <p:cNvSpPr>
            <a:spLocks noChangeArrowheads="1"/>
          </p:cNvSpPr>
          <p:nvPr/>
        </p:nvSpPr>
        <p:spPr bwMode="auto">
          <a:xfrm>
            <a:off x="6061359" y="34210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B2</a:t>
            </a:r>
            <a:endParaRPr lang="en-US" sz="2000"/>
          </a:p>
        </p:txBody>
      </p:sp>
      <p:sp>
        <p:nvSpPr>
          <p:cNvPr id="15" name="Rectangle 13">
            <a:extLst>
              <a:ext uri="{FF2B5EF4-FFF2-40B4-BE49-F238E27FC236}">
                <a16:creationId xmlns:a16="http://schemas.microsoft.com/office/drawing/2014/main" id="{FA2DF9DD-DE9B-4796-A445-E428B7F8D5B5}"/>
              </a:ext>
            </a:extLst>
          </p:cNvPr>
          <p:cNvSpPr>
            <a:spLocks noChangeArrowheads="1"/>
          </p:cNvSpPr>
          <p:nvPr/>
        </p:nvSpPr>
        <p:spPr bwMode="auto">
          <a:xfrm>
            <a:off x="4443697" y="1230313"/>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S3</a:t>
            </a:r>
            <a:endParaRPr lang="en-US" sz="2000"/>
          </a:p>
        </p:txBody>
      </p:sp>
      <p:sp>
        <p:nvSpPr>
          <p:cNvPr id="16" name="Line 14">
            <a:extLst>
              <a:ext uri="{FF2B5EF4-FFF2-40B4-BE49-F238E27FC236}">
                <a16:creationId xmlns:a16="http://schemas.microsoft.com/office/drawing/2014/main" id="{14ECB0C8-9C72-4321-808C-E8AAD33738FF}"/>
              </a:ext>
            </a:extLst>
          </p:cNvPr>
          <p:cNvSpPr>
            <a:spLocks noChangeShapeType="1"/>
          </p:cNvSpPr>
          <p:nvPr/>
        </p:nvSpPr>
        <p:spPr bwMode="auto">
          <a:xfrm>
            <a:off x="4556409" y="2263775"/>
            <a:ext cx="1588"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6759299E-DEB5-4F70-99A1-8A655CF0A0CF}"/>
              </a:ext>
            </a:extLst>
          </p:cNvPr>
          <p:cNvSpPr>
            <a:spLocks noChangeArrowheads="1"/>
          </p:cNvSpPr>
          <p:nvPr/>
        </p:nvSpPr>
        <p:spPr bwMode="auto">
          <a:xfrm>
            <a:off x="6977347" y="1230313"/>
            <a:ext cx="233362"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S4</a:t>
            </a:r>
            <a:endParaRPr lang="en-US" sz="2000"/>
          </a:p>
        </p:txBody>
      </p:sp>
      <p:sp>
        <p:nvSpPr>
          <p:cNvPr id="18" name="Line 16">
            <a:extLst>
              <a:ext uri="{FF2B5EF4-FFF2-40B4-BE49-F238E27FC236}">
                <a16:creationId xmlns:a16="http://schemas.microsoft.com/office/drawing/2014/main" id="{0D4265DF-E514-4FAE-B5FC-84DE11F25BE0}"/>
              </a:ext>
            </a:extLst>
          </p:cNvPr>
          <p:cNvSpPr>
            <a:spLocks noChangeShapeType="1"/>
          </p:cNvSpPr>
          <p:nvPr/>
        </p:nvSpPr>
        <p:spPr bwMode="auto">
          <a:xfrm>
            <a:off x="7091647" y="2263775"/>
            <a:ext cx="1587" cy="7889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FE27ACD3-4B26-4F3E-9747-779FDAEE8832}"/>
              </a:ext>
            </a:extLst>
          </p:cNvPr>
          <p:cNvSpPr>
            <a:spLocks noChangeArrowheads="1"/>
          </p:cNvSpPr>
          <p:nvPr/>
        </p:nvSpPr>
        <p:spPr bwMode="auto">
          <a:xfrm>
            <a:off x="8214009" y="1216025"/>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S5</a:t>
            </a:r>
            <a:endParaRPr lang="en-US" sz="2000"/>
          </a:p>
        </p:txBody>
      </p:sp>
      <p:sp>
        <p:nvSpPr>
          <p:cNvPr id="20" name="Line 18">
            <a:extLst>
              <a:ext uri="{FF2B5EF4-FFF2-40B4-BE49-F238E27FC236}">
                <a16:creationId xmlns:a16="http://schemas.microsoft.com/office/drawing/2014/main" id="{5CBDBB61-E168-42EA-802D-8A665268F378}"/>
              </a:ext>
            </a:extLst>
          </p:cNvPr>
          <p:cNvSpPr>
            <a:spLocks noChangeShapeType="1"/>
          </p:cNvSpPr>
          <p:nvPr/>
        </p:nvSpPr>
        <p:spPr bwMode="auto">
          <a:xfrm>
            <a:off x="8326722" y="2249488"/>
            <a:ext cx="1587" cy="787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5037F3BC-7C2D-4DA7-8082-548D0A1F15F5}"/>
              </a:ext>
            </a:extLst>
          </p:cNvPr>
          <p:cNvSpPr>
            <a:spLocks noChangeArrowheads="1"/>
          </p:cNvSpPr>
          <p:nvPr/>
        </p:nvSpPr>
        <p:spPr bwMode="auto">
          <a:xfrm>
            <a:off x="2083084" y="3632200"/>
            <a:ext cx="5064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2" name="Rectangle 20">
            <a:extLst>
              <a:ext uri="{FF2B5EF4-FFF2-40B4-BE49-F238E27FC236}">
                <a16:creationId xmlns:a16="http://schemas.microsoft.com/office/drawing/2014/main" id="{5E3208DB-8DF7-42B1-B791-95643F322FCE}"/>
              </a:ext>
            </a:extLst>
          </p:cNvPr>
          <p:cNvSpPr>
            <a:spLocks noChangeArrowheads="1"/>
          </p:cNvSpPr>
          <p:nvPr/>
        </p:nvSpPr>
        <p:spPr bwMode="auto">
          <a:xfrm>
            <a:off x="3534059" y="3632200"/>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3" name="Rectangle 21">
            <a:extLst>
              <a:ext uri="{FF2B5EF4-FFF2-40B4-BE49-F238E27FC236}">
                <a16:creationId xmlns:a16="http://schemas.microsoft.com/office/drawing/2014/main" id="{65D6A836-9CD7-4486-8FD3-467358862802}"/>
              </a:ext>
            </a:extLst>
          </p:cNvPr>
          <p:cNvSpPr>
            <a:spLocks noChangeArrowheads="1"/>
          </p:cNvSpPr>
          <p:nvPr/>
        </p:nvSpPr>
        <p:spPr bwMode="auto">
          <a:xfrm>
            <a:off x="5183472" y="3632200"/>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1</a:t>
            </a:r>
            <a:endParaRPr lang="en-US" sz="2000"/>
          </a:p>
        </p:txBody>
      </p:sp>
      <p:sp>
        <p:nvSpPr>
          <p:cNvPr id="24" name="Rectangle 22">
            <a:extLst>
              <a:ext uri="{FF2B5EF4-FFF2-40B4-BE49-F238E27FC236}">
                <a16:creationId xmlns:a16="http://schemas.microsoft.com/office/drawing/2014/main" id="{945DAEAA-5ED0-4EF7-8E22-CABAD868821A}"/>
              </a:ext>
            </a:extLst>
          </p:cNvPr>
          <p:cNvSpPr>
            <a:spLocks noChangeArrowheads="1"/>
          </p:cNvSpPr>
          <p:nvPr/>
        </p:nvSpPr>
        <p:spPr bwMode="auto">
          <a:xfrm>
            <a:off x="6688422" y="3632200"/>
            <a:ext cx="508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Port 2</a:t>
            </a:r>
            <a:endParaRPr lang="en-US" sz="2000"/>
          </a:p>
        </p:txBody>
      </p:sp>
      <p:sp>
        <p:nvSpPr>
          <p:cNvPr id="25" name="Rectangle 23">
            <a:extLst>
              <a:ext uri="{FF2B5EF4-FFF2-40B4-BE49-F238E27FC236}">
                <a16:creationId xmlns:a16="http://schemas.microsoft.com/office/drawing/2014/main" id="{7CE332AA-9AD2-447E-BDCC-AE6B3712562D}"/>
              </a:ext>
            </a:extLst>
          </p:cNvPr>
          <p:cNvSpPr>
            <a:spLocks noChangeArrowheads="1"/>
          </p:cNvSpPr>
          <p:nvPr/>
        </p:nvSpPr>
        <p:spPr bwMode="auto">
          <a:xfrm>
            <a:off x="922622" y="3154363"/>
            <a:ext cx="4794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LAN1</a:t>
            </a:r>
            <a:endParaRPr lang="en-US" sz="2000"/>
          </a:p>
        </p:txBody>
      </p:sp>
      <p:sp>
        <p:nvSpPr>
          <p:cNvPr id="26" name="Rectangle 24">
            <a:extLst>
              <a:ext uri="{FF2B5EF4-FFF2-40B4-BE49-F238E27FC236}">
                <a16:creationId xmlns:a16="http://schemas.microsoft.com/office/drawing/2014/main" id="{38667FE3-553D-4214-AE5F-7B04FED348AE}"/>
              </a:ext>
            </a:extLst>
          </p:cNvPr>
          <p:cNvSpPr>
            <a:spLocks noChangeArrowheads="1"/>
          </p:cNvSpPr>
          <p:nvPr/>
        </p:nvSpPr>
        <p:spPr bwMode="auto">
          <a:xfrm>
            <a:off x="4367497" y="3154363"/>
            <a:ext cx="4778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LAN2</a:t>
            </a:r>
            <a:endParaRPr lang="en-US" sz="2000"/>
          </a:p>
        </p:txBody>
      </p:sp>
      <p:sp>
        <p:nvSpPr>
          <p:cNvPr id="27" name="Rectangle 25">
            <a:extLst>
              <a:ext uri="{FF2B5EF4-FFF2-40B4-BE49-F238E27FC236}">
                <a16:creationId xmlns:a16="http://schemas.microsoft.com/office/drawing/2014/main" id="{5B0404C3-E012-4D46-B13E-0A6A5F6A14D4}"/>
              </a:ext>
            </a:extLst>
          </p:cNvPr>
          <p:cNvSpPr>
            <a:spLocks noChangeArrowheads="1"/>
          </p:cNvSpPr>
          <p:nvPr/>
        </p:nvSpPr>
        <p:spPr bwMode="auto">
          <a:xfrm>
            <a:off x="7628222" y="3154363"/>
            <a:ext cx="476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500">
                <a:solidFill>
                  <a:srgbClr val="000000"/>
                </a:solidFill>
              </a:rPr>
              <a:t>LAN3</a:t>
            </a:r>
            <a:endParaRPr lang="en-US" sz="2000"/>
          </a:p>
        </p:txBody>
      </p:sp>
      <p:graphicFrame>
        <p:nvGraphicFramePr>
          <p:cNvPr id="28" name="Object 26">
            <a:extLst>
              <a:ext uri="{FF2B5EF4-FFF2-40B4-BE49-F238E27FC236}">
                <a16:creationId xmlns:a16="http://schemas.microsoft.com/office/drawing/2014/main" id="{9AF19DA1-4128-4A0D-8964-4A244F1361B5}"/>
              </a:ext>
            </a:extLst>
          </p:cNvPr>
          <p:cNvGraphicFramePr>
            <a:graphicFrameLocks noChangeAspect="1"/>
          </p:cNvGraphicFramePr>
          <p:nvPr>
            <p:extLst>
              <p:ext uri="{D42A27DB-BD31-4B8C-83A1-F6EECF244321}">
                <p14:modId xmlns:p14="http://schemas.microsoft.com/office/powerpoint/2010/main" val="3716655200"/>
              </p:ext>
            </p:extLst>
          </p:nvPr>
        </p:nvGraphicFramePr>
        <p:xfrm>
          <a:off x="476534" y="1592263"/>
          <a:ext cx="668338" cy="665162"/>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67034"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534" y="1592263"/>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AD7A8FD7-6958-43C8-9FC0-F3705FDA0974}"/>
              </a:ext>
            </a:extLst>
          </p:cNvPr>
          <p:cNvGraphicFramePr>
            <a:graphicFrameLocks noChangeAspect="1"/>
          </p:cNvGraphicFramePr>
          <p:nvPr>
            <p:extLst>
              <p:ext uri="{D42A27DB-BD31-4B8C-83A1-F6EECF244321}">
                <p14:modId xmlns:p14="http://schemas.microsoft.com/office/powerpoint/2010/main" val="832993745"/>
              </p:ext>
            </p:extLst>
          </p:nvPr>
        </p:nvGraphicFramePr>
        <p:xfrm>
          <a:off x="1717959" y="1592263"/>
          <a:ext cx="668338" cy="665162"/>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67035"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7959" y="1592263"/>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294BCA1E-F16D-4431-8D89-466E4181E310}"/>
              </a:ext>
            </a:extLst>
          </p:cNvPr>
          <p:cNvGraphicFramePr>
            <a:graphicFrameLocks noChangeAspect="1"/>
          </p:cNvGraphicFramePr>
          <p:nvPr>
            <p:extLst>
              <p:ext uri="{D42A27DB-BD31-4B8C-83A1-F6EECF244321}">
                <p14:modId xmlns:p14="http://schemas.microsoft.com/office/powerpoint/2010/main" val="3119040831"/>
              </p:ext>
            </p:extLst>
          </p:nvPr>
        </p:nvGraphicFramePr>
        <p:xfrm>
          <a:off x="4269072" y="1592263"/>
          <a:ext cx="668337" cy="665162"/>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67036"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072" y="1592263"/>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514F6052-FD3D-411D-BE86-AFF5067E144D}"/>
              </a:ext>
            </a:extLst>
          </p:cNvPr>
          <p:cNvGraphicFramePr>
            <a:graphicFrameLocks noChangeAspect="1"/>
          </p:cNvGraphicFramePr>
          <p:nvPr>
            <p:extLst>
              <p:ext uri="{D42A27DB-BD31-4B8C-83A1-F6EECF244321}">
                <p14:modId xmlns:p14="http://schemas.microsoft.com/office/powerpoint/2010/main" val="2769600507"/>
              </p:ext>
            </p:extLst>
          </p:nvPr>
        </p:nvGraphicFramePr>
        <p:xfrm>
          <a:off x="6766209" y="1592263"/>
          <a:ext cx="668338" cy="665162"/>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67037"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6209" y="1592263"/>
                        <a:ext cx="668338"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16D243FD-7BEA-4032-93CC-9D9AA90EB519}"/>
              </a:ext>
            </a:extLst>
          </p:cNvPr>
          <p:cNvGraphicFramePr>
            <a:graphicFrameLocks noChangeAspect="1"/>
          </p:cNvGraphicFramePr>
          <p:nvPr>
            <p:extLst>
              <p:ext uri="{D42A27DB-BD31-4B8C-83A1-F6EECF244321}">
                <p14:modId xmlns:p14="http://schemas.microsoft.com/office/powerpoint/2010/main" val="3883706008"/>
              </p:ext>
            </p:extLst>
          </p:nvPr>
        </p:nvGraphicFramePr>
        <p:xfrm>
          <a:off x="7980647" y="1592263"/>
          <a:ext cx="668337" cy="665162"/>
        </p:xfrm>
        <a:graphic>
          <a:graphicData uri="http://schemas.openxmlformats.org/presentationml/2006/ole">
            <mc:AlternateContent xmlns:mc="http://schemas.openxmlformats.org/markup-compatibility/2006">
              <mc:Choice xmlns:v="urn:schemas-microsoft-com:vml" Requires="v">
                <p:oleObj name="Clip" r:id="rId5" imgW="936139" imgH="845107" progId="">
                  <p:embed/>
                </p:oleObj>
              </mc:Choice>
              <mc:Fallback>
                <p:oleObj name="Clip" r:id="rId5" imgW="936139" imgH="845107" progId="">
                  <p:embed/>
                  <p:pic>
                    <p:nvPicPr>
                      <p:cNvPr id="1067038"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0647" y="1592263"/>
                        <a:ext cx="6683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EDAD0E1F-8C6B-4CE1-BE4A-3CFA14977DD3}"/>
              </a:ext>
            </a:extLst>
          </p:cNvPr>
          <p:cNvSpPr>
            <a:spLocks/>
          </p:cNvSpPr>
          <p:nvPr/>
        </p:nvSpPr>
        <p:spPr bwMode="auto">
          <a:xfrm>
            <a:off x="2271997" y="3028950"/>
            <a:ext cx="334962"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9F2A5625-F521-4602-82DD-C20F17427360}"/>
              </a:ext>
            </a:extLst>
          </p:cNvPr>
          <p:cNvSpPr>
            <a:spLocks/>
          </p:cNvSpPr>
          <p:nvPr/>
        </p:nvSpPr>
        <p:spPr bwMode="auto">
          <a:xfrm>
            <a:off x="5410484" y="3013075"/>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8FDA15FA-FE9D-4788-A0F3-18BB285F0227}"/>
              </a:ext>
            </a:extLst>
          </p:cNvPr>
          <p:cNvSpPr>
            <a:spLocks/>
          </p:cNvSpPr>
          <p:nvPr/>
        </p:nvSpPr>
        <p:spPr bwMode="auto">
          <a:xfrm flipH="1">
            <a:off x="3448334" y="2997200"/>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D352E0E5-0D88-4BB7-8668-9A97B42CC8E3}"/>
              </a:ext>
            </a:extLst>
          </p:cNvPr>
          <p:cNvSpPr>
            <a:spLocks/>
          </p:cNvSpPr>
          <p:nvPr/>
        </p:nvSpPr>
        <p:spPr bwMode="auto">
          <a:xfrm flipH="1">
            <a:off x="6532847" y="3013075"/>
            <a:ext cx="333375" cy="519113"/>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7" name="Rectangle 38">
            <a:extLst>
              <a:ext uri="{FF2B5EF4-FFF2-40B4-BE49-F238E27FC236}">
                <a16:creationId xmlns:a16="http://schemas.microsoft.com/office/drawing/2014/main" id="{1029993A-C81F-4F93-862D-157CBA137286}"/>
              </a:ext>
            </a:extLst>
          </p:cNvPr>
          <p:cNvSpPr>
            <a:spLocks noChangeArrowheads="1"/>
          </p:cNvSpPr>
          <p:nvPr/>
        </p:nvSpPr>
        <p:spPr bwMode="auto">
          <a:xfrm>
            <a:off x="5313647" y="4321175"/>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38" name="Rectangle 39">
            <a:extLst>
              <a:ext uri="{FF2B5EF4-FFF2-40B4-BE49-F238E27FC236}">
                <a16:creationId xmlns:a16="http://schemas.microsoft.com/office/drawing/2014/main" id="{1302AAD0-9D86-4FA4-98CD-20694DE7EB02}"/>
              </a:ext>
            </a:extLst>
          </p:cNvPr>
          <p:cNvSpPr>
            <a:spLocks noChangeArrowheads="1"/>
          </p:cNvSpPr>
          <p:nvPr/>
        </p:nvSpPr>
        <p:spPr bwMode="auto">
          <a:xfrm>
            <a:off x="5323172" y="4413250"/>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39" name="Rectangle 40">
            <a:extLst>
              <a:ext uri="{FF2B5EF4-FFF2-40B4-BE49-F238E27FC236}">
                <a16:creationId xmlns:a16="http://schemas.microsoft.com/office/drawing/2014/main" id="{CD57387F-6F99-45E5-A11D-8DA9E9D8A3E2}"/>
              </a:ext>
            </a:extLst>
          </p:cNvPr>
          <p:cNvSpPr>
            <a:spLocks noChangeArrowheads="1"/>
          </p:cNvSpPr>
          <p:nvPr/>
        </p:nvSpPr>
        <p:spPr bwMode="auto">
          <a:xfrm>
            <a:off x="5313647" y="47386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0" name="Rectangle 41">
            <a:extLst>
              <a:ext uri="{FF2B5EF4-FFF2-40B4-BE49-F238E27FC236}">
                <a16:creationId xmlns:a16="http://schemas.microsoft.com/office/drawing/2014/main" id="{2C2CD678-8671-492C-B29D-897E86D8E42C}"/>
              </a:ext>
            </a:extLst>
          </p:cNvPr>
          <p:cNvSpPr>
            <a:spLocks noChangeArrowheads="1"/>
          </p:cNvSpPr>
          <p:nvPr/>
        </p:nvSpPr>
        <p:spPr bwMode="auto">
          <a:xfrm>
            <a:off x="5313647" y="5035550"/>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1" name="Rectangle 42">
            <a:extLst>
              <a:ext uri="{FF2B5EF4-FFF2-40B4-BE49-F238E27FC236}">
                <a16:creationId xmlns:a16="http://schemas.microsoft.com/office/drawing/2014/main" id="{7DA60A79-FA18-4F08-8760-C76E9A21EBA9}"/>
              </a:ext>
            </a:extLst>
          </p:cNvPr>
          <p:cNvSpPr>
            <a:spLocks noChangeArrowheads="1"/>
          </p:cNvSpPr>
          <p:nvPr/>
        </p:nvSpPr>
        <p:spPr bwMode="auto">
          <a:xfrm>
            <a:off x="5313647" y="5335588"/>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3">
            <a:extLst>
              <a:ext uri="{FF2B5EF4-FFF2-40B4-BE49-F238E27FC236}">
                <a16:creationId xmlns:a16="http://schemas.microsoft.com/office/drawing/2014/main" id="{021D2C0D-E1EC-4873-875C-98587C540538}"/>
              </a:ext>
            </a:extLst>
          </p:cNvPr>
          <p:cNvSpPr>
            <a:spLocks noChangeArrowheads="1"/>
          </p:cNvSpPr>
          <p:nvPr/>
        </p:nvSpPr>
        <p:spPr bwMode="auto">
          <a:xfrm>
            <a:off x="5313647" y="5634038"/>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4">
            <a:extLst>
              <a:ext uri="{FF2B5EF4-FFF2-40B4-BE49-F238E27FC236}">
                <a16:creationId xmlns:a16="http://schemas.microsoft.com/office/drawing/2014/main" id="{1A5CA674-83A7-48ED-824D-0220E6B06282}"/>
              </a:ext>
            </a:extLst>
          </p:cNvPr>
          <p:cNvSpPr>
            <a:spLocks noChangeArrowheads="1"/>
          </p:cNvSpPr>
          <p:nvPr/>
        </p:nvSpPr>
        <p:spPr bwMode="auto">
          <a:xfrm>
            <a:off x="5313647" y="5930900"/>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44" name="Line 45">
            <a:extLst>
              <a:ext uri="{FF2B5EF4-FFF2-40B4-BE49-F238E27FC236}">
                <a16:creationId xmlns:a16="http://schemas.microsoft.com/office/drawing/2014/main" id="{7942026D-BF0D-40E0-BE56-55B697D8B568}"/>
              </a:ext>
            </a:extLst>
          </p:cNvPr>
          <p:cNvSpPr>
            <a:spLocks noChangeShapeType="1"/>
          </p:cNvSpPr>
          <p:nvPr/>
        </p:nvSpPr>
        <p:spPr bwMode="auto">
          <a:xfrm flipH="1">
            <a:off x="6128034" y="4313238"/>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46">
            <a:extLst>
              <a:ext uri="{FF2B5EF4-FFF2-40B4-BE49-F238E27FC236}">
                <a16:creationId xmlns:a16="http://schemas.microsoft.com/office/drawing/2014/main" id="{034C8E80-F1BF-4EBE-B82C-BD97180E87E3}"/>
              </a:ext>
            </a:extLst>
          </p:cNvPr>
          <p:cNvSpPr>
            <a:spLocks noChangeArrowheads="1"/>
          </p:cNvSpPr>
          <p:nvPr/>
        </p:nvSpPr>
        <p:spPr bwMode="auto">
          <a:xfrm>
            <a:off x="5581934" y="4776788"/>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46" name="Rectangle 47">
            <a:extLst>
              <a:ext uri="{FF2B5EF4-FFF2-40B4-BE49-F238E27FC236}">
                <a16:creationId xmlns:a16="http://schemas.microsoft.com/office/drawing/2014/main" id="{B5770F94-2819-4DEA-A0F0-FBA7FBAAC0A6}"/>
              </a:ext>
            </a:extLst>
          </p:cNvPr>
          <p:cNvSpPr>
            <a:spLocks noChangeArrowheads="1"/>
          </p:cNvSpPr>
          <p:nvPr/>
        </p:nvSpPr>
        <p:spPr bwMode="auto">
          <a:xfrm>
            <a:off x="6399497" y="4776788"/>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47" name="Rectangle 48">
            <a:extLst>
              <a:ext uri="{FF2B5EF4-FFF2-40B4-BE49-F238E27FC236}">
                <a16:creationId xmlns:a16="http://schemas.microsoft.com/office/drawing/2014/main" id="{3C35A675-9238-4F17-B2C9-1F7B22621550}"/>
              </a:ext>
            </a:extLst>
          </p:cNvPr>
          <p:cNvSpPr>
            <a:spLocks noChangeArrowheads="1"/>
          </p:cNvSpPr>
          <p:nvPr/>
        </p:nvSpPr>
        <p:spPr bwMode="auto">
          <a:xfrm>
            <a:off x="5556827" y="5043488"/>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S3</a:t>
            </a:r>
            <a:endParaRPr lang="en-US" sz="2400" b="1">
              <a:solidFill>
                <a:srgbClr val="FFFF00"/>
              </a:solidFill>
            </a:endParaRPr>
          </a:p>
        </p:txBody>
      </p:sp>
      <p:sp>
        <p:nvSpPr>
          <p:cNvPr id="48" name="Rectangle 49">
            <a:extLst>
              <a:ext uri="{FF2B5EF4-FFF2-40B4-BE49-F238E27FC236}">
                <a16:creationId xmlns:a16="http://schemas.microsoft.com/office/drawing/2014/main" id="{27FD229B-6687-4097-8923-7652347DDD73}"/>
              </a:ext>
            </a:extLst>
          </p:cNvPr>
          <p:cNvSpPr>
            <a:spLocks noChangeArrowheads="1"/>
          </p:cNvSpPr>
          <p:nvPr/>
        </p:nvSpPr>
        <p:spPr bwMode="auto">
          <a:xfrm>
            <a:off x="6384620" y="5043488"/>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1</a:t>
            </a:r>
            <a:endParaRPr lang="en-US" sz="2400" b="1">
              <a:solidFill>
                <a:srgbClr val="FFFF00"/>
              </a:solidFill>
            </a:endParaRPr>
          </a:p>
        </p:txBody>
      </p:sp>
      <p:sp>
        <p:nvSpPr>
          <p:cNvPr id="49" name="Rectangle 50">
            <a:extLst>
              <a:ext uri="{FF2B5EF4-FFF2-40B4-BE49-F238E27FC236}">
                <a16:creationId xmlns:a16="http://schemas.microsoft.com/office/drawing/2014/main" id="{517056DC-5886-47CC-8FF1-652909608BD5}"/>
              </a:ext>
            </a:extLst>
          </p:cNvPr>
          <p:cNvSpPr>
            <a:spLocks noChangeArrowheads="1"/>
          </p:cNvSpPr>
          <p:nvPr/>
        </p:nvSpPr>
        <p:spPr bwMode="auto">
          <a:xfrm>
            <a:off x="5702584" y="5364163"/>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50" name="Rectangle 51">
            <a:extLst>
              <a:ext uri="{FF2B5EF4-FFF2-40B4-BE49-F238E27FC236}">
                <a16:creationId xmlns:a16="http://schemas.microsoft.com/office/drawing/2014/main" id="{F0BBCBEC-20A6-40A9-A6B4-431B57DEF524}"/>
              </a:ext>
            </a:extLst>
          </p:cNvPr>
          <p:cNvSpPr>
            <a:spLocks noChangeArrowheads="1"/>
          </p:cNvSpPr>
          <p:nvPr/>
        </p:nvSpPr>
        <p:spPr bwMode="auto">
          <a:xfrm>
            <a:off x="6461409" y="5345113"/>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51" name="Rectangle 53">
            <a:extLst>
              <a:ext uri="{FF2B5EF4-FFF2-40B4-BE49-F238E27FC236}">
                <a16:creationId xmlns:a16="http://schemas.microsoft.com/office/drawing/2014/main" id="{83775B80-938B-47D0-A382-3188DF44F93A}"/>
              </a:ext>
            </a:extLst>
          </p:cNvPr>
          <p:cNvSpPr>
            <a:spLocks noChangeArrowheads="1"/>
          </p:cNvSpPr>
          <p:nvPr/>
        </p:nvSpPr>
        <p:spPr bwMode="auto">
          <a:xfrm>
            <a:off x="2265647" y="4321175"/>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52" name="Rectangle 54">
            <a:extLst>
              <a:ext uri="{FF2B5EF4-FFF2-40B4-BE49-F238E27FC236}">
                <a16:creationId xmlns:a16="http://schemas.microsoft.com/office/drawing/2014/main" id="{069CDB42-FE6D-440F-B216-54AB6D8C006A}"/>
              </a:ext>
            </a:extLst>
          </p:cNvPr>
          <p:cNvSpPr>
            <a:spLocks noChangeArrowheads="1"/>
          </p:cNvSpPr>
          <p:nvPr/>
        </p:nvSpPr>
        <p:spPr bwMode="auto">
          <a:xfrm>
            <a:off x="2275172" y="4413250"/>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53" name="Rectangle 55">
            <a:extLst>
              <a:ext uri="{FF2B5EF4-FFF2-40B4-BE49-F238E27FC236}">
                <a16:creationId xmlns:a16="http://schemas.microsoft.com/office/drawing/2014/main" id="{7AADE254-DB7F-48AF-A8DD-F1F427DEB9F5}"/>
              </a:ext>
            </a:extLst>
          </p:cNvPr>
          <p:cNvSpPr>
            <a:spLocks noChangeArrowheads="1"/>
          </p:cNvSpPr>
          <p:nvPr/>
        </p:nvSpPr>
        <p:spPr bwMode="auto">
          <a:xfrm>
            <a:off x="2265647" y="473868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4" name="Rectangle 56">
            <a:extLst>
              <a:ext uri="{FF2B5EF4-FFF2-40B4-BE49-F238E27FC236}">
                <a16:creationId xmlns:a16="http://schemas.microsoft.com/office/drawing/2014/main" id="{79BF65F6-5C11-489B-8B32-8D1A124330DB}"/>
              </a:ext>
            </a:extLst>
          </p:cNvPr>
          <p:cNvSpPr>
            <a:spLocks noChangeArrowheads="1"/>
          </p:cNvSpPr>
          <p:nvPr/>
        </p:nvSpPr>
        <p:spPr bwMode="auto">
          <a:xfrm>
            <a:off x="2265647" y="5035550"/>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5" name="Rectangle 57">
            <a:extLst>
              <a:ext uri="{FF2B5EF4-FFF2-40B4-BE49-F238E27FC236}">
                <a16:creationId xmlns:a16="http://schemas.microsoft.com/office/drawing/2014/main" id="{8BFDD248-CEA1-4B15-827F-8BF08EAB632A}"/>
              </a:ext>
            </a:extLst>
          </p:cNvPr>
          <p:cNvSpPr>
            <a:spLocks noChangeArrowheads="1"/>
          </p:cNvSpPr>
          <p:nvPr/>
        </p:nvSpPr>
        <p:spPr bwMode="auto">
          <a:xfrm>
            <a:off x="2265647" y="5335588"/>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56" name="Rectangle 58">
            <a:extLst>
              <a:ext uri="{FF2B5EF4-FFF2-40B4-BE49-F238E27FC236}">
                <a16:creationId xmlns:a16="http://schemas.microsoft.com/office/drawing/2014/main" id="{9F83F101-C330-41CD-90F9-F6328374DA7B}"/>
              </a:ext>
            </a:extLst>
          </p:cNvPr>
          <p:cNvSpPr>
            <a:spLocks noChangeArrowheads="1"/>
          </p:cNvSpPr>
          <p:nvPr/>
        </p:nvSpPr>
        <p:spPr bwMode="auto">
          <a:xfrm>
            <a:off x="2265647" y="5634038"/>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57" name="Rectangle 59">
            <a:extLst>
              <a:ext uri="{FF2B5EF4-FFF2-40B4-BE49-F238E27FC236}">
                <a16:creationId xmlns:a16="http://schemas.microsoft.com/office/drawing/2014/main" id="{DA7CFF5D-A4FE-44D3-8481-07630E8C4465}"/>
              </a:ext>
            </a:extLst>
          </p:cNvPr>
          <p:cNvSpPr>
            <a:spLocks noChangeArrowheads="1"/>
          </p:cNvSpPr>
          <p:nvPr/>
        </p:nvSpPr>
        <p:spPr bwMode="auto">
          <a:xfrm>
            <a:off x="2265647" y="5930900"/>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58" name="Line 60">
            <a:extLst>
              <a:ext uri="{FF2B5EF4-FFF2-40B4-BE49-F238E27FC236}">
                <a16:creationId xmlns:a16="http://schemas.microsoft.com/office/drawing/2014/main" id="{6869FA96-2DB7-4CF4-B7AA-FF7594B6E25F}"/>
              </a:ext>
            </a:extLst>
          </p:cNvPr>
          <p:cNvSpPr>
            <a:spLocks noChangeShapeType="1"/>
          </p:cNvSpPr>
          <p:nvPr/>
        </p:nvSpPr>
        <p:spPr bwMode="auto">
          <a:xfrm flipH="1">
            <a:off x="3080034" y="4313238"/>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Rectangle 61">
            <a:extLst>
              <a:ext uri="{FF2B5EF4-FFF2-40B4-BE49-F238E27FC236}">
                <a16:creationId xmlns:a16="http://schemas.microsoft.com/office/drawing/2014/main" id="{BA71BA0A-F6AC-4C8B-985F-ADB59972F83C}"/>
              </a:ext>
            </a:extLst>
          </p:cNvPr>
          <p:cNvSpPr>
            <a:spLocks noChangeArrowheads="1"/>
          </p:cNvSpPr>
          <p:nvPr/>
        </p:nvSpPr>
        <p:spPr bwMode="auto">
          <a:xfrm>
            <a:off x="2533934" y="4776788"/>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60" name="Rectangle 62">
            <a:extLst>
              <a:ext uri="{FF2B5EF4-FFF2-40B4-BE49-F238E27FC236}">
                <a16:creationId xmlns:a16="http://schemas.microsoft.com/office/drawing/2014/main" id="{1DC36C5D-DD1B-4762-826D-92018FB422C8}"/>
              </a:ext>
            </a:extLst>
          </p:cNvPr>
          <p:cNvSpPr>
            <a:spLocks noChangeArrowheads="1"/>
          </p:cNvSpPr>
          <p:nvPr/>
        </p:nvSpPr>
        <p:spPr bwMode="auto">
          <a:xfrm>
            <a:off x="3351497" y="4776788"/>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1" name="Rectangle 63">
            <a:extLst>
              <a:ext uri="{FF2B5EF4-FFF2-40B4-BE49-F238E27FC236}">
                <a16:creationId xmlns:a16="http://schemas.microsoft.com/office/drawing/2014/main" id="{88129DFE-A81B-4A18-8DFD-8228FB54A064}"/>
              </a:ext>
            </a:extLst>
          </p:cNvPr>
          <p:cNvSpPr>
            <a:spLocks noChangeArrowheads="1"/>
          </p:cNvSpPr>
          <p:nvPr/>
        </p:nvSpPr>
        <p:spPr bwMode="auto">
          <a:xfrm>
            <a:off x="2508827" y="5043488"/>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S3</a:t>
            </a:r>
            <a:endParaRPr lang="en-US" sz="2400" b="1">
              <a:solidFill>
                <a:srgbClr val="FFFF00"/>
              </a:solidFill>
            </a:endParaRPr>
          </a:p>
        </p:txBody>
      </p:sp>
      <p:sp>
        <p:nvSpPr>
          <p:cNvPr id="62" name="Rectangle 64">
            <a:extLst>
              <a:ext uri="{FF2B5EF4-FFF2-40B4-BE49-F238E27FC236}">
                <a16:creationId xmlns:a16="http://schemas.microsoft.com/office/drawing/2014/main" id="{10F53BE1-94D4-4823-89F0-C951CF750CCC}"/>
              </a:ext>
            </a:extLst>
          </p:cNvPr>
          <p:cNvSpPr>
            <a:spLocks noChangeArrowheads="1"/>
          </p:cNvSpPr>
          <p:nvPr/>
        </p:nvSpPr>
        <p:spPr bwMode="auto">
          <a:xfrm>
            <a:off x="3336620" y="5043488"/>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2</a:t>
            </a:r>
            <a:endParaRPr lang="en-US" sz="2400" b="1">
              <a:solidFill>
                <a:srgbClr val="FFFF00"/>
              </a:solidFill>
            </a:endParaRPr>
          </a:p>
        </p:txBody>
      </p:sp>
      <p:sp>
        <p:nvSpPr>
          <p:cNvPr id="63" name="Rectangle 65">
            <a:extLst>
              <a:ext uri="{FF2B5EF4-FFF2-40B4-BE49-F238E27FC236}">
                <a16:creationId xmlns:a16="http://schemas.microsoft.com/office/drawing/2014/main" id="{52FDF999-1A89-4D1A-9F51-11A0A5260D8D}"/>
              </a:ext>
            </a:extLst>
          </p:cNvPr>
          <p:cNvSpPr>
            <a:spLocks noChangeArrowheads="1"/>
          </p:cNvSpPr>
          <p:nvPr/>
        </p:nvSpPr>
        <p:spPr bwMode="auto">
          <a:xfrm>
            <a:off x="2654584" y="5364163"/>
            <a:ext cx="1588" cy="3651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4" name="Rectangle 66">
            <a:extLst>
              <a:ext uri="{FF2B5EF4-FFF2-40B4-BE49-F238E27FC236}">
                <a16:creationId xmlns:a16="http://schemas.microsoft.com/office/drawing/2014/main" id="{A3FCD0E9-1D65-4B31-9F73-5CFBAC697177}"/>
              </a:ext>
            </a:extLst>
          </p:cNvPr>
          <p:cNvSpPr>
            <a:spLocks noChangeArrowheads="1"/>
          </p:cNvSpPr>
          <p:nvPr/>
        </p:nvSpPr>
        <p:spPr bwMode="auto">
          <a:xfrm>
            <a:off x="3413409" y="5345113"/>
            <a:ext cx="1588" cy="365125"/>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sz="2400"/>
          </a:p>
        </p:txBody>
      </p:sp>
      <p:sp>
        <p:nvSpPr>
          <p:cNvPr id="65" name="Rectangle 67">
            <a:extLst>
              <a:ext uri="{FF2B5EF4-FFF2-40B4-BE49-F238E27FC236}">
                <a16:creationId xmlns:a16="http://schemas.microsoft.com/office/drawing/2014/main" id="{F9524004-9858-4516-AE64-022253EF0D4A}"/>
              </a:ext>
            </a:extLst>
          </p:cNvPr>
          <p:cNvSpPr txBox="1">
            <a:spLocks noChangeArrowheads="1"/>
          </p:cNvSpPr>
          <p:nvPr/>
        </p:nvSpPr>
        <p:spPr>
          <a:xfrm>
            <a:off x="851184" y="134938"/>
            <a:ext cx="7543800" cy="1062037"/>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b="0"/>
              <a:t>S3</a:t>
            </a:r>
            <a:r>
              <a:rPr lang="en-US" b="0">
                <a:cs typeface="Arial" charset="0"/>
              </a:rPr>
              <a:t>→S2</a:t>
            </a:r>
          </a:p>
        </p:txBody>
      </p:sp>
      <p:sp>
        <p:nvSpPr>
          <p:cNvPr id="66" name="Text Box 68">
            <a:extLst>
              <a:ext uri="{FF2B5EF4-FFF2-40B4-BE49-F238E27FC236}">
                <a16:creationId xmlns:a16="http://schemas.microsoft.com/office/drawing/2014/main" id="{45453FFD-0917-48BB-B60E-B781F2451E07}"/>
              </a:ext>
            </a:extLst>
          </p:cNvPr>
          <p:cNvSpPr txBox="1">
            <a:spLocks noChangeArrowheads="1"/>
          </p:cNvSpPr>
          <p:nvPr/>
        </p:nvSpPr>
        <p:spPr bwMode="auto">
          <a:xfrm>
            <a:off x="4088097" y="2465388"/>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67" name="Text Box 69">
            <a:extLst>
              <a:ext uri="{FF2B5EF4-FFF2-40B4-BE49-F238E27FC236}">
                <a16:creationId xmlns:a16="http://schemas.microsoft.com/office/drawing/2014/main" id="{501FE8A9-B938-426E-A695-159B6F885855}"/>
              </a:ext>
            </a:extLst>
          </p:cNvPr>
          <p:cNvSpPr txBox="1">
            <a:spLocks noChangeArrowheads="1"/>
          </p:cNvSpPr>
          <p:nvPr/>
        </p:nvSpPr>
        <p:spPr bwMode="auto">
          <a:xfrm>
            <a:off x="2583147" y="2779713"/>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68" name="Text Box 70">
            <a:extLst>
              <a:ext uri="{FF2B5EF4-FFF2-40B4-BE49-F238E27FC236}">
                <a16:creationId xmlns:a16="http://schemas.microsoft.com/office/drawing/2014/main" id="{E1209335-840A-4CF0-8778-90856E88F72D}"/>
              </a:ext>
            </a:extLst>
          </p:cNvPr>
          <p:cNvSpPr txBox="1">
            <a:spLocks noChangeArrowheads="1"/>
          </p:cNvSpPr>
          <p:nvPr/>
        </p:nvSpPr>
        <p:spPr bwMode="auto">
          <a:xfrm>
            <a:off x="5593047" y="2760663"/>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69" name="Text Box 71">
            <a:extLst>
              <a:ext uri="{FF2B5EF4-FFF2-40B4-BE49-F238E27FC236}">
                <a16:creationId xmlns:a16="http://schemas.microsoft.com/office/drawing/2014/main" id="{0C97D1B7-284A-45E0-AC36-31A7BD1F3DE3}"/>
              </a:ext>
            </a:extLst>
          </p:cNvPr>
          <p:cNvSpPr txBox="1">
            <a:spLocks noChangeArrowheads="1"/>
          </p:cNvSpPr>
          <p:nvPr/>
        </p:nvSpPr>
        <p:spPr bwMode="auto">
          <a:xfrm>
            <a:off x="1116297" y="2541588"/>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70" name="Text Box 72">
            <a:extLst>
              <a:ext uri="{FF2B5EF4-FFF2-40B4-BE49-F238E27FC236}">
                <a16:creationId xmlns:a16="http://schemas.microsoft.com/office/drawing/2014/main" id="{B86E9085-9A2F-4F63-8AC7-AF3ECE5A3E69}"/>
              </a:ext>
            </a:extLst>
          </p:cNvPr>
          <p:cNvSpPr txBox="1">
            <a:spLocks noChangeArrowheads="1"/>
          </p:cNvSpPr>
          <p:nvPr/>
        </p:nvSpPr>
        <p:spPr bwMode="auto">
          <a:xfrm>
            <a:off x="7193247" y="2570163"/>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S3</a:t>
            </a:r>
            <a:r>
              <a:rPr lang="en-US">
                <a:sym typeface="Wingdings" pitchFamily="2" charset="2"/>
              </a:rPr>
              <a:t>S2</a:t>
            </a:r>
            <a:endParaRPr lang="en-US"/>
          </a:p>
        </p:txBody>
      </p:sp>
      <p:sp>
        <p:nvSpPr>
          <p:cNvPr id="71" name="Date Placeholder 70">
            <a:extLst>
              <a:ext uri="{FF2B5EF4-FFF2-40B4-BE49-F238E27FC236}">
                <a16:creationId xmlns:a16="http://schemas.microsoft.com/office/drawing/2014/main" id="{415616D9-A45F-432C-A005-F22BEE7AD22C}"/>
              </a:ext>
            </a:extLst>
          </p:cNvPr>
          <p:cNvSpPr>
            <a:spLocks noGrp="1"/>
          </p:cNvSpPr>
          <p:nvPr>
            <p:ph type="dt" sz="half" idx="10"/>
          </p:nvPr>
        </p:nvSpPr>
        <p:spPr/>
        <p:txBody>
          <a:bodyPr/>
          <a:lstStyle/>
          <a:p>
            <a:fld id="{C92941B6-198F-47AB-9439-3CDAB4BB1B1A}" type="datetime1">
              <a:rPr lang="en-US" smtClean="0"/>
              <a:t>9/7/2025</a:t>
            </a:fld>
            <a:endParaRPr lang="en-IN"/>
          </a:p>
        </p:txBody>
      </p:sp>
    </p:spTree>
    <p:extLst>
      <p:ext uri="{BB962C8B-B14F-4D97-AF65-F5344CB8AC3E}">
        <p14:creationId xmlns:p14="http://schemas.microsoft.com/office/powerpoint/2010/main" val="262105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66"/>
                                        </p:tgtEl>
                                      </p:cBhvr>
                                    </p:animEffect>
                                    <p:set>
                                      <p:cBhvr>
                                        <p:cTn id="7" dur="1" fill="hold">
                                          <p:stCondLst>
                                            <p:cond delay="499"/>
                                          </p:stCondLst>
                                        </p:cTn>
                                        <p:tgtEl>
                                          <p:spTgt spid="66"/>
                                        </p:tgtEl>
                                        <p:attrNameLst>
                                          <p:attrName>style.visibility</p:attrName>
                                        </p:attrNameLst>
                                      </p:cBhvr>
                                      <p:to>
                                        <p:strVal val="hidden"/>
                                      </p:to>
                                    </p:set>
                                  </p:childTnLst>
                                </p:cTn>
                              </p:par>
                              <p:par>
                                <p:cTn id="8" presetID="22" presetClass="entr" presetSubtype="2"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right)">
                                      <p:cBhvr>
                                        <p:cTn id="10" dur="500"/>
                                        <p:tgtEl>
                                          <p:spTgt spid="6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checkerboard(across)">
                                      <p:cBhvr>
                                        <p:cTn id="18" dur="500"/>
                                        <p:tgtEl>
                                          <p:spTgt spid="61"/>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checkerboard(across)">
                                      <p:cBhvr>
                                        <p:cTn id="21" dur="500"/>
                                        <p:tgtEl>
                                          <p:spTgt spid="6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checkerboard(across)">
                                      <p:cBhvr>
                                        <p:cTn id="24" dur="500"/>
                                        <p:tgtEl>
                                          <p:spTgt spid="4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checkerboard(across)">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1" nodeType="clickEffect">
                                  <p:stCondLst>
                                    <p:cond delay="0"/>
                                  </p:stCondLst>
                                  <p:childTnLst>
                                    <p:animEffect transition="out" filter="wipe(left)">
                                      <p:cBhvr>
                                        <p:cTn id="31" dur="500"/>
                                        <p:tgtEl>
                                          <p:spTgt spid="68"/>
                                        </p:tgtEl>
                                      </p:cBhvr>
                                    </p:animEffect>
                                    <p:set>
                                      <p:cBhvr>
                                        <p:cTn id="32" dur="1" fill="hold">
                                          <p:stCondLst>
                                            <p:cond delay="499"/>
                                          </p:stCondLst>
                                        </p:cTn>
                                        <p:tgtEl>
                                          <p:spTgt spid="68"/>
                                        </p:tgtEl>
                                        <p:attrNameLst>
                                          <p:attrName>style.visibility</p:attrName>
                                        </p:attrNameLst>
                                      </p:cBhvr>
                                      <p:to>
                                        <p:strVal val="hidden"/>
                                      </p:to>
                                    </p:set>
                                  </p:childTnLst>
                                </p:cTn>
                              </p:par>
                              <p:par>
                                <p:cTn id="33" presetID="22" presetClass="exit" presetSubtype="2" fill="hold" grpId="1" nodeType="withEffect">
                                  <p:stCondLst>
                                    <p:cond delay="0"/>
                                  </p:stCondLst>
                                  <p:childTnLst>
                                    <p:animEffect transition="out" filter="wipe(right)">
                                      <p:cBhvr>
                                        <p:cTn id="34" dur="500"/>
                                        <p:tgtEl>
                                          <p:spTgt spid="67"/>
                                        </p:tgtEl>
                                      </p:cBhvr>
                                    </p:animEffect>
                                    <p:set>
                                      <p:cBhvr>
                                        <p:cTn id="35" dur="1" fill="hold">
                                          <p:stCondLst>
                                            <p:cond delay="499"/>
                                          </p:stCondLst>
                                        </p:cTn>
                                        <p:tgtEl>
                                          <p:spTgt spid="67"/>
                                        </p:tgtEl>
                                        <p:attrNameLst>
                                          <p:attrName>style.visibility</p:attrName>
                                        </p:attrNameLst>
                                      </p:cBhvr>
                                      <p:to>
                                        <p:strVal val="hidden"/>
                                      </p:to>
                                    </p:set>
                                  </p:childTnLst>
                                </p:cTn>
                              </p:par>
                              <p:par>
                                <p:cTn id="36" presetID="22" presetClass="entr" presetSubtype="2"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right)">
                                      <p:cBhvr>
                                        <p:cTn id="38" dur="500"/>
                                        <p:tgtEl>
                                          <p:spTgt spid="6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left)">
                                      <p:cBhvr>
                                        <p:cTn id="4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61" grpId="0" animBg="1"/>
      <p:bldP spid="62" grpId="0"/>
      <p:bldP spid="66" grpId="0" animBg="1"/>
      <p:bldP spid="67" grpId="0" animBg="1"/>
      <p:bldP spid="67" grpId="1" animBg="1"/>
      <p:bldP spid="68" grpId="0" animBg="1"/>
      <p:bldP spid="68" grpId="1" animBg="1"/>
      <p:bldP spid="69" grpId="0" animBg="1"/>
      <p:bldP spid="7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441B8848-9982-4A82-8B01-08578FC4C4C6}"/>
              </a:ext>
            </a:extLst>
          </p:cNvPr>
          <p:cNvSpPr>
            <a:spLocks noChangeShapeType="1"/>
          </p:cNvSpPr>
          <p:nvPr/>
        </p:nvSpPr>
        <p:spPr bwMode="auto">
          <a:xfrm>
            <a:off x="488002" y="34853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4511C24C-4BCA-45DA-8C18-40F6DA02B5F1}"/>
              </a:ext>
            </a:extLst>
          </p:cNvPr>
          <p:cNvSpPr>
            <a:spLocks noChangeArrowheads="1"/>
          </p:cNvSpPr>
          <p:nvPr/>
        </p:nvSpPr>
        <p:spPr bwMode="auto">
          <a:xfrm>
            <a:off x="2496190" y="3767948"/>
            <a:ext cx="83026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2204DA38-CB97-4778-B7AA-B6499D21E588}"/>
              </a:ext>
            </a:extLst>
          </p:cNvPr>
          <p:cNvSpPr>
            <a:spLocks noChangeArrowheads="1"/>
          </p:cNvSpPr>
          <p:nvPr/>
        </p:nvSpPr>
        <p:spPr bwMode="auto">
          <a:xfrm>
            <a:off x="2796227" y="38965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7" name="Rectangle 5">
            <a:extLst>
              <a:ext uri="{FF2B5EF4-FFF2-40B4-BE49-F238E27FC236}">
                <a16:creationId xmlns:a16="http://schemas.microsoft.com/office/drawing/2014/main" id="{97352C5C-27BA-4ED7-B326-6C5C441CA2D4}"/>
              </a:ext>
            </a:extLst>
          </p:cNvPr>
          <p:cNvSpPr>
            <a:spLocks noChangeArrowheads="1"/>
          </p:cNvSpPr>
          <p:nvPr/>
        </p:nvSpPr>
        <p:spPr bwMode="auto">
          <a:xfrm>
            <a:off x="535627" y="16645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8" name="Line 6">
            <a:extLst>
              <a:ext uri="{FF2B5EF4-FFF2-40B4-BE49-F238E27FC236}">
                <a16:creationId xmlns:a16="http://schemas.microsoft.com/office/drawing/2014/main" id="{81385B38-D913-4354-8C40-4A5AF849536C}"/>
              </a:ext>
            </a:extLst>
          </p:cNvPr>
          <p:cNvSpPr>
            <a:spLocks noChangeShapeType="1"/>
          </p:cNvSpPr>
          <p:nvPr/>
        </p:nvSpPr>
        <p:spPr bwMode="auto">
          <a:xfrm>
            <a:off x="3599502" y="3485373"/>
            <a:ext cx="182880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6B4322B9-89C3-4374-9157-C37D118467EE}"/>
              </a:ext>
            </a:extLst>
          </p:cNvPr>
          <p:cNvSpPr>
            <a:spLocks noChangeShapeType="1"/>
          </p:cNvSpPr>
          <p:nvPr/>
        </p:nvSpPr>
        <p:spPr bwMode="auto">
          <a:xfrm>
            <a:off x="6658615" y="3485373"/>
            <a:ext cx="18081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5C334C7A-F487-41FF-9274-A42E53524F8F}"/>
              </a:ext>
            </a:extLst>
          </p:cNvPr>
          <p:cNvSpPr>
            <a:spLocks noChangeShapeType="1"/>
          </p:cNvSpPr>
          <p:nvPr/>
        </p:nvSpPr>
        <p:spPr bwMode="auto">
          <a:xfrm>
            <a:off x="664215" y="2713848"/>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3B791734-A681-4FB5-B0FA-CC9DC7792901}"/>
              </a:ext>
            </a:extLst>
          </p:cNvPr>
          <p:cNvSpPr>
            <a:spLocks noChangeArrowheads="1"/>
          </p:cNvSpPr>
          <p:nvPr/>
        </p:nvSpPr>
        <p:spPr bwMode="auto">
          <a:xfrm>
            <a:off x="1780227" y="1664511"/>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2" name="Line 10">
            <a:extLst>
              <a:ext uri="{FF2B5EF4-FFF2-40B4-BE49-F238E27FC236}">
                <a16:creationId xmlns:a16="http://schemas.microsoft.com/office/drawing/2014/main" id="{D229C251-2138-4233-ADC2-061051E0C56B}"/>
              </a:ext>
            </a:extLst>
          </p:cNvPr>
          <p:cNvSpPr>
            <a:spLocks noChangeShapeType="1"/>
          </p:cNvSpPr>
          <p:nvPr/>
        </p:nvSpPr>
        <p:spPr bwMode="auto">
          <a:xfrm>
            <a:off x="1910402" y="2713848"/>
            <a:ext cx="1588"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5DD0E783-4AC8-4CB5-A6BF-4E9F9DE5EA72}"/>
              </a:ext>
            </a:extLst>
          </p:cNvPr>
          <p:cNvSpPr>
            <a:spLocks noChangeArrowheads="1"/>
          </p:cNvSpPr>
          <p:nvPr/>
        </p:nvSpPr>
        <p:spPr bwMode="auto">
          <a:xfrm>
            <a:off x="5628327" y="3767948"/>
            <a:ext cx="777875"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06D5C5C2-91EE-4D12-B729-E0F08D5A6261}"/>
              </a:ext>
            </a:extLst>
          </p:cNvPr>
          <p:cNvSpPr>
            <a:spLocks noChangeArrowheads="1"/>
          </p:cNvSpPr>
          <p:nvPr/>
        </p:nvSpPr>
        <p:spPr bwMode="auto">
          <a:xfrm>
            <a:off x="5936302" y="3896536"/>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5" name="Rectangle 13">
            <a:extLst>
              <a:ext uri="{FF2B5EF4-FFF2-40B4-BE49-F238E27FC236}">
                <a16:creationId xmlns:a16="http://schemas.microsoft.com/office/drawing/2014/main" id="{BDA692BD-9035-4183-8D8E-F5B43E3EAD47}"/>
              </a:ext>
            </a:extLst>
          </p:cNvPr>
          <p:cNvSpPr>
            <a:spLocks noChangeArrowheads="1"/>
          </p:cNvSpPr>
          <p:nvPr/>
        </p:nvSpPr>
        <p:spPr bwMode="auto">
          <a:xfrm>
            <a:off x="4318640" y="16708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6" name="Line 14">
            <a:extLst>
              <a:ext uri="{FF2B5EF4-FFF2-40B4-BE49-F238E27FC236}">
                <a16:creationId xmlns:a16="http://schemas.microsoft.com/office/drawing/2014/main" id="{C1727256-4AC6-4EE7-A3AB-8CA8826D0802}"/>
              </a:ext>
            </a:extLst>
          </p:cNvPr>
          <p:cNvSpPr>
            <a:spLocks noChangeShapeType="1"/>
          </p:cNvSpPr>
          <p:nvPr/>
        </p:nvSpPr>
        <p:spPr bwMode="auto">
          <a:xfrm>
            <a:off x="4447227" y="2720198"/>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57F70762-FB00-4DDF-AC93-D130BEA72F41}"/>
              </a:ext>
            </a:extLst>
          </p:cNvPr>
          <p:cNvSpPr>
            <a:spLocks noChangeArrowheads="1"/>
          </p:cNvSpPr>
          <p:nvPr/>
        </p:nvSpPr>
        <p:spPr bwMode="auto">
          <a:xfrm>
            <a:off x="6852290" y="1670861"/>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8" name="Line 16">
            <a:extLst>
              <a:ext uri="{FF2B5EF4-FFF2-40B4-BE49-F238E27FC236}">
                <a16:creationId xmlns:a16="http://schemas.microsoft.com/office/drawing/2014/main" id="{A0E72FCF-BCFD-4447-8AD6-027966A2C0CB}"/>
              </a:ext>
            </a:extLst>
          </p:cNvPr>
          <p:cNvSpPr>
            <a:spLocks noChangeShapeType="1"/>
          </p:cNvSpPr>
          <p:nvPr/>
        </p:nvSpPr>
        <p:spPr bwMode="auto">
          <a:xfrm>
            <a:off x="6982465" y="2720198"/>
            <a:ext cx="1587"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E57CDD81-10B5-4209-97F9-14834D2C7461}"/>
              </a:ext>
            </a:extLst>
          </p:cNvPr>
          <p:cNvSpPr>
            <a:spLocks noChangeArrowheads="1"/>
          </p:cNvSpPr>
          <p:nvPr/>
        </p:nvSpPr>
        <p:spPr bwMode="auto">
          <a:xfrm>
            <a:off x="8088952" y="1656573"/>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S5</a:t>
            </a:r>
            <a:endParaRPr lang="en-US" sz="2400"/>
          </a:p>
        </p:txBody>
      </p:sp>
      <p:sp>
        <p:nvSpPr>
          <p:cNvPr id="20" name="Line 18">
            <a:extLst>
              <a:ext uri="{FF2B5EF4-FFF2-40B4-BE49-F238E27FC236}">
                <a16:creationId xmlns:a16="http://schemas.microsoft.com/office/drawing/2014/main" id="{A438606A-7308-43E5-AAA3-AA77489D75C8}"/>
              </a:ext>
            </a:extLst>
          </p:cNvPr>
          <p:cNvSpPr>
            <a:spLocks noChangeShapeType="1"/>
          </p:cNvSpPr>
          <p:nvPr/>
        </p:nvSpPr>
        <p:spPr bwMode="auto">
          <a:xfrm>
            <a:off x="8217540" y="2705911"/>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3E458331-440F-4890-AB03-6E4725CDC42B}"/>
              </a:ext>
            </a:extLst>
          </p:cNvPr>
          <p:cNvSpPr>
            <a:spLocks noChangeArrowheads="1"/>
          </p:cNvSpPr>
          <p:nvPr/>
        </p:nvSpPr>
        <p:spPr bwMode="auto">
          <a:xfrm>
            <a:off x="1938977" y="41219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22" name="Rectangle 20">
            <a:extLst>
              <a:ext uri="{FF2B5EF4-FFF2-40B4-BE49-F238E27FC236}">
                <a16:creationId xmlns:a16="http://schemas.microsoft.com/office/drawing/2014/main" id="{7DA7D2A4-2D85-43A4-9C7E-60C8B3C95715}"/>
              </a:ext>
            </a:extLst>
          </p:cNvPr>
          <p:cNvSpPr>
            <a:spLocks noChangeArrowheads="1"/>
          </p:cNvSpPr>
          <p:nvPr/>
        </p:nvSpPr>
        <p:spPr bwMode="auto">
          <a:xfrm>
            <a:off x="3389952" y="41219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23" name="Rectangle 21">
            <a:extLst>
              <a:ext uri="{FF2B5EF4-FFF2-40B4-BE49-F238E27FC236}">
                <a16:creationId xmlns:a16="http://schemas.microsoft.com/office/drawing/2014/main" id="{D6AD79FF-7B0D-4FD4-9829-902EC3DBD791}"/>
              </a:ext>
            </a:extLst>
          </p:cNvPr>
          <p:cNvSpPr>
            <a:spLocks noChangeArrowheads="1"/>
          </p:cNvSpPr>
          <p:nvPr/>
        </p:nvSpPr>
        <p:spPr bwMode="auto">
          <a:xfrm>
            <a:off x="5039365" y="41219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24" name="Rectangle 22">
            <a:extLst>
              <a:ext uri="{FF2B5EF4-FFF2-40B4-BE49-F238E27FC236}">
                <a16:creationId xmlns:a16="http://schemas.microsoft.com/office/drawing/2014/main" id="{0BF78CA5-773B-4876-9B9C-71735EBB2416}"/>
              </a:ext>
            </a:extLst>
          </p:cNvPr>
          <p:cNvSpPr>
            <a:spLocks noChangeArrowheads="1"/>
          </p:cNvSpPr>
          <p:nvPr/>
        </p:nvSpPr>
        <p:spPr bwMode="auto">
          <a:xfrm>
            <a:off x="6544315" y="4121961"/>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25" name="Rectangle 23">
            <a:extLst>
              <a:ext uri="{FF2B5EF4-FFF2-40B4-BE49-F238E27FC236}">
                <a16:creationId xmlns:a16="http://schemas.microsoft.com/office/drawing/2014/main" id="{B10E7F2B-9CDA-4990-B7B5-59AFA982A4EE}"/>
              </a:ext>
            </a:extLst>
          </p:cNvPr>
          <p:cNvSpPr>
            <a:spLocks noChangeArrowheads="1"/>
          </p:cNvSpPr>
          <p:nvPr/>
        </p:nvSpPr>
        <p:spPr bwMode="auto">
          <a:xfrm>
            <a:off x="781690" y="36250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26" name="Rectangle 24">
            <a:extLst>
              <a:ext uri="{FF2B5EF4-FFF2-40B4-BE49-F238E27FC236}">
                <a16:creationId xmlns:a16="http://schemas.microsoft.com/office/drawing/2014/main" id="{EA4082C4-5800-437B-AFB0-E16D94B93D8C}"/>
              </a:ext>
            </a:extLst>
          </p:cNvPr>
          <p:cNvSpPr>
            <a:spLocks noChangeArrowheads="1"/>
          </p:cNvSpPr>
          <p:nvPr/>
        </p:nvSpPr>
        <p:spPr bwMode="auto">
          <a:xfrm>
            <a:off x="4226565" y="36250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27" name="Rectangle 25">
            <a:extLst>
              <a:ext uri="{FF2B5EF4-FFF2-40B4-BE49-F238E27FC236}">
                <a16:creationId xmlns:a16="http://schemas.microsoft.com/office/drawing/2014/main" id="{6CE5D396-8B1F-4961-8BE6-3AFF4D59065E}"/>
              </a:ext>
            </a:extLst>
          </p:cNvPr>
          <p:cNvSpPr>
            <a:spLocks noChangeArrowheads="1"/>
          </p:cNvSpPr>
          <p:nvPr/>
        </p:nvSpPr>
        <p:spPr bwMode="auto">
          <a:xfrm>
            <a:off x="7487290" y="3625073"/>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28" name="Object 26">
            <a:extLst>
              <a:ext uri="{FF2B5EF4-FFF2-40B4-BE49-F238E27FC236}">
                <a16:creationId xmlns:a16="http://schemas.microsoft.com/office/drawing/2014/main" id="{F737E338-8803-4310-B323-C5E52E486008}"/>
              </a:ext>
            </a:extLst>
          </p:cNvPr>
          <p:cNvGraphicFramePr>
            <a:graphicFrameLocks noChangeAspect="1"/>
          </p:cNvGraphicFramePr>
          <p:nvPr>
            <p:extLst>
              <p:ext uri="{D42A27DB-BD31-4B8C-83A1-F6EECF244321}">
                <p14:modId xmlns:p14="http://schemas.microsoft.com/office/powerpoint/2010/main" val="2704976822"/>
              </p:ext>
            </p:extLst>
          </p:nvPr>
        </p:nvGraphicFramePr>
        <p:xfrm>
          <a:off x="367352" y="2037573"/>
          <a:ext cx="668338" cy="676275"/>
        </p:xfrm>
        <a:graphic>
          <a:graphicData uri="http://schemas.openxmlformats.org/presentationml/2006/ole">
            <mc:AlternateContent xmlns:mc="http://schemas.openxmlformats.org/markup-compatibility/2006">
              <mc:Choice xmlns:v="urn:schemas-microsoft-com:vml" Requires="v">
                <p:oleObj name="Clip" r:id="rId2" imgW="936139" imgH="845107" progId="">
                  <p:embed/>
                </p:oleObj>
              </mc:Choice>
              <mc:Fallback>
                <p:oleObj name="Clip" r:id="rId2" imgW="936139" imgH="845107" progId="">
                  <p:embed/>
                  <p:pic>
                    <p:nvPicPr>
                      <p:cNvPr id="1069082"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52" y="20375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26B51FDD-D68A-494F-BCBD-B58791CF5158}"/>
              </a:ext>
            </a:extLst>
          </p:cNvPr>
          <p:cNvGraphicFramePr>
            <a:graphicFrameLocks noChangeAspect="1"/>
          </p:cNvGraphicFramePr>
          <p:nvPr>
            <p:extLst>
              <p:ext uri="{D42A27DB-BD31-4B8C-83A1-F6EECF244321}">
                <p14:modId xmlns:p14="http://schemas.microsoft.com/office/powerpoint/2010/main" val="2351519569"/>
              </p:ext>
            </p:extLst>
          </p:nvPr>
        </p:nvGraphicFramePr>
        <p:xfrm>
          <a:off x="1608777" y="2037573"/>
          <a:ext cx="668338" cy="676275"/>
        </p:xfrm>
        <a:graphic>
          <a:graphicData uri="http://schemas.openxmlformats.org/presentationml/2006/ole">
            <mc:AlternateContent xmlns:mc="http://schemas.openxmlformats.org/markup-compatibility/2006">
              <mc:Choice xmlns:v="urn:schemas-microsoft-com:vml" Requires="v">
                <p:oleObj name="Clip" r:id="rId2" imgW="936139" imgH="845107" progId="">
                  <p:embed/>
                </p:oleObj>
              </mc:Choice>
              <mc:Fallback>
                <p:oleObj name="Clip" r:id="rId2" imgW="936139" imgH="845107" progId="">
                  <p:embed/>
                  <p:pic>
                    <p:nvPicPr>
                      <p:cNvPr id="1069083"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777" y="20375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99BB4EDB-6488-4E5C-9B68-DFDFCD0626D6}"/>
              </a:ext>
            </a:extLst>
          </p:cNvPr>
          <p:cNvGraphicFramePr>
            <a:graphicFrameLocks noChangeAspect="1"/>
          </p:cNvGraphicFramePr>
          <p:nvPr>
            <p:extLst>
              <p:ext uri="{D42A27DB-BD31-4B8C-83A1-F6EECF244321}">
                <p14:modId xmlns:p14="http://schemas.microsoft.com/office/powerpoint/2010/main" val="2111139752"/>
              </p:ext>
            </p:extLst>
          </p:nvPr>
        </p:nvGraphicFramePr>
        <p:xfrm>
          <a:off x="4159890" y="2037573"/>
          <a:ext cx="668337" cy="676275"/>
        </p:xfrm>
        <a:graphic>
          <a:graphicData uri="http://schemas.openxmlformats.org/presentationml/2006/ole">
            <mc:AlternateContent xmlns:mc="http://schemas.openxmlformats.org/markup-compatibility/2006">
              <mc:Choice xmlns:v="urn:schemas-microsoft-com:vml" Requires="v">
                <p:oleObj name="Clip" r:id="rId2" imgW="936139" imgH="845107" progId="">
                  <p:embed/>
                </p:oleObj>
              </mc:Choice>
              <mc:Fallback>
                <p:oleObj name="Clip" r:id="rId2" imgW="936139" imgH="845107" progId="">
                  <p:embed/>
                  <p:pic>
                    <p:nvPicPr>
                      <p:cNvPr id="1069084"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890" y="20375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DC52E470-0B84-469B-8DD1-9A92E56A8797}"/>
              </a:ext>
            </a:extLst>
          </p:cNvPr>
          <p:cNvGraphicFramePr>
            <a:graphicFrameLocks noChangeAspect="1"/>
          </p:cNvGraphicFramePr>
          <p:nvPr>
            <p:extLst>
              <p:ext uri="{D42A27DB-BD31-4B8C-83A1-F6EECF244321}">
                <p14:modId xmlns:p14="http://schemas.microsoft.com/office/powerpoint/2010/main" val="29585710"/>
              </p:ext>
            </p:extLst>
          </p:nvPr>
        </p:nvGraphicFramePr>
        <p:xfrm>
          <a:off x="6657027" y="2037573"/>
          <a:ext cx="668338" cy="676275"/>
        </p:xfrm>
        <a:graphic>
          <a:graphicData uri="http://schemas.openxmlformats.org/presentationml/2006/ole">
            <mc:AlternateContent xmlns:mc="http://schemas.openxmlformats.org/markup-compatibility/2006">
              <mc:Choice xmlns:v="urn:schemas-microsoft-com:vml" Requires="v">
                <p:oleObj name="Clip" r:id="rId4" imgW="936139" imgH="845107" progId="">
                  <p:embed/>
                </p:oleObj>
              </mc:Choice>
              <mc:Fallback>
                <p:oleObj name="Clip" r:id="rId4" imgW="936139" imgH="845107" progId="">
                  <p:embed/>
                  <p:pic>
                    <p:nvPicPr>
                      <p:cNvPr id="1069085"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027" y="2037573"/>
                        <a:ext cx="66833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3E771BF8-5AE6-4FBA-A814-C82951206513}"/>
              </a:ext>
            </a:extLst>
          </p:cNvPr>
          <p:cNvGraphicFramePr>
            <a:graphicFrameLocks noChangeAspect="1"/>
          </p:cNvGraphicFramePr>
          <p:nvPr>
            <p:extLst>
              <p:ext uri="{D42A27DB-BD31-4B8C-83A1-F6EECF244321}">
                <p14:modId xmlns:p14="http://schemas.microsoft.com/office/powerpoint/2010/main" val="3163667841"/>
              </p:ext>
            </p:extLst>
          </p:nvPr>
        </p:nvGraphicFramePr>
        <p:xfrm>
          <a:off x="7871465" y="2037573"/>
          <a:ext cx="668337" cy="676275"/>
        </p:xfrm>
        <a:graphic>
          <a:graphicData uri="http://schemas.openxmlformats.org/presentationml/2006/ole">
            <mc:AlternateContent xmlns:mc="http://schemas.openxmlformats.org/markup-compatibility/2006">
              <mc:Choice xmlns:v="urn:schemas-microsoft-com:vml" Requires="v">
                <p:oleObj name="Clip" r:id="rId4" imgW="936139" imgH="845107" progId="">
                  <p:embed/>
                </p:oleObj>
              </mc:Choice>
              <mc:Fallback>
                <p:oleObj name="Clip" r:id="rId4" imgW="936139" imgH="845107" progId="">
                  <p:embed/>
                  <p:pic>
                    <p:nvPicPr>
                      <p:cNvPr id="1069086"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465" y="2037573"/>
                        <a:ext cx="66833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338D7CAC-F9FE-4EA9-B705-8FA61B9C14BA}"/>
              </a:ext>
            </a:extLst>
          </p:cNvPr>
          <p:cNvSpPr>
            <a:spLocks/>
          </p:cNvSpPr>
          <p:nvPr/>
        </p:nvSpPr>
        <p:spPr bwMode="auto">
          <a:xfrm>
            <a:off x="2162815" y="3496486"/>
            <a:ext cx="334962"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83B89DD5-7C01-4F2D-AC96-83F264DFA083}"/>
              </a:ext>
            </a:extLst>
          </p:cNvPr>
          <p:cNvSpPr>
            <a:spLocks/>
          </p:cNvSpPr>
          <p:nvPr/>
        </p:nvSpPr>
        <p:spPr bwMode="auto">
          <a:xfrm>
            <a:off x="5301302" y="34806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CA0FD374-31E3-4CE4-9961-AD85F1017B4A}"/>
              </a:ext>
            </a:extLst>
          </p:cNvPr>
          <p:cNvSpPr>
            <a:spLocks/>
          </p:cNvSpPr>
          <p:nvPr/>
        </p:nvSpPr>
        <p:spPr bwMode="auto">
          <a:xfrm flipH="1">
            <a:off x="3339152" y="3464736"/>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275495DA-6B7D-48D2-9592-B756DCEEEC10}"/>
              </a:ext>
            </a:extLst>
          </p:cNvPr>
          <p:cNvSpPr>
            <a:spLocks/>
          </p:cNvSpPr>
          <p:nvPr/>
        </p:nvSpPr>
        <p:spPr bwMode="auto">
          <a:xfrm flipH="1">
            <a:off x="6423665" y="3480611"/>
            <a:ext cx="333375"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7" name="Line 35">
            <a:extLst>
              <a:ext uri="{FF2B5EF4-FFF2-40B4-BE49-F238E27FC236}">
                <a16:creationId xmlns:a16="http://schemas.microsoft.com/office/drawing/2014/main" id="{71BA6D93-C595-4327-B673-85EF55BBC2F2}"/>
              </a:ext>
            </a:extLst>
          </p:cNvPr>
          <p:cNvSpPr>
            <a:spLocks noChangeShapeType="1"/>
          </p:cNvSpPr>
          <p:nvPr/>
        </p:nvSpPr>
        <p:spPr bwMode="auto">
          <a:xfrm>
            <a:off x="7304727" y="2937686"/>
            <a:ext cx="254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8" name="Rectangle 36">
            <a:extLst>
              <a:ext uri="{FF2B5EF4-FFF2-40B4-BE49-F238E27FC236}">
                <a16:creationId xmlns:a16="http://schemas.microsoft.com/office/drawing/2014/main" id="{06C0C735-6283-4686-9FE0-A392AF558CD1}"/>
              </a:ext>
            </a:extLst>
          </p:cNvPr>
          <p:cNvSpPr>
            <a:spLocks noChangeArrowheads="1"/>
          </p:cNvSpPr>
          <p:nvPr/>
        </p:nvSpPr>
        <p:spPr bwMode="auto">
          <a:xfrm>
            <a:off x="6984052" y="2796398"/>
            <a:ext cx="8921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      S3</a:t>
            </a:r>
            <a:endParaRPr lang="en-US" sz="2400"/>
          </a:p>
        </p:txBody>
      </p:sp>
      <p:sp>
        <p:nvSpPr>
          <p:cNvPr id="39" name="Rectangle 38">
            <a:extLst>
              <a:ext uri="{FF2B5EF4-FFF2-40B4-BE49-F238E27FC236}">
                <a16:creationId xmlns:a16="http://schemas.microsoft.com/office/drawing/2014/main" id="{541538B3-1163-4099-8795-FA30DB34587D}"/>
              </a:ext>
            </a:extLst>
          </p:cNvPr>
          <p:cNvSpPr>
            <a:spLocks noChangeArrowheads="1"/>
          </p:cNvSpPr>
          <p:nvPr/>
        </p:nvSpPr>
        <p:spPr bwMode="auto">
          <a:xfrm>
            <a:off x="2219965" y="47617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40" name="Rectangle 39">
            <a:extLst>
              <a:ext uri="{FF2B5EF4-FFF2-40B4-BE49-F238E27FC236}">
                <a16:creationId xmlns:a16="http://schemas.microsoft.com/office/drawing/2014/main" id="{B8D385B1-F1D0-4A42-A2AC-896C8155490C}"/>
              </a:ext>
            </a:extLst>
          </p:cNvPr>
          <p:cNvSpPr>
            <a:spLocks noChangeArrowheads="1"/>
          </p:cNvSpPr>
          <p:nvPr/>
        </p:nvSpPr>
        <p:spPr bwMode="auto">
          <a:xfrm>
            <a:off x="2229490" y="48537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41" name="Rectangle 40">
            <a:extLst>
              <a:ext uri="{FF2B5EF4-FFF2-40B4-BE49-F238E27FC236}">
                <a16:creationId xmlns:a16="http://schemas.microsoft.com/office/drawing/2014/main" id="{911D9AD6-A29B-4B44-A4A0-9F5B18AF4942}"/>
              </a:ext>
            </a:extLst>
          </p:cNvPr>
          <p:cNvSpPr>
            <a:spLocks noChangeArrowheads="1"/>
          </p:cNvSpPr>
          <p:nvPr/>
        </p:nvSpPr>
        <p:spPr bwMode="auto">
          <a:xfrm>
            <a:off x="2219965" y="51792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1">
            <a:extLst>
              <a:ext uri="{FF2B5EF4-FFF2-40B4-BE49-F238E27FC236}">
                <a16:creationId xmlns:a16="http://schemas.microsoft.com/office/drawing/2014/main" id="{493D93B0-EBF0-422B-B209-41918DC52F54}"/>
              </a:ext>
            </a:extLst>
          </p:cNvPr>
          <p:cNvSpPr>
            <a:spLocks noChangeArrowheads="1"/>
          </p:cNvSpPr>
          <p:nvPr/>
        </p:nvSpPr>
        <p:spPr bwMode="auto">
          <a:xfrm>
            <a:off x="2219965" y="54760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2">
            <a:extLst>
              <a:ext uri="{FF2B5EF4-FFF2-40B4-BE49-F238E27FC236}">
                <a16:creationId xmlns:a16="http://schemas.microsoft.com/office/drawing/2014/main" id="{8269FA78-236B-4A29-8407-3B152A79A3B8}"/>
              </a:ext>
            </a:extLst>
          </p:cNvPr>
          <p:cNvSpPr>
            <a:spLocks noChangeArrowheads="1"/>
          </p:cNvSpPr>
          <p:nvPr/>
        </p:nvSpPr>
        <p:spPr bwMode="auto">
          <a:xfrm>
            <a:off x="2219965" y="5776136"/>
            <a:ext cx="1546225" cy="300037"/>
          </a:xfrm>
          <a:prstGeom prst="rect">
            <a:avLst/>
          </a:prstGeom>
          <a:solidFill>
            <a:schemeClr val="folHlink"/>
          </a:solidFill>
          <a:ln w="12700">
            <a:solidFill>
              <a:srgbClr val="000000"/>
            </a:solidFill>
            <a:miter lim="800000"/>
            <a:headEnd/>
            <a:tailEnd/>
          </a:ln>
        </p:spPr>
        <p:txBody>
          <a:bodyPr/>
          <a:lstStyle/>
          <a:p>
            <a:endParaRPr lang="en-US">
              <a:solidFill>
                <a:srgbClr val="FFFF00"/>
              </a:solidFill>
            </a:endParaRPr>
          </a:p>
        </p:txBody>
      </p:sp>
      <p:sp>
        <p:nvSpPr>
          <p:cNvPr id="44" name="Rectangle 43">
            <a:extLst>
              <a:ext uri="{FF2B5EF4-FFF2-40B4-BE49-F238E27FC236}">
                <a16:creationId xmlns:a16="http://schemas.microsoft.com/office/drawing/2014/main" id="{FAF00573-8324-43CA-B5C3-BEF8123FAE5A}"/>
              </a:ext>
            </a:extLst>
          </p:cNvPr>
          <p:cNvSpPr>
            <a:spLocks noChangeArrowheads="1"/>
          </p:cNvSpPr>
          <p:nvPr/>
        </p:nvSpPr>
        <p:spPr bwMode="auto">
          <a:xfrm>
            <a:off x="2219965" y="60745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45" name="Rectangle 44">
            <a:extLst>
              <a:ext uri="{FF2B5EF4-FFF2-40B4-BE49-F238E27FC236}">
                <a16:creationId xmlns:a16="http://schemas.microsoft.com/office/drawing/2014/main" id="{4B35949C-33AD-493D-B4CF-884F2883B1E4}"/>
              </a:ext>
            </a:extLst>
          </p:cNvPr>
          <p:cNvSpPr>
            <a:spLocks noChangeArrowheads="1"/>
          </p:cNvSpPr>
          <p:nvPr/>
        </p:nvSpPr>
        <p:spPr bwMode="auto">
          <a:xfrm>
            <a:off x="2219965" y="63714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46" name="Line 45">
            <a:extLst>
              <a:ext uri="{FF2B5EF4-FFF2-40B4-BE49-F238E27FC236}">
                <a16:creationId xmlns:a16="http://schemas.microsoft.com/office/drawing/2014/main" id="{AC51C5E0-A4A9-4987-ABBA-41763B4ABBF2}"/>
              </a:ext>
            </a:extLst>
          </p:cNvPr>
          <p:cNvSpPr>
            <a:spLocks noChangeShapeType="1"/>
          </p:cNvSpPr>
          <p:nvPr/>
        </p:nvSpPr>
        <p:spPr bwMode="auto">
          <a:xfrm flipH="1">
            <a:off x="3034352" y="47537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Rectangle 46">
            <a:extLst>
              <a:ext uri="{FF2B5EF4-FFF2-40B4-BE49-F238E27FC236}">
                <a16:creationId xmlns:a16="http://schemas.microsoft.com/office/drawing/2014/main" id="{AEA1A580-6FC7-43F4-952F-1AF3E016F7C1}"/>
              </a:ext>
            </a:extLst>
          </p:cNvPr>
          <p:cNvSpPr>
            <a:spLocks noChangeArrowheads="1"/>
          </p:cNvSpPr>
          <p:nvPr/>
        </p:nvSpPr>
        <p:spPr bwMode="auto">
          <a:xfrm>
            <a:off x="2488252" y="52173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48" name="Rectangle 47">
            <a:extLst>
              <a:ext uri="{FF2B5EF4-FFF2-40B4-BE49-F238E27FC236}">
                <a16:creationId xmlns:a16="http://schemas.microsoft.com/office/drawing/2014/main" id="{BF692D00-F168-4134-ADD6-DE5C68B2279B}"/>
              </a:ext>
            </a:extLst>
          </p:cNvPr>
          <p:cNvSpPr>
            <a:spLocks noChangeArrowheads="1"/>
          </p:cNvSpPr>
          <p:nvPr/>
        </p:nvSpPr>
        <p:spPr bwMode="auto">
          <a:xfrm>
            <a:off x="3305815" y="52173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49" name="Rectangle 48">
            <a:extLst>
              <a:ext uri="{FF2B5EF4-FFF2-40B4-BE49-F238E27FC236}">
                <a16:creationId xmlns:a16="http://schemas.microsoft.com/office/drawing/2014/main" id="{0A64F273-C6BF-413F-9D72-B233B0753477}"/>
              </a:ext>
            </a:extLst>
          </p:cNvPr>
          <p:cNvSpPr>
            <a:spLocks noChangeArrowheads="1"/>
          </p:cNvSpPr>
          <p:nvPr/>
        </p:nvSpPr>
        <p:spPr bwMode="auto">
          <a:xfrm>
            <a:off x="2464440" y="54840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50" name="Rectangle 49">
            <a:extLst>
              <a:ext uri="{FF2B5EF4-FFF2-40B4-BE49-F238E27FC236}">
                <a16:creationId xmlns:a16="http://schemas.microsoft.com/office/drawing/2014/main" id="{DEB073BC-2C30-45C1-A20F-500DE3A63A1A}"/>
              </a:ext>
            </a:extLst>
          </p:cNvPr>
          <p:cNvSpPr>
            <a:spLocks noChangeArrowheads="1"/>
          </p:cNvSpPr>
          <p:nvPr/>
        </p:nvSpPr>
        <p:spPr bwMode="auto">
          <a:xfrm>
            <a:off x="3291527" y="54840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51" name="Rectangle 50">
            <a:extLst>
              <a:ext uri="{FF2B5EF4-FFF2-40B4-BE49-F238E27FC236}">
                <a16:creationId xmlns:a16="http://schemas.microsoft.com/office/drawing/2014/main" id="{959D6579-BD7D-4A9C-B26A-95BC835E3AD0}"/>
              </a:ext>
            </a:extLst>
          </p:cNvPr>
          <p:cNvSpPr>
            <a:spLocks noChangeArrowheads="1"/>
          </p:cNvSpPr>
          <p:nvPr/>
        </p:nvSpPr>
        <p:spPr bwMode="auto">
          <a:xfrm>
            <a:off x="2475845" y="5804711"/>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S4</a:t>
            </a:r>
            <a:endParaRPr lang="en-US" sz="2400" b="1">
              <a:solidFill>
                <a:srgbClr val="FFFF00"/>
              </a:solidFill>
            </a:endParaRPr>
          </a:p>
        </p:txBody>
      </p:sp>
      <p:sp>
        <p:nvSpPr>
          <p:cNvPr id="52" name="Rectangle 51">
            <a:extLst>
              <a:ext uri="{FF2B5EF4-FFF2-40B4-BE49-F238E27FC236}">
                <a16:creationId xmlns:a16="http://schemas.microsoft.com/office/drawing/2014/main" id="{9D26DB9B-A331-400A-AB4E-E0E50A012E2F}"/>
              </a:ext>
            </a:extLst>
          </p:cNvPr>
          <p:cNvSpPr>
            <a:spLocks noChangeArrowheads="1"/>
          </p:cNvSpPr>
          <p:nvPr/>
        </p:nvSpPr>
        <p:spPr bwMode="auto">
          <a:xfrm>
            <a:off x="3306813" y="5785661"/>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2</a:t>
            </a:r>
            <a:endParaRPr lang="en-US" sz="2400" b="1">
              <a:solidFill>
                <a:srgbClr val="FFFF00"/>
              </a:solidFill>
            </a:endParaRPr>
          </a:p>
        </p:txBody>
      </p:sp>
      <p:sp>
        <p:nvSpPr>
          <p:cNvPr id="53" name="Rectangle 53">
            <a:extLst>
              <a:ext uri="{FF2B5EF4-FFF2-40B4-BE49-F238E27FC236}">
                <a16:creationId xmlns:a16="http://schemas.microsoft.com/office/drawing/2014/main" id="{024C66C9-B0D0-4962-A72A-E47391D8F137}"/>
              </a:ext>
            </a:extLst>
          </p:cNvPr>
          <p:cNvSpPr>
            <a:spLocks noChangeArrowheads="1"/>
          </p:cNvSpPr>
          <p:nvPr/>
        </p:nvSpPr>
        <p:spPr bwMode="auto">
          <a:xfrm>
            <a:off x="5331465" y="4761723"/>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54" name="Rectangle 54">
            <a:extLst>
              <a:ext uri="{FF2B5EF4-FFF2-40B4-BE49-F238E27FC236}">
                <a16:creationId xmlns:a16="http://schemas.microsoft.com/office/drawing/2014/main" id="{E1EF5018-A27D-4120-BB57-048F3E0DBE31}"/>
              </a:ext>
            </a:extLst>
          </p:cNvPr>
          <p:cNvSpPr>
            <a:spLocks noChangeArrowheads="1"/>
          </p:cNvSpPr>
          <p:nvPr/>
        </p:nvSpPr>
        <p:spPr bwMode="auto">
          <a:xfrm>
            <a:off x="5340990" y="4853798"/>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55" name="Rectangle 55">
            <a:extLst>
              <a:ext uri="{FF2B5EF4-FFF2-40B4-BE49-F238E27FC236}">
                <a16:creationId xmlns:a16="http://schemas.microsoft.com/office/drawing/2014/main" id="{940BA9AC-209C-47F0-9012-97800CB67BF8}"/>
              </a:ext>
            </a:extLst>
          </p:cNvPr>
          <p:cNvSpPr>
            <a:spLocks noChangeArrowheads="1"/>
          </p:cNvSpPr>
          <p:nvPr/>
        </p:nvSpPr>
        <p:spPr bwMode="auto">
          <a:xfrm>
            <a:off x="5331465" y="5179236"/>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6" name="Rectangle 56">
            <a:extLst>
              <a:ext uri="{FF2B5EF4-FFF2-40B4-BE49-F238E27FC236}">
                <a16:creationId xmlns:a16="http://schemas.microsoft.com/office/drawing/2014/main" id="{71C3344D-6030-44CD-86D9-2F5DE0F4A55C}"/>
              </a:ext>
            </a:extLst>
          </p:cNvPr>
          <p:cNvSpPr>
            <a:spLocks noChangeArrowheads="1"/>
          </p:cNvSpPr>
          <p:nvPr/>
        </p:nvSpPr>
        <p:spPr bwMode="auto">
          <a:xfrm>
            <a:off x="5331465" y="5476098"/>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57" name="Rectangle 57">
            <a:extLst>
              <a:ext uri="{FF2B5EF4-FFF2-40B4-BE49-F238E27FC236}">
                <a16:creationId xmlns:a16="http://schemas.microsoft.com/office/drawing/2014/main" id="{9C62DC2E-188F-40E3-8218-A5FB48897E61}"/>
              </a:ext>
            </a:extLst>
          </p:cNvPr>
          <p:cNvSpPr>
            <a:spLocks noChangeArrowheads="1"/>
          </p:cNvSpPr>
          <p:nvPr/>
        </p:nvSpPr>
        <p:spPr bwMode="auto">
          <a:xfrm>
            <a:off x="5331465" y="5776136"/>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58" name="Rectangle 58">
            <a:extLst>
              <a:ext uri="{FF2B5EF4-FFF2-40B4-BE49-F238E27FC236}">
                <a16:creationId xmlns:a16="http://schemas.microsoft.com/office/drawing/2014/main" id="{D00E0491-4F9D-4255-8530-FE6D2FCD58DD}"/>
              </a:ext>
            </a:extLst>
          </p:cNvPr>
          <p:cNvSpPr>
            <a:spLocks noChangeArrowheads="1"/>
          </p:cNvSpPr>
          <p:nvPr/>
        </p:nvSpPr>
        <p:spPr bwMode="auto">
          <a:xfrm>
            <a:off x="5331465" y="6074586"/>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59" name="Rectangle 59">
            <a:extLst>
              <a:ext uri="{FF2B5EF4-FFF2-40B4-BE49-F238E27FC236}">
                <a16:creationId xmlns:a16="http://schemas.microsoft.com/office/drawing/2014/main" id="{8EB46B0E-48F8-41A2-BF08-C749CEF50F35}"/>
              </a:ext>
            </a:extLst>
          </p:cNvPr>
          <p:cNvSpPr>
            <a:spLocks noChangeArrowheads="1"/>
          </p:cNvSpPr>
          <p:nvPr/>
        </p:nvSpPr>
        <p:spPr bwMode="auto">
          <a:xfrm>
            <a:off x="5331465" y="6371448"/>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60" name="Line 60">
            <a:extLst>
              <a:ext uri="{FF2B5EF4-FFF2-40B4-BE49-F238E27FC236}">
                <a16:creationId xmlns:a16="http://schemas.microsoft.com/office/drawing/2014/main" id="{3D390FFC-7322-4DA0-A2D5-0AF011F87F1D}"/>
              </a:ext>
            </a:extLst>
          </p:cNvPr>
          <p:cNvSpPr>
            <a:spLocks noChangeShapeType="1"/>
          </p:cNvSpPr>
          <p:nvPr/>
        </p:nvSpPr>
        <p:spPr bwMode="auto">
          <a:xfrm flipH="1">
            <a:off x="6145852" y="4753786"/>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Rectangle 61">
            <a:extLst>
              <a:ext uri="{FF2B5EF4-FFF2-40B4-BE49-F238E27FC236}">
                <a16:creationId xmlns:a16="http://schemas.microsoft.com/office/drawing/2014/main" id="{F1D56943-6E33-4439-8DE7-3398BD7983D3}"/>
              </a:ext>
            </a:extLst>
          </p:cNvPr>
          <p:cNvSpPr>
            <a:spLocks noChangeArrowheads="1"/>
          </p:cNvSpPr>
          <p:nvPr/>
        </p:nvSpPr>
        <p:spPr bwMode="auto">
          <a:xfrm>
            <a:off x="5599752" y="5217336"/>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62" name="Rectangle 62">
            <a:extLst>
              <a:ext uri="{FF2B5EF4-FFF2-40B4-BE49-F238E27FC236}">
                <a16:creationId xmlns:a16="http://schemas.microsoft.com/office/drawing/2014/main" id="{7B5199D0-C2B4-4B2C-B33A-AA4E3E927A53}"/>
              </a:ext>
            </a:extLst>
          </p:cNvPr>
          <p:cNvSpPr>
            <a:spLocks noChangeArrowheads="1"/>
          </p:cNvSpPr>
          <p:nvPr/>
        </p:nvSpPr>
        <p:spPr bwMode="auto">
          <a:xfrm>
            <a:off x="6417315" y="5217336"/>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3" name="Rectangle 63">
            <a:extLst>
              <a:ext uri="{FF2B5EF4-FFF2-40B4-BE49-F238E27FC236}">
                <a16:creationId xmlns:a16="http://schemas.microsoft.com/office/drawing/2014/main" id="{D14F8E02-6618-4004-A0A1-326467961234}"/>
              </a:ext>
            </a:extLst>
          </p:cNvPr>
          <p:cNvSpPr>
            <a:spLocks noChangeArrowheads="1"/>
          </p:cNvSpPr>
          <p:nvPr/>
        </p:nvSpPr>
        <p:spPr bwMode="auto">
          <a:xfrm>
            <a:off x="5575940" y="5484036"/>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64" name="Rectangle 64">
            <a:extLst>
              <a:ext uri="{FF2B5EF4-FFF2-40B4-BE49-F238E27FC236}">
                <a16:creationId xmlns:a16="http://schemas.microsoft.com/office/drawing/2014/main" id="{07CF19CA-C193-44A2-BB4D-FC6C087E4758}"/>
              </a:ext>
            </a:extLst>
          </p:cNvPr>
          <p:cNvSpPr>
            <a:spLocks noChangeArrowheads="1"/>
          </p:cNvSpPr>
          <p:nvPr/>
        </p:nvSpPr>
        <p:spPr bwMode="auto">
          <a:xfrm>
            <a:off x="6403027" y="5484036"/>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5" name="Rectangle 65">
            <a:extLst>
              <a:ext uri="{FF2B5EF4-FFF2-40B4-BE49-F238E27FC236}">
                <a16:creationId xmlns:a16="http://schemas.microsoft.com/office/drawing/2014/main" id="{42F532D6-8854-44F1-B736-8BD18BE71D70}"/>
              </a:ext>
            </a:extLst>
          </p:cNvPr>
          <p:cNvSpPr>
            <a:spLocks noChangeArrowheads="1"/>
          </p:cNvSpPr>
          <p:nvPr/>
        </p:nvSpPr>
        <p:spPr bwMode="auto">
          <a:xfrm>
            <a:off x="5587345" y="5804711"/>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S4</a:t>
            </a:r>
            <a:endParaRPr lang="en-US" sz="2400" b="1">
              <a:solidFill>
                <a:srgbClr val="FFFF00"/>
              </a:solidFill>
            </a:endParaRPr>
          </a:p>
        </p:txBody>
      </p:sp>
      <p:sp>
        <p:nvSpPr>
          <p:cNvPr id="66" name="Rectangle 66">
            <a:extLst>
              <a:ext uri="{FF2B5EF4-FFF2-40B4-BE49-F238E27FC236}">
                <a16:creationId xmlns:a16="http://schemas.microsoft.com/office/drawing/2014/main" id="{A153BE4A-3230-43EB-91FB-7D541705B114}"/>
              </a:ext>
            </a:extLst>
          </p:cNvPr>
          <p:cNvSpPr>
            <a:spLocks noChangeArrowheads="1"/>
          </p:cNvSpPr>
          <p:nvPr/>
        </p:nvSpPr>
        <p:spPr bwMode="auto">
          <a:xfrm>
            <a:off x="6418313" y="5785661"/>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2</a:t>
            </a:r>
            <a:endParaRPr lang="en-US" sz="2400" b="1">
              <a:solidFill>
                <a:srgbClr val="FFFF00"/>
              </a:solidFill>
            </a:endParaRPr>
          </a:p>
        </p:txBody>
      </p:sp>
      <p:sp>
        <p:nvSpPr>
          <p:cNvPr id="67" name="Rectangle 67">
            <a:extLst>
              <a:ext uri="{FF2B5EF4-FFF2-40B4-BE49-F238E27FC236}">
                <a16:creationId xmlns:a16="http://schemas.microsoft.com/office/drawing/2014/main" id="{243BF1C8-08A9-4F45-A238-BF6444FF4870}"/>
              </a:ext>
            </a:extLst>
          </p:cNvPr>
          <p:cNvSpPr txBox="1">
            <a:spLocks noChangeArrowheads="1"/>
          </p:cNvSpPr>
          <p:nvPr/>
        </p:nvSpPr>
        <p:spPr>
          <a:xfrm>
            <a:off x="309794" y="174895"/>
            <a:ext cx="2211392" cy="777875"/>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b="0"/>
              <a:t>S4</a:t>
            </a:r>
            <a:r>
              <a:rPr lang="en-US" b="0">
                <a:sym typeface="Wingdings" pitchFamily="2" charset="2"/>
              </a:rPr>
              <a:t>S3</a:t>
            </a:r>
            <a:endParaRPr lang="en-US" b="0"/>
          </a:p>
        </p:txBody>
      </p:sp>
      <p:sp>
        <p:nvSpPr>
          <p:cNvPr id="68" name="Text Box 69">
            <a:extLst>
              <a:ext uri="{FF2B5EF4-FFF2-40B4-BE49-F238E27FC236}">
                <a16:creationId xmlns:a16="http://schemas.microsoft.com/office/drawing/2014/main" id="{1D67A785-75E1-4B9B-81CE-1AD3C03D397B}"/>
              </a:ext>
            </a:extLst>
          </p:cNvPr>
          <p:cNvSpPr txBox="1">
            <a:spLocks noChangeArrowheads="1"/>
          </p:cNvSpPr>
          <p:nvPr/>
        </p:nvSpPr>
        <p:spPr bwMode="auto">
          <a:xfrm>
            <a:off x="3093090" y="3461561"/>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S4</a:t>
            </a:r>
            <a:r>
              <a:rPr lang="en-US">
                <a:sym typeface="Wingdings" pitchFamily="2" charset="2"/>
              </a:rPr>
              <a:t>S3</a:t>
            </a:r>
            <a:endParaRPr lang="en-US"/>
          </a:p>
        </p:txBody>
      </p:sp>
      <p:sp>
        <p:nvSpPr>
          <p:cNvPr id="69" name="Text Box 70">
            <a:extLst>
              <a:ext uri="{FF2B5EF4-FFF2-40B4-BE49-F238E27FC236}">
                <a16:creationId xmlns:a16="http://schemas.microsoft.com/office/drawing/2014/main" id="{CD9F7DA7-67FA-49C8-A520-74BBAB071434}"/>
              </a:ext>
            </a:extLst>
          </p:cNvPr>
          <p:cNvSpPr txBox="1">
            <a:spLocks noChangeArrowheads="1"/>
          </p:cNvSpPr>
          <p:nvPr/>
        </p:nvSpPr>
        <p:spPr bwMode="auto">
          <a:xfrm>
            <a:off x="5502915" y="3325036"/>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S4</a:t>
            </a:r>
            <a:r>
              <a:rPr lang="en-US">
                <a:sym typeface="Wingdings" pitchFamily="2" charset="2"/>
              </a:rPr>
              <a:t>S3</a:t>
            </a:r>
            <a:endParaRPr lang="en-US"/>
          </a:p>
        </p:txBody>
      </p:sp>
      <p:sp>
        <p:nvSpPr>
          <p:cNvPr id="70" name="Text Box 71">
            <a:extLst>
              <a:ext uri="{FF2B5EF4-FFF2-40B4-BE49-F238E27FC236}">
                <a16:creationId xmlns:a16="http://schemas.microsoft.com/office/drawing/2014/main" id="{2FDFF9F5-621F-4469-8703-03B587E81884}"/>
              </a:ext>
            </a:extLst>
          </p:cNvPr>
          <p:cNvSpPr txBox="1">
            <a:spLocks noChangeArrowheads="1"/>
          </p:cNvSpPr>
          <p:nvPr/>
        </p:nvSpPr>
        <p:spPr bwMode="auto">
          <a:xfrm>
            <a:off x="6922140" y="3115486"/>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S4</a:t>
            </a:r>
            <a:r>
              <a:rPr lang="en-US">
                <a:sym typeface="Wingdings" pitchFamily="2" charset="2"/>
              </a:rPr>
              <a:t>S3</a:t>
            </a:r>
            <a:endParaRPr lang="en-US"/>
          </a:p>
        </p:txBody>
      </p:sp>
      <p:sp>
        <p:nvSpPr>
          <p:cNvPr id="71" name="TextBox 70">
            <a:extLst>
              <a:ext uri="{FF2B5EF4-FFF2-40B4-BE49-F238E27FC236}">
                <a16:creationId xmlns:a16="http://schemas.microsoft.com/office/drawing/2014/main" id="{8E156961-D9DA-4FBF-9E6D-A130D3E96C4F}"/>
              </a:ext>
            </a:extLst>
          </p:cNvPr>
          <p:cNvSpPr txBox="1"/>
          <p:nvPr/>
        </p:nvSpPr>
        <p:spPr>
          <a:xfrm>
            <a:off x="2633852" y="261160"/>
            <a:ext cx="6462025"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Details of S4 will be recorded in both B1 and B2 because S3 and B1 are connected in bus topology, therefore if a packet is forwarded it is received by all the nodes connected to the LAN</a:t>
            </a:r>
          </a:p>
        </p:txBody>
      </p:sp>
      <p:sp>
        <p:nvSpPr>
          <p:cNvPr id="2" name="Footer Placeholder 1">
            <a:extLst>
              <a:ext uri="{FF2B5EF4-FFF2-40B4-BE49-F238E27FC236}">
                <a16:creationId xmlns:a16="http://schemas.microsoft.com/office/drawing/2014/main" id="{13B0FBA8-FFA1-430A-AD6B-96727AD04DCF}"/>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92D03220-D8AA-4B9D-824A-F7C80D2A25E2}"/>
              </a:ext>
            </a:extLst>
          </p:cNvPr>
          <p:cNvSpPr>
            <a:spLocks noGrp="1"/>
          </p:cNvSpPr>
          <p:nvPr>
            <p:ph type="sldNum" sz="quarter" idx="12"/>
          </p:nvPr>
        </p:nvSpPr>
        <p:spPr/>
        <p:txBody>
          <a:bodyPr/>
          <a:lstStyle/>
          <a:p>
            <a:pPr>
              <a:defRPr/>
            </a:pPr>
            <a:fld id="{45655A06-D158-45CC-8F58-C202D3E628FF}" type="slidenum">
              <a:rPr lang="en-US" altLang="en-US" smtClean="0"/>
              <a:pPr>
                <a:defRPr/>
              </a:pPr>
              <a:t>65</a:t>
            </a:fld>
            <a:endParaRPr lang="en-US" altLang="en-US"/>
          </a:p>
        </p:txBody>
      </p:sp>
      <p:sp>
        <p:nvSpPr>
          <p:cNvPr id="72" name="Date Placeholder 71">
            <a:extLst>
              <a:ext uri="{FF2B5EF4-FFF2-40B4-BE49-F238E27FC236}">
                <a16:creationId xmlns:a16="http://schemas.microsoft.com/office/drawing/2014/main" id="{E1F7A2B3-0252-4E09-B4AF-B4A4B6028ED0}"/>
              </a:ext>
            </a:extLst>
          </p:cNvPr>
          <p:cNvSpPr>
            <a:spLocks noGrp="1"/>
          </p:cNvSpPr>
          <p:nvPr>
            <p:ph type="dt" sz="half" idx="10"/>
          </p:nvPr>
        </p:nvSpPr>
        <p:spPr/>
        <p:txBody>
          <a:bodyPr/>
          <a:lstStyle/>
          <a:p>
            <a:fld id="{7CDA4A53-E038-4E02-9B7F-532742F40DB1}" type="datetime1">
              <a:rPr lang="en-US" smtClean="0"/>
              <a:t>9/7/2025</a:t>
            </a:fld>
            <a:endParaRPr lang="en-IN"/>
          </a:p>
        </p:txBody>
      </p:sp>
    </p:spTree>
    <p:extLst>
      <p:ext uri="{BB962C8B-B14F-4D97-AF65-F5344CB8AC3E}">
        <p14:creationId xmlns:p14="http://schemas.microsoft.com/office/powerpoint/2010/main" val="237006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grpId="0" nodeType="clickEffect">
                                  <p:stCondLst>
                                    <p:cond delay="0"/>
                                  </p:stCondLst>
                                  <p:childTnLst>
                                    <p:animEffect transition="out" filter="wipe(right)">
                                      <p:cBhvr>
                                        <p:cTn id="6" dur="500"/>
                                        <p:tgtEl>
                                          <p:spTgt spid="70"/>
                                        </p:tgtEl>
                                      </p:cBhvr>
                                    </p:animEffect>
                                    <p:set>
                                      <p:cBhvr>
                                        <p:cTn id="7" dur="1" fill="hold">
                                          <p:stCondLst>
                                            <p:cond delay="499"/>
                                          </p:stCondLst>
                                        </p:cTn>
                                        <p:tgtEl>
                                          <p:spTgt spid="70"/>
                                        </p:tgtEl>
                                        <p:attrNameLst>
                                          <p:attrName>style.visibility</p:attrName>
                                        </p:attrNameLst>
                                      </p:cBhvr>
                                      <p:to>
                                        <p:strVal val="hidden"/>
                                      </p:to>
                                    </p:set>
                                  </p:childTnLst>
                                </p:cTn>
                              </p:par>
                              <p:par>
                                <p:cTn id="8" presetID="22" presetClass="entr" presetSubtype="2"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right)">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checkerboard(across)">
                                      <p:cBhvr>
                                        <p:cTn id="15" dur="500"/>
                                        <p:tgtEl>
                                          <p:spTgt spid="6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checkerboard(across)">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1" nodeType="clickEffect">
                                  <p:stCondLst>
                                    <p:cond delay="0"/>
                                  </p:stCondLst>
                                  <p:childTnLst>
                                    <p:animEffect transition="out" filter="wipe(right)">
                                      <p:cBhvr>
                                        <p:cTn id="22" dur="500"/>
                                        <p:tgtEl>
                                          <p:spTgt spid="69"/>
                                        </p:tgtEl>
                                      </p:cBhvr>
                                    </p:animEffect>
                                    <p:set>
                                      <p:cBhvr>
                                        <p:cTn id="23" dur="1" fill="hold">
                                          <p:stCondLst>
                                            <p:cond delay="499"/>
                                          </p:stCondLst>
                                        </p:cTn>
                                        <p:tgtEl>
                                          <p:spTgt spid="69"/>
                                        </p:tgtEl>
                                        <p:attrNameLst>
                                          <p:attrName>style.visibility</p:attrName>
                                        </p:attrNameLst>
                                      </p:cBhvr>
                                      <p:to>
                                        <p:strVal val="hidden"/>
                                      </p:to>
                                    </p:set>
                                  </p:childTnLst>
                                </p:cTn>
                              </p:par>
                              <p:par>
                                <p:cTn id="24" presetID="22" presetClass="entr" presetSubtype="2" fill="hold" grpId="0"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right)">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checkerboard(across)">
                                      <p:cBhvr>
                                        <p:cTn id="31" dur="500"/>
                                        <p:tgtEl>
                                          <p:spTgt spid="5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checkerboard(across)">
                                      <p:cBhvr>
                                        <p:cTn id="34" dur="500"/>
                                        <p:tgtEl>
                                          <p:spTgt spid="5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1" fill="hold" grpId="1" nodeType="clickEffect">
                                  <p:stCondLst>
                                    <p:cond delay="0"/>
                                  </p:stCondLst>
                                  <p:childTnLst>
                                    <p:animEffect transition="out" filter="wipe(up)">
                                      <p:cBhvr>
                                        <p:cTn id="38" dur="500"/>
                                        <p:tgtEl>
                                          <p:spTgt spid="68"/>
                                        </p:tgtEl>
                                      </p:cBhvr>
                                    </p:animEffect>
                                    <p:set>
                                      <p:cBhvr>
                                        <p:cTn id="39"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65" grpId="0" animBg="1"/>
      <p:bldP spid="66" grpId="0"/>
      <p:bldP spid="68" grpId="0" animBg="1"/>
      <p:bldP spid="68" grpId="1" animBg="1"/>
      <p:bldP spid="69" grpId="0" animBg="1"/>
      <p:bldP spid="69" grpId="1" animBg="1"/>
      <p:bldP spid="7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741819-89DF-475A-85A2-7DCCCA48F6C1}"/>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DB5883EF-697F-4BED-BB72-E5C5793CE581}"/>
              </a:ext>
            </a:extLst>
          </p:cNvPr>
          <p:cNvSpPr>
            <a:spLocks noGrp="1"/>
          </p:cNvSpPr>
          <p:nvPr>
            <p:ph type="sldNum" sz="quarter" idx="12"/>
          </p:nvPr>
        </p:nvSpPr>
        <p:spPr/>
        <p:txBody>
          <a:bodyPr/>
          <a:lstStyle/>
          <a:p>
            <a:pPr>
              <a:defRPr/>
            </a:pPr>
            <a:fld id="{45655A06-D158-45CC-8F58-C202D3E628FF}" type="slidenum">
              <a:rPr lang="en-US" altLang="en-US" smtClean="0"/>
              <a:pPr>
                <a:defRPr/>
              </a:pPr>
              <a:t>66</a:t>
            </a:fld>
            <a:endParaRPr lang="en-US" altLang="en-US"/>
          </a:p>
        </p:txBody>
      </p:sp>
      <p:sp>
        <p:nvSpPr>
          <p:cNvPr id="4" name="Line 2">
            <a:extLst>
              <a:ext uri="{FF2B5EF4-FFF2-40B4-BE49-F238E27FC236}">
                <a16:creationId xmlns:a16="http://schemas.microsoft.com/office/drawing/2014/main" id="{97879264-0D11-4823-9A0E-4D1C0EE5F959}"/>
              </a:ext>
            </a:extLst>
          </p:cNvPr>
          <p:cNvSpPr>
            <a:spLocks noChangeShapeType="1"/>
          </p:cNvSpPr>
          <p:nvPr/>
        </p:nvSpPr>
        <p:spPr bwMode="auto">
          <a:xfrm>
            <a:off x="513556" y="2514517"/>
            <a:ext cx="1847850"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ectangle 3">
            <a:extLst>
              <a:ext uri="{FF2B5EF4-FFF2-40B4-BE49-F238E27FC236}">
                <a16:creationId xmlns:a16="http://schemas.microsoft.com/office/drawing/2014/main" id="{C7963DF0-E10D-4A6D-B543-50B433689725}"/>
              </a:ext>
            </a:extLst>
          </p:cNvPr>
          <p:cNvSpPr>
            <a:spLocks noChangeArrowheads="1"/>
          </p:cNvSpPr>
          <p:nvPr/>
        </p:nvSpPr>
        <p:spPr bwMode="auto">
          <a:xfrm>
            <a:off x="2540794" y="2797092"/>
            <a:ext cx="839787" cy="533400"/>
          </a:xfrm>
          <a:prstGeom prst="rect">
            <a:avLst/>
          </a:prstGeom>
          <a:solidFill>
            <a:schemeClr val="accent2"/>
          </a:solidFill>
          <a:ln w="12700">
            <a:solidFill>
              <a:srgbClr val="000000"/>
            </a:solidFill>
            <a:miter lim="800000"/>
            <a:headEnd/>
            <a:tailEnd/>
          </a:ln>
        </p:spPr>
        <p:txBody>
          <a:bodyPr/>
          <a:lstStyle/>
          <a:p>
            <a:endParaRPr lang="en-US"/>
          </a:p>
        </p:txBody>
      </p:sp>
      <p:sp>
        <p:nvSpPr>
          <p:cNvPr id="6" name="Rectangle 4">
            <a:extLst>
              <a:ext uri="{FF2B5EF4-FFF2-40B4-BE49-F238E27FC236}">
                <a16:creationId xmlns:a16="http://schemas.microsoft.com/office/drawing/2014/main" id="{EB1BAA49-91C6-4190-9E60-83D5A9C5642D}"/>
              </a:ext>
            </a:extLst>
          </p:cNvPr>
          <p:cNvSpPr>
            <a:spLocks noChangeArrowheads="1"/>
          </p:cNvSpPr>
          <p:nvPr/>
        </p:nvSpPr>
        <p:spPr bwMode="auto">
          <a:xfrm>
            <a:off x="2845594" y="2925680"/>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B1</a:t>
            </a:r>
            <a:endParaRPr lang="en-US" sz="2400"/>
          </a:p>
        </p:txBody>
      </p:sp>
      <p:sp>
        <p:nvSpPr>
          <p:cNvPr id="7" name="Rectangle 5">
            <a:extLst>
              <a:ext uri="{FF2B5EF4-FFF2-40B4-BE49-F238E27FC236}">
                <a16:creationId xmlns:a16="http://schemas.microsoft.com/office/drawing/2014/main" id="{55E18984-524A-42F9-B57E-9B9FC5A75E00}"/>
              </a:ext>
            </a:extLst>
          </p:cNvPr>
          <p:cNvSpPr>
            <a:spLocks noChangeArrowheads="1"/>
          </p:cNvSpPr>
          <p:nvPr/>
        </p:nvSpPr>
        <p:spPr bwMode="auto">
          <a:xfrm>
            <a:off x="560387" y="738899"/>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8" name="Line 6">
            <a:extLst>
              <a:ext uri="{FF2B5EF4-FFF2-40B4-BE49-F238E27FC236}">
                <a16:creationId xmlns:a16="http://schemas.microsoft.com/office/drawing/2014/main" id="{DE90A9FC-64AF-4007-970A-712782218F05}"/>
              </a:ext>
            </a:extLst>
          </p:cNvPr>
          <p:cNvSpPr>
            <a:spLocks noChangeShapeType="1"/>
          </p:cNvSpPr>
          <p:nvPr/>
        </p:nvSpPr>
        <p:spPr bwMode="auto">
          <a:xfrm>
            <a:off x="3655219" y="2514517"/>
            <a:ext cx="1846262"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7">
            <a:extLst>
              <a:ext uri="{FF2B5EF4-FFF2-40B4-BE49-F238E27FC236}">
                <a16:creationId xmlns:a16="http://schemas.microsoft.com/office/drawing/2014/main" id="{E423F889-2B2A-48C3-9FDD-54DF18F4D475}"/>
              </a:ext>
            </a:extLst>
          </p:cNvPr>
          <p:cNvSpPr>
            <a:spLocks noChangeShapeType="1"/>
          </p:cNvSpPr>
          <p:nvPr/>
        </p:nvSpPr>
        <p:spPr bwMode="auto">
          <a:xfrm>
            <a:off x="6742906" y="2514517"/>
            <a:ext cx="1824038" cy="1588"/>
          </a:xfrm>
          <a:prstGeom prst="line">
            <a:avLst/>
          </a:prstGeom>
          <a:noFill/>
          <a:ln w="523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a:extLst>
              <a:ext uri="{FF2B5EF4-FFF2-40B4-BE49-F238E27FC236}">
                <a16:creationId xmlns:a16="http://schemas.microsoft.com/office/drawing/2014/main" id="{D14B2D1C-725C-4547-A3B3-64156FDFE637}"/>
              </a:ext>
            </a:extLst>
          </p:cNvPr>
          <p:cNvSpPr>
            <a:spLocks noChangeShapeType="1"/>
          </p:cNvSpPr>
          <p:nvPr/>
        </p:nvSpPr>
        <p:spPr bwMode="auto">
          <a:xfrm>
            <a:off x="692944" y="1742992"/>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Rectangle 9">
            <a:extLst>
              <a:ext uri="{FF2B5EF4-FFF2-40B4-BE49-F238E27FC236}">
                <a16:creationId xmlns:a16="http://schemas.microsoft.com/office/drawing/2014/main" id="{C08B1E10-F42E-4EA8-A062-DB052DF7B32B}"/>
              </a:ext>
            </a:extLst>
          </p:cNvPr>
          <p:cNvSpPr>
            <a:spLocks noChangeArrowheads="1"/>
          </p:cNvSpPr>
          <p:nvPr/>
        </p:nvSpPr>
        <p:spPr bwMode="auto">
          <a:xfrm>
            <a:off x="2316162" y="1046079"/>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S2</a:t>
            </a:r>
            <a:endParaRPr lang="en-US" sz="2400"/>
          </a:p>
        </p:txBody>
      </p:sp>
      <p:sp>
        <p:nvSpPr>
          <p:cNvPr id="12" name="Line 10">
            <a:extLst>
              <a:ext uri="{FF2B5EF4-FFF2-40B4-BE49-F238E27FC236}">
                <a16:creationId xmlns:a16="http://schemas.microsoft.com/office/drawing/2014/main" id="{427C2316-D1FC-47A0-B174-8DAC9290DE70}"/>
              </a:ext>
            </a:extLst>
          </p:cNvPr>
          <p:cNvSpPr>
            <a:spLocks noChangeShapeType="1"/>
          </p:cNvSpPr>
          <p:nvPr/>
        </p:nvSpPr>
        <p:spPr bwMode="auto">
          <a:xfrm>
            <a:off x="1950244" y="1742992"/>
            <a:ext cx="1587" cy="7985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11">
            <a:extLst>
              <a:ext uri="{FF2B5EF4-FFF2-40B4-BE49-F238E27FC236}">
                <a16:creationId xmlns:a16="http://schemas.microsoft.com/office/drawing/2014/main" id="{2584E56F-263A-47EE-85D2-5EE2DCD23658}"/>
              </a:ext>
            </a:extLst>
          </p:cNvPr>
          <p:cNvSpPr>
            <a:spLocks noChangeArrowheads="1"/>
          </p:cNvSpPr>
          <p:nvPr/>
        </p:nvSpPr>
        <p:spPr bwMode="auto">
          <a:xfrm>
            <a:off x="5703094" y="2797092"/>
            <a:ext cx="785812" cy="533400"/>
          </a:xfrm>
          <a:prstGeom prst="rect">
            <a:avLst/>
          </a:prstGeom>
          <a:solidFill>
            <a:schemeClr val="accent2"/>
          </a:solidFill>
          <a:ln w="12700">
            <a:solidFill>
              <a:srgbClr val="000000"/>
            </a:solidFill>
            <a:miter lim="800000"/>
            <a:headEnd/>
            <a:tailEnd/>
          </a:ln>
        </p:spPr>
        <p:txBody>
          <a:bodyPr/>
          <a:lstStyle/>
          <a:p>
            <a:endParaRPr lang="en-US"/>
          </a:p>
        </p:txBody>
      </p:sp>
      <p:sp>
        <p:nvSpPr>
          <p:cNvPr id="14" name="Rectangle 12">
            <a:extLst>
              <a:ext uri="{FF2B5EF4-FFF2-40B4-BE49-F238E27FC236}">
                <a16:creationId xmlns:a16="http://schemas.microsoft.com/office/drawing/2014/main" id="{99740ABD-E33B-4DDB-8148-846C61D8FB3F}"/>
              </a:ext>
            </a:extLst>
          </p:cNvPr>
          <p:cNvSpPr>
            <a:spLocks noChangeArrowheads="1"/>
          </p:cNvSpPr>
          <p:nvPr/>
        </p:nvSpPr>
        <p:spPr bwMode="auto">
          <a:xfrm>
            <a:off x="6014244" y="2925680"/>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B2</a:t>
            </a:r>
            <a:endParaRPr lang="en-US" sz="2400"/>
          </a:p>
        </p:txBody>
      </p:sp>
      <p:sp>
        <p:nvSpPr>
          <p:cNvPr id="15" name="Rectangle 13">
            <a:extLst>
              <a:ext uri="{FF2B5EF4-FFF2-40B4-BE49-F238E27FC236}">
                <a16:creationId xmlns:a16="http://schemas.microsoft.com/office/drawing/2014/main" id="{3146C58E-B0C7-4663-8B63-9DCA05F3041A}"/>
              </a:ext>
            </a:extLst>
          </p:cNvPr>
          <p:cNvSpPr>
            <a:spLocks noChangeArrowheads="1"/>
          </p:cNvSpPr>
          <p:nvPr/>
        </p:nvSpPr>
        <p:spPr bwMode="auto">
          <a:xfrm>
            <a:off x="4895056" y="1109634"/>
            <a:ext cx="2651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16" name="Line 14">
            <a:extLst>
              <a:ext uri="{FF2B5EF4-FFF2-40B4-BE49-F238E27FC236}">
                <a16:creationId xmlns:a16="http://schemas.microsoft.com/office/drawing/2014/main" id="{F3F0106B-E30D-4AB1-8862-5143EFADACFC}"/>
              </a:ext>
            </a:extLst>
          </p:cNvPr>
          <p:cNvSpPr>
            <a:spLocks noChangeShapeType="1"/>
          </p:cNvSpPr>
          <p:nvPr/>
        </p:nvSpPr>
        <p:spPr bwMode="auto">
          <a:xfrm>
            <a:off x="4510881" y="1749342"/>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15">
            <a:extLst>
              <a:ext uri="{FF2B5EF4-FFF2-40B4-BE49-F238E27FC236}">
                <a16:creationId xmlns:a16="http://schemas.microsoft.com/office/drawing/2014/main" id="{F7155A46-4127-47DB-B3E5-CF9DE6FB8301}"/>
              </a:ext>
            </a:extLst>
          </p:cNvPr>
          <p:cNvSpPr>
            <a:spLocks noChangeArrowheads="1"/>
          </p:cNvSpPr>
          <p:nvPr/>
        </p:nvSpPr>
        <p:spPr bwMode="auto">
          <a:xfrm>
            <a:off x="6485732" y="1109634"/>
            <a:ext cx="2651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18" name="Line 16">
            <a:extLst>
              <a:ext uri="{FF2B5EF4-FFF2-40B4-BE49-F238E27FC236}">
                <a16:creationId xmlns:a16="http://schemas.microsoft.com/office/drawing/2014/main" id="{5DE1D96A-AFBB-4EA3-BC3B-584362CA67C9}"/>
              </a:ext>
            </a:extLst>
          </p:cNvPr>
          <p:cNvSpPr>
            <a:spLocks noChangeShapeType="1"/>
          </p:cNvSpPr>
          <p:nvPr/>
        </p:nvSpPr>
        <p:spPr bwMode="auto">
          <a:xfrm>
            <a:off x="7069931" y="1749342"/>
            <a:ext cx="1588" cy="800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Rectangle 17">
            <a:extLst>
              <a:ext uri="{FF2B5EF4-FFF2-40B4-BE49-F238E27FC236}">
                <a16:creationId xmlns:a16="http://schemas.microsoft.com/office/drawing/2014/main" id="{CCF3BCE6-50FB-432A-A9D2-7462AB69E8A3}"/>
              </a:ext>
            </a:extLst>
          </p:cNvPr>
          <p:cNvSpPr>
            <a:spLocks noChangeArrowheads="1"/>
          </p:cNvSpPr>
          <p:nvPr/>
        </p:nvSpPr>
        <p:spPr bwMode="auto">
          <a:xfrm>
            <a:off x="7743493" y="1109633"/>
            <a:ext cx="2651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S5</a:t>
            </a:r>
            <a:endParaRPr lang="en-US" sz="2400"/>
          </a:p>
        </p:txBody>
      </p:sp>
      <p:sp>
        <p:nvSpPr>
          <p:cNvPr id="20" name="Line 18">
            <a:extLst>
              <a:ext uri="{FF2B5EF4-FFF2-40B4-BE49-F238E27FC236}">
                <a16:creationId xmlns:a16="http://schemas.microsoft.com/office/drawing/2014/main" id="{1BC22172-866A-4420-9F36-7EA3BF5F6F87}"/>
              </a:ext>
            </a:extLst>
          </p:cNvPr>
          <p:cNvSpPr>
            <a:spLocks noChangeShapeType="1"/>
          </p:cNvSpPr>
          <p:nvPr/>
        </p:nvSpPr>
        <p:spPr bwMode="auto">
          <a:xfrm>
            <a:off x="8316119" y="1735055"/>
            <a:ext cx="1587" cy="7985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9">
            <a:extLst>
              <a:ext uri="{FF2B5EF4-FFF2-40B4-BE49-F238E27FC236}">
                <a16:creationId xmlns:a16="http://schemas.microsoft.com/office/drawing/2014/main" id="{B4A807E6-8DBE-47B6-8690-86FBF0374D2C}"/>
              </a:ext>
            </a:extLst>
          </p:cNvPr>
          <p:cNvSpPr>
            <a:spLocks noChangeArrowheads="1"/>
          </p:cNvSpPr>
          <p:nvPr/>
        </p:nvSpPr>
        <p:spPr bwMode="auto">
          <a:xfrm>
            <a:off x="1929606" y="3151105"/>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22" name="Rectangle 20">
            <a:extLst>
              <a:ext uri="{FF2B5EF4-FFF2-40B4-BE49-F238E27FC236}">
                <a16:creationId xmlns:a16="http://schemas.microsoft.com/office/drawing/2014/main" id="{8D03A9C3-C5DD-4EDF-B2ED-5B1A3413AB0C}"/>
              </a:ext>
            </a:extLst>
          </p:cNvPr>
          <p:cNvSpPr>
            <a:spLocks noChangeArrowheads="1"/>
          </p:cNvSpPr>
          <p:nvPr/>
        </p:nvSpPr>
        <p:spPr bwMode="auto">
          <a:xfrm>
            <a:off x="3445669" y="3151105"/>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23" name="Rectangle 21">
            <a:extLst>
              <a:ext uri="{FF2B5EF4-FFF2-40B4-BE49-F238E27FC236}">
                <a16:creationId xmlns:a16="http://schemas.microsoft.com/office/drawing/2014/main" id="{9E0A6D4C-2238-41F2-A13B-7650ACD0E3A8}"/>
              </a:ext>
            </a:extLst>
          </p:cNvPr>
          <p:cNvSpPr>
            <a:spLocks noChangeArrowheads="1"/>
          </p:cNvSpPr>
          <p:nvPr/>
        </p:nvSpPr>
        <p:spPr bwMode="auto">
          <a:xfrm>
            <a:off x="5085556" y="3151105"/>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1</a:t>
            </a:r>
            <a:endParaRPr lang="en-US" sz="2400"/>
          </a:p>
        </p:txBody>
      </p:sp>
      <p:sp>
        <p:nvSpPr>
          <p:cNvPr id="24" name="Rectangle 22">
            <a:extLst>
              <a:ext uri="{FF2B5EF4-FFF2-40B4-BE49-F238E27FC236}">
                <a16:creationId xmlns:a16="http://schemas.microsoft.com/office/drawing/2014/main" id="{22FFBEAA-0325-4FDB-86B3-DA957A894C97}"/>
              </a:ext>
            </a:extLst>
          </p:cNvPr>
          <p:cNvSpPr>
            <a:spLocks noChangeArrowheads="1"/>
          </p:cNvSpPr>
          <p:nvPr/>
        </p:nvSpPr>
        <p:spPr bwMode="auto">
          <a:xfrm>
            <a:off x="6630194" y="3151105"/>
            <a:ext cx="57785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Port 2</a:t>
            </a:r>
            <a:endParaRPr lang="en-US" sz="2400"/>
          </a:p>
        </p:txBody>
      </p:sp>
      <p:sp>
        <p:nvSpPr>
          <p:cNvPr id="25" name="Rectangle 23">
            <a:extLst>
              <a:ext uri="{FF2B5EF4-FFF2-40B4-BE49-F238E27FC236}">
                <a16:creationId xmlns:a16="http://schemas.microsoft.com/office/drawing/2014/main" id="{67ABF9F0-D443-47DB-B19B-1E97CD3DDDD6}"/>
              </a:ext>
            </a:extLst>
          </p:cNvPr>
          <p:cNvSpPr>
            <a:spLocks noChangeArrowheads="1"/>
          </p:cNvSpPr>
          <p:nvPr/>
        </p:nvSpPr>
        <p:spPr bwMode="auto">
          <a:xfrm>
            <a:off x="813594" y="2654217"/>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LAN1</a:t>
            </a:r>
            <a:endParaRPr lang="en-US" sz="2400"/>
          </a:p>
        </p:txBody>
      </p:sp>
      <p:sp>
        <p:nvSpPr>
          <p:cNvPr id="26" name="Rectangle 24">
            <a:extLst>
              <a:ext uri="{FF2B5EF4-FFF2-40B4-BE49-F238E27FC236}">
                <a16:creationId xmlns:a16="http://schemas.microsoft.com/office/drawing/2014/main" id="{D493DC42-A19B-441E-A6F6-37671A3A85E3}"/>
              </a:ext>
            </a:extLst>
          </p:cNvPr>
          <p:cNvSpPr>
            <a:spLocks noChangeArrowheads="1"/>
          </p:cNvSpPr>
          <p:nvPr/>
        </p:nvSpPr>
        <p:spPr bwMode="auto">
          <a:xfrm>
            <a:off x="4290219" y="2654217"/>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LAN2</a:t>
            </a:r>
            <a:endParaRPr lang="en-US" sz="2400"/>
          </a:p>
        </p:txBody>
      </p:sp>
      <p:sp>
        <p:nvSpPr>
          <p:cNvPr id="27" name="Rectangle 25">
            <a:extLst>
              <a:ext uri="{FF2B5EF4-FFF2-40B4-BE49-F238E27FC236}">
                <a16:creationId xmlns:a16="http://schemas.microsoft.com/office/drawing/2014/main" id="{5BB3CD86-992A-4112-9610-358E2B0AF36A}"/>
              </a:ext>
            </a:extLst>
          </p:cNvPr>
          <p:cNvSpPr>
            <a:spLocks noChangeArrowheads="1"/>
          </p:cNvSpPr>
          <p:nvPr/>
        </p:nvSpPr>
        <p:spPr bwMode="auto">
          <a:xfrm>
            <a:off x="7579519" y="2654217"/>
            <a:ext cx="5413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LAN3</a:t>
            </a:r>
            <a:endParaRPr lang="en-US" sz="2400"/>
          </a:p>
        </p:txBody>
      </p:sp>
      <p:graphicFrame>
        <p:nvGraphicFramePr>
          <p:cNvPr id="28" name="Object 26">
            <a:extLst>
              <a:ext uri="{FF2B5EF4-FFF2-40B4-BE49-F238E27FC236}">
                <a16:creationId xmlns:a16="http://schemas.microsoft.com/office/drawing/2014/main" id="{2BEAE920-460B-434E-B016-72355C597131}"/>
              </a:ext>
            </a:extLst>
          </p:cNvPr>
          <p:cNvGraphicFramePr>
            <a:graphicFrameLocks noChangeAspect="1"/>
          </p:cNvGraphicFramePr>
          <p:nvPr>
            <p:extLst>
              <p:ext uri="{D42A27DB-BD31-4B8C-83A1-F6EECF244321}">
                <p14:modId xmlns:p14="http://schemas.microsoft.com/office/powerpoint/2010/main" val="2142785249"/>
              </p:ext>
            </p:extLst>
          </p:nvPr>
        </p:nvGraphicFramePr>
        <p:xfrm>
          <a:off x="392906" y="1066717"/>
          <a:ext cx="674688" cy="676275"/>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7113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 y="1066717"/>
                        <a:ext cx="674688"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7">
            <a:extLst>
              <a:ext uri="{FF2B5EF4-FFF2-40B4-BE49-F238E27FC236}">
                <a16:creationId xmlns:a16="http://schemas.microsoft.com/office/drawing/2014/main" id="{DD566D4A-49D8-4D80-9CA6-9E5F14D67C96}"/>
              </a:ext>
            </a:extLst>
          </p:cNvPr>
          <p:cNvGraphicFramePr>
            <a:graphicFrameLocks noChangeAspect="1"/>
          </p:cNvGraphicFramePr>
          <p:nvPr>
            <p:extLst>
              <p:ext uri="{D42A27DB-BD31-4B8C-83A1-F6EECF244321}">
                <p14:modId xmlns:p14="http://schemas.microsoft.com/office/powerpoint/2010/main" val="3095915485"/>
              </p:ext>
            </p:extLst>
          </p:nvPr>
        </p:nvGraphicFramePr>
        <p:xfrm>
          <a:off x="1647031" y="1066717"/>
          <a:ext cx="673100" cy="676275"/>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71131"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031" y="1066717"/>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8">
            <a:extLst>
              <a:ext uri="{FF2B5EF4-FFF2-40B4-BE49-F238E27FC236}">
                <a16:creationId xmlns:a16="http://schemas.microsoft.com/office/drawing/2014/main" id="{97CFAFE9-6040-48F3-ACF3-391D7D817DD1}"/>
              </a:ext>
            </a:extLst>
          </p:cNvPr>
          <p:cNvGraphicFramePr>
            <a:graphicFrameLocks noChangeAspect="1"/>
          </p:cNvGraphicFramePr>
          <p:nvPr>
            <p:extLst>
              <p:ext uri="{D42A27DB-BD31-4B8C-83A1-F6EECF244321}">
                <p14:modId xmlns:p14="http://schemas.microsoft.com/office/powerpoint/2010/main" val="2455867746"/>
              </p:ext>
            </p:extLst>
          </p:nvPr>
        </p:nvGraphicFramePr>
        <p:xfrm>
          <a:off x="4220369" y="1066717"/>
          <a:ext cx="674687" cy="676275"/>
        </p:xfrm>
        <a:graphic>
          <a:graphicData uri="http://schemas.openxmlformats.org/presentationml/2006/ole">
            <mc:AlternateContent xmlns:mc="http://schemas.openxmlformats.org/markup-compatibility/2006">
              <mc:Choice xmlns:v="urn:schemas-microsoft-com:vml" Requires="v">
                <p:oleObj name="Clip" r:id="rId3" imgW="936139" imgH="845107" progId="">
                  <p:embed/>
                </p:oleObj>
              </mc:Choice>
              <mc:Fallback>
                <p:oleObj name="Clip" r:id="rId3" imgW="936139" imgH="845107" progId="">
                  <p:embed/>
                  <p:pic>
                    <p:nvPicPr>
                      <p:cNvPr id="1071132"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0369" y="1066717"/>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9">
            <a:extLst>
              <a:ext uri="{FF2B5EF4-FFF2-40B4-BE49-F238E27FC236}">
                <a16:creationId xmlns:a16="http://schemas.microsoft.com/office/drawing/2014/main" id="{E276E33E-9FC4-4111-AE76-0A62EF2BD750}"/>
              </a:ext>
            </a:extLst>
          </p:cNvPr>
          <p:cNvGraphicFramePr>
            <a:graphicFrameLocks noChangeAspect="1"/>
          </p:cNvGraphicFramePr>
          <p:nvPr>
            <p:extLst>
              <p:ext uri="{D42A27DB-BD31-4B8C-83A1-F6EECF244321}">
                <p14:modId xmlns:p14="http://schemas.microsoft.com/office/powerpoint/2010/main" val="2471546337"/>
              </p:ext>
            </p:extLst>
          </p:nvPr>
        </p:nvGraphicFramePr>
        <p:xfrm>
          <a:off x="6741319" y="1066717"/>
          <a:ext cx="673100" cy="676275"/>
        </p:xfrm>
        <a:graphic>
          <a:graphicData uri="http://schemas.openxmlformats.org/presentationml/2006/ole">
            <mc:AlternateContent xmlns:mc="http://schemas.openxmlformats.org/markup-compatibility/2006">
              <mc:Choice xmlns:v="urn:schemas-microsoft-com:vml" Requires="v">
                <p:oleObj name="Clip" r:id="rId5" imgW="936139" imgH="845107" progId="">
                  <p:embed/>
                </p:oleObj>
              </mc:Choice>
              <mc:Fallback>
                <p:oleObj name="Clip" r:id="rId5" imgW="936139" imgH="845107" progId="">
                  <p:embed/>
                  <p:pic>
                    <p:nvPicPr>
                      <p:cNvPr id="1071133"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319" y="1066717"/>
                        <a:ext cx="6731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30">
            <a:extLst>
              <a:ext uri="{FF2B5EF4-FFF2-40B4-BE49-F238E27FC236}">
                <a16:creationId xmlns:a16="http://schemas.microsoft.com/office/drawing/2014/main" id="{D99ECE29-3B06-49C3-859B-BEFC2D7A7489}"/>
              </a:ext>
            </a:extLst>
          </p:cNvPr>
          <p:cNvGraphicFramePr>
            <a:graphicFrameLocks noChangeAspect="1"/>
          </p:cNvGraphicFramePr>
          <p:nvPr>
            <p:extLst>
              <p:ext uri="{D42A27DB-BD31-4B8C-83A1-F6EECF244321}">
                <p14:modId xmlns:p14="http://schemas.microsoft.com/office/powerpoint/2010/main" val="2152400056"/>
              </p:ext>
            </p:extLst>
          </p:nvPr>
        </p:nvGraphicFramePr>
        <p:xfrm>
          <a:off x="7966869" y="1066717"/>
          <a:ext cx="674687" cy="676275"/>
        </p:xfrm>
        <a:graphic>
          <a:graphicData uri="http://schemas.openxmlformats.org/presentationml/2006/ole">
            <mc:AlternateContent xmlns:mc="http://schemas.openxmlformats.org/markup-compatibility/2006">
              <mc:Choice xmlns:v="urn:schemas-microsoft-com:vml" Requires="v">
                <p:oleObj name="Clip" r:id="rId5" imgW="936139" imgH="845107" progId="">
                  <p:embed/>
                </p:oleObj>
              </mc:Choice>
              <mc:Fallback>
                <p:oleObj name="Clip" r:id="rId5" imgW="936139" imgH="845107" progId="">
                  <p:embed/>
                  <p:pic>
                    <p:nvPicPr>
                      <p:cNvPr id="1071134"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869" y="1066717"/>
                        <a:ext cx="6746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Freeform 31">
            <a:extLst>
              <a:ext uri="{FF2B5EF4-FFF2-40B4-BE49-F238E27FC236}">
                <a16:creationId xmlns:a16="http://schemas.microsoft.com/office/drawing/2014/main" id="{1E0F7452-87A0-4527-8259-074F099626EE}"/>
              </a:ext>
            </a:extLst>
          </p:cNvPr>
          <p:cNvSpPr>
            <a:spLocks/>
          </p:cNvSpPr>
          <p:nvPr/>
        </p:nvSpPr>
        <p:spPr bwMode="auto">
          <a:xfrm>
            <a:off x="2205831" y="2525630"/>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4" name="Freeform 32">
            <a:extLst>
              <a:ext uri="{FF2B5EF4-FFF2-40B4-BE49-F238E27FC236}">
                <a16:creationId xmlns:a16="http://schemas.microsoft.com/office/drawing/2014/main" id="{5F239133-8EA4-424F-9E40-63D8FDDD4A4F}"/>
              </a:ext>
            </a:extLst>
          </p:cNvPr>
          <p:cNvSpPr>
            <a:spLocks/>
          </p:cNvSpPr>
          <p:nvPr/>
        </p:nvSpPr>
        <p:spPr bwMode="auto">
          <a:xfrm>
            <a:off x="5372894" y="2509755"/>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5" name="Freeform 33">
            <a:extLst>
              <a:ext uri="{FF2B5EF4-FFF2-40B4-BE49-F238E27FC236}">
                <a16:creationId xmlns:a16="http://schemas.microsoft.com/office/drawing/2014/main" id="{3FAE5DC4-4220-4ADE-98A4-3FF23A0784B3}"/>
              </a:ext>
            </a:extLst>
          </p:cNvPr>
          <p:cNvSpPr>
            <a:spLocks/>
          </p:cNvSpPr>
          <p:nvPr/>
        </p:nvSpPr>
        <p:spPr bwMode="auto">
          <a:xfrm flipH="1">
            <a:off x="3391694" y="2493880"/>
            <a:ext cx="336550"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6" name="Freeform 34">
            <a:extLst>
              <a:ext uri="{FF2B5EF4-FFF2-40B4-BE49-F238E27FC236}">
                <a16:creationId xmlns:a16="http://schemas.microsoft.com/office/drawing/2014/main" id="{F1BDF03E-7C1C-40E1-844A-19949D90D394}"/>
              </a:ext>
            </a:extLst>
          </p:cNvPr>
          <p:cNvSpPr>
            <a:spLocks/>
          </p:cNvSpPr>
          <p:nvPr/>
        </p:nvSpPr>
        <p:spPr bwMode="auto">
          <a:xfrm flipH="1">
            <a:off x="6504781" y="2509755"/>
            <a:ext cx="338138" cy="527050"/>
          </a:xfrm>
          <a:custGeom>
            <a:avLst/>
            <a:gdLst>
              <a:gd name="T0" fmla="*/ 200 w 200"/>
              <a:gd name="T1" fmla="*/ 264 h 264"/>
              <a:gd name="T2" fmla="*/ 0 w 200"/>
              <a:gd name="T3" fmla="*/ 264 h 264"/>
              <a:gd name="T4" fmla="*/ 0 w 200"/>
              <a:gd name="T5" fmla="*/ 0 h 264"/>
            </a:gdLst>
            <a:ahLst/>
            <a:cxnLst>
              <a:cxn ang="0">
                <a:pos x="T0" y="T1"/>
              </a:cxn>
              <a:cxn ang="0">
                <a:pos x="T2" y="T3"/>
              </a:cxn>
              <a:cxn ang="0">
                <a:pos x="T4" y="T5"/>
              </a:cxn>
            </a:cxnLst>
            <a:rect l="0" t="0" r="r" b="b"/>
            <a:pathLst>
              <a:path w="200" h="264">
                <a:moveTo>
                  <a:pt x="200" y="264"/>
                </a:moveTo>
                <a:lnTo>
                  <a:pt x="0" y="264"/>
                </a:lnTo>
                <a:lnTo>
                  <a:pt x="0" y="0"/>
                </a:ln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a:p>
        </p:txBody>
      </p:sp>
      <p:sp>
        <p:nvSpPr>
          <p:cNvPr id="37" name="Rectangle 38">
            <a:extLst>
              <a:ext uri="{FF2B5EF4-FFF2-40B4-BE49-F238E27FC236}">
                <a16:creationId xmlns:a16="http://schemas.microsoft.com/office/drawing/2014/main" id="{801EE2F8-7166-44D2-A642-C55E1A4A20F8}"/>
              </a:ext>
            </a:extLst>
          </p:cNvPr>
          <p:cNvSpPr>
            <a:spLocks noChangeArrowheads="1"/>
          </p:cNvSpPr>
          <p:nvPr/>
        </p:nvSpPr>
        <p:spPr bwMode="auto">
          <a:xfrm>
            <a:off x="2131219" y="3790867"/>
            <a:ext cx="1546225" cy="438150"/>
          </a:xfrm>
          <a:prstGeom prst="rect">
            <a:avLst/>
          </a:prstGeom>
          <a:solidFill>
            <a:srgbClr val="B1CCCB"/>
          </a:solidFill>
          <a:ln w="12700">
            <a:solidFill>
              <a:srgbClr val="000000"/>
            </a:solidFill>
            <a:miter lim="800000"/>
            <a:headEnd/>
            <a:tailEnd/>
          </a:ln>
        </p:spPr>
        <p:txBody>
          <a:bodyPr/>
          <a:lstStyle/>
          <a:p>
            <a:endParaRPr lang="en-US"/>
          </a:p>
        </p:txBody>
      </p:sp>
      <p:sp>
        <p:nvSpPr>
          <p:cNvPr id="38" name="Rectangle 39">
            <a:extLst>
              <a:ext uri="{FF2B5EF4-FFF2-40B4-BE49-F238E27FC236}">
                <a16:creationId xmlns:a16="http://schemas.microsoft.com/office/drawing/2014/main" id="{E5081D4E-9744-43AB-AD35-9139D2F48AD4}"/>
              </a:ext>
            </a:extLst>
          </p:cNvPr>
          <p:cNvSpPr>
            <a:spLocks noChangeArrowheads="1"/>
          </p:cNvSpPr>
          <p:nvPr/>
        </p:nvSpPr>
        <p:spPr bwMode="auto">
          <a:xfrm>
            <a:off x="2140744" y="3882942"/>
            <a:ext cx="13716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39" name="Rectangle 40">
            <a:extLst>
              <a:ext uri="{FF2B5EF4-FFF2-40B4-BE49-F238E27FC236}">
                <a16:creationId xmlns:a16="http://schemas.microsoft.com/office/drawing/2014/main" id="{4F06FCD4-E049-4B5F-BC4C-373ACB4A23AC}"/>
              </a:ext>
            </a:extLst>
          </p:cNvPr>
          <p:cNvSpPr>
            <a:spLocks noChangeArrowheads="1"/>
          </p:cNvSpPr>
          <p:nvPr/>
        </p:nvSpPr>
        <p:spPr bwMode="auto">
          <a:xfrm>
            <a:off x="2131219" y="4208380"/>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0" name="Rectangle 41">
            <a:extLst>
              <a:ext uri="{FF2B5EF4-FFF2-40B4-BE49-F238E27FC236}">
                <a16:creationId xmlns:a16="http://schemas.microsoft.com/office/drawing/2014/main" id="{6964BA52-14EA-488C-A4C6-F1DA777BF2F9}"/>
              </a:ext>
            </a:extLst>
          </p:cNvPr>
          <p:cNvSpPr>
            <a:spLocks noChangeArrowheads="1"/>
          </p:cNvSpPr>
          <p:nvPr/>
        </p:nvSpPr>
        <p:spPr bwMode="auto">
          <a:xfrm>
            <a:off x="2131219" y="4505242"/>
            <a:ext cx="1546225" cy="301625"/>
          </a:xfrm>
          <a:prstGeom prst="rect">
            <a:avLst/>
          </a:prstGeom>
          <a:solidFill>
            <a:schemeClr val="folHlink"/>
          </a:solidFill>
          <a:ln w="12700">
            <a:solidFill>
              <a:srgbClr val="000000"/>
            </a:solidFill>
            <a:miter lim="800000"/>
            <a:headEnd/>
            <a:tailEnd/>
          </a:ln>
        </p:spPr>
        <p:txBody>
          <a:bodyPr/>
          <a:lstStyle/>
          <a:p>
            <a:endParaRPr lang="en-US"/>
          </a:p>
        </p:txBody>
      </p:sp>
      <p:sp>
        <p:nvSpPr>
          <p:cNvPr id="41" name="Rectangle 42">
            <a:extLst>
              <a:ext uri="{FF2B5EF4-FFF2-40B4-BE49-F238E27FC236}">
                <a16:creationId xmlns:a16="http://schemas.microsoft.com/office/drawing/2014/main" id="{81BE90A7-4EEF-4CDA-AE26-839CD1C680AD}"/>
              </a:ext>
            </a:extLst>
          </p:cNvPr>
          <p:cNvSpPr>
            <a:spLocks noChangeArrowheads="1"/>
          </p:cNvSpPr>
          <p:nvPr/>
        </p:nvSpPr>
        <p:spPr bwMode="auto">
          <a:xfrm>
            <a:off x="2131219" y="4805280"/>
            <a:ext cx="1546225" cy="300037"/>
          </a:xfrm>
          <a:prstGeom prst="rect">
            <a:avLst/>
          </a:prstGeom>
          <a:solidFill>
            <a:schemeClr val="folHlink"/>
          </a:solidFill>
          <a:ln w="12700">
            <a:solidFill>
              <a:srgbClr val="000000"/>
            </a:solidFill>
            <a:miter lim="800000"/>
            <a:headEnd/>
            <a:tailEnd/>
          </a:ln>
        </p:spPr>
        <p:txBody>
          <a:bodyPr/>
          <a:lstStyle/>
          <a:p>
            <a:endParaRPr lang="en-US"/>
          </a:p>
        </p:txBody>
      </p:sp>
      <p:sp>
        <p:nvSpPr>
          <p:cNvPr id="42" name="Rectangle 43">
            <a:extLst>
              <a:ext uri="{FF2B5EF4-FFF2-40B4-BE49-F238E27FC236}">
                <a16:creationId xmlns:a16="http://schemas.microsoft.com/office/drawing/2014/main" id="{58535250-BAD1-4E63-9BEE-8A672680D839}"/>
              </a:ext>
            </a:extLst>
          </p:cNvPr>
          <p:cNvSpPr>
            <a:spLocks noChangeArrowheads="1"/>
          </p:cNvSpPr>
          <p:nvPr/>
        </p:nvSpPr>
        <p:spPr bwMode="auto">
          <a:xfrm>
            <a:off x="2131219" y="5103730"/>
            <a:ext cx="1546225" cy="298450"/>
          </a:xfrm>
          <a:prstGeom prst="rect">
            <a:avLst/>
          </a:prstGeom>
          <a:solidFill>
            <a:schemeClr val="folHlink"/>
          </a:solidFill>
          <a:ln w="12700">
            <a:solidFill>
              <a:srgbClr val="000000"/>
            </a:solidFill>
            <a:miter lim="800000"/>
            <a:headEnd/>
            <a:tailEnd/>
          </a:ln>
        </p:spPr>
        <p:txBody>
          <a:bodyPr/>
          <a:lstStyle/>
          <a:p>
            <a:endParaRPr lang="en-US"/>
          </a:p>
        </p:txBody>
      </p:sp>
      <p:sp>
        <p:nvSpPr>
          <p:cNvPr id="43" name="Rectangle 44">
            <a:extLst>
              <a:ext uri="{FF2B5EF4-FFF2-40B4-BE49-F238E27FC236}">
                <a16:creationId xmlns:a16="http://schemas.microsoft.com/office/drawing/2014/main" id="{B2823C86-6D2A-463B-A456-9F4D0277B7FD}"/>
              </a:ext>
            </a:extLst>
          </p:cNvPr>
          <p:cNvSpPr>
            <a:spLocks noChangeArrowheads="1"/>
          </p:cNvSpPr>
          <p:nvPr/>
        </p:nvSpPr>
        <p:spPr bwMode="auto">
          <a:xfrm>
            <a:off x="2131219" y="5400592"/>
            <a:ext cx="1546225" cy="300038"/>
          </a:xfrm>
          <a:prstGeom prst="rect">
            <a:avLst/>
          </a:prstGeom>
          <a:solidFill>
            <a:schemeClr val="folHlink"/>
          </a:solidFill>
          <a:ln w="12700">
            <a:solidFill>
              <a:srgbClr val="000000"/>
            </a:solidFill>
            <a:miter lim="800000"/>
            <a:headEnd/>
            <a:tailEnd/>
          </a:ln>
        </p:spPr>
        <p:txBody>
          <a:bodyPr/>
          <a:lstStyle/>
          <a:p>
            <a:endParaRPr lang="en-US"/>
          </a:p>
        </p:txBody>
      </p:sp>
      <p:sp>
        <p:nvSpPr>
          <p:cNvPr id="44" name="Line 45">
            <a:extLst>
              <a:ext uri="{FF2B5EF4-FFF2-40B4-BE49-F238E27FC236}">
                <a16:creationId xmlns:a16="http://schemas.microsoft.com/office/drawing/2014/main" id="{8FDF4F83-8A20-4C32-B3E0-1D74BE664238}"/>
              </a:ext>
            </a:extLst>
          </p:cNvPr>
          <p:cNvSpPr>
            <a:spLocks noChangeShapeType="1"/>
          </p:cNvSpPr>
          <p:nvPr/>
        </p:nvSpPr>
        <p:spPr bwMode="auto">
          <a:xfrm flipH="1">
            <a:off x="2945606" y="3782930"/>
            <a:ext cx="11113" cy="193516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46">
            <a:extLst>
              <a:ext uri="{FF2B5EF4-FFF2-40B4-BE49-F238E27FC236}">
                <a16:creationId xmlns:a16="http://schemas.microsoft.com/office/drawing/2014/main" id="{3F610CC6-7208-4379-B545-1E410574339F}"/>
              </a:ext>
            </a:extLst>
          </p:cNvPr>
          <p:cNvSpPr>
            <a:spLocks noChangeArrowheads="1"/>
          </p:cNvSpPr>
          <p:nvPr/>
        </p:nvSpPr>
        <p:spPr bwMode="auto">
          <a:xfrm>
            <a:off x="2399506" y="4246480"/>
            <a:ext cx="265113"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46" name="Rectangle 47">
            <a:extLst>
              <a:ext uri="{FF2B5EF4-FFF2-40B4-BE49-F238E27FC236}">
                <a16:creationId xmlns:a16="http://schemas.microsoft.com/office/drawing/2014/main" id="{17F8DF93-F522-4B90-928D-15F2A0D4713D}"/>
              </a:ext>
            </a:extLst>
          </p:cNvPr>
          <p:cNvSpPr>
            <a:spLocks noChangeArrowheads="1"/>
          </p:cNvSpPr>
          <p:nvPr/>
        </p:nvSpPr>
        <p:spPr bwMode="auto">
          <a:xfrm>
            <a:off x="3217069" y="4246480"/>
            <a:ext cx="120650"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47" name="Rectangle 48">
            <a:extLst>
              <a:ext uri="{FF2B5EF4-FFF2-40B4-BE49-F238E27FC236}">
                <a16:creationId xmlns:a16="http://schemas.microsoft.com/office/drawing/2014/main" id="{8EB8F2AF-A198-422F-BE01-BE3DEFF381EF}"/>
              </a:ext>
            </a:extLst>
          </p:cNvPr>
          <p:cNvSpPr>
            <a:spLocks noChangeArrowheads="1"/>
          </p:cNvSpPr>
          <p:nvPr/>
        </p:nvSpPr>
        <p:spPr bwMode="auto">
          <a:xfrm>
            <a:off x="2375694" y="4513180"/>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48" name="Rectangle 49">
            <a:extLst>
              <a:ext uri="{FF2B5EF4-FFF2-40B4-BE49-F238E27FC236}">
                <a16:creationId xmlns:a16="http://schemas.microsoft.com/office/drawing/2014/main" id="{8D26E490-9348-4652-B942-C20F679BF553}"/>
              </a:ext>
            </a:extLst>
          </p:cNvPr>
          <p:cNvSpPr>
            <a:spLocks noChangeArrowheads="1"/>
          </p:cNvSpPr>
          <p:nvPr/>
        </p:nvSpPr>
        <p:spPr bwMode="auto">
          <a:xfrm>
            <a:off x="3202781" y="4513180"/>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49" name="Rectangle 50">
            <a:extLst>
              <a:ext uri="{FF2B5EF4-FFF2-40B4-BE49-F238E27FC236}">
                <a16:creationId xmlns:a16="http://schemas.microsoft.com/office/drawing/2014/main" id="{4A4CE57C-3446-4847-AB4B-DD2257C26ADD}"/>
              </a:ext>
            </a:extLst>
          </p:cNvPr>
          <p:cNvSpPr>
            <a:spLocks noChangeArrowheads="1"/>
          </p:cNvSpPr>
          <p:nvPr/>
        </p:nvSpPr>
        <p:spPr bwMode="auto">
          <a:xfrm>
            <a:off x="2388394" y="4833855"/>
            <a:ext cx="265112" cy="2587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50" name="Rectangle 51">
            <a:extLst>
              <a:ext uri="{FF2B5EF4-FFF2-40B4-BE49-F238E27FC236}">
                <a16:creationId xmlns:a16="http://schemas.microsoft.com/office/drawing/2014/main" id="{5D802F18-AB0C-42CE-B2AB-76155A31D99F}"/>
              </a:ext>
            </a:extLst>
          </p:cNvPr>
          <p:cNvSpPr>
            <a:spLocks noChangeArrowheads="1"/>
          </p:cNvSpPr>
          <p:nvPr/>
        </p:nvSpPr>
        <p:spPr bwMode="auto">
          <a:xfrm>
            <a:off x="3218656" y="4814805"/>
            <a:ext cx="120650" cy="258762"/>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sp>
        <p:nvSpPr>
          <p:cNvPr id="51" name="Rectangle 52">
            <a:extLst>
              <a:ext uri="{FF2B5EF4-FFF2-40B4-BE49-F238E27FC236}">
                <a16:creationId xmlns:a16="http://schemas.microsoft.com/office/drawing/2014/main" id="{3EDD6342-A1F7-4C7F-8F08-1AC902E4F51B}"/>
              </a:ext>
            </a:extLst>
          </p:cNvPr>
          <p:cNvSpPr>
            <a:spLocks noChangeArrowheads="1"/>
          </p:cNvSpPr>
          <p:nvPr/>
        </p:nvSpPr>
        <p:spPr bwMode="auto">
          <a:xfrm>
            <a:off x="2387099" y="5125955"/>
            <a:ext cx="267702" cy="26161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S2</a:t>
            </a:r>
            <a:endParaRPr lang="en-US" sz="2400" b="1">
              <a:solidFill>
                <a:srgbClr val="FFFF00"/>
              </a:solidFill>
            </a:endParaRPr>
          </a:p>
        </p:txBody>
      </p:sp>
      <p:sp>
        <p:nvSpPr>
          <p:cNvPr id="52" name="Rectangle 53">
            <a:extLst>
              <a:ext uri="{FF2B5EF4-FFF2-40B4-BE49-F238E27FC236}">
                <a16:creationId xmlns:a16="http://schemas.microsoft.com/office/drawing/2014/main" id="{EACC1CDF-E390-465A-8E08-FD227CC17A4E}"/>
              </a:ext>
            </a:extLst>
          </p:cNvPr>
          <p:cNvSpPr>
            <a:spLocks noChangeArrowheads="1"/>
          </p:cNvSpPr>
          <p:nvPr/>
        </p:nvSpPr>
        <p:spPr bwMode="auto">
          <a:xfrm>
            <a:off x="3218067" y="5106905"/>
            <a:ext cx="121828" cy="261610"/>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b="1">
                <a:solidFill>
                  <a:srgbClr val="FFFF00"/>
                </a:solidFill>
              </a:rPr>
              <a:t>1</a:t>
            </a:r>
            <a:endParaRPr lang="en-US" sz="2400" b="1">
              <a:solidFill>
                <a:srgbClr val="FFFF00"/>
              </a:solidFill>
            </a:endParaRPr>
          </a:p>
        </p:txBody>
      </p:sp>
      <p:grpSp>
        <p:nvGrpSpPr>
          <p:cNvPr id="53" name="Group 54">
            <a:extLst>
              <a:ext uri="{FF2B5EF4-FFF2-40B4-BE49-F238E27FC236}">
                <a16:creationId xmlns:a16="http://schemas.microsoft.com/office/drawing/2014/main" id="{651B0101-AE50-4093-8270-8A9FDB83B9AA}"/>
              </a:ext>
            </a:extLst>
          </p:cNvPr>
          <p:cNvGrpSpPr>
            <a:grpSpLocks/>
          </p:cNvGrpSpPr>
          <p:nvPr/>
        </p:nvGrpSpPr>
        <p:grpSpPr bwMode="auto">
          <a:xfrm>
            <a:off x="5293519" y="3782930"/>
            <a:ext cx="1546225" cy="1935162"/>
            <a:chOff x="1407" y="2621"/>
            <a:chExt cx="974" cy="1219"/>
          </a:xfrm>
        </p:grpSpPr>
        <p:sp>
          <p:nvSpPr>
            <p:cNvPr id="54" name="Rectangle 55">
              <a:extLst>
                <a:ext uri="{FF2B5EF4-FFF2-40B4-BE49-F238E27FC236}">
                  <a16:creationId xmlns:a16="http://schemas.microsoft.com/office/drawing/2014/main" id="{5AB7E978-32CE-4F44-8A60-FDB19A82166E}"/>
                </a:ext>
              </a:extLst>
            </p:cNvPr>
            <p:cNvSpPr>
              <a:spLocks noChangeArrowheads="1"/>
            </p:cNvSpPr>
            <p:nvPr/>
          </p:nvSpPr>
          <p:spPr bwMode="auto">
            <a:xfrm>
              <a:off x="1407" y="2626"/>
              <a:ext cx="974" cy="276"/>
            </a:xfrm>
            <a:prstGeom prst="rect">
              <a:avLst/>
            </a:prstGeom>
            <a:solidFill>
              <a:srgbClr val="B1CCCB"/>
            </a:solidFill>
            <a:ln w="12700">
              <a:solidFill>
                <a:srgbClr val="000000"/>
              </a:solidFill>
              <a:miter lim="800000"/>
              <a:headEnd/>
              <a:tailEnd/>
            </a:ln>
          </p:spPr>
          <p:txBody>
            <a:bodyPr/>
            <a:lstStyle/>
            <a:p>
              <a:endParaRPr lang="en-US"/>
            </a:p>
          </p:txBody>
        </p:sp>
        <p:sp>
          <p:nvSpPr>
            <p:cNvPr id="55" name="Rectangle 56">
              <a:extLst>
                <a:ext uri="{FF2B5EF4-FFF2-40B4-BE49-F238E27FC236}">
                  <a16:creationId xmlns:a16="http://schemas.microsoft.com/office/drawing/2014/main" id="{5D964F04-218C-4A1F-8885-490055B46015}"/>
                </a:ext>
              </a:extLst>
            </p:cNvPr>
            <p:cNvSpPr>
              <a:spLocks noChangeArrowheads="1"/>
            </p:cNvSpPr>
            <p:nvPr/>
          </p:nvSpPr>
          <p:spPr bwMode="auto">
            <a:xfrm>
              <a:off x="1413" y="2684"/>
              <a:ext cx="86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sz="1700">
                  <a:solidFill>
                    <a:srgbClr val="000000"/>
                  </a:solidFill>
                </a:rPr>
                <a:t>Address   Port</a:t>
              </a:r>
              <a:endParaRPr lang="en-US" sz="2400"/>
            </a:p>
          </p:txBody>
        </p:sp>
        <p:sp>
          <p:nvSpPr>
            <p:cNvPr id="56" name="Rectangle 57">
              <a:extLst>
                <a:ext uri="{FF2B5EF4-FFF2-40B4-BE49-F238E27FC236}">
                  <a16:creationId xmlns:a16="http://schemas.microsoft.com/office/drawing/2014/main" id="{6CD37B8F-1830-45B2-AEED-5D041A4EFFE6}"/>
                </a:ext>
              </a:extLst>
            </p:cNvPr>
            <p:cNvSpPr>
              <a:spLocks noChangeArrowheads="1"/>
            </p:cNvSpPr>
            <p:nvPr/>
          </p:nvSpPr>
          <p:spPr bwMode="auto">
            <a:xfrm>
              <a:off x="1407" y="2889"/>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57" name="Rectangle 58">
              <a:extLst>
                <a:ext uri="{FF2B5EF4-FFF2-40B4-BE49-F238E27FC236}">
                  <a16:creationId xmlns:a16="http://schemas.microsoft.com/office/drawing/2014/main" id="{297DF340-293D-48D2-AD9E-155B170B0B33}"/>
                </a:ext>
              </a:extLst>
            </p:cNvPr>
            <p:cNvSpPr>
              <a:spLocks noChangeArrowheads="1"/>
            </p:cNvSpPr>
            <p:nvPr/>
          </p:nvSpPr>
          <p:spPr bwMode="auto">
            <a:xfrm>
              <a:off x="1407" y="3076"/>
              <a:ext cx="974" cy="190"/>
            </a:xfrm>
            <a:prstGeom prst="rect">
              <a:avLst/>
            </a:prstGeom>
            <a:solidFill>
              <a:schemeClr val="folHlink"/>
            </a:solidFill>
            <a:ln w="12700">
              <a:solidFill>
                <a:srgbClr val="000000"/>
              </a:solidFill>
              <a:miter lim="800000"/>
              <a:headEnd/>
              <a:tailEnd/>
            </a:ln>
          </p:spPr>
          <p:txBody>
            <a:bodyPr/>
            <a:lstStyle/>
            <a:p>
              <a:endParaRPr lang="en-US"/>
            </a:p>
          </p:txBody>
        </p:sp>
        <p:sp>
          <p:nvSpPr>
            <p:cNvPr id="58" name="Rectangle 59">
              <a:extLst>
                <a:ext uri="{FF2B5EF4-FFF2-40B4-BE49-F238E27FC236}">
                  <a16:creationId xmlns:a16="http://schemas.microsoft.com/office/drawing/2014/main" id="{B4E6A789-8002-4A05-BCF4-DE422D61DA54}"/>
                </a:ext>
              </a:extLst>
            </p:cNvPr>
            <p:cNvSpPr>
              <a:spLocks noChangeArrowheads="1"/>
            </p:cNvSpPr>
            <p:nvPr/>
          </p:nvSpPr>
          <p:spPr bwMode="auto">
            <a:xfrm>
              <a:off x="1407" y="3265"/>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59" name="Rectangle 60">
              <a:extLst>
                <a:ext uri="{FF2B5EF4-FFF2-40B4-BE49-F238E27FC236}">
                  <a16:creationId xmlns:a16="http://schemas.microsoft.com/office/drawing/2014/main" id="{B92C24CC-BA87-46B2-841F-A79D53210C9A}"/>
                </a:ext>
              </a:extLst>
            </p:cNvPr>
            <p:cNvSpPr>
              <a:spLocks noChangeArrowheads="1"/>
            </p:cNvSpPr>
            <p:nvPr/>
          </p:nvSpPr>
          <p:spPr bwMode="auto">
            <a:xfrm>
              <a:off x="1407" y="3453"/>
              <a:ext cx="974" cy="188"/>
            </a:xfrm>
            <a:prstGeom prst="rect">
              <a:avLst/>
            </a:prstGeom>
            <a:solidFill>
              <a:schemeClr val="folHlink"/>
            </a:solidFill>
            <a:ln w="12700">
              <a:solidFill>
                <a:srgbClr val="000000"/>
              </a:solidFill>
              <a:miter lim="800000"/>
              <a:headEnd/>
              <a:tailEnd/>
            </a:ln>
          </p:spPr>
          <p:txBody>
            <a:bodyPr/>
            <a:lstStyle/>
            <a:p>
              <a:endParaRPr lang="en-US"/>
            </a:p>
          </p:txBody>
        </p:sp>
        <p:sp>
          <p:nvSpPr>
            <p:cNvPr id="60" name="Rectangle 61">
              <a:extLst>
                <a:ext uri="{FF2B5EF4-FFF2-40B4-BE49-F238E27FC236}">
                  <a16:creationId xmlns:a16="http://schemas.microsoft.com/office/drawing/2014/main" id="{D20A09C6-F5A8-4838-A500-A927A640E59C}"/>
                </a:ext>
              </a:extLst>
            </p:cNvPr>
            <p:cNvSpPr>
              <a:spLocks noChangeArrowheads="1"/>
            </p:cNvSpPr>
            <p:nvPr/>
          </p:nvSpPr>
          <p:spPr bwMode="auto">
            <a:xfrm>
              <a:off x="1407" y="3640"/>
              <a:ext cx="974" cy="189"/>
            </a:xfrm>
            <a:prstGeom prst="rect">
              <a:avLst/>
            </a:prstGeom>
            <a:solidFill>
              <a:schemeClr val="folHlink"/>
            </a:solidFill>
            <a:ln w="12700">
              <a:solidFill>
                <a:srgbClr val="000000"/>
              </a:solidFill>
              <a:miter lim="800000"/>
              <a:headEnd/>
              <a:tailEnd/>
            </a:ln>
          </p:spPr>
          <p:txBody>
            <a:bodyPr/>
            <a:lstStyle/>
            <a:p>
              <a:endParaRPr lang="en-US"/>
            </a:p>
          </p:txBody>
        </p:sp>
        <p:sp>
          <p:nvSpPr>
            <p:cNvPr id="61" name="Line 62">
              <a:extLst>
                <a:ext uri="{FF2B5EF4-FFF2-40B4-BE49-F238E27FC236}">
                  <a16:creationId xmlns:a16="http://schemas.microsoft.com/office/drawing/2014/main" id="{3FBE68BB-B089-4825-A50E-244E2A3EFE77}"/>
                </a:ext>
              </a:extLst>
            </p:cNvPr>
            <p:cNvSpPr>
              <a:spLocks noChangeShapeType="1"/>
            </p:cNvSpPr>
            <p:nvPr/>
          </p:nvSpPr>
          <p:spPr bwMode="auto">
            <a:xfrm flipH="1">
              <a:off x="1920" y="2621"/>
              <a:ext cx="7" cy="121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Rectangle 63">
              <a:extLst>
                <a:ext uri="{FF2B5EF4-FFF2-40B4-BE49-F238E27FC236}">
                  <a16:creationId xmlns:a16="http://schemas.microsoft.com/office/drawing/2014/main" id="{F4BDC2FC-F277-44A0-82D1-C59C4D7B733D}"/>
                </a:ext>
              </a:extLst>
            </p:cNvPr>
            <p:cNvSpPr>
              <a:spLocks noChangeArrowheads="1"/>
            </p:cNvSpPr>
            <p:nvPr/>
          </p:nvSpPr>
          <p:spPr bwMode="auto">
            <a:xfrm>
              <a:off x="1576" y="291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S1</a:t>
              </a:r>
              <a:endParaRPr lang="en-US" sz="2400"/>
            </a:p>
          </p:txBody>
        </p:sp>
        <p:sp>
          <p:nvSpPr>
            <p:cNvPr id="63" name="Rectangle 64">
              <a:extLst>
                <a:ext uri="{FF2B5EF4-FFF2-40B4-BE49-F238E27FC236}">
                  <a16:creationId xmlns:a16="http://schemas.microsoft.com/office/drawing/2014/main" id="{0BAE2C36-D62D-4A38-989E-CAAD43A7EA63}"/>
                </a:ext>
              </a:extLst>
            </p:cNvPr>
            <p:cNvSpPr>
              <a:spLocks noChangeArrowheads="1"/>
            </p:cNvSpPr>
            <p:nvPr/>
          </p:nvSpPr>
          <p:spPr bwMode="auto">
            <a:xfrm>
              <a:off x="2091" y="2913"/>
              <a:ext cx="76"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4" name="Rectangle 65">
              <a:extLst>
                <a:ext uri="{FF2B5EF4-FFF2-40B4-BE49-F238E27FC236}">
                  <a16:creationId xmlns:a16="http://schemas.microsoft.com/office/drawing/2014/main" id="{C5916A1B-D221-49FA-844A-05BD924BCEB4}"/>
                </a:ext>
              </a:extLst>
            </p:cNvPr>
            <p:cNvSpPr>
              <a:spLocks noChangeArrowheads="1"/>
            </p:cNvSpPr>
            <p:nvPr/>
          </p:nvSpPr>
          <p:spPr bwMode="auto">
            <a:xfrm>
              <a:off x="1561" y="3081"/>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S3</a:t>
              </a:r>
              <a:endParaRPr lang="en-US" sz="2400"/>
            </a:p>
          </p:txBody>
        </p:sp>
        <p:sp>
          <p:nvSpPr>
            <p:cNvPr id="65" name="Rectangle 66">
              <a:extLst>
                <a:ext uri="{FF2B5EF4-FFF2-40B4-BE49-F238E27FC236}">
                  <a16:creationId xmlns:a16="http://schemas.microsoft.com/office/drawing/2014/main" id="{493597B3-DEDD-4AFE-A958-16D199E24A2D}"/>
                </a:ext>
              </a:extLst>
            </p:cNvPr>
            <p:cNvSpPr>
              <a:spLocks noChangeArrowheads="1"/>
            </p:cNvSpPr>
            <p:nvPr/>
          </p:nvSpPr>
          <p:spPr bwMode="auto">
            <a:xfrm>
              <a:off x="2082" y="308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1</a:t>
              </a:r>
              <a:endParaRPr lang="en-US" sz="2400"/>
            </a:p>
          </p:txBody>
        </p:sp>
        <p:sp>
          <p:nvSpPr>
            <p:cNvPr id="66" name="Rectangle 67">
              <a:extLst>
                <a:ext uri="{FF2B5EF4-FFF2-40B4-BE49-F238E27FC236}">
                  <a16:creationId xmlns:a16="http://schemas.microsoft.com/office/drawing/2014/main" id="{0C0C0821-F610-433D-B20E-DCE0A5CC9ECB}"/>
                </a:ext>
              </a:extLst>
            </p:cNvPr>
            <p:cNvSpPr>
              <a:spLocks noChangeArrowheads="1"/>
            </p:cNvSpPr>
            <p:nvPr/>
          </p:nvSpPr>
          <p:spPr bwMode="auto">
            <a:xfrm>
              <a:off x="1569" y="3283"/>
              <a:ext cx="167" cy="1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S4</a:t>
              </a:r>
              <a:endParaRPr lang="en-US" sz="2400"/>
            </a:p>
          </p:txBody>
        </p:sp>
        <p:sp>
          <p:nvSpPr>
            <p:cNvPr id="67" name="Rectangle 68">
              <a:extLst>
                <a:ext uri="{FF2B5EF4-FFF2-40B4-BE49-F238E27FC236}">
                  <a16:creationId xmlns:a16="http://schemas.microsoft.com/office/drawing/2014/main" id="{B3017832-8099-475B-8AB4-D497F04C1F28}"/>
                </a:ext>
              </a:extLst>
            </p:cNvPr>
            <p:cNvSpPr>
              <a:spLocks noChangeArrowheads="1"/>
            </p:cNvSpPr>
            <p:nvPr/>
          </p:nvSpPr>
          <p:spPr bwMode="auto">
            <a:xfrm>
              <a:off x="2092" y="3271"/>
              <a:ext cx="76" cy="163"/>
            </a:xfrm>
            <a:prstGeom prst="rect">
              <a:avLst/>
            </a:prstGeom>
            <a:noFill/>
            <a:ln>
              <a:noFill/>
            </a:ln>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700">
                  <a:solidFill>
                    <a:srgbClr val="000000"/>
                  </a:solidFill>
                </a:rPr>
                <a:t>2</a:t>
              </a:r>
              <a:endParaRPr lang="en-US" sz="2400"/>
            </a:p>
          </p:txBody>
        </p:sp>
      </p:grpSp>
      <p:sp>
        <p:nvSpPr>
          <p:cNvPr id="68" name="Rectangle 69">
            <a:extLst>
              <a:ext uri="{FF2B5EF4-FFF2-40B4-BE49-F238E27FC236}">
                <a16:creationId xmlns:a16="http://schemas.microsoft.com/office/drawing/2014/main" id="{68237CC9-4733-4A2C-8821-688264052FFF}"/>
              </a:ext>
            </a:extLst>
          </p:cNvPr>
          <p:cNvSpPr txBox="1">
            <a:spLocks noChangeArrowheads="1"/>
          </p:cNvSpPr>
          <p:nvPr/>
        </p:nvSpPr>
        <p:spPr>
          <a:xfrm>
            <a:off x="1067594" y="49129"/>
            <a:ext cx="5103178" cy="663575"/>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a:lstStyle>
          <a:p>
            <a:r>
              <a:rPr lang="en-US" b="0"/>
              <a:t>S2</a:t>
            </a:r>
            <a:r>
              <a:rPr lang="en-US" b="0">
                <a:sym typeface="Wingdings" pitchFamily="2" charset="2"/>
              </a:rPr>
              <a:t>S1</a:t>
            </a:r>
            <a:endParaRPr lang="en-US" b="0"/>
          </a:p>
        </p:txBody>
      </p:sp>
      <p:sp>
        <p:nvSpPr>
          <p:cNvPr id="69" name="Text Box 71">
            <a:extLst>
              <a:ext uri="{FF2B5EF4-FFF2-40B4-BE49-F238E27FC236}">
                <a16:creationId xmlns:a16="http://schemas.microsoft.com/office/drawing/2014/main" id="{21608009-88DC-4742-932A-7E5E000105A0}"/>
              </a:ext>
            </a:extLst>
          </p:cNvPr>
          <p:cNvSpPr txBox="1">
            <a:spLocks noChangeArrowheads="1"/>
          </p:cNvSpPr>
          <p:nvPr/>
        </p:nvSpPr>
        <p:spPr bwMode="auto">
          <a:xfrm>
            <a:off x="880269" y="2058905"/>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S2</a:t>
            </a:r>
            <a:r>
              <a:rPr lang="en-US">
                <a:sym typeface="Wingdings" pitchFamily="2" charset="2"/>
              </a:rPr>
              <a:t>S1</a:t>
            </a:r>
            <a:endParaRPr lang="en-US"/>
          </a:p>
        </p:txBody>
      </p:sp>
      <p:sp>
        <p:nvSpPr>
          <p:cNvPr id="70" name="Text Box 72">
            <a:extLst>
              <a:ext uri="{FF2B5EF4-FFF2-40B4-BE49-F238E27FC236}">
                <a16:creationId xmlns:a16="http://schemas.microsoft.com/office/drawing/2014/main" id="{EA7E4EE6-EC4A-4D35-A2A5-50297B902C86}"/>
              </a:ext>
            </a:extLst>
          </p:cNvPr>
          <p:cNvSpPr txBox="1">
            <a:spLocks noChangeArrowheads="1"/>
          </p:cNvSpPr>
          <p:nvPr/>
        </p:nvSpPr>
        <p:spPr bwMode="auto">
          <a:xfrm>
            <a:off x="1832769" y="2630405"/>
            <a:ext cx="966787" cy="366712"/>
          </a:xfrm>
          <a:prstGeom prst="rect">
            <a:avLst/>
          </a:prstGeom>
          <a:solidFill>
            <a:schemeClr val="hlink"/>
          </a:solidFill>
          <a:ln>
            <a:noFill/>
          </a:ln>
          <a:effectLst/>
          <a:extLs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S2</a:t>
            </a:r>
            <a:r>
              <a:rPr lang="en-US">
                <a:sym typeface="Wingdings" pitchFamily="2" charset="2"/>
              </a:rPr>
              <a:t>S1</a:t>
            </a:r>
            <a:endParaRPr lang="en-US"/>
          </a:p>
        </p:txBody>
      </p:sp>
      <p:sp>
        <p:nvSpPr>
          <p:cNvPr id="71" name="Rectangle 70">
            <a:extLst>
              <a:ext uri="{FF2B5EF4-FFF2-40B4-BE49-F238E27FC236}">
                <a16:creationId xmlns:a16="http://schemas.microsoft.com/office/drawing/2014/main" id="{EF656E76-17F3-4666-BE5F-8FF30C00EC7D}"/>
              </a:ext>
            </a:extLst>
          </p:cNvPr>
          <p:cNvSpPr/>
          <p:nvPr/>
        </p:nvSpPr>
        <p:spPr>
          <a:xfrm>
            <a:off x="2338534" y="5885541"/>
            <a:ext cx="4328044" cy="923330"/>
          </a:xfrm>
          <a:prstGeom prst="rect">
            <a:avLst/>
          </a:prstGeom>
        </p:spPr>
        <p:txBody>
          <a:bodyPr wrap="none">
            <a:spAutoFit/>
          </a:bodyPr>
          <a:lstStyle/>
          <a:p>
            <a:r>
              <a:rPr lang="en-US" b="1"/>
              <a:t>S2-&gt;S1 Traffic is completely isolated now, </a:t>
            </a:r>
          </a:p>
          <a:p>
            <a:endParaRPr lang="en-US" b="1"/>
          </a:p>
          <a:p>
            <a:r>
              <a:rPr lang="en-US" b="1"/>
              <a:t>What happens if S4-&gt;S2 now.</a:t>
            </a:r>
          </a:p>
        </p:txBody>
      </p:sp>
      <p:sp>
        <p:nvSpPr>
          <p:cNvPr id="72" name="Rectangle 71">
            <a:extLst>
              <a:ext uri="{FF2B5EF4-FFF2-40B4-BE49-F238E27FC236}">
                <a16:creationId xmlns:a16="http://schemas.microsoft.com/office/drawing/2014/main" id="{BD589F17-E104-4F67-8998-6E56C170B717}"/>
              </a:ext>
            </a:extLst>
          </p:cNvPr>
          <p:cNvSpPr/>
          <p:nvPr/>
        </p:nvSpPr>
        <p:spPr>
          <a:xfrm>
            <a:off x="2275023" y="6160056"/>
            <a:ext cx="4455066" cy="369332"/>
          </a:xfrm>
          <a:prstGeom prst="rect">
            <a:avLst/>
          </a:prstGeom>
        </p:spPr>
        <p:txBody>
          <a:bodyPr wrap="none">
            <a:spAutoFit/>
          </a:bodyPr>
          <a:lstStyle/>
          <a:p>
            <a:r>
              <a:rPr lang="en-IN"/>
              <a:t>Note that bridges change collision domains.</a:t>
            </a:r>
          </a:p>
        </p:txBody>
      </p:sp>
      <p:sp>
        <p:nvSpPr>
          <p:cNvPr id="73" name="Date Placeholder 72">
            <a:extLst>
              <a:ext uri="{FF2B5EF4-FFF2-40B4-BE49-F238E27FC236}">
                <a16:creationId xmlns:a16="http://schemas.microsoft.com/office/drawing/2014/main" id="{1D74D4CE-D364-45F5-8294-C72A5014C83E}"/>
              </a:ext>
            </a:extLst>
          </p:cNvPr>
          <p:cNvSpPr>
            <a:spLocks noGrp="1"/>
          </p:cNvSpPr>
          <p:nvPr>
            <p:ph type="dt" sz="half" idx="10"/>
          </p:nvPr>
        </p:nvSpPr>
        <p:spPr/>
        <p:txBody>
          <a:bodyPr/>
          <a:lstStyle/>
          <a:p>
            <a:fld id="{BB7611C6-6846-477B-B1CF-EEBE25199BA1}" type="datetime1">
              <a:rPr lang="en-US" smtClean="0"/>
              <a:t>9/7/2025</a:t>
            </a:fld>
            <a:endParaRPr lang="en-IN"/>
          </a:p>
        </p:txBody>
      </p:sp>
    </p:spTree>
    <p:extLst>
      <p:ext uri="{BB962C8B-B14F-4D97-AF65-F5344CB8AC3E}">
        <p14:creationId xmlns:p14="http://schemas.microsoft.com/office/powerpoint/2010/main" val="2101599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69"/>
                                        </p:tgtEl>
                                      </p:cBhvr>
                                    </p:animEffect>
                                    <p:set>
                                      <p:cBhvr>
                                        <p:cTn id="7" dur="1" fill="hold">
                                          <p:stCondLst>
                                            <p:cond delay="499"/>
                                          </p:stCondLst>
                                        </p:cTn>
                                        <p:tgtEl>
                                          <p:spTgt spid="6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left)">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checkerboard(across)">
                                      <p:cBhvr>
                                        <p:cTn id="17" dur="500"/>
                                        <p:tgtEl>
                                          <p:spTgt spid="51"/>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checkerboard(across)">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1" fill="hold" grpId="1" nodeType="clickEffect">
                                  <p:stCondLst>
                                    <p:cond delay="0"/>
                                  </p:stCondLst>
                                  <p:childTnLst>
                                    <p:animEffect transition="out" filter="wipe(up)">
                                      <p:cBhvr>
                                        <p:cTn id="24" dur="500"/>
                                        <p:tgtEl>
                                          <p:spTgt spid="70"/>
                                        </p:tgtEl>
                                      </p:cBhvr>
                                    </p:animEffect>
                                    <p:set>
                                      <p:cBhvr>
                                        <p:cTn id="25"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69" grpId="0" animBg="1"/>
      <p:bldP spid="70" grpId="0" animBg="1"/>
      <p:bldP spid="70"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9757F90B-0905-410E-A6CD-8EE813A8CAE9}"/>
              </a:ext>
            </a:extLst>
          </p:cNvPr>
          <p:cNvSpPr txBox="1">
            <a:spLocks noChangeArrowheads="1"/>
          </p:cNvSpPr>
          <p:nvPr/>
        </p:nvSpPr>
        <p:spPr bwMode="auto">
          <a:xfrm>
            <a:off x="1657350" y="360711"/>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C00000"/>
                </a:solidFill>
              </a:rPr>
              <a:t>Example-</a:t>
            </a:r>
            <a:r>
              <a:rPr lang="en-US" altLang="en-US" sz="2400" i="1">
                <a:solidFill>
                  <a:srgbClr val="C00000"/>
                </a:solidFill>
              </a:rPr>
              <a:t>Learning bridge</a:t>
            </a:r>
          </a:p>
        </p:txBody>
      </p:sp>
      <p:pic>
        <p:nvPicPr>
          <p:cNvPr id="5" name="Picture 11">
            <a:extLst>
              <a:ext uri="{FF2B5EF4-FFF2-40B4-BE49-F238E27FC236}">
                <a16:creationId xmlns:a16="http://schemas.microsoft.com/office/drawing/2014/main" id="{67B45530-6534-4D4B-A296-AA11A9925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267200"/>
            <a:ext cx="727710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a:extLst>
              <a:ext uri="{FF2B5EF4-FFF2-40B4-BE49-F238E27FC236}">
                <a16:creationId xmlns:a16="http://schemas.microsoft.com/office/drawing/2014/main" id="{84CA9525-2728-44AD-8CA4-5F5ABD292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90625"/>
            <a:ext cx="74676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3">
            <a:extLst>
              <a:ext uri="{FF2B5EF4-FFF2-40B4-BE49-F238E27FC236}">
                <a16:creationId xmlns:a16="http://schemas.microsoft.com/office/drawing/2014/main" id="{13598056-93A2-4CA1-986B-FF6E45816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00200"/>
            <a:ext cx="2028825"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5">
            <a:extLst>
              <a:ext uri="{FF2B5EF4-FFF2-40B4-BE49-F238E27FC236}">
                <a16:creationId xmlns:a16="http://schemas.microsoft.com/office/drawing/2014/main" id="{13B73C99-7BC3-4B74-AC73-D7145C988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524000"/>
            <a:ext cx="2057400"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6">
            <a:extLst>
              <a:ext uri="{FF2B5EF4-FFF2-40B4-BE49-F238E27FC236}">
                <a16:creationId xmlns:a16="http://schemas.microsoft.com/office/drawing/2014/main" id="{037D9711-46E1-47E1-85AB-8B0CCB3DFC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668588"/>
            <a:ext cx="20478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7">
            <a:extLst>
              <a:ext uri="{FF2B5EF4-FFF2-40B4-BE49-F238E27FC236}">
                <a16:creationId xmlns:a16="http://schemas.microsoft.com/office/drawing/2014/main" id="{E567B987-3C07-44C7-A78A-096DCFD694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900" y="2527300"/>
            <a:ext cx="21209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8">
            <a:extLst>
              <a:ext uri="{FF2B5EF4-FFF2-40B4-BE49-F238E27FC236}">
                <a16:creationId xmlns:a16="http://schemas.microsoft.com/office/drawing/2014/main" id="{EBB8898B-6054-4AF6-BBE0-519F2F7345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8063" y="2336800"/>
            <a:ext cx="2065337"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207AA604-FA17-4B7D-AA1A-CBC6EE41D86A}"/>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F3CEE800-B022-4F96-8EE1-0354F26E33A7}"/>
              </a:ext>
            </a:extLst>
          </p:cNvPr>
          <p:cNvSpPr>
            <a:spLocks noGrp="1"/>
          </p:cNvSpPr>
          <p:nvPr>
            <p:ph type="sldNum" sz="quarter" idx="12"/>
          </p:nvPr>
        </p:nvSpPr>
        <p:spPr/>
        <p:txBody>
          <a:bodyPr/>
          <a:lstStyle/>
          <a:p>
            <a:pPr>
              <a:defRPr/>
            </a:pPr>
            <a:fld id="{45655A06-D158-45CC-8F58-C202D3E628FF}" type="slidenum">
              <a:rPr lang="en-US" altLang="en-US" smtClean="0"/>
              <a:pPr>
                <a:defRPr/>
              </a:pPr>
              <a:t>67</a:t>
            </a:fld>
            <a:endParaRPr lang="en-US" altLang="en-US"/>
          </a:p>
        </p:txBody>
      </p:sp>
      <p:sp>
        <p:nvSpPr>
          <p:cNvPr id="6" name="Date Placeholder 5">
            <a:extLst>
              <a:ext uri="{FF2B5EF4-FFF2-40B4-BE49-F238E27FC236}">
                <a16:creationId xmlns:a16="http://schemas.microsoft.com/office/drawing/2014/main" id="{2DCBFA60-A735-4AB5-A020-FFFEB12DC6E7}"/>
              </a:ext>
            </a:extLst>
          </p:cNvPr>
          <p:cNvSpPr>
            <a:spLocks noGrp="1"/>
          </p:cNvSpPr>
          <p:nvPr>
            <p:ph type="dt" sz="half" idx="10"/>
          </p:nvPr>
        </p:nvSpPr>
        <p:spPr/>
        <p:txBody>
          <a:bodyPr/>
          <a:lstStyle/>
          <a:p>
            <a:fld id="{D0E9F4CA-A53D-46AE-8133-73E4EDDC4D03}" type="datetime1">
              <a:rPr lang="en-US" smtClean="0"/>
              <a:t>9/7/2025</a:t>
            </a:fld>
            <a:endParaRPr lang="en-IN"/>
          </a:p>
        </p:txBody>
      </p:sp>
    </p:spTree>
    <p:extLst>
      <p:ext uri="{BB962C8B-B14F-4D97-AF65-F5344CB8AC3E}">
        <p14:creationId xmlns:p14="http://schemas.microsoft.com/office/powerpoint/2010/main" val="183016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edg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edge">
                                      <p:cBhvr>
                                        <p:cTn id="20" dur="2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edge">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edge">
                                      <p:cBhvr>
                                        <p:cTn id="30" dur="2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edge">
                                      <p:cBhvr>
                                        <p:cTn id="3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652E28-EE37-4328-A79F-83E6FBAFE852}"/>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900D6061-FDDE-41F3-8E16-FFD44071BA79}"/>
              </a:ext>
            </a:extLst>
          </p:cNvPr>
          <p:cNvSpPr>
            <a:spLocks noGrp="1"/>
          </p:cNvSpPr>
          <p:nvPr>
            <p:ph type="sldNum" sz="quarter" idx="12"/>
          </p:nvPr>
        </p:nvSpPr>
        <p:spPr/>
        <p:txBody>
          <a:bodyPr/>
          <a:lstStyle/>
          <a:p>
            <a:pPr>
              <a:defRPr/>
            </a:pPr>
            <a:fld id="{45655A06-D158-45CC-8F58-C202D3E628FF}" type="slidenum">
              <a:rPr lang="en-US" altLang="en-US" smtClean="0"/>
              <a:pPr>
                <a:defRPr/>
              </a:pPr>
              <a:t>68</a:t>
            </a:fld>
            <a:endParaRPr lang="en-US" altLang="en-US"/>
          </a:p>
        </p:txBody>
      </p:sp>
      <p:sp>
        <p:nvSpPr>
          <p:cNvPr id="4" name="Rectangle 2">
            <a:extLst>
              <a:ext uri="{FF2B5EF4-FFF2-40B4-BE49-F238E27FC236}">
                <a16:creationId xmlns:a16="http://schemas.microsoft.com/office/drawing/2014/main" id="{07469BDA-E37E-4E1D-BF09-F0857770372B}"/>
              </a:ext>
            </a:extLst>
          </p:cNvPr>
          <p:cNvSpPr txBox="1">
            <a:spLocks noChangeArrowheads="1"/>
          </p:cNvSpPr>
          <p:nvPr/>
        </p:nvSpPr>
        <p:spPr>
          <a:xfrm>
            <a:off x="76200" y="225807"/>
            <a:ext cx="7543800" cy="64299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ctr" defTabSz="914400" rtl="0" eaLnBrk="1" fontAlgn="auto" latinLnBrk="0" hangingPunct="1">
              <a:lnSpc>
                <a:spcPct val="85000"/>
              </a:lnSpc>
              <a:spcBef>
                <a:spcPct val="0"/>
              </a:spcBef>
              <a:spcAft>
                <a:spcPts val="0"/>
              </a:spcAft>
              <a:buClrTx/>
              <a:buSzTx/>
              <a:buFontTx/>
              <a:buNone/>
              <a:tabLst/>
              <a:defRPr/>
            </a:pPr>
            <a:r>
              <a:rPr kumimoji="0" lang="en-US" sz="2400" i="0" u="none" strike="noStrike" kern="1200" cap="none" spc="-5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Adaptive</a:t>
            </a:r>
            <a:r>
              <a:rPr kumimoji="0" lang="en-US" sz="2400" i="0" u="none" strike="noStrike" kern="1200" cap="none" spc="-50" normalizeH="0" baseline="0" noProof="0">
                <a:ln>
                  <a:noFill/>
                </a:ln>
                <a:solidFill>
                  <a:srgbClr val="FF0000"/>
                </a:solidFill>
                <a:effectLst/>
                <a:uLnTx/>
                <a:uFillTx/>
                <a:latin typeface="Times New Roman" panose="02020603050405020304" pitchFamily="18" charset="0"/>
                <a:cs typeface="Times New Roman" panose="02020603050405020304" pitchFamily="18" charset="0"/>
              </a:rPr>
              <a:t> </a:t>
            </a:r>
            <a:r>
              <a:rPr kumimoji="0" lang="en-US" sz="2400" i="0" u="none" strike="noStrike" kern="1200" cap="none" spc="-50" normalizeH="0" baseline="0" noProof="0">
                <a:ln>
                  <a:noFill/>
                </a:ln>
                <a:solidFill>
                  <a:srgbClr val="C00000"/>
                </a:solidFill>
                <a:effectLst/>
                <a:uLnTx/>
                <a:uFillTx/>
                <a:latin typeface="Times New Roman" panose="02020603050405020304" pitchFamily="18" charset="0"/>
                <a:cs typeface="Times New Roman" panose="02020603050405020304" pitchFamily="18" charset="0"/>
              </a:rPr>
              <a:t>Learning</a:t>
            </a:r>
          </a:p>
        </p:txBody>
      </p:sp>
      <p:sp>
        <p:nvSpPr>
          <p:cNvPr id="5" name="Rectangle 3">
            <a:extLst>
              <a:ext uri="{FF2B5EF4-FFF2-40B4-BE49-F238E27FC236}">
                <a16:creationId xmlns:a16="http://schemas.microsoft.com/office/drawing/2014/main" id="{3367B7D2-0AD2-458C-9BAD-6AB345C75757}"/>
              </a:ext>
            </a:extLst>
          </p:cNvPr>
          <p:cNvSpPr txBox="1">
            <a:spLocks noChangeArrowheads="1"/>
          </p:cNvSpPr>
          <p:nvPr/>
        </p:nvSpPr>
        <p:spPr>
          <a:xfrm>
            <a:off x="86710" y="1117495"/>
            <a:ext cx="8642349" cy="343179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Clr>
                <a:srgbClr val="E48312"/>
              </a:buClr>
              <a:buFont typeface="Arial" panose="020B0604020202020204" pitchFamily="34" charset="0"/>
              <a:buChar char="•"/>
              <a:defRPr/>
            </a:pPr>
            <a:r>
              <a:rPr lang="en-US">
                <a:latin typeface="Times New Roman" panose="02020603050405020304" pitchFamily="18" charset="0"/>
                <a:cs typeface="Times New Roman" panose="02020603050405020304" pitchFamily="18" charset="0"/>
              </a:rPr>
              <a:t>Bridges can adopt to Dynamics of the Network</a:t>
            </a:r>
          </a:p>
          <a:p>
            <a:pPr marR="0" lvl="0" algn="just"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In a static network, tables eventually store all addresses &amp; learning stops</a:t>
            </a:r>
          </a:p>
          <a:p>
            <a:pPr marR="0" lvl="0" algn="just"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In practice, stations are added &amp; moved all the time</a:t>
            </a:r>
          </a:p>
          <a:p>
            <a:pPr marR="0" lvl="1" algn="just" defTabSz="914400" rtl="0" eaLnBrk="1" fontAlgn="auto" latinLnBrk="0" hangingPunct="1">
              <a:lnSpc>
                <a:spcPct val="90000"/>
              </a:lnSpc>
              <a:spcBef>
                <a:spcPts val="200"/>
              </a:spcBef>
              <a:spcAft>
                <a:spcPts val="400"/>
              </a:spcAft>
              <a:buClr>
                <a:srgbClr val="E48312"/>
              </a:buClr>
              <a:buSzTx/>
              <a:buFont typeface="Arial" panose="020B0604020202020204" pitchFamily="34" charset="0"/>
              <a:buChar char="•"/>
              <a:tabLst/>
              <a:defRPr/>
            </a:pP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Introduce timer (minutes) to age each entry &amp; force it to be relearned periodically</a:t>
            </a:r>
          </a:p>
          <a:p>
            <a:pPr marR="0" lvl="1" algn="just" defTabSz="914400" rtl="0" eaLnBrk="1" fontAlgn="auto" latinLnBrk="0" hangingPunct="1">
              <a:lnSpc>
                <a:spcPct val="90000"/>
              </a:lnSpc>
              <a:spcBef>
                <a:spcPts val="200"/>
              </a:spcBef>
              <a:spcAft>
                <a:spcPts val="400"/>
              </a:spcAft>
              <a:buClr>
                <a:srgbClr val="E48312"/>
              </a:buClr>
              <a:buSzTx/>
              <a:buFont typeface="Arial" panose="020B0604020202020204" pitchFamily="34" charset="0"/>
              <a:buChar char="•"/>
              <a:tabLst/>
              <a:defRPr/>
            </a:pPr>
            <a:r>
              <a:rPr kumimoji="0" lang="en-US" sz="2000" b="0" i="0" u="none" strike="noStrike" kern="1200" cap="none" spc="0" normalizeH="0" baseline="0" noProof="0">
                <a:ln>
                  <a:noFill/>
                </a:ln>
                <a:solidFill>
                  <a:schemeClr val="tx1"/>
                </a:solidFill>
                <a:effectLst/>
                <a:uLnTx/>
                <a:uFillTx/>
                <a:latin typeface="Times New Roman" panose="02020603050405020304" pitchFamily="18" charset="0"/>
                <a:cs typeface="Times New Roman" panose="02020603050405020304" pitchFamily="18" charset="0"/>
              </a:rPr>
              <a:t>If frame arrives on port that differs from frame address &amp; port in table, update immediately</a:t>
            </a:r>
          </a:p>
        </p:txBody>
      </p:sp>
      <p:sp>
        <p:nvSpPr>
          <p:cNvPr id="7" name="Rectangle 6">
            <a:extLst>
              <a:ext uri="{FF2B5EF4-FFF2-40B4-BE49-F238E27FC236}">
                <a16:creationId xmlns:a16="http://schemas.microsoft.com/office/drawing/2014/main" id="{0A4EAF67-7D43-4CB4-B8E6-B50AEFAF3256}"/>
              </a:ext>
            </a:extLst>
          </p:cNvPr>
          <p:cNvSpPr/>
          <p:nvPr/>
        </p:nvSpPr>
        <p:spPr>
          <a:xfrm>
            <a:off x="427995" y="4750002"/>
            <a:ext cx="2096792" cy="400110"/>
          </a:xfrm>
          <a:prstGeom prst="rect">
            <a:avLst/>
          </a:prstGeom>
        </p:spPr>
        <p:txBody>
          <a:bodyPr wrap="none">
            <a:spAutoFit/>
          </a:bodyPr>
          <a:lstStyle/>
          <a:p>
            <a:r>
              <a:rPr lang="en-IN" sz="2000">
                <a:solidFill>
                  <a:srgbClr val="FF0000"/>
                </a:solidFill>
                <a:latin typeface="Times New Roman" panose="02020603050405020304" pitchFamily="18" charset="0"/>
                <a:cs typeface="Times New Roman" panose="02020603050405020304" pitchFamily="18" charset="0"/>
              </a:rPr>
              <a:t>Two-Layer Switch</a:t>
            </a:r>
          </a:p>
        </p:txBody>
      </p:sp>
      <p:sp>
        <p:nvSpPr>
          <p:cNvPr id="8" name="Rectangle 7">
            <a:extLst>
              <a:ext uri="{FF2B5EF4-FFF2-40B4-BE49-F238E27FC236}">
                <a16:creationId xmlns:a16="http://schemas.microsoft.com/office/drawing/2014/main" id="{D9CDFD53-8C32-4172-A695-DEC15054FA1F}"/>
              </a:ext>
            </a:extLst>
          </p:cNvPr>
          <p:cNvSpPr/>
          <p:nvPr/>
        </p:nvSpPr>
        <p:spPr>
          <a:xfrm>
            <a:off x="312818" y="5247038"/>
            <a:ext cx="8580356" cy="707886"/>
          </a:xfrm>
          <a:prstGeom prst="rect">
            <a:avLst/>
          </a:prstGeom>
        </p:spPr>
        <p:txBody>
          <a:bodyPr wrap="square">
            <a:spAutoFit/>
          </a:bodyPr>
          <a:lstStyle/>
          <a:p>
            <a:pPr algn="just"/>
            <a:r>
              <a:rPr lang="en-US" sz="2000">
                <a:latin typeface="Times New Roman" panose="02020603050405020304" pitchFamily="18" charset="0"/>
                <a:cs typeface="Times New Roman" panose="02020603050405020304" pitchFamily="18" charset="0"/>
              </a:rPr>
              <a:t>A two-layer switch performs at the physical and data link layer; it is a </a:t>
            </a:r>
            <a:r>
              <a:rPr lang="en-US" sz="2000">
                <a:solidFill>
                  <a:srgbClr val="C00000"/>
                </a:solidFill>
                <a:latin typeface="Times New Roman" panose="02020603050405020304" pitchFamily="18" charset="0"/>
                <a:cs typeface="Times New Roman" panose="02020603050405020304" pitchFamily="18" charset="0"/>
              </a:rPr>
              <a:t>sophisticated bridge </a:t>
            </a:r>
            <a:r>
              <a:rPr lang="en-US" sz="2000">
                <a:latin typeface="Times New Roman" panose="02020603050405020304" pitchFamily="18" charset="0"/>
                <a:cs typeface="Times New Roman" panose="02020603050405020304" pitchFamily="18" charset="0"/>
              </a:rPr>
              <a:t>with </a:t>
            </a:r>
            <a:r>
              <a:rPr lang="en-US" sz="2000">
                <a:solidFill>
                  <a:srgbClr val="C00000"/>
                </a:solidFill>
                <a:latin typeface="Times New Roman" panose="02020603050405020304" pitchFamily="18" charset="0"/>
                <a:cs typeface="Times New Roman" panose="02020603050405020304" pitchFamily="18" charset="0"/>
              </a:rPr>
              <a:t>faster forwarding </a:t>
            </a:r>
            <a:r>
              <a:rPr lang="en-US" sz="2000">
                <a:latin typeface="Times New Roman" panose="02020603050405020304" pitchFamily="18" charset="0"/>
                <a:cs typeface="Times New Roman" panose="02020603050405020304" pitchFamily="18" charset="0"/>
              </a:rPr>
              <a:t>capability.</a:t>
            </a:r>
            <a:endParaRPr lang="en-IN" sz="2000">
              <a:latin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523B95B0-66D8-456B-960B-A2ED1B53B9C6}"/>
              </a:ext>
            </a:extLst>
          </p:cNvPr>
          <p:cNvSpPr>
            <a:spLocks noGrp="1"/>
          </p:cNvSpPr>
          <p:nvPr>
            <p:ph type="dt" sz="half" idx="10"/>
          </p:nvPr>
        </p:nvSpPr>
        <p:spPr/>
        <p:txBody>
          <a:bodyPr/>
          <a:lstStyle/>
          <a:p>
            <a:fld id="{55AF1A4D-1DE1-4965-978F-D4D01393BDF8}" type="datetime1">
              <a:rPr lang="en-US" smtClean="0"/>
              <a:t>9/7/2025</a:t>
            </a:fld>
            <a:endParaRPr lang="en-IN"/>
          </a:p>
        </p:txBody>
      </p:sp>
    </p:spTree>
    <p:extLst>
      <p:ext uri="{BB962C8B-B14F-4D97-AF65-F5344CB8AC3E}">
        <p14:creationId xmlns:p14="http://schemas.microsoft.com/office/powerpoint/2010/main" val="7781333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A45613-EFB0-4455-9A19-CAA4D94CC56A}"/>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3E1BB715-9316-40AC-AC40-CB3265828CA2}"/>
              </a:ext>
            </a:extLst>
          </p:cNvPr>
          <p:cNvSpPr>
            <a:spLocks noGrp="1"/>
          </p:cNvSpPr>
          <p:nvPr>
            <p:ph type="sldNum" sz="quarter" idx="12"/>
          </p:nvPr>
        </p:nvSpPr>
        <p:spPr/>
        <p:txBody>
          <a:bodyPr/>
          <a:lstStyle/>
          <a:p>
            <a:pPr>
              <a:defRPr/>
            </a:pPr>
            <a:fld id="{45655A06-D158-45CC-8F58-C202D3E628FF}" type="slidenum">
              <a:rPr lang="en-US" altLang="en-US" smtClean="0"/>
              <a:pPr>
                <a:defRPr/>
              </a:pPr>
              <a:t>69</a:t>
            </a:fld>
            <a:endParaRPr lang="en-US" altLang="en-US"/>
          </a:p>
        </p:txBody>
      </p:sp>
      <p:pic>
        <p:nvPicPr>
          <p:cNvPr id="4" name="Picture 3">
            <a:extLst>
              <a:ext uri="{FF2B5EF4-FFF2-40B4-BE49-F238E27FC236}">
                <a16:creationId xmlns:a16="http://schemas.microsoft.com/office/drawing/2014/main" id="{760D69BD-62B2-4B02-9008-74CB3EF73D00}"/>
              </a:ext>
            </a:extLst>
          </p:cNvPr>
          <p:cNvPicPr>
            <a:picLocks noChangeAspect="1"/>
          </p:cNvPicPr>
          <p:nvPr/>
        </p:nvPicPr>
        <p:blipFill>
          <a:blip r:embed="rId3"/>
          <a:stretch>
            <a:fillRect/>
          </a:stretch>
        </p:blipFill>
        <p:spPr>
          <a:xfrm>
            <a:off x="1447800" y="609600"/>
            <a:ext cx="6243190" cy="4177773"/>
          </a:xfrm>
          <a:prstGeom prst="rect">
            <a:avLst/>
          </a:prstGeom>
        </p:spPr>
      </p:pic>
      <p:sp>
        <p:nvSpPr>
          <p:cNvPr id="5" name="Rectangle 4">
            <a:extLst>
              <a:ext uri="{FF2B5EF4-FFF2-40B4-BE49-F238E27FC236}">
                <a16:creationId xmlns:a16="http://schemas.microsoft.com/office/drawing/2014/main" id="{33B890C6-BEB9-43B7-AD09-D6681E572C15}"/>
              </a:ext>
            </a:extLst>
          </p:cNvPr>
          <p:cNvSpPr/>
          <p:nvPr/>
        </p:nvSpPr>
        <p:spPr>
          <a:xfrm>
            <a:off x="381000" y="5019403"/>
            <a:ext cx="8382000" cy="1508105"/>
          </a:xfrm>
          <a:prstGeom prst="rect">
            <a:avLst/>
          </a:prstGeom>
        </p:spPr>
        <p:txBody>
          <a:bodyPr wrap="square">
            <a:spAutoFit/>
          </a:bodyPr>
          <a:lstStyle/>
          <a:p>
            <a:pPr marL="342900" lvl="0" indent="-342900" algn="just">
              <a:spcBef>
                <a:spcPct val="30000"/>
              </a:spcBef>
              <a:buFont typeface="Arial" panose="020B0604020202020204" pitchFamily="34" charset="0"/>
              <a:buChar char="•"/>
              <a:defRPr/>
            </a:pPr>
            <a:r>
              <a:rPr lang="en-US" sz="2000">
                <a:latin typeface="Times New Roman" panose="02020603050405020304" pitchFamily="18" charset="0"/>
                <a:cs typeface="Times New Roman" panose="02020603050405020304" pitchFamily="18" charset="0"/>
              </a:rPr>
              <a:t>Even though redundant Bridge make the network more reliable, but can </a:t>
            </a:r>
            <a:r>
              <a:rPr lang="en-US" sz="2000">
                <a:solidFill>
                  <a:srgbClr val="FF0000"/>
                </a:solidFill>
                <a:latin typeface="Times New Roman" panose="02020603050405020304" pitchFamily="18" charset="0"/>
                <a:cs typeface="Times New Roman" panose="02020603050405020304" pitchFamily="18" charset="0"/>
              </a:rPr>
              <a:t>create loops </a:t>
            </a:r>
            <a:r>
              <a:rPr lang="en-US" sz="2000">
                <a:latin typeface="Times New Roman" panose="02020603050405020304" pitchFamily="18" charset="0"/>
                <a:cs typeface="Times New Roman" panose="02020603050405020304" pitchFamily="18" charset="0"/>
              </a:rPr>
              <a:t>in the system, which is very u</a:t>
            </a:r>
            <a:r>
              <a:rPr lang="en-US" sz="2000">
                <a:solidFill>
                  <a:srgbClr val="FF0000"/>
                </a:solidFill>
                <a:latin typeface="Times New Roman" panose="02020603050405020304" pitchFamily="18" charset="0"/>
                <a:cs typeface="Times New Roman" panose="02020603050405020304" pitchFamily="18" charset="0"/>
              </a:rPr>
              <a:t>ndesirable</a:t>
            </a:r>
            <a:r>
              <a:rPr lang="en-US" sz="2000">
                <a:latin typeface="Times New Roman" panose="02020603050405020304" pitchFamily="18" charset="0"/>
                <a:cs typeface="Times New Roman" panose="02020603050405020304" pitchFamily="18" charset="0"/>
              </a:rPr>
              <a:t>. </a:t>
            </a:r>
          </a:p>
          <a:p>
            <a:pPr marL="342900" lvl="0" indent="-342900" algn="just">
              <a:spcBef>
                <a:spcPct val="30000"/>
              </a:spcBef>
              <a:buFont typeface="Arial" panose="020B0604020202020204" pitchFamily="34" charset="0"/>
              <a:buChar char="•"/>
              <a:defRPr/>
            </a:pPr>
            <a:endParaRPr lang="en-US" sz="2000">
              <a:latin typeface="Times New Roman" panose="02020603050405020304" pitchFamily="18" charset="0"/>
              <a:cs typeface="Times New Roman" panose="02020603050405020304" pitchFamily="18" charset="0"/>
            </a:endParaRPr>
          </a:p>
          <a:p>
            <a:pPr marL="342900" lvl="0" indent="-342900" algn="just">
              <a:spcBef>
                <a:spcPct val="30000"/>
              </a:spcBef>
              <a:buFont typeface="Arial" panose="020B0604020202020204" pitchFamily="34" charset="0"/>
              <a:buChar char="•"/>
              <a:defRPr/>
            </a:pPr>
            <a:r>
              <a:rPr lang="en-US" sz="2000" b="0">
                <a:latin typeface="Times New Roman" panose="02020603050405020304" pitchFamily="18" charset="0"/>
                <a:cs typeface="Times New Roman" panose="02020603050405020304" pitchFamily="18" charset="0"/>
              </a:rPr>
              <a:t>The </a:t>
            </a:r>
            <a:r>
              <a:rPr lang="en-US" sz="2000">
                <a:solidFill>
                  <a:srgbClr val="C00000"/>
                </a:solidFill>
                <a:latin typeface="Times New Roman" panose="02020603050405020304" pitchFamily="18" charset="0"/>
                <a:cs typeface="Times New Roman" panose="02020603050405020304" pitchFamily="18" charset="0"/>
              </a:rPr>
              <a:t>spanning tree algorithm </a:t>
            </a:r>
            <a:r>
              <a:rPr lang="en-US" sz="2000">
                <a:latin typeface="Times New Roman" panose="02020603050405020304" pitchFamily="18" charset="0"/>
                <a:cs typeface="Times New Roman" panose="02020603050405020304" pitchFamily="18" charset="0"/>
              </a:rPr>
              <a:t>is used to create a loop less topology</a:t>
            </a:r>
          </a:p>
        </p:txBody>
      </p:sp>
      <p:sp>
        <p:nvSpPr>
          <p:cNvPr id="6" name="Rectangle 5">
            <a:extLst>
              <a:ext uri="{FF2B5EF4-FFF2-40B4-BE49-F238E27FC236}">
                <a16:creationId xmlns:a16="http://schemas.microsoft.com/office/drawing/2014/main" id="{40DA406C-55EB-46B9-8DD0-6AEABCEC37EF}"/>
              </a:ext>
            </a:extLst>
          </p:cNvPr>
          <p:cNvSpPr/>
          <p:nvPr/>
        </p:nvSpPr>
        <p:spPr>
          <a:xfrm>
            <a:off x="2616394" y="156286"/>
            <a:ext cx="4095993" cy="461665"/>
          </a:xfrm>
          <a:prstGeom prst="rect">
            <a:avLst/>
          </a:prstGeom>
        </p:spPr>
        <p:txBody>
          <a:bodyPr wrap="none">
            <a:spAutoFit/>
          </a:bodyPr>
          <a:lstStyle/>
          <a:p>
            <a:r>
              <a:rPr lang="en-US" sz="2400">
                <a:solidFill>
                  <a:srgbClr val="C00000"/>
                </a:solidFill>
                <a:latin typeface="Times New Roman" panose="02020603050405020304" pitchFamily="18" charset="0"/>
                <a:cs typeface="Times New Roman" panose="02020603050405020304" pitchFamily="18" charset="0"/>
              </a:rPr>
              <a:t>Problem: Loops </a:t>
            </a:r>
            <a:r>
              <a:rPr lang="en-US" sz="2400" b="0">
                <a:solidFill>
                  <a:srgbClr val="C00000"/>
                </a:solidFill>
                <a:latin typeface="Times New Roman" panose="02020603050405020304" pitchFamily="18" charset="0"/>
                <a:cs typeface="Times New Roman" panose="02020603050405020304" pitchFamily="18" charset="0"/>
              </a:rPr>
              <a:t>in the topology</a:t>
            </a:r>
            <a:endParaRPr lang="en-IN" sz="2400">
              <a:solidFill>
                <a:srgbClr val="C0000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40F1E898-A156-405B-9967-E99DE94F9A72}"/>
              </a:ext>
            </a:extLst>
          </p:cNvPr>
          <p:cNvSpPr>
            <a:spLocks noGrp="1"/>
          </p:cNvSpPr>
          <p:nvPr>
            <p:ph type="dt" sz="half" idx="10"/>
          </p:nvPr>
        </p:nvSpPr>
        <p:spPr/>
        <p:txBody>
          <a:bodyPr/>
          <a:lstStyle/>
          <a:p>
            <a:fld id="{8744A2B0-6ED9-458A-A5DF-EBE25C678A86}" type="datetime1">
              <a:rPr lang="en-US" smtClean="0"/>
              <a:t>9/7/2025</a:t>
            </a:fld>
            <a:endParaRPr lang="en-IN"/>
          </a:p>
        </p:txBody>
      </p:sp>
    </p:spTree>
    <p:extLst>
      <p:ext uri="{BB962C8B-B14F-4D97-AF65-F5344CB8AC3E}">
        <p14:creationId xmlns:p14="http://schemas.microsoft.com/office/powerpoint/2010/main" val="62476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2" name="Text Box 4"/>
          <p:cNvSpPr txBox="1">
            <a:spLocks noChangeArrowheads="1"/>
          </p:cNvSpPr>
          <p:nvPr/>
        </p:nvSpPr>
        <p:spPr bwMode="auto">
          <a:xfrm>
            <a:off x="3151278" y="533400"/>
            <a:ext cx="32351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C00000"/>
                </a:solidFill>
                <a:latin typeface="Times New Roman" pitchFamily="18" charset="0"/>
              </a:rPr>
              <a:t>IEEE standard for LANs</a:t>
            </a:r>
          </a:p>
        </p:txBody>
      </p:sp>
      <p:sp>
        <p:nvSpPr>
          <p:cNvPr id="7" name="Rectangle 6"/>
          <p:cNvSpPr>
            <a:spLocks noChangeArrowheads="1"/>
          </p:cNvSpPr>
          <p:nvPr/>
        </p:nvSpPr>
        <p:spPr bwMode="auto">
          <a:xfrm>
            <a:off x="313598" y="1371600"/>
            <a:ext cx="86534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marL="342900" indent="-342900" algn="just">
              <a:buFont typeface="Arial" panose="020B0604020202020204" pitchFamily="34" charset="0"/>
              <a:buChar char="•"/>
            </a:pPr>
            <a:r>
              <a:rPr lang="en-US" altLang="en-US" sz="2000" b="0">
                <a:cs typeface="Times New Roman" panose="02020603050405020304" pitchFamily="18" charset="0"/>
              </a:rPr>
              <a:t>LLC is responsible for handling multiple Layer3 protocols (</a:t>
            </a:r>
            <a:r>
              <a:rPr lang="en-US" altLang="en-US" sz="2000" b="0">
                <a:solidFill>
                  <a:srgbClr val="FF0000"/>
                </a:solidFill>
                <a:cs typeface="Times New Roman" panose="02020603050405020304" pitchFamily="18" charset="0"/>
              </a:rPr>
              <a:t>multiplexing</a:t>
            </a:r>
            <a:r>
              <a:rPr lang="en-US" altLang="en-US" sz="2000" b="0">
                <a:cs typeface="Times New Roman" panose="02020603050405020304" pitchFamily="18" charset="0"/>
              </a:rPr>
              <a:t>/</a:t>
            </a:r>
            <a:r>
              <a:rPr lang="en-US" altLang="en-US" sz="2000" b="0">
                <a:solidFill>
                  <a:srgbClr val="FF0000"/>
                </a:solidFill>
                <a:cs typeface="Times New Roman" panose="02020603050405020304" pitchFamily="18" charset="0"/>
              </a:rPr>
              <a:t>de-multiplexing</a:t>
            </a:r>
            <a:r>
              <a:rPr lang="en-US" altLang="en-US" sz="2000" b="0">
                <a:cs typeface="Times New Roman" panose="02020603050405020304" pitchFamily="18" charset="0"/>
              </a:rPr>
              <a:t>) and link services like </a:t>
            </a:r>
            <a:r>
              <a:rPr lang="en-US" altLang="en-US" sz="2000" b="0">
                <a:solidFill>
                  <a:srgbClr val="FF0000"/>
                </a:solidFill>
                <a:cs typeface="Times New Roman" panose="02020603050405020304" pitchFamily="18" charset="0"/>
              </a:rPr>
              <a:t>reliability</a:t>
            </a:r>
            <a:r>
              <a:rPr lang="en-US" altLang="en-US" sz="2000" b="0">
                <a:cs typeface="Times New Roman" panose="02020603050405020304" pitchFamily="18" charset="0"/>
              </a:rPr>
              <a:t> and </a:t>
            </a:r>
            <a:r>
              <a:rPr lang="en-US" altLang="en-US" sz="2000" b="0">
                <a:solidFill>
                  <a:srgbClr val="FF0000"/>
                </a:solidFill>
                <a:cs typeface="Times New Roman" panose="02020603050405020304" pitchFamily="18" charset="0"/>
              </a:rPr>
              <a:t>flow control</a:t>
            </a:r>
            <a:r>
              <a:rPr lang="en-US" altLang="en-US" sz="2000" b="0">
                <a:cs typeface="Times New Roman" panose="02020603050405020304" pitchFamily="18" charset="0"/>
              </a:rPr>
              <a:t>.</a:t>
            </a:r>
          </a:p>
          <a:p>
            <a:pPr marL="342900" indent="-342900" algn="just">
              <a:buFont typeface="Arial" panose="020B0604020202020204" pitchFamily="34" charset="0"/>
              <a:buChar char="•"/>
            </a:pPr>
            <a:endParaRPr lang="en-US" altLang="en-US" sz="2000" b="0">
              <a:cs typeface="Times New Roman" panose="02020603050405020304" pitchFamily="18" charset="0"/>
            </a:endParaRPr>
          </a:p>
          <a:p>
            <a:pPr marL="342900" indent="-342900" algn="just">
              <a:buFont typeface="Arial" panose="020B0604020202020204" pitchFamily="34" charset="0"/>
              <a:buChar char="•"/>
            </a:pPr>
            <a:r>
              <a:rPr lang="en-US" altLang="en-US" sz="2000" b="0">
                <a:cs typeface="Times New Roman" panose="02020603050405020304" pitchFamily="18" charset="0"/>
              </a:rPr>
              <a:t> </a:t>
            </a:r>
            <a:r>
              <a:rPr lang="en-US" altLang="en-US" sz="2000" b="0">
                <a:solidFill>
                  <a:srgbClr val="FF0000"/>
                </a:solidFill>
                <a:cs typeface="Times New Roman" panose="02020603050405020304" pitchFamily="18" charset="0"/>
              </a:rPr>
              <a:t>MAC</a:t>
            </a:r>
            <a:r>
              <a:rPr lang="en-US" altLang="en-US" sz="2000" b="0">
                <a:cs typeface="Times New Roman" panose="02020603050405020304" pitchFamily="18" charset="0"/>
              </a:rPr>
              <a:t> is responsible for framing and </a:t>
            </a:r>
            <a:r>
              <a:rPr lang="en-US" altLang="en-US" sz="2000" b="0">
                <a:solidFill>
                  <a:srgbClr val="FF0000"/>
                </a:solidFill>
                <a:cs typeface="Times New Roman" panose="02020603050405020304" pitchFamily="18" charset="0"/>
              </a:rPr>
              <a:t>media access control </a:t>
            </a:r>
            <a:r>
              <a:rPr lang="en-US" altLang="en-US" sz="2000" b="0">
                <a:cs typeface="Times New Roman" panose="02020603050405020304" pitchFamily="18" charset="0"/>
              </a:rPr>
              <a:t>for broadcast media. </a:t>
            </a:r>
            <a:endParaRPr lang="en-US" altLang="en-US" sz="2000">
              <a:cs typeface="Times New Roman" panose="02020603050405020304" pitchFamily="18" charset="0"/>
            </a:endParaRPr>
          </a:p>
        </p:txBody>
      </p:sp>
      <p:sp>
        <p:nvSpPr>
          <p:cNvPr id="2" name="Footer Placeholder 1">
            <a:extLst>
              <a:ext uri="{FF2B5EF4-FFF2-40B4-BE49-F238E27FC236}">
                <a16:creationId xmlns:a16="http://schemas.microsoft.com/office/drawing/2014/main" id="{572580E8-7826-971C-952C-65EED527A29C}"/>
              </a:ext>
            </a:extLst>
          </p:cNvPr>
          <p:cNvSpPr>
            <a:spLocks noGrp="1"/>
          </p:cNvSpPr>
          <p:nvPr>
            <p:ph type="ftr" sz="quarter" idx="10"/>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94A0DF10-8019-1C87-E220-37F3B6E55E01}"/>
              </a:ext>
            </a:extLst>
          </p:cNvPr>
          <p:cNvSpPr>
            <a:spLocks noGrp="1"/>
          </p:cNvSpPr>
          <p:nvPr>
            <p:ph type="sldNum" sz="quarter" idx="11"/>
          </p:nvPr>
        </p:nvSpPr>
        <p:spPr/>
        <p:txBody>
          <a:bodyPr/>
          <a:lstStyle/>
          <a:p>
            <a:pPr>
              <a:defRPr/>
            </a:pPr>
            <a:fld id="{45655A06-D158-45CC-8F58-C202D3E628FF}" type="slidenum">
              <a:rPr lang="en-US" altLang="en-US" smtClean="0"/>
              <a:pPr>
                <a:defRPr/>
              </a:pPr>
              <a:t>7</a:t>
            </a:fld>
            <a:endParaRPr lang="en-US" altLang="en-US"/>
          </a:p>
        </p:txBody>
      </p:sp>
      <p:sp>
        <p:nvSpPr>
          <p:cNvPr id="4" name="Date Placeholder 3">
            <a:extLst>
              <a:ext uri="{FF2B5EF4-FFF2-40B4-BE49-F238E27FC236}">
                <a16:creationId xmlns:a16="http://schemas.microsoft.com/office/drawing/2014/main" id="{88AD7BAA-2F3C-4234-BC60-45C6F74AD4F3}"/>
              </a:ext>
            </a:extLst>
          </p:cNvPr>
          <p:cNvSpPr>
            <a:spLocks noGrp="1"/>
          </p:cNvSpPr>
          <p:nvPr>
            <p:ph type="dt" sz="half" idx="10"/>
          </p:nvPr>
        </p:nvSpPr>
        <p:spPr/>
        <p:txBody>
          <a:bodyPr/>
          <a:lstStyle/>
          <a:p>
            <a:fld id="{1345FE97-818C-42CD-93B7-5EA13B6897CE}" type="datetime1">
              <a:rPr lang="en-US" smtClean="0"/>
              <a:t>9/7/2025</a:t>
            </a:fld>
            <a:endParaRPr lang="en-IN"/>
          </a:p>
        </p:txBody>
      </p:sp>
    </p:spTree>
    <p:extLst>
      <p:ext uri="{BB962C8B-B14F-4D97-AF65-F5344CB8AC3E}">
        <p14:creationId xmlns:p14="http://schemas.microsoft.com/office/powerpoint/2010/main" val="304363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3B3150-2FF3-4794-87B5-F25FA64EB7B0}"/>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D30B2D0B-796D-4ADE-ABF0-B62D2D7B59E8}"/>
              </a:ext>
            </a:extLst>
          </p:cNvPr>
          <p:cNvSpPr>
            <a:spLocks noGrp="1"/>
          </p:cNvSpPr>
          <p:nvPr>
            <p:ph type="sldNum" sz="quarter" idx="12"/>
          </p:nvPr>
        </p:nvSpPr>
        <p:spPr/>
        <p:txBody>
          <a:bodyPr/>
          <a:lstStyle/>
          <a:p>
            <a:pPr>
              <a:defRPr/>
            </a:pPr>
            <a:fld id="{45655A06-D158-45CC-8F58-C202D3E628FF}" type="slidenum">
              <a:rPr lang="en-US" altLang="en-US" smtClean="0"/>
              <a:pPr>
                <a:defRPr/>
              </a:pPr>
              <a:t>70</a:t>
            </a:fld>
            <a:endParaRPr lang="en-US" altLang="en-US"/>
          </a:p>
        </p:txBody>
      </p:sp>
      <p:sp>
        <p:nvSpPr>
          <p:cNvPr id="4" name="Rectangle 3">
            <a:extLst>
              <a:ext uri="{FF2B5EF4-FFF2-40B4-BE49-F238E27FC236}">
                <a16:creationId xmlns:a16="http://schemas.microsoft.com/office/drawing/2014/main" id="{646E5EA6-70C6-4212-922A-A5B67796CD4D}"/>
              </a:ext>
            </a:extLst>
          </p:cNvPr>
          <p:cNvSpPr/>
          <p:nvPr/>
        </p:nvSpPr>
        <p:spPr>
          <a:xfrm>
            <a:off x="3657600" y="201047"/>
            <a:ext cx="1305422" cy="523220"/>
          </a:xfrm>
          <a:prstGeom prst="rect">
            <a:avLst/>
          </a:prstGeom>
        </p:spPr>
        <p:txBody>
          <a:bodyPr wrap="none">
            <a:spAutoFit/>
          </a:bodyPr>
          <a:lstStyle/>
          <a:p>
            <a:pPr algn="ctr"/>
            <a:r>
              <a:rPr lang="en-IN" sz="2800">
                <a:solidFill>
                  <a:srgbClr val="FF0000"/>
                </a:solidFill>
                <a:latin typeface="Times New Roman" panose="02020603050405020304" pitchFamily="18" charset="0"/>
                <a:cs typeface="Times New Roman" panose="02020603050405020304" pitchFamily="18" charset="0"/>
              </a:rPr>
              <a:t>Routers</a:t>
            </a:r>
          </a:p>
        </p:txBody>
      </p:sp>
      <p:sp>
        <p:nvSpPr>
          <p:cNvPr id="5" name="Rectangle 4">
            <a:extLst>
              <a:ext uri="{FF2B5EF4-FFF2-40B4-BE49-F238E27FC236}">
                <a16:creationId xmlns:a16="http://schemas.microsoft.com/office/drawing/2014/main" id="{FA29E03B-E968-420C-83C3-FFC55EF83016}"/>
              </a:ext>
            </a:extLst>
          </p:cNvPr>
          <p:cNvSpPr/>
          <p:nvPr/>
        </p:nvSpPr>
        <p:spPr>
          <a:xfrm>
            <a:off x="628650" y="1082081"/>
            <a:ext cx="8271682" cy="5262979"/>
          </a:xfrm>
          <a:prstGeom prst="rect">
            <a:avLst/>
          </a:prstGeom>
        </p:spPr>
        <p:txBody>
          <a:bodyPr wrap="square">
            <a:spAutoFit/>
          </a:bodyPr>
          <a:lstStyle/>
          <a:p>
            <a:r>
              <a:rPr lang="en-US" sz="2400" b="0">
                <a:latin typeface="Times New Roman" panose="02020603050405020304" pitchFamily="18" charset="0"/>
                <a:cs typeface="Times New Roman" panose="02020603050405020304" pitchFamily="18" charset="0"/>
              </a:rPr>
              <a:t>A </a:t>
            </a:r>
            <a:r>
              <a:rPr lang="en-US" sz="2400">
                <a:latin typeface="Times New Roman" panose="02020603050405020304" pitchFamily="18" charset="0"/>
                <a:cs typeface="Times New Roman" panose="02020603050405020304" pitchFamily="18" charset="0"/>
              </a:rPr>
              <a:t>router </a:t>
            </a:r>
            <a:r>
              <a:rPr lang="en-US" sz="2400" b="0">
                <a:latin typeface="Times New Roman" panose="02020603050405020304" pitchFamily="18" charset="0"/>
                <a:cs typeface="Times New Roman" panose="02020603050405020304" pitchFamily="18" charset="0"/>
              </a:rPr>
              <a:t>is a </a:t>
            </a:r>
            <a:r>
              <a:rPr lang="en-US" sz="2400" b="0">
                <a:solidFill>
                  <a:srgbClr val="C00000"/>
                </a:solidFill>
                <a:latin typeface="Times New Roman" panose="02020603050405020304" pitchFamily="18" charset="0"/>
                <a:cs typeface="Times New Roman" panose="02020603050405020304" pitchFamily="18" charset="0"/>
              </a:rPr>
              <a:t>three-layer device</a:t>
            </a:r>
            <a:r>
              <a:rPr lang="en-US" sz="2400" b="0">
                <a:latin typeface="Times New Roman" panose="02020603050405020304" pitchFamily="18" charset="0"/>
                <a:cs typeface="Times New Roman" panose="02020603050405020304" pitchFamily="18" charset="0"/>
              </a:rPr>
              <a:t>; it operates in the physical, data link, and network layers.</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physical</a:t>
            </a:r>
            <a:r>
              <a:rPr lang="en-US" sz="2400" b="0">
                <a:latin typeface="Times New Roman" panose="02020603050405020304" pitchFamily="18" charset="0"/>
                <a:cs typeface="Times New Roman" panose="02020603050405020304" pitchFamily="18" charset="0"/>
              </a:rPr>
              <a:t> layer device, it </a:t>
            </a:r>
            <a:r>
              <a:rPr lang="en-US" sz="2400" b="0">
                <a:solidFill>
                  <a:srgbClr val="C00000"/>
                </a:solidFill>
                <a:latin typeface="Times New Roman" panose="02020603050405020304" pitchFamily="18" charset="0"/>
                <a:cs typeface="Times New Roman" panose="02020603050405020304" pitchFamily="18" charset="0"/>
              </a:rPr>
              <a:t>regenerates the signal </a:t>
            </a:r>
            <a:r>
              <a:rPr lang="en-US" sz="2400" b="0">
                <a:latin typeface="Times New Roman" panose="02020603050405020304" pitchFamily="18" charset="0"/>
                <a:cs typeface="Times New Roman" panose="02020603050405020304" pitchFamily="18" charset="0"/>
              </a:rPr>
              <a:t>it receives.</a:t>
            </a: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data</a:t>
            </a:r>
            <a:r>
              <a:rPr lang="en-IN" sz="2400" b="0">
                <a:latin typeface="Times New Roman" panose="02020603050405020304" pitchFamily="18" charset="0"/>
                <a:cs typeface="Times New Roman" panose="02020603050405020304" pitchFamily="18" charset="0"/>
              </a:rPr>
              <a:t> </a:t>
            </a:r>
            <a:r>
              <a:rPr lang="en-IN" sz="2400">
                <a:latin typeface="Times New Roman" panose="02020603050405020304" pitchFamily="18" charset="0"/>
                <a:cs typeface="Times New Roman" panose="02020603050405020304" pitchFamily="18" charset="0"/>
              </a:rPr>
              <a:t>link</a:t>
            </a:r>
            <a:r>
              <a:rPr lang="en-IN" sz="2400" b="0">
                <a:latin typeface="Times New Roman" panose="02020603050405020304" pitchFamily="18" charset="0"/>
                <a:cs typeface="Times New Roman" panose="02020603050405020304" pitchFamily="18" charset="0"/>
              </a:rPr>
              <a:t> layer </a:t>
            </a:r>
            <a:r>
              <a:rPr lang="en-US" sz="2400" b="0">
                <a:latin typeface="Times New Roman" panose="02020603050405020304" pitchFamily="18" charset="0"/>
                <a:cs typeface="Times New Roman" panose="02020603050405020304" pitchFamily="18" charset="0"/>
              </a:rPr>
              <a:t>device, the </a:t>
            </a:r>
            <a:r>
              <a:rPr lang="en-US" sz="2400" b="0">
                <a:solidFill>
                  <a:srgbClr val="C00000"/>
                </a:solidFill>
                <a:latin typeface="Times New Roman" panose="02020603050405020304" pitchFamily="18" charset="0"/>
                <a:cs typeface="Times New Roman" panose="02020603050405020304" pitchFamily="18" charset="0"/>
              </a:rPr>
              <a:t>router checks the physical addresses </a:t>
            </a:r>
            <a:r>
              <a:rPr lang="en-US" sz="2400" b="0">
                <a:latin typeface="Times New Roman" panose="02020603050405020304" pitchFamily="18" charset="0"/>
                <a:cs typeface="Times New Roman" panose="02020603050405020304" pitchFamily="18" charset="0"/>
              </a:rPr>
              <a:t>(source  and destination)</a:t>
            </a:r>
            <a:r>
              <a:rPr lang="en-IN" sz="2400" b="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network layer </a:t>
            </a:r>
            <a:r>
              <a:rPr lang="en-US" sz="2400" b="0">
                <a:latin typeface="Times New Roman" panose="02020603050405020304" pitchFamily="18" charset="0"/>
                <a:cs typeface="Times New Roman" panose="02020603050405020304" pitchFamily="18" charset="0"/>
              </a:rPr>
              <a:t>device, a router checks the </a:t>
            </a:r>
            <a:r>
              <a:rPr lang="en-US" sz="2400" b="0">
                <a:solidFill>
                  <a:srgbClr val="C00000"/>
                </a:solidFill>
                <a:latin typeface="Times New Roman" panose="02020603050405020304" pitchFamily="18" charset="0"/>
                <a:cs typeface="Times New Roman" panose="02020603050405020304" pitchFamily="18" charset="0"/>
              </a:rPr>
              <a:t>network layer addresses</a:t>
            </a:r>
            <a:r>
              <a:rPr lang="en-US" sz="2400" b="0">
                <a:latin typeface="Times New Roman" panose="02020603050405020304" pitchFamily="18" charset="0"/>
                <a:cs typeface="Times New Roman" panose="02020603050405020304" pitchFamily="18" charset="0"/>
              </a:rPr>
              <a:t>(addresses in the IP layer)</a:t>
            </a: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A router can connect LANs/WANs/LAN and WAN together. So Router is a </a:t>
            </a:r>
            <a:r>
              <a:rPr lang="en-IN" sz="2400">
                <a:latin typeface="Times New Roman" panose="02020603050405020304" pitchFamily="18" charset="0"/>
                <a:cs typeface="Times New Roman" panose="02020603050405020304" pitchFamily="18" charset="0"/>
              </a:rPr>
              <a:t>an internetworking </a:t>
            </a:r>
            <a:r>
              <a:rPr lang="en-US" sz="2400">
                <a:latin typeface="Times New Roman" panose="02020603050405020304" pitchFamily="18" charset="0"/>
                <a:cs typeface="Times New Roman" panose="02020603050405020304" pitchFamily="18" charset="0"/>
              </a:rPr>
              <a:t>device; it connects independent networks together to form an internetwork</a:t>
            </a:r>
          </a:p>
          <a:p>
            <a:pPr marL="342900" indent="-342900" algn="just">
              <a:buFont typeface="Arial" panose="020B0604020202020204" pitchFamily="34" charset="0"/>
              <a:buChar char="•"/>
            </a:pPr>
            <a:r>
              <a:rPr lang="en-US" sz="2400">
                <a:solidFill>
                  <a:srgbClr val="C00000"/>
                </a:solidFill>
                <a:latin typeface="Times New Roman" panose="02020603050405020304" pitchFamily="18" charset="0"/>
                <a:cs typeface="Times New Roman" panose="02020603050405020304" pitchFamily="18" charset="0"/>
              </a:rPr>
              <a:t>A router is a three-layer (</a:t>
            </a:r>
            <a:r>
              <a:rPr lang="en-US" sz="2400">
                <a:solidFill>
                  <a:srgbClr val="002060"/>
                </a:solidFill>
                <a:latin typeface="Times New Roman" panose="02020603050405020304" pitchFamily="18" charset="0"/>
                <a:cs typeface="Times New Roman" panose="02020603050405020304" pitchFamily="18" charset="0"/>
              </a:rPr>
              <a:t>physical</a:t>
            </a:r>
            <a:r>
              <a:rPr lang="en-US" sz="2400">
                <a:solidFill>
                  <a:srgbClr val="C00000"/>
                </a:solidFill>
                <a:latin typeface="Times New Roman" panose="02020603050405020304" pitchFamily="18" charset="0"/>
                <a:cs typeface="Times New Roman" panose="02020603050405020304" pitchFamily="18" charset="0"/>
              </a:rPr>
              <a:t>, </a:t>
            </a:r>
            <a:r>
              <a:rPr lang="en-US" sz="2400">
                <a:solidFill>
                  <a:srgbClr val="002060"/>
                </a:solidFill>
                <a:latin typeface="Times New Roman" panose="02020603050405020304" pitchFamily="18" charset="0"/>
                <a:cs typeface="Times New Roman" panose="02020603050405020304" pitchFamily="18" charset="0"/>
              </a:rPr>
              <a:t>data link</a:t>
            </a:r>
            <a:r>
              <a:rPr lang="en-US" sz="2400">
                <a:solidFill>
                  <a:srgbClr val="C00000"/>
                </a:solidFill>
                <a:latin typeface="Times New Roman" panose="02020603050405020304" pitchFamily="18" charset="0"/>
                <a:cs typeface="Times New Roman" panose="02020603050405020304" pitchFamily="18" charset="0"/>
              </a:rPr>
              <a:t>, and </a:t>
            </a:r>
            <a:r>
              <a:rPr lang="en-US" sz="2400">
                <a:solidFill>
                  <a:srgbClr val="002060"/>
                </a:solidFill>
                <a:latin typeface="Times New Roman" panose="02020603050405020304" pitchFamily="18" charset="0"/>
                <a:cs typeface="Times New Roman" panose="02020603050405020304" pitchFamily="18" charset="0"/>
              </a:rPr>
              <a:t>network</a:t>
            </a:r>
            <a:r>
              <a:rPr lang="en-US" sz="2400">
                <a:solidFill>
                  <a:srgbClr val="C00000"/>
                </a:solidFill>
                <a:latin typeface="Times New Roman" panose="02020603050405020304" pitchFamily="18" charset="0"/>
                <a:cs typeface="Times New Roman" panose="02020603050405020304" pitchFamily="18" charset="0"/>
              </a:rPr>
              <a:t>) device.</a:t>
            </a:r>
            <a:endParaRPr lang="en-IN" sz="2400">
              <a:solidFill>
                <a:srgbClr val="C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59A5FE55-C036-4DC0-ABE3-AFFA175AA537}"/>
              </a:ext>
            </a:extLst>
          </p:cNvPr>
          <p:cNvSpPr>
            <a:spLocks noGrp="1"/>
          </p:cNvSpPr>
          <p:nvPr>
            <p:ph type="dt" sz="half" idx="10"/>
          </p:nvPr>
        </p:nvSpPr>
        <p:spPr/>
        <p:txBody>
          <a:bodyPr/>
          <a:lstStyle/>
          <a:p>
            <a:fld id="{57C85B84-9D5C-47A0-9527-6FBFE9AC92B1}" type="datetime1">
              <a:rPr lang="en-US" smtClean="0"/>
              <a:t>9/7/2025</a:t>
            </a:fld>
            <a:endParaRPr lang="en-IN"/>
          </a:p>
        </p:txBody>
      </p:sp>
    </p:spTree>
    <p:extLst>
      <p:ext uri="{BB962C8B-B14F-4D97-AF65-F5344CB8AC3E}">
        <p14:creationId xmlns:p14="http://schemas.microsoft.com/office/powerpoint/2010/main" val="11457646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B30687-8698-4969-A232-69C883806D79}"/>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0B777FC7-D2BE-45E0-8760-B173F80826DF}"/>
              </a:ext>
            </a:extLst>
          </p:cNvPr>
          <p:cNvSpPr>
            <a:spLocks noGrp="1"/>
          </p:cNvSpPr>
          <p:nvPr>
            <p:ph type="sldNum" sz="quarter" idx="12"/>
          </p:nvPr>
        </p:nvSpPr>
        <p:spPr/>
        <p:txBody>
          <a:bodyPr/>
          <a:lstStyle/>
          <a:p>
            <a:pPr>
              <a:defRPr/>
            </a:pPr>
            <a:fld id="{45655A06-D158-45CC-8F58-C202D3E628FF}" type="slidenum">
              <a:rPr lang="en-US" altLang="en-US" smtClean="0"/>
              <a:pPr>
                <a:defRPr/>
              </a:pPr>
              <a:t>71</a:t>
            </a:fld>
            <a:endParaRPr lang="en-US" altLang="en-US"/>
          </a:p>
        </p:txBody>
      </p:sp>
      <p:sp>
        <p:nvSpPr>
          <p:cNvPr id="4" name="Rectangle 3">
            <a:extLst>
              <a:ext uri="{FF2B5EF4-FFF2-40B4-BE49-F238E27FC236}">
                <a16:creationId xmlns:a16="http://schemas.microsoft.com/office/drawing/2014/main" id="{90CC1581-E5E6-4433-B6EF-F7AAA7859416}"/>
              </a:ext>
            </a:extLst>
          </p:cNvPr>
          <p:cNvSpPr/>
          <p:nvPr/>
        </p:nvSpPr>
        <p:spPr>
          <a:xfrm>
            <a:off x="3429000" y="314980"/>
            <a:ext cx="2956259" cy="523220"/>
          </a:xfrm>
          <a:prstGeom prst="rect">
            <a:avLst/>
          </a:prstGeom>
        </p:spPr>
        <p:txBody>
          <a:bodyPr wrap="none">
            <a:spAutoFit/>
          </a:bodyPr>
          <a:lstStyle/>
          <a:p>
            <a:r>
              <a:rPr lang="en-IN" sz="2800">
                <a:solidFill>
                  <a:srgbClr val="C00000"/>
                </a:solidFill>
                <a:latin typeface="Times New Roman" panose="02020603050405020304" pitchFamily="18" charset="0"/>
                <a:cs typeface="Times New Roman" panose="02020603050405020304" pitchFamily="18" charset="0"/>
              </a:rPr>
              <a:t>Structure of Router</a:t>
            </a:r>
          </a:p>
        </p:txBody>
      </p:sp>
      <p:sp>
        <p:nvSpPr>
          <p:cNvPr id="5" name="Rectangle 4">
            <a:extLst>
              <a:ext uri="{FF2B5EF4-FFF2-40B4-BE49-F238E27FC236}">
                <a16:creationId xmlns:a16="http://schemas.microsoft.com/office/drawing/2014/main" id="{D713A008-AAD7-4048-BF08-76B04919F4AE}"/>
              </a:ext>
            </a:extLst>
          </p:cNvPr>
          <p:cNvSpPr/>
          <p:nvPr/>
        </p:nvSpPr>
        <p:spPr>
          <a:xfrm>
            <a:off x="228600" y="838200"/>
            <a:ext cx="8718550" cy="1107996"/>
          </a:xfrm>
          <a:prstGeom prst="rect">
            <a:avLst/>
          </a:prstGeom>
        </p:spPr>
        <p:txBody>
          <a:bodyPr wrap="square">
            <a:spAutoFit/>
          </a:bodyPr>
          <a:lstStyle/>
          <a:p>
            <a:r>
              <a:rPr lang="en-IN" sz="2400">
                <a:latin typeface="Times New Roman" panose="02020603050405020304" pitchFamily="18" charset="0"/>
                <a:cs typeface="Times New Roman" panose="02020603050405020304" pitchFamily="18" charset="0"/>
              </a:rPr>
              <a:t>Components : </a:t>
            </a:r>
          </a:p>
          <a:p>
            <a:endParaRPr lang="en-IN" sz="2100">
              <a:latin typeface="Times New Roman" panose="02020603050405020304" pitchFamily="18" charset="0"/>
              <a:cs typeface="Times New Roman" panose="02020603050405020304" pitchFamily="18" charset="0"/>
            </a:endParaRPr>
          </a:p>
          <a:p>
            <a:r>
              <a:rPr lang="en-IN" sz="2100">
                <a:latin typeface="Times New Roman" panose="02020603050405020304" pitchFamily="18" charset="0"/>
                <a:cs typeface="Times New Roman" panose="02020603050405020304" pitchFamily="18" charset="0"/>
              </a:rPr>
              <a:t>  </a:t>
            </a:r>
            <a:r>
              <a:rPr lang="en-US" sz="2100">
                <a:solidFill>
                  <a:srgbClr val="C00000"/>
                </a:solidFill>
                <a:latin typeface="Times New Roman" panose="02020603050405020304" pitchFamily="18" charset="0"/>
                <a:cs typeface="Times New Roman" panose="02020603050405020304" pitchFamily="18" charset="0"/>
              </a:rPr>
              <a:t>Input ports</a:t>
            </a:r>
            <a:r>
              <a:rPr lang="en-US" sz="2100">
                <a:latin typeface="Times New Roman" panose="02020603050405020304" pitchFamily="18" charset="0"/>
                <a:cs typeface="Times New Roman" panose="02020603050405020304" pitchFamily="18" charset="0"/>
              </a:rPr>
              <a:t>, </a:t>
            </a:r>
            <a:r>
              <a:rPr lang="en-US" sz="2100">
                <a:solidFill>
                  <a:srgbClr val="C00000"/>
                </a:solidFill>
                <a:latin typeface="Times New Roman" panose="02020603050405020304" pitchFamily="18" charset="0"/>
                <a:cs typeface="Times New Roman" panose="02020603050405020304" pitchFamily="18" charset="0"/>
              </a:rPr>
              <a:t>Output ports</a:t>
            </a:r>
            <a:r>
              <a:rPr lang="en-US" sz="2100">
                <a:latin typeface="Times New Roman" panose="02020603050405020304" pitchFamily="18" charset="0"/>
                <a:cs typeface="Times New Roman" panose="02020603050405020304" pitchFamily="18" charset="0"/>
              </a:rPr>
              <a:t>, </a:t>
            </a:r>
            <a:r>
              <a:rPr lang="en-US" sz="2100" b="0">
                <a:latin typeface="Times New Roman" panose="02020603050405020304" pitchFamily="18" charset="0"/>
                <a:cs typeface="Times New Roman" panose="02020603050405020304" pitchFamily="18" charset="0"/>
              </a:rPr>
              <a:t>the </a:t>
            </a:r>
            <a:r>
              <a:rPr lang="en-US" sz="2100">
                <a:solidFill>
                  <a:srgbClr val="C00000"/>
                </a:solidFill>
                <a:latin typeface="Times New Roman" panose="02020603050405020304" pitchFamily="18" charset="0"/>
                <a:cs typeface="Times New Roman" panose="02020603050405020304" pitchFamily="18" charset="0"/>
              </a:rPr>
              <a:t>Routing processor</a:t>
            </a:r>
            <a:r>
              <a:rPr lang="en-US" sz="2100">
                <a:latin typeface="Times New Roman" panose="02020603050405020304" pitchFamily="18" charset="0"/>
                <a:cs typeface="Times New Roman" panose="02020603050405020304" pitchFamily="18" charset="0"/>
              </a:rPr>
              <a:t>, </a:t>
            </a:r>
            <a:r>
              <a:rPr lang="en-US" sz="2100" b="0">
                <a:latin typeface="Times New Roman" panose="02020603050405020304" pitchFamily="18" charset="0"/>
                <a:cs typeface="Times New Roman" panose="02020603050405020304" pitchFamily="18" charset="0"/>
              </a:rPr>
              <a:t>and the </a:t>
            </a:r>
            <a:r>
              <a:rPr lang="en-US" sz="2100">
                <a:solidFill>
                  <a:srgbClr val="C00000"/>
                </a:solidFill>
                <a:latin typeface="Times New Roman" panose="02020603050405020304" pitchFamily="18" charset="0"/>
                <a:cs typeface="Times New Roman" panose="02020603050405020304" pitchFamily="18" charset="0"/>
              </a:rPr>
              <a:t>Switching fabric</a:t>
            </a:r>
            <a:endParaRPr lang="en-IN" sz="210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4AAA80-9AAB-40C5-BD34-40ACD8038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19" y="2443243"/>
            <a:ext cx="7065962" cy="246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Date Placeholder 6">
            <a:extLst>
              <a:ext uri="{FF2B5EF4-FFF2-40B4-BE49-F238E27FC236}">
                <a16:creationId xmlns:a16="http://schemas.microsoft.com/office/drawing/2014/main" id="{11188CAF-29BA-46EA-A7F1-151818EFC4A0}"/>
              </a:ext>
            </a:extLst>
          </p:cNvPr>
          <p:cNvSpPr>
            <a:spLocks noGrp="1"/>
          </p:cNvSpPr>
          <p:nvPr>
            <p:ph type="dt" sz="half" idx="10"/>
          </p:nvPr>
        </p:nvSpPr>
        <p:spPr/>
        <p:txBody>
          <a:bodyPr/>
          <a:lstStyle/>
          <a:p>
            <a:fld id="{925E5014-14F3-4C32-AC29-F8D4BC581DB6}" type="datetime1">
              <a:rPr lang="en-US" smtClean="0"/>
              <a:t>9/7/2025</a:t>
            </a:fld>
            <a:endParaRPr lang="en-IN"/>
          </a:p>
        </p:txBody>
      </p:sp>
    </p:spTree>
    <p:extLst>
      <p:ext uri="{BB962C8B-B14F-4D97-AF65-F5344CB8AC3E}">
        <p14:creationId xmlns:p14="http://schemas.microsoft.com/office/powerpoint/2010/main" val="8785596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483A50-4AF2-4A24-927C-00A4278ACD86}"/>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16E875B9-1132-4A44-A70B-0482C36A121E}"/>
              </a:ext>
            </a:extLst>
          </p:cNvPr>
          <p:cNvSpPr>
            <a:spLocks noGrp="1"/>
          </p:cNvSpPr>
          <p:nvPr>
            <p:ph type="sldNum" sz="quarter" idx="12"/>
          </p:nvPr>
        </p:nvSpPr>
        <p:spPr/>
        <p:txBody>
          <a:bodyPr/>
          <a:lstStyle/>
          <a:p>
            <a:pPr>
              <a:defRPr/>
            </a:pPr>
            <a:fld id="{45655A06-D158-45CC-8F58-C202D3E628FF}" type="slidenum">
              <a:rPr lang="en-US" altLang="en-US" smtClean="0"/>
              <a:pPr>
                <a:defRPr/>
              </a:pPr>
              <a:t>72</a:t>
            </a:fld>
            <a:endParaRPr lang="en-US" altLang="en-US"/>
          </a:p>
        </p:txBody>
      </p:sp>
      <p:sp>
        <p:nvSpPr>
          <p:cNvPr id="4" name="Text Box 2">
            <a:extLst>
              <a:ext uri="{FF2B5EF4-FFF2-40B4-BE49-F238E27FC236}">
                <a16:creationId xmlns:a16="http://schemas.microsoft.com/office/drawing/2014/main" id="{84A6D109-0092-419A-B4C6-D843948B706D}"/>
              </a:ext>
            </a:extLst>
          </p:cNvPr>
          <p:cNvSpPr txBox="1">
            <a:spLocks noChangeArrowheads="1"/>
          </p:cNvSpPr>
          <p:nvPr/>
        </p:nvSpPr>
        <p:spPr bwMode="auto">
          <a:xfrm>
            <a:off x="4114800" y="245861"/>
            <a:ext cx="18288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r>
              <a:rPr lang="en-US" altLang="en-US" sz="2800" b="0">
                <a:solidFill>
                  <a:srgbClr val="C00000"/>
                </a:solidFill>
                <a:latin typeface="Times New Roman" panose="02020603050405020304" pitchFamily="18" charset="0"/>
              </a:rPr>
              <a:t>Input port</a:t>
            </a:r>
          </a:p>
        </p:txBody>
      </p:sp>
      <p:pic>
        <p:nvPicPr>
          <p:cNvPr id="5" name="Picture 4">
            <a:extLst>
              <a:ext uri="{FF2B5EF4-FFF2-40B4-BE49-F238E27FC236}">
                <a16:creationId xmlns:a16="http://schemas.microsoft.com/office/drawing/2014/main" id="{5889AF59-6AC0-4E01-A91A-43551798D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55277"/>
            <a:ext cx="69469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00A05D28-8AA5-471F-83D5-5878BBA4D43C}"/>
              </a:ext>
            </a:extLst>
          </p:cNvPr>
          <p:cNvSpPr/>
          <p:nvPr/>
        </p:nvSpPr>
        <p:spPr>
          <a:xfrm>
            <a:off x="464949" y="2689744"/>
            <a:ext cx="8382000" cy="2246769"/>
          </a:xfrm>
          <a:prstGeom prst="rect">
            <a:avLst/>
          </a:prstGeom>
        </p:spPr>
        <p:txBody>
          <a:bodyPr wrap="square">
            <a:spAutoFit/>
          </a:bodyPr>
          <a:lstStyle/>
          <a:p>
            <a:r>
              <a:rPr lang="en-US" sz="2000">
                <a:latin typeface="Times New Roman" panose="02020603050405020304" pitchFamily="18" charset="0"/>
                <a:cs typeface="Times New Roman" panose="02020603050405020304" pitchFamily="18" charset="0"/>
              </a:rPr>
              <a:t>An input port performs the physical and data link layer functions of the router.</a:t>
            </a:r>
          </a:p>
          <a:p>
            <a:endParaRPr lang="en-US" sz="2000">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t>
            </a:r>
            <a:r>
              <a:rPr lang="en-US" sz="2000">
                <a:solidFill>
                  <a:srgbClr val="C00000"/>
                </a:solidFill>
                <a:latin typeface="Times New Roman" panose="02020603050405020304" pitchFamily="18" charset="0"/>
                <a:cs typeface="Times New Roman" panose="02020603050405020304" pitchFamily="18" charset="0"/>
              </a:rPr>
              <a:t>bits are constructed </a:t>
            </a:r>
            <a:r>
              <a:rPr lang="en-US" sz="2000">
                <a:latin typeface="Times New Roman" panose="02020603050405020304" pitchFamily="18" charset="0"/>
                <a:cs typeface="Times New Roman" panose="02020603050405020304" pitchFamily="18" charset="0"/>
              </a:rPr>
              <a:t>from the received signal.</a:t>
            </a:r>
          </a:p>
          <a:p>
            <a:pPr marL="742950" lvl="1" indent="-285750">
              <a:buClr>
                <a:srgbClr val="C00000"/>
              </a:buClr>
              <a:buFont typeface="Arial" panose="020B0604020202020204" pitchFamily="34" charset="0"/>
              <a:buChar char="•"/>
            </a:pPr>
            <a:endParaRPr lang="en-US" sz="2000" b="0">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IN" sz="2000">
                <a:solidFill>
                  <a:srgbClr val="C00000"/>
                </a:solidFill>
                <a:latin typeface="Times New Roman" panose="02020603050405020304" pitchFamily="18" charset="0"/>
                <a:cs typeface="Times New Roman" panose="02020603050405020304" pitchFamily="18" charset="0"/>
              </a:rPr>
              <a:t>Decapsulate</a:t>
            </a:r>
            <a:r>
              <a:rPr lang="en-IN" sz="2000">
                <a:latin typeface="Times New Roman" panose="02020603050405020304" pitchFamily="18" charset="0"/>
                <a:cs typeface="Times New Roman" panose="02020603050405020304" pitchFamily="18" charset="0"/>
              </a:rPr>
              <a:t>d from the </a:t>
            </a:r>
            <a:r>
              <a:rPr lang="en-US" sz="2000">
                <a:solidFill>
                  <a:srgbClr val="C00000"/>
                </a:solidFill>
                <a:latin typeface="Times New Roman" panose="02020603050405020304" pitchFamily="18" charset="0"/>
                <a:cs typeface="Times New Roman" panose="02020603050405020304" pitchFamily="18" charset="0"/>
              </a:rPr>
              <a:t>frame</a:t>
            </a:r>
            <a:r>
              <a:rPr lang="en-US" sz="2000">
                <a:latin typeface="Times New Roman" panose="02020603050405020304" pitchFamily="18" charset="0"/>
                <a:cs typeface="Times New Roman" panose="02020603050405020304" pitchFamily="18" charset="0"/>
              </a:rPr>
              <a:t>. </a:t>
            </a:r>
            <a:r>
              <a:rPr lang="en-US" sz="2000">
                <a:solidFill>
                  <a:srgbClr val="C00000"/>
                </a:solidFill>
                <a:latin typeface="Times New Roman" panose="02020603050405020304" pitchFamily="18" charset="0"/>
                <a:cs typeface="Times New Roman" panose="02020603050405020304" pitchFamily="18" charset="0"/>
              </a:rPr>
              <a:t>Errors</a:t>
            </a:r>
            <a:r>
              <a:rPr lang="en-US" sz="2000">
                <a:latin typeface="Times New Roman" panose="02020603050405020304" pitchFamily="18" charset="0"/>
                <a:cs typeface="Times New Roman" panose="02020603050405020304" pitchFamily="18" charset="0"/>
              </a:rPr>
              <a:t> are </a:t>
            </a:r>
            <a:r>
              <a:rPr lang="en-US" sz="2000">
                <a:solidFill>
                  <a:srgbClr val="C00000"/>
                </a:solidFill>
                <a:latin typeface="Times New Roman" panose="02020603050405020304" pitchFamily="18" charset="0"/>
                <a:cs typeface="Times New Roman" panose="02020603050405020304" pitchFamily="18" charset="0"/>
              </a:rPr>
              <a:t>detected</a:t>
            </a:r>
            <a:r>
              <a:rPr lang="en-US" sz="2000">
                <a:latin typeface="Times New Roman" panose="02020603050405020304" pitchFamily="18" charset="0"/>
                <a:cs typeface="Times New Roman" panose="02020603050405020304" pitchFamily="18" charset="0"/>
              </a:rPr>
              <a:t> and corrected</a:t>
            </a:r>
          </a:p>
          <a:p>
            <a:pPr marL="742950" lvl="1" indent="-285750">
              <a:buClr>
                <a:srgbClr val="C00000"/>
              </a:buClr>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742950" lvl="1" indent="-285750">
              <a:buClr>
                <a:srgbClr val="C00000"/>
              </a:buCl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Packet is </a:t>
            </a:r>
            <a:r>
              <a:rPr lang="en-US" sz="2000">
                <a:solidFill>
                  <a:srgbClr val="C00000"/>
                </a:solidFill>
                <a:latin typeface="Times New Roman" panose="02020603050405020304" pitchFamily="18" charset="0"/>
                <a:cs typeface="Times New Roman" panose="02020603050405020304" pitchFamily="18" charset="0"/>
              </a:rPr>
              <a:t>stored into input port buffer queue </a:t>
            </a:r>
            <a:r>
              <a:rPr lang="en-US" sz="2000">
                <a:latin typeface="Times New Roman" panose="02020603050405020304" pitchFamily="18" charset="0"/>
                <a:cs typeface="Times New Roman" panose="02020603050405020304" pitchFamily="18" charset="0"/>
              </a:rPr>
              <a:t>for further forwarding job.</a:t>
            </a:r>
            <a:endParaRPr lang="en-IN" sz="200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5055CB3-1404-4946-B90E-4FB7E1055BB9}"/>
              </a:ext>
            </a:extLst>
          </p:cNvPr>
          <p:cNvSpPr>
            <a:spLocks noGrp="1"/>
          </p:cNvSpPr>
          <p:nvPr>
            <p:ph type="dt" sz="half" idx="10"/>
          </p:nvPr>
        </p:nvSpPr>
        <p:spPr/>
        <p:txBody>
          <a:bodyPr/>
          <a:lstStyle/>
          <a:p>
            <a:fld id="{A74AEBD8-BF13-4C61-A6E1-D63DF0A87BB4}" type="datetime1">
              <a:rPr lang="en-US" smtClean="0"/>
              <a:t>9/7/2025</a:t>
            </a:fld>
            <a:endParaRPr lang="en-IN"/>
          </a:p>
        </p:txBody>
      </p:sp>
    </p:spTree>
    <p:extLst>
      <p:ext uri="{BB962C8B-B14F-4D97-AF65-F5344CB8AC3E}">
        <p14:creationId xmlns:p14="http://schemas.microsoft.com/office/powerpoint/2010/main" val="15501060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120157-3E91-4C34-8DD2-0E2F9D0A1C19}"/>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FD37325F-8470-4A77-A263-F437B336E133}"/>
              </a:ext>
            </a:extLst>
          </p:cNvPr>
          <p:cNvSpPr>
            <a:spLocks noGrp="1"/>
          </p:cNvSpPr>
          <p:nvPr>
            <p:ph type="sldNum" sz="quarter" idx="12"/>
          </p:nvPr>
        </p:nvSpPr>
        <p:spPr/>
        <p:txBody>
          <a:bodyPr/>
          <a:lstStyle/>
          <a:p>
            <a:pPr>
              <a:defRPr/>
            </a:pPr>
            <a:fld id="{45655A06-D158-45CC-8F58-C202D3E628FF}" type="slidenum">
              <a:rPr lang="en-US" altLang="en-US" smtClean="0"/>
              <a:pPr>
                <a:defRPr/>
              </a:pPr>
              <a:t>73</a:t>
            </a:fld>
            <a:endParaRPr lang="en-US" altLang="en-US"/>
          </a:p>
        </p:txBody>
      </p:sp>
      <p:sp>
        <p:nvSpPr>
          <p:cNvPr id="4" name="Text Box 2">
            <a:extLst>
              <a:ext uri="{FF2B5EF4-FFF2-40B4-BE49-F238E27FC236}">
                <a16:creationId xmlns:a16="http://schemas.microsoft.com/office/drawing/2014/main" id="{7B0A5192-D1D6-4661-A2E4-3CC230CF9D4E}"/>
              </a:ext>
            </a:extLst>
          </p:cNvPr>
          <p:cNvSpPr txBox="1">
            <a:spLocks noChangeArrowheads="1"/>
          </p:cNvSpPr>
          <p:nvPr/>
        </p:nvSpPr>
        <p:spPr bwMode="auto">
          <a:xfrm>
            <a:off x="1300162" y="142886"/>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pPr algn="ctr"/>
            <a:r>
              <a:rPr lang="en-US" altLang="en-US" sz="2400" b="0">
                <a:solidFill>
                  <a:srgbClr val="C00000"/>
                </a:solidFill>
                <a:latin typeface="Times New Roman" panose="02020603050405020304" pitchFamily="18" charset="0"/>
              </a:rPr>
              <a:t>Output port</a:t>
            </a:r>
          </a:p>
        </p:txBody>
      </p:sp>
      <p:pic>
        <p:nvPicPr>
          <p:cNvPr id="5" name="Picture 4">
            <a:extLst>
              <a:ext uri="{FF2B5EF4-FFF2-40B4-BE49-F238E27FC236}">
                <a16:creationId xmlns:a16="http://schemas.microsoft.com/office/drawing/2014/main" id="{3A15EDA4-E39B-4242-8416-D0D416168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724852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6FFF8AE3-1896-4337-9B32-18022692B1BF}"/>
              </a:ext>
            </a:extLst>
          </p:cNvPr>
          <p:cNvSpPr/>
          <p:nvPr/>
        </p:nvSpPr>
        <p:spPr>
          <a:xfrm>
            <a:off x="266700" y="2761169"/>
            <a:ext cx="8610600" cy="3046988"/>
          </a:xfrm>
          <a:prstGeom prst="rect">
            <a:avLst/>
          </a:prstGeom>
        </p:spPr>
        <p:txBody>
          <a:bodyPr wrap="square">
            <a:spAutoFit/>
          </a:bodyPr>
          <a:lstStyle/>
          <a:p>
            <a:pPr marL="342900" indent="-342900" algn="just">
              <a:buFont typeface="Arial" panose="020B0604020202020204" pitchFamily="34" charset="0"/>
              <a:buChar char="•"/>
            </a:pPr>
            <a:r>
              <a:rPr lang="en-US" sz="2400" b="0">
                <a:latin typeface="Times New Roman" panose="02020603050405020304" pitchFamily="18" charset="0"/>
                <a:cs typeface="Times New Roman" panose="02020603050405020304" pitchFamily="18" charset="0"/>
              </a:rPr>
              <a:t>An output port performs the </a:t>
            </a:r>
            <a:r>
              <a:rPr lang="en-US" sz="2400" b="0">
                <a:solidFill>
                  <a:srgbClr val="C00000"/>
                </a:solidFill>
                <a:latin typeface="Times New Roman" panose="02020603050405020304" pitchFamily="18" charset="0"/>
                <a:cs typeface="Times New Roman" panose="02020603050405020304" pitchFamily="18" charset="0"/>
              </a:rPr>
              <a:t>same functions </a:t>
            </a:r>
            <a:r>
              <a:rPr lang="en-US" sz="2400" b="0">
                <a:latin typeface="Times New Roman" panose="02020603050405020304" pitchFamily="18" charset="0"/>
                <a:cs typeface="Times New Roman" panose="02020603050405020304" pitchFamily="18" charset="0"/>
              </a:rPr>
              <a:t>as the input port, but in the </a:t>
            </a:r>
            <a:r>
              <a:rPr lang="en-US" sz="2400" b="0">
                <a:solidFill>
                  <a:srgbClr val="C00000"/>
                </a:solidFill>
                <a:latin typeface="Times New Roman" panose="02020603050405020304" pitchFamily="18" charset="0"/>
                <a:cs typeface="Times New Roman" panose="02020603050405020304" pitchFamily="18" charset="0"/>
              </a:rPr>
              <a:t>reverse order</a:t>
            </a:r>
          </a:p>
          <a:p>
            <a:pPr marL="342900" indent="-342900" algn="just">
              <a:buFont typeface="Arial" panose="020B0604020202020204" pitchFamily="34" charset="0"/>
              <a:buChar char="•"/>
            </a:pPr>
            <a:r>
              <a:rPr lang="en-US" sz="2400" b="0">
                <a:latin typeface="Times New Roman" panose="02020603050405020304" pitchFamily="18" charset="0"/>
                <a:cs typeface="Times New Roman" panose="02020603050405020304" pitchFamily="18" charset="0"/>
              </a:rPr>
              <a:t>Once packet is forwarded from input port buffer to output port buffer</a:t>
            </a:r>
          </a:p>
          <a:p>
            <a:pPr marL="0" lvl="1" indent="-285750" algn="just">
              <a:buClr>
                <a:srgbClr val="C00000"/>
              </a:buClr>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Outgoing packets are </a:t>
            </a:r>
            <a:r>
              <a:rPr lang="en-IN" sz="2400">
                <a:solidFill>
                  <a:srgbClr val="C00000"/>
                </a:solidFill>
                <a:latin typeface="Times New Roman" panose="02020603050405020304" pitchFamily="18" charset="0"/>
                <a:cs typeface="Times New Roman" panose="02020603050405020304" pitchFamily="18" charset="0"/>
              </a:rPr>
              <a:t>queued into </a:t>
            </a:r>
            <a:r>
              <a:rPr lang="en-US" sz="2400">
                <a:solidFill>
                  <a:srgbClr val="C00000"/>
                </a:solidFill>
                <a:latin typeface="Times New Roman" panose="02020603050405020304" pitchFamily="18" charset="0"/>
                <a:cs typeface="Times New Roman" panose="02020603050405020304" pitchFamily="18" charset="0"/>
              </a:rPr>
              <a:t>output port buffer</a:t>
            </a:r>
          </a:p>
          <a:p>
            <a:pPr marL="0" lvl="1" indent="-285750" algn="just">
              <a:buClr>
                <a:srgbClr val="C00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packet is </a:t>
            </a:r>
            <a:r>
              <a:rPr lang="en-US" sz="2400">
                <a:solidFill>
                  <a:srgbClr val="C00000"/>
                </a:solidFill>
                <a:latin typeface="Times New Roman" panose="02020603050405020304" pitchFamily="18" charset="0"/>
                <a:cs typeface="Times New Roman" panose="02020603050405020304" pitchFamily="18" charset="0"/>
              </a:rPr>
              <a:t>encapsulated in a frame</a:t>
            </a:r>
          </a:p>
          <a:p>
            <a:pPr marL="0" lvl="1" indent="-285750" algn="just">
              <a:buClr>
                <a:srgbClr val="C00000"/>
              </a:buCl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Finally the </a:t>
            </a:r>
            <a:r>
              <a:rPr lang="en-US" sz="2400">
                <a:solidFill>
                  <a:srgbClr val="C00000"/>
                </a:solidFill>
                <a:latin typeface="Times New Roman" panose="02020603050405020304" pitchFamily="18" charset="0"/>
                <a:cs typeface="Times New Roman" panose="02020603050405020304" pitchFamily="18" charset="0"/>
              </a:rPr>
              <a:t>physical layer functions are applied </a:t>
            </a:r>
            <a:r>
              <a:rPr lang="en-US" sz="2400">
                <a:latin typeface="Times New Roman" panose="02020603050405020304" pitchFamily="18" charset="0"/>
                <a:cs typeface="Times New Roman" panose="02020603050405020304" pitchFamily="18" charset="0"/>
              </a:rPr>
              <a:t>to the frame to create the signal to be </a:t>
            </a:r>
            <a:r>
              <a:rPr lang="en-IN" sz="2400">
                <a:latin typeface="Times New Roman" panose="02020603050405020304" pitchFamily="18" charset="0"/>
                <a:cs typeface="Times New Roman" panose="02020603050405020304" pitchFamily="18" charset="0"/>
              </a:rPr>
              <a:t>sent</a:t>
            </a:r>
            <a:endParaRPr lang="en-US" sz="240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2A95BE57-B0C1-48F5-B1E1-13206F130EE4}"/>
              </a:ext>
            </a:extLst>
          </p:cNvPr>
          <p:cNvSpPr>
            <a:spLocks noGrp="1"/>
          </p:cNvSpPr>
          <p:nvPr>
            <p:ph type="dt" sz="half" idx="10"/>
          </p:nvPr>
        </p:nvSpPr>
        <p:spPr/>
        <p:txBody>
          <a:bodyPr/>
          <a:lstStyle/>
          <a:p>
            <a:fld id="{B9A44FAF-DB46-4B20-9FA0-9C813F032341}" type="datetime1">
              <a:rPr lang="en-US" smtClean="0"/>
              <a:t>9/7/2025</a:t>
            </a:fld>
            <a:endParaRPr lang="en-IN"/>
          </a:p>
        </p:txBody>
      </p:sp>
    </p:spTree>
    <p:extLst>
      <p:ext uri="{BB962C8B-B14F-4D97-AF65-F5344CB8AC3E}">
        <p14:creationId xmlns:p14="http://schemas.microsoft.com/office/powerpoint/2010/main" val="13232112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799E47-5C6F-4FF4-96C2-9883DAE00B05}"/>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5D68C90F-1FE8-40D7-BC0C-E69E86BB658E}"/>
              </a:ext>
            </a:extLst>
          </p:cNvPr>
          <p:cNvSpPr>
            <a:spLocks noGrp="1"/>
          </p:cNvSpPr>
          <p:nvPr>
            <p:ph type="sldNum" sz="quarter" idx="12"/>
          </p:nvPr>
        </p:nvSpPr>
        <p:spPr/>
        <p:txBody>
          <a:bodyPr/>
          <a:lstStyle/>
          <a:p>
            <a:pPr>
              <a:defRPr/>
            </a:pPr>
            <a:fld id="{45655A06-D158-45CC-8F58-C202D3E628FF}" type="slidenum">
              <a:rPr lang="en-US" altLang="en-US" smtClean="0"/>
              <a:pPr>
                <a:defRPr/>
              </a:pPr>
              <a:t>74</a:t>
            </a:fld>
            <a:endParaRPr lang="en-US" altLang="en-US"/>
          </a:p>
        </p:txBody>
      </p:sp>
      <p:sp>
        <p:nvSpPr>
          <p:cNvPr id="4" name="Rectangle 3">
            <a:extLst>
              <a:ext uri="{FF2B5EF4-FFF2-40B4-BE49-F238E27FC236}">
                <a16:creationId xmlns:a16="http://schemas.microsoft.com/office/drawing/2014/main" id="{9DC220D6-8DB3-45D6-A0DC-91A3056AE52A}"/>
              </a:ext>
            </a:extLst>
          </p:cNvPr>
          <p:cNvSpPr/>
          <p:nvPr/>
        </p:nvSpPr>
        <p:spPr>
          <a:xfrm>
            <a:off x="571500" y="1143000"/>
            <a:ext cx="8001000" cy="4250331"/>
          </a:xfrm>
          <a:prstGeom prst="rect">
            <a:avLst/>
          </a:prstGeom>
        </p:spPr>
        <p:txBody>
          <a:bodyPr wrap="square">
            <a:spAutoFit/>
          </a:bodyPr>
          <a:lstStyle/>
          <a:p>
            <a:pPr marL="457200" indent="-457200" algn="just">
              <a:lnSpc>
                <a:spcPct val="122000"/>
              </a:lnSpc>
              <a:buFont typeface="Arial" panose="020B0604020202020204" pitchFamily="34" charset="0"/>
              <a:buChar char="•"/>
            </a:pPr>
            <a:r>
              <a:rPr lang="en-US" sz="2800" b="0">
                <a:solidFill>
                  <a:srgbClr val="000000"/>
                </a:solidFill>
                <a:latin typeface="Times New Roman" panose="02020603050405020304" pitchFamily="18" charset="0"/>
                <a:cs typeface="Times New Roman" panose="02020603050405020304" pitchFamily="18" charset="0"/>
              </a:rPr>
              <a:t>The routing processor performs the functions of the network layer</a:t>
            </a:r>
          </a:p>
          <a:p>
            <a:pPr marL="457200" indent="-457200" algn="just">
              <a:lnSpc>
                <a:spcPct val="122000"/>
              </a:lnSpc>
              <a:buFont typeface="Arial" panose="020B0604020202020204" pitchFamily="34" charset="0"/>
              <a:buChar char="•"/>
            </a:pPr>
            <a:r>
              <a:rPr lang="en-US" sz="2800" b="0">
                <a:solidFill>
                  <a:srgbClr val="000000"/>
                </a:solidFill>
                <a:latin typeface="Times New Roman" panose="02020603050405020304" pitchFamily="18" charset="0"/>
                <a:cs typeface="Times New Roman" panose="02020603050405020304" pitchFamily="18" charset="0"/>
              </a:rPr>
              <a:t>The destination address is used to </a:t>
            </a:r>
            <a:r>
              <a:rPr lang="en-US" sz="2800" b="0">
                <a:solidFill>
                  <a:srgbClr val="C00000"/>
                </a:solidFill>
                <a:latin typeface="Times New Roman" panose="02020603050405020304" pitchFamily="18" charset="0"/>
                <a:cs typeface="Times New Roman" panose="02020603050405020304" pitchFamily="18" charset="0"/>
              </a:rPr>
              <a:t>find</a:t>
            </a:r>
            <a:r>
              <a:rPr lang="en-US" sz="2800" b="0">
                <a:solidFill>
                  <a:srgbClr val="000000"/>
                </a:solidFill>
                <a:latin typeface="Times New Roman" panose="02020603050405020304" pitchFamily="18" charset="0"/>
                <a:cs typeface="Times New Roman" panose="02020603050405020304" pitchFamily="18" charset="0"/>
              </a:rPr>
              <a:t> the </a:t>
            </a:r>
            <a:r>
              <a:rPr lang="en-US" sz="2800" b="0">
                <a:solidFill>
                  <a:srgbClr val="C00000"/>
                </a:solidFill>
                <a:latin typeface="Times New Roman" panose="02020603050405020304" pitchFamily="18" charset="0"/>
                <a:cs typeface="Times New Roman" panose="02020603050405020304" pitchFamily="18" charset="0"/>
              </a:rPr>
              <a:t>address of the next hop</a:t>
            </a:r>
            <a:r>
              <a:rPr lang="en-US" sz="2800" b="0">
                <a:solidFill>
                  <a:srgbClr val="000000"/>
                </a:solidFill>
                <a:latin typeface="Times New Roman" panose="02020603050405020304" pitchFamily="18" charset="0"/>
                <a:cs typeface="Times New Roman" panose="02020603050405020304" pitchFamily="18" charset="0"/>
              </a:rPr>
              <a:t> and, at the same time, the </a:t>
            </a:r>
            <a:r>
              <a:rPr lang="en-US" sz="2800" b="0">
                <a:solidFill>
                  <a:srgbClr val="C00000"/>
                </a:solidFill>
                <a:latin typeface="Times New Roman" panose="02020603050405020304" pitchFamily="18" charset="0"/>
                <a:cs typeface="Times New Roman" panose="02020603050405020304" pitchFamily="18" charset="0"/>
              </a:rPr>
              <a:t>output port number</a:t>
            </a:r>
            <a:r>
              <a:rPr lang="en-US" sz="2800" b="0">
                <a:solidFill>
                  <a:srgbClr val="000000"/>
                </a:solidFill>
                <a:latin typeface="Times New Roman" panose="02020603050405020304" pitchFamily="18" charset="0"/>
                <a:cs typeface="Times New Roman" panose="02020603050405020304" pitchFamily="18" charset="0"/>
              </a:rPr>
              <a:t> from which the </a:t>
            </a:r>
            <a:r>
              <a:rPr lang="en-US" sz="2800" b="0">
                <a:solidFill>
                  <a:srgbClr val="C00000"/>
                </a:solidFill>
                <a:latin typeface="Times New Roman" panose="02020603050405020304" pitchFamily="18" charset="0"/>
                <a:cs typeface="Times New Roman" panose="02020603050405020304" pitchFamily="18" charset="0"/>
              </a:rPr>
              <a:t>packet is sent out</a:t>
            </a:r>
            <a:endParaRPr lang="en-US" sz="2800">
              <a:solidFill>
                <a:srgbClr val="000000"/>
              </a:solidFill>
              <a:latin typeface="Times New Roman" panose="02020603050405020304" pitchFamily="18" charset="0"/>
              <a:cs typeface="Times New Roman" panose="02020603050405020304" pitchFamily="18" charset="0"/>
            </a:endParaRPr>
          </a:p>
          <a:p>
            <a:pPr marL="457200" indent="-457200" algn="just">
              <a:lnSpc>
                <a:spcPct val="122000"/>
              </a:lnSpc>
              <a:buFont typeface="Arial" panose="020B0604020202020204" pitchFamily="34" charset="0"/>
              <a:buChar char="•"/>
            </a:pPr>
            <a:r>
              <a:rPr lang="en-US" sz="2800" b="0">
                <a:solidFill>
                  <a:srgbClr val="000000"/>
                </a:solidFill>
                <a:latin typeface="Times New Roman" panose="02020603050405020304" pitchFamily="18" charset="0"/>
                <a:cs typeface="Times New Roman" panose="02020603050405020304" pitchFamily="18" charset="0"/>
              </a:rPr>
              <a:t> This activity is sometimes referred to as </a:t>
            </a:r>
            <a:r>
              <a:rPr lang="en-US" sz="2800" i="1">
                <a:solidFill>
                  <a:srgbClr val="C00000"/>
                </a:solidFill>
                <a:latin typeface="Times New Roman" panose="02020603050405020304" pitchFamily="18" charset="0"/>
                <a:cs typeface="Times New Roman" panose="02020603050405020304" pitchFamily="18" charset="0"/>
              </a:rPr>
              <a:t>table lookup </a:t>
            </a:r>
            <a:r>
              <a:rPr lang="en-US" sz="2800" b="0">
                <a:solidFill>
                  <a:srgbClr val="000000"/>
                </a:solidFill>
                <a:latin typeface="Times New Roman" panose="02020603050405020304" pitchFamily="18" charset="0"/>
                <a:cs typeface="Times New Roman" panose="02020603050405020304" pitchFamily="18" charset="0"/>
              </a:rPr>
              <a:t>because the routing processor searches the routing table. </a:t>
            </a:r>
            <a:endParaRPr lang="en-IN" sz="280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F7DD644-79A7-495D-86BD-7DF91B21F3A5}"/>
              </a:ext>
            </a:extLst>
          </p:cNvPr>
          <p:cNvSpPr/>
          <p:nvPr/>
        </p:nvSpPr>
        <p:spPr>
          <a:xfrm>
            <a:off x="2854878" y="211401"/>
            <a:ext cx="3603072"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IN" sz="2400">
                <a:solidFill>
                  <a:srgbClr val="C00000"/>
                </a:solidFill>
                <a:latin typeface="Times New Roman" panose="02020603050405020304" pitchFamily="18" charset="0"/>
                <a:cs typeface="Times New Roman" panose="02020603050405020304" pitchFamily="18" charset="0"/>
              </a:rPr>
              <a:t>Routing Processor</a:t>
            </a:r>
          </a:p>
        </p:txBody>
      </p:sp>
      <p:sp>
        <p:nvSpPr>
          <p:cNvPr id="6" name="Date Placeholder 5">
            <a:extLst>
              <a:ext uri="{FF2B5EF4-FFF2-40B4-BE49-F238E27FC236}">
                <a16:creationId xmlns:a16="http://schemas.microsoft.com/office/drawing/2014/main" id="{26FF023C-DFD3-461F-8C7E-141CF87D268C}"/>
              </a:ext>
            </a:extLst>
          </p:cNvPr>
          <p:cNvSpPr>
            <a:spLocks noGrp="1"/>
          </p:cNvSpPr>
          <p:nvPr>
            <p:ph type="dt" sz="half" idx="10"/>
          </p:nvPr>
        </p:nvSpPr>
        <p:spPr/>
        <p:txBody>
          <a:bodyPr/>
          <a:lstStyle/>
          <a:p>
            <a:fld id="{8E1A5483-8037-4DE7-B0AF-9972B359C191}" type="datetime1">
              <a:rPr lang="en-US" smtClean="0"/>
              <a:t>9/7/2025</a:t>
            </a:fld>
            <a:endParaRPr lang="en-IN"/>
          </a:p>
        </p:txBody>
      </p:sp>
    </p:spTree>
    <p:extLst>
      <p:ext uri="{BB962C8B-B14F-4D97-AF65-F5344CB8AC3E}">
        <p14:creationId xmlns:p14="http://schemas.microsoft.com/office/powerpoint/2010/main" val="2051188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7E2EBF-9BD9-4073-937B-0F379F5AB0DB}"/>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EDF1BC96-51F8-4882-A00A-33D35E3FC28A}"/>
              </a:ext>
            </a:extLst>
          </p:cNvPr>
          <p:cNvSpPr>
            <a:spLocks noGrp="1"/>
          </p:cNvSpPr>
          <p:nvPr>
            <p:ph type="sldNum" sz="quarter" idx="12"/>
          </p:nvPr>
        </p:nvSpPr>
        <p:spPr/>
        <p:txBody>
          <a:bodyPr/>
          <a:lstStyle/>
          <a:p>
            <a:pPr>
              <a:defRPr/>
            </a:pPr>
            <a:fld id="{45655A06-D158-45CC-8F58-C202D3E628FF}" type="slidenum">
              <a:rPr lang="en-US" altLang="en-US" smtClean="0"/>
              <a:pPr>
                <a:defRPr/>
              </a:pPr>
              <a:t>75</a:t>
            </a:fld>
            <a:endParaRPr lang="en-US" altLang="en-US"/>
          </a:p>
        </p:txBody>
      </p:sp>
      <p:sp>
        <p:nvSpPr>
          <p:cNvPr id="4" name="Text Box 2">
            <a:extLst>
              <a:ext uri="{FF2B5EF4-FFF2-40B4-BE49-F238E27FC236}">
                <a16:creationId xmlns:a16="http://schemas.microsoft.com/office/drawing/2014/main" id="{38DFF631-858F-4962-8737-FBD7EB2E3E8D}"/>
              </a:ext>
            </a:extLst>
          </p:cNvPr>
          <p:cNvSpPr txBox="1">
            <a:spLocks noChangeArrowheads="1"/>
          </p:cNvSpPr>
          <p:nvPr/>
        </p:nvSpPr>
        <p:spPr bwMode="auto">
          <a:xfrm>
            <a:off x="2438400" y="316137"/>
            <a:ext cx="57150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mn-cs"/>
              </a:defRPr>
            </a:lvl5pPr>
            <a:lvl6pPr marL="2286000" algn="l" defTabSz="914400" rtl="0" eaLnBrk="1" latinLnBrk="0" hangingPunct="1">
              <a:defRPr b="1" kern="1200">
                <a:solidFill>
                  <a:schemeClr val="tx1"/>
                </a:solidFill>
                <a:latin typeface="Tahoma" panose="020B0604030504040204" pitchFamily="34" charset="0"/>
                <a:ea typeface="+mn-ea"/>
                <a:cs typeface="+mn-cs"/>
              </a:defRPr>
            </a:lvl6pPr>
            <a:lvl7pPr marL="2743200" algn="l" defTabSz="914400" rtl="0" eaLnBrk="1" latinLnBrk="0" hangingPunct="1">
              <a:defRPr b="1" kern="1200">
                <a:solidFill>
                  <a:schemeClr val="tx1"/>
                </a:solidFill>
                <a:latin typeface="Tahoma" panose="020B0604030504040204" pitchFamily="34" charset="0"/>
                <a:ea typeface="+mn-ea"/>
                <a:cs typeface="+mn-cs"/>
              </a:defRPr>
            </a:lvl7pPr>
            <a:lvl8pPr marL="3200400" algn="l" defTabSz="914400" rtl="0" eaLnBrk="1" latinLnBrk="0" hangingPunct="1">
              <a:defRPr b="1" kern="1200">
                <a:solidFill>
                  <a:schemeClr val="tx1"/>
                </a:solidFill>
                <a:latin typeface="Tahoma" panose="020B0604030504040204" pitchFamily="34" charset="0"/>
                <a:ea typeface="+mn-ea"/>
                <a:cs typeface="+mn-cs"/>
              </a:defRPr>
            </a:lvl8pPr>
            <a:lvl9pPr marL="3657600" algn="l" defTabSz="914400" rtl="0" eaLnBrk="1" latinLnBrk="0" hangingPunct="1">
              <a:defRPr b="1" kern="1200">
                <a:solidFill>
                  <a:schemeClr val="tx1"/>
                </a:solidFill>
                <a:latin typeface="Tahoma" panose="020B0604030504040204" pitchFamily="34" charset="0"/>
                <a:ea typeface="+mn-ea"/>
                <a:cs typeface="+mn-cs"/>
              </a:defRPr>
            </a:lvl9pPr>
          </a:lstStyle>
          <a:p>
            <a:r>
              <a:rPr lang="en-US" altLang="en-US" sz="2400" b="0">
                <a:solidFill>
                  <a:srgbClr val="C00000"/>
                </a:solidFill>
                <a:latin typeface="Times New Roman" panose="02020603050405020304" pitchFamily="18" charset="0"/>
              </a:rPr>
              <a:t>Crossbar switch</a:t>
            </a:r>
          </a:p>
        </p:txBody>
      </p:sp>
      <p:pic>
        <p:nvPicPr>
          <p:cNvPr id="5" name="Picture 4">
            <a:extLst>
              <a:ext uri="{FF2B5EF4-FFF2-40B4-BE49-F238E27FC236}">
                <a16:creationId xmlns:a16="http://schemas.microsoft.com/office/drawing/2014/main" id="{753C9564-69B2-44A1-A7DF-CE5EB19E8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675620"/>
            <a:ext cx="3504661" cy="278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EFD63080-01E6-4187-8282-AB6237134A00}"/>
              </a:ext>
            </a:extLst>
          </p:cNvPr>
          <p:cNvSpPr/>
          <p:nvPr/>
        </p:nvSpPr>
        <p:spPr>
          <a:xfrm>
            <a:off x="152401" y="3559667"/>
            <a:ext cx="8381999" cy="2923877"/>
          </a:xfrm>
          <a:prstGeom prst="rect">
            <a:avLst/>
          </a:prstGeom>
        </p:spPr>
        <p:txBody>
          <a:bodyPr wrap="square">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Switching fabric is responsible for moving the packet from the input queue to the output queue. </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The </a:t>
            </a:r>
            <a:r>
              <a:rPr lang="en-US" sz="2000" b="0">
                <a:solidFill>
                  <a:srgbClr val="C00000"/>
                </a:solidFill>
                <a:latin typeface="Times New Roman" panose="02020603050405020304" pitchFamily="18" charset="0"/>
                <a:cs typeface="Times New Roman" panose="02020603050405020304" pitchFamily="18" charset="0"/>
              </a:rPr>
              <a:t>simplest type of switching fabric </a:t>
            </a:r>
            <a:r>
              <a:rPr lang="en-US" sz="2000" b="0">
                <a:latin typeface="Times New Roman" panose="02020603050405020304" pitchFamily="18" charset="0"/>
                <a:cs typeface="Times New Roman" panose="02020603050405020304" pitchFamily="18" charset="0"/>
              </a:rPr>
              <a:t>is the crossbar switch.</a:t>
            </a:r>
          </a:p>
          <a:p>
            <a:pPr marL="342900" indent="-342900">
              <a:buFont typeface="Arial" panose="020B0604020202020204" pitchFamily="34" charset="0"/>
              <a:buChar char="•"/>
            </a:pPr>
            <a:endParaRPr lang="en-US" sz="2000" b="0">
              <a:latin typeface="Times New Roman" panose="02020603050405020304" pitchFamily="18" charset="0"/>
              <a:cs typeface="Times New Roman" panose="02020603050405020304" pitchFamily="18" charset="0"/>
            </a:endParaRPr>
          </a:p>
          <a:p>
            <a:pPr marL="342900" indent="-342900">
              <a:lnSpc>
                <a:spcPct val="110000"/>
              </a:lnSpc>
              <a:buFont typeface="Arial" panose="020B0604020202020204" pitchFamily="34" charset="0"/>
              <a:buChar char="•"/>
            </a:pPr>
            <a:r>
              <a:rPr lang="en-US" sz="2000" b="0">
                <a:latin typeface="Times New Roman" panose="02020603050405020304" pitchFamily="18" charset="0"/>
                <a:cs typeface="Times New Roman" panose="02020603050405020304" pitchFamily="18" charset="0"/>
              </a:rPr>
              <a:t>A </a:t>
            </a:r>
            <a:r>
              <a:rPr lang="en-US" sz="2000">
                <a:latin typeface="Times New Roman" panose="02020603050405020304" pitchFamily="18" charset="0"/>
                <a:cs typeface="Times New Roman" panose="02020603050405020304" pitchFamily="18" charset="0"/>
              </a:rPr>
              <a:t>crossbar switch </a:t>
            </a:r>
            <a:r>
              <a:rPr lang="en-US" sz="2000" b="0">
                <a:latin typeface="Times New Roman" panose="02020603050405020304" pitchFamily="18" charset="0"/>
                <a:cs typeface="Times New Roman" panose="02020603050405020304" pitchFamily="18" charset="0"/>
              </a:rPr>
              <a:t>connects </a:t>
            </a:r>
            <a:r>
              <a:rPr lang="en-US" sz="2000" b="0" i="1">
                <a:latin typeface="Times New Roman" panose="02020603050405020304" pitchFamily="18" charset="0"/>
                <a:cs typeface="Times New Roman" panose="02020603050405020304" pitchFamily="18" charset="0"/>
              </a:rPr>
              <a:t>n </a:t>
            </a:r>
            <a:r>
              <a:rPr lang="en-US" sz="2000" b="0">
                <a:latin typeface="Times New Roman" panose="02020603050405020304" pitchFamily="18" charset="0"/>
                <a:cs typeface="Times New Roman" panose="02020603050405020304" pitchFamily="18" charset="0"/>
              </a:rPr>
              <a:t>inputs to </a:t>
            </a:r>
            <a:r>
              <a:rPr lang="en-US" sz="2000" b="0" i="1">
                <a:latin typeface="Times New Roman" panose="02020603050405020304" pitchFamily="18" charset="0"/>
                <a:cs typeface="Times New Roman" panose="02020603050405020304" pitchFamily="18" charset="0"/>
              </a:rPr>
              <a:t>n </a:t>
            </a:r>
            <a:r>
              <a:rPr lang="en-US" sz="2000" b="0">
                <a:latin typeface="Times New Roman" panose="02020603050405020304" pitchFamily="18" charset="0"/>
                <a:cs typeface="Times New Roman" panose="02020603050405020304" pitchFamily="18" charset="0"/>
              </a:rPr>
              <a:t>outputs in a </a:t>
            </a:r>
            <a:r>
              <a:rPr lang="en-US" sz="2000">
                <a:solidFill>
                  <a:srgbClr val="C00000"/>
                </a:solidFill>
                <a:latin typeface="Times New Roman" panose="02020603050405020304" pitchFamily="18" charset="0"/>
                <a:cs typeface="Times New Roman" panose="02020603050405020304" pitchFamily="18" charset="0"/>
              </a:rPr>
              <a:t>grid</a:t>
            </a:r>
            <a:r>
              <a:rPr lang="en-US" sz="2000" b="0">
                <a:latin typeface="Times New Roman" panose="02020603050405020304" pitchFamily="18" charset="0"/>
                <a:cs typeface="Times New Roman" panose="02020603050405020304" pitchFamily="18" charset="0"/>
              </a:rPr>
              <a:t>, using electronic </a:t>
            </a:r>
            <a:r>
              <a:rPr lang="en-IN" sz="2000" b="0">
                <a:latin typeface="Times New Roman" panose="02020603050405020304" pitchFamily="18" charset="0"/>
                <a:cs typeface="Times New Roman" panose="02020603050405020304" pitchFamily="18" charset="0"/>
              </a:rPr>
              <a:t>microswitches at each </a:t>
            </a:r>
            <a:r>
              <a:rPr lang="en-IN" sz="2000">
                <a:latin typeface="Times New Roman" panose="02020603050405020304" pitchFamily="18" charset="0"/>
                <a:cs typeface="Times New Roman" panose="02020603050405020304" pitchFamily="18" charset="0"/>
              </a:rPr>
              <a:t>Crosspoint.</a:t>
            </a:r>
          </a:p>
          <a:p>
            <a:pPr marL="342900" indent="-342900">
              <a:buFont typeface="Arial" panose="020B0604020202020204" pitchFamily="34" charset="0"/>
              <a:buChar char="•"/>
            </a:pPr>
            <a:endParaRPr lang="en-IN" sz="2000" b="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0">
                <a:latin typeface="Times New Roman" panose="02020603050405020304" pitchFamily="18" charset="0"/>
                <a:cs typeface="Times New Roman" panose="02020603050405020304" pitchFamily="18" charset="0"/>
              </a:rPr>
              <a:t>Similarly other kind of switches- </a:t>
            </a:r>
            <a:r>
              <a:rPr lang="en-IN" sz="2000">
                <a:latin typeface="Times New Roman" panose="02020603050405020304" pitchFamily="18" charset="0"/>
                <a:cs typeface="Times New Roman" panose="02020603050405020304" pitchFamily="18" charset="0"/>
              </a:rPr>
              <a:t>Banyan Switch, Batcher-Banyan Switch</a:t>
            </a:r>
          </a:p>
        </p:txBody>
      </p:sp>
      <p:sp>
        <p:nvSpPr>
          <p:cNvPr id="7" name="Date Placeholder 6">
            <a:extLst>
              <a:ext uri="{FF2B5EF4-FFF2-40B4-BE49-F238E27FC236}">
                <a16:creationId xmlns:a16="http://schemas.microsoft.com/office/drawing/2014/main" id="{3E216A3B-D49A-4434-998C-49677E0322FD}"/>
              </a:ext>
            </a:extLst>
          </p:cNvPr>
          <p:cNvSpPr>
            <a:spLocks noGrp="1"/>
          </p:cNvSpPr>
          <p:nvPr>
            <p:ph type="dt" sz="half" idx="10"/>
          </p:nvPr>
        </p:nvSpPr>
        <p:spPr/>
        <p:txBody>
          <a:bodyPr/>
          <a:lstStyle/>
          <a:p>
            <a:fld id="{9C69378C-2C64-4874-B8F6-73EB32391BEA}" type="datetime1">
              <a:rPr lang="en-US" smtClean="0"/>
              <a:t>9/7/2025</a:t>
            </a:fld>
            <a:endParaRPr lang="en-IN"/>
          </a:p>
        </p:txBody>
      </p:sp>
    </p:spTree>
    <p:extLst>
      <p:ext uri="{BB962C8B-B14F-4D97-AF65-F5344CB8AC3E}">
        <p14:creationId xmlns:p14="http://schemas.microsoft.com/office/powerpoint/2010/main" val="38040607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9D8D6B-3E77-45CD-A281-57E89B195543}"/>
              </a:ext>
            </a:extLst>
          </p:cNvPr>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C43BECBA-F878-48FB-9DDE-CD4E55C3178C}"/>
              </a:ext>
            </a:extLst>
          </p:cNvPr>
          <p:cNvSpPr>
            <a:spLocks noGrp="1"/>
          </p:cNvSpPr>
          <p:nvPr>
            <p:ph type="sldNum" sz="quarter" idx="12"/>
          </p:nvPr>
        </p:nvSpPr>
        <p:spPr/>
        <p:txBody>
          <a:bodyPr/>
          <a:lstStyle/>
          <a:p>
            <a:pPr>
              <a:defRPr/>
            </a:pPr>
            <a:fld id="{45655A06-D158-45CC-8F58-C202D3E628FF}" type="slidenum">
              <a:rPr lang="en-US" altLang="en-US" smtClean="0"/>
              <a:pPr>
                <a:defRPr/>
              </a:pPr>
              <a:t>76</a:t>
            </a:fld>
            <a:endParaRPr lang="en-US" altLang="en-US"/>
          </a:p>
        </p:txBody>
      </p:sp>
      <p:pic>
        <p:nvPicPr>
          <p:cNvPr id="4" name="Picture 3">
            <a:extLst>
              <a:ext uri="{FF2B5EF4-FFF2-40B4-BE49-F238E27FC236}">
                <a16:creationId xmlns:a16="http://schemas.microsoft.com/office/drawing/2014/main" id="{EB702C1D-96EA-44E6-B5AC-0DEF59265F94}"/>
              </a:ext>
            </a:extLst>
          </p:cNvPr>
          <p:cNvPicPr>
            <a:picLocks noChangeAspect="1"/>
          </p:cNvPicPr>
          <p:nvPr/>
        </p:nvPicPr>
        <p:blipFill>
          <a:blip r:embed="rId3"/>
          <a:stretch>
            <a:fillRect/>
          </a:stretch>
        </p:blipFill>
        <p:spPr>
          <a:xfrm>
            <a:off x="720390" y="2209800"/>
            <a:ext cx="7703219" cy="2362200"/>
          </a:xfrm>
          <a:prstGeom prst="rect">
            <a:avLst/>
          </a:prstGeom>
        </p:spPr>
      </p:pic>
      <p:sp>
        <p:nvSpPr>
          <p:cNvPr id="5" name="Rectangle 4">
            <a:extLst>
              <a:ext uri="{FF2B5EF4-FFF2-40B4-BE49-F238E27FC236}">
                <a16:creationId xmlns:a16="http://schemas.microsoft.com/office/drawing/2014/main" id="{8460AC99-EE3D-4D56-86C0-078C9A211ABC}"/>
              </a:ext>
            </a:extLst>
          </p:cNvPr>
          <p:cNvSpPr/>
          <p:nvPr/>
        </p:nvSpPr>
        <p:spPr>
          <a:xfrm>
            <a:off x="2514600" y="588356"/>
            <a:ext cx="4104009" cy="461665"/>
          </a:xfrm>
          <a:prstGeom prst="rect">
            <a:avLst/>
          </a:prstGeom>
        </p:spPr>
        <p:txBody>
          <a:bodyPr wrap="none">
            <a:spAutoFit/>
          </a:bodyPr>
          <a:lstStyle/>
          <a:p>
            <a:r>
              <a:rPr lang="en-IN" sz="2400">
                <a:solidFill>
                  <a:srgbClr val="C00000"/>
                </a:solidFill>
                <a:latin typeface="Times New Roman" panose="02020603050405020304" pitchFamily="18" charset="0"/>
                <a:cs typeface="Times New Roman" panose="02020603050405020304" pitchFamily="18" charset="0"/>
              </a:rPr>
              <a:t>Connecting Devices and Layers</a:t>
            </a:r>
          </a:p>
        </p:txBody>
      </p:sp>
      <p:sp>
        <p:nvSpPr>
          <p:cNvPr id="6" name="Date Placeholder 5">
            <a:extLst>
              <a:ext uri="{FF2B5EF4-FFF2-40B4-BE49-F238E27FC236}">
                <a16:creationId xmlns:a16="http://schemas.microsoft.com/office/drawing/2014/main" id="{E93D5360-3299-4B2B-8756-35A8920DAE91}"/>
              </a:ext>
            </a:extLst>
          </p:cNvPr>
          <p:cNvSpPr>
            <a:spLocks noGrp="1"/>
          </p:cNvSpPr>
          <p:nvPr>
            <p:ph type="dt" sz="half" idx="10"/>
          </p:nvPr>
        </p:nvSpPr>
        <p:spPr/>
        <p:txBody>
          <a:bodyPr/>
          <a:lstStyle/>
          <a:p>
            <a:fld id="{A0D691BA-4B61-4B60-BADE-409577C5C99C}" type="datetime1">
              <a:rPr lang="en-US" smtClean="0"/>
              <a:t>9/7/2025</a:t>
            </a:fld>
            <a:endParaRPr lang="en-IN"/>
          </a:p>
        </p:txBody>
      </p:sp>
    </p:spTree>
    <p:extLst>
      <p:ext uri="{BB962C8B-B14F-4D97-AF65-F5344CB8AC3E}">
        <p14:creationId xmlns:p14="http://schemas.microsoft.com/office/powerpoint/2010/main" val="28226193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809" y="1242982"/>
            <a:ext cx="7950381" cy="360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86AFDDA6-8F57-4FDD-B30B-127BD7CD9004}"/>
              </a:ext>
            </a:extLst>
          </p:cNvPr>
          <p:cNvSpPr/>
          <p:nvPr/>
        </p:nvSpPr>
        <p:spPr>
          <a:xfrm>
            <a:off x="3276600" y="337370"/>
            <a:ext cx="1640193" cy="523220"/>
          </a:xfrm>
          <a:prstGeom prst="rect">
            <a:avLst/>
          </a:prstGeom>
        </p:spPr>
        <p:txBody>
          <a:bodyPr wrap="none">
            <a:spAutoFit/>
          </a:bodyPr>
          <a:lstStyle/>
          <a:p>
            <a:r>
              <a:rPr lang="en-US" altLang="en-US" sz="2800">
                <a:solidFill>
                  <a:srgbClr val="C00000"/>
                </a:solidFill>
                <a:latin typeface="Times New Roman" panose="02020603050405020304" pitchFamily="18" charset="0"/>
                <a:cs typeface="Times New Roman" panose="02020603050405020304" pitchFamily="18" charset="0"/>
              </a:rPr>
              <a:t>Switching</a:t>
            </a:r>
          </a:p>
        </p:txBody>
      </p:sp>
      <p:sp>
        <p:nvSpPr>
          <p:cNvPr id="9" name="Rectangle 8">
            <a:extLst>
              <a:ext uri="{FF2B5EF4-FFF2-40B4-BE49-F238E27FC236}">
                <a16:creationId xmlns:a16="http://schemas.microsoft.com/office/drawing/2014/main" id="{B3602BC4-0EA9-417D-8414-8FF8C431642D}"/>
              </a:ext>
            </a:extLst>
          </p:cNvPr>
          <p:cNvSpPr/>
          <p:nvPr/>
        </p:nvSpPr>
        <p:spPr>
          <a:xfrm>
            <a:off x="381000" y="5258824"/>
            <a:ext cx="8686799" cy="369332"/>
          </a:xfrm>
          <a:prstGeom prst="rect">
            <a:avLst/>
          </a:prstGeom>
        </p:spPr>
        <p:txBody>
          <a:bodyPr wrap="square">
            <a:spAutoFit/>
          </a:bodyPr>
          <a:lstStyle/>
          <a:p>
            <a:r>
              <a:rPr lang="en-US" b="1" i="1">
                <a:latin typeface="Times New Roman" panose="02020603050405020304" pitchFamily="18" charset="0"/>
                <a:cs typeface="Times New Roman" panose="02020603050405020304" pitchFamily="18" charset="0"/>
              </a:rPr>
              <a:t>Figure :An imaginary small internet with a few networks and a few connecting devices</a:t>
            </a:r>
          </a:p>
        </p:txBody>
      </p:sp>
      <p:sp>
        <p:nvSpPr>
          <p:cNvPr id="10" name="Text Box 2">
            <a:extLst>
              <a:ext uri="{FF2B5EF4-FFF2-40B4-BE49-F238E27FC236}">
                <a16:creationId xmlns:a16="http://schemas.microsoft.com/office/drawing/2014/main" id="{18429BA8-8178-4A67-8030-C1B00CF34990}"/>
              </a:ext>
            </a:extLst>
          </p:cNvPr>
          <p:cNvSpPr txBox="1">
            <a:spLocks noChangeArrowheads="1"/>
          </p:cNvSpPr>
          <p:nvPr/>
        </p:nvSpPr>
        <p:spPr bwMode="auto">
          <a:xfrm>
            <a:off x="1143000" y="5968471"/>
            <a:ext cx="7033934" cy="36933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i="1">
                <a:solidFill>
                  <a:srgbClr val="FF0000"/>
                </a:solidFill>
                <a:latin typeface="Times New Roman" panose="02020603050405020304" pitchFamily="18" charset="0"/>
                <a:cs typeface="Times New Roman" panose="02020603050405020304" pitchFamily="18" charset="0"/>
              </a:rPr>
              <a:t>How data flows from A to B ? - Role of Routers. Switching Process</a:t>
            </a:r>
          </a:p>
        </p:txBody>
      </p:sp>
    </p:spTree>
    <p:extLst>
      <p:ext uri="{BB962C8B-B14F-4D97-AF65-F5344CB8AC3E}">
        <p14:creationId xmlns:p14="http://schemas.microsoft.com/office/powerpoint/2010/main" val="8010203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9956" y="1143000"/>
            <a:ext cx="8531644" cy="3046988"/>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When a message reaches a connecting device, a </a:t>
            </a:r>
            <a:r>
              <a:rPr lang="en-US" altLang="en-US" sz="2400">
                <a:solidFill>
                  <a:srgbClr val="C00000"/>
                </a:solidFill>
                <a:latin typeface="Times New Roman" panose="02020603050405020304" pitchFamily="18" charset="0"/>
                <a:cs typeface="Times New Roman" panose="02020603050405020304" pitchFamily="18" charset="0"/>
              </a:rPr>
              <a:t>decision needs to be made</a:t>
            </a:r>
            <a:r>
              <a:rPr lang="en-US" altLang="en-US" sz="2400">
                <a:solidFill>
                  <a:srgbClr val="000000"/>
                </a:solidFill>
                <a:latin typeface="Times New Roman" panose="02020603050405020304" pitchFamily="18" charset="0"/>
                <a:cs typeface="Times New Roman" panose="02020603050405020304" pitchFamily="18" charset="0"/>
              </a:rPr>
              <a:t> to select one of the output ports through which the packet needs to be send out</a:t>
            </a:r>
          </a:p>
          <a:p>
            <a:pPr algn="just"/>
            <a:endParaRPr lang="en-US" altLang="en-US" sz="240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a:solidFill>
                  <a:srgbClr val="000000"/>
                </a:solidFill>
                <a:latin typeface="Times New Roman" panose="02020603050405020304" pitchFamily="18" charset="0"/>
                <a:cs typeface="Times New Roman" panose="02020603050405020304" pitchFamily="18" charset="0"/>
              </a:rPr>
              <a:t>The connecting device </a:t>
            </a:r>
            <a:r>
              <a:rPr lang="en-US" altLang="en-US" sz="2400">
                <a:solidFill>
                  <a:srgbClr val="C00000"/>
                </a:solidFill>
                <a:latin typeface="Times New Roman" panose="02020603050405020304" pitchFamily="18" charset="0"/>
                <a:cs typeface="Times New Roman" panose="02020603050405020304" pitchFamily="18" charset="0"/>
              </a:rPr>
              <a:t>acts as a switch </a:t>
            </a:r>
            <a:r>
              <a:rPr lang="en-US" altLang="en-US" sz="2400">
                <a:solidFill>
                  <a:srgbClr val="000000"/>
                </a:solidFill>
                <a:latin typeface="Times New Roman" panose="02020603050405020304" pitchFamily="18" charset="0"/>
                <a:cs typeface="Times New Roman" panose="02020603050405020304" pitchFamily="18" charset="0"/>
              </a:rPr>
              <a:t>that </a:t>
            </a:r>
            <a:r>
              <a:rPr lang="en-US" altLang="en-US" sz="2400">
                <a:solidFill>
                  <a:srgbClr val="C00000"/>
                </a:solidFill>
                <a:latin typeface="Times New Roman" panose="02020603050405020304" pitchFamily="18" charset="0"/>
                <a:cs typeface="Times New Roman" panose="02020603050405020304" pitchFamily="18" charset="0"/>
              </a:rPr>
              <a:t>decides and connects </a:t>
            </a:r>
            <a:r>
              <a:rPr lang="en-US" altLang="en-US" sz="2400">
                <a:solidFill>
                  <a:srgbClr val="000000"/>
                </a:solidFill>
                <a:latin typeface="Times New Roman" panose="02020603050405020304" pitchFamily="18" charset="0"/>
                <a:cs typeface="Times New Roman" panose="02020603050405020304" pitchFamily="18" charset="0"/>
              </a:rPr>
              <a:t>one port to another port.  This process is known as - </a:t>
            </a:r>
            <a:r>
              <a:rPr lang="en-US" altLang="en-US" sz="2400">
                <a:solidFill>
                  <a:srgbClr val="C00000"/>
                </a:solidFill>
                <a:latin typeface="Times New Roman" panose="02020603050405020304" pitchFamily="18" charset="0"/>
                <a:cs typeface="Times New Roman" panose="02020603050405020304" pitchFamily="18" charset="0"/>
              </a:rPr>
              <a:t>Switching</a:t>
            </a:r>
            <a:endParaRPr lang="en-US" altLang="en-US" sz="240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altLang="en-US" sz="240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A9627B7-ACDC-4ADA-9EC3-35EA03B3E14F}"/>
              </a:ext>
            </a:extLst>
          </p:cNvPr>
          <p:cNvSpPr/>
          <p:nvPr/>
        </p:nvSpPr>
        <p:spPr>
          <a:xfrm>
            <a:off x="3276600" y="337370"/>
            <a:ext cx="1640193" cy="523220"/>
          </a:xfrm>
          <a:prstGeom prst="rect">
            <a:avLst/>
          </a:prstGeom>
        </p:spPr>
        <p:txBody>
          <a:bodyPr wrap="none">
            <a:spAutoFit/>
          </a:bodyPr>
          <a:lstStyle/>
          <a:p>
            <a:r>
              <a:rPr lang="en-US" altLang="en-US" sz="2800">
                <a:solidFill>
                  <a:srgbClr val="C00000"/>
                </a:solidFill>
                <a:latin typeface="Times New Roman" panose="02020603050405020304" pitchFamily="18" charset="0"/>
                <a:cs typeface="Times New Roman" panose="02020603050405020304" pitchFamily="18" charset="0"/>
              </a:rPr>
              <a:t>Switching</a:t>
            </a:r>
          </a:p>
        </p:txBody>
      </p:sp>
    </p:spTree>
    <p:extLst>
      <p:ext uri="{BB962C8B-B14F-4D97-AF65-F5344CB8AC3E}">
        <p14:creationId xmlns:p14="http://schemas.microsoft.com/office/powerpoint/2010/main" val="32504204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List of various types of switching methods » Electronicsmedia">
            <a:extLst>
              <a:ext uri="{FF2B5EF4-FFF2-40B4-BE49-F238E27FC236}">
                <a16:creationId xmlns:a16="http://schemas.microsoft.com/office/drawing/2014/main" id="{6944DE7F-A786-4744-99FC-9ACAE756066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a:extLst>
              <a:ext uri="{FF2B5EF4-FFF2-40B4-BE49-F238E27FC236}">
                <a16:creationId xmlns:a16="http://schemas.microsoft.com/office/drawing/2014/main" id="{154148F9-5B5A-4976-9B62-6183766C0413}"/>
              </a:ext>
            </a:extLst>
          </p:cNvPr>
          <p:cNvSpPr/>
          <p:nvPr/>
        </p:nvSpPr>
        <p:spPr>
          <a:xfrm>
            <a:off x="2743200" y="381000"/>
            <a:ext cx="2971263" cy="523220"/>
          </a:xfrm>
          <a:prstGeom prst="rect">
            <a:avLst/>
          </a:prstGeom>
        </p:spPr>
        <p:txBody>
          <a:bodyPr wrap="none">
            <a:spAutoFit/>
          </a:bodyPr>
          <a:lstStyle/>
          <a:p>
            <a:r>
              <a:rPr lang="en-IN" sz="2800">
                <a:solidFill>
                  <a:srgbClr val="C00000"/>
                </a:solidFill>
                <a:latin typeface="Times New Roman" panose="02020603050405020304" pitchFamily="18" charset="0"/>
                <a:cs typeface="Times New Roman" panose="02020603050405020304" pitchFamily="18" charset="0"/>
              </a:rPr>
              <a:t>Types of Switching</a:t>
            </a:r>
          </a:p>
        </p:txBody>
      </p:sp>
      <p:pic>
        <p:nvPicPr>
          <p:cNvPr id="5" name="Picture 4">
            <a:extLst>
              <a:ext uri="{FF2B5EF4-FFF2-40B4-BE49-F238E27FC236}">
                <a16:creationId xmlns:a16="http://schemas.microsoft.com/office/drawing/2014/main" id="{0FE3B0F8-EA65-4D5D-AF97-A3A210325B3D}"/>
              </a:ext>
            </a:extLst>
          </p:cNvPr>
          <p:cNvPicPr>
            <a:picLocks noChangeAspect="1"/>
          </p:cNvPicPr>
          <p:nvPr/>
        </p:nvPicPr>
        <p:blipFill>
          <a:blip r:embed="rId3"/>
          <a:stretch>
            <a:fillRect/>
          </a:stretch>
        </p:blipFill>
        <p:spPr>
          <a:xfrm>
            <a:off x="763043" y="1524000"/>
            <a:ext cx="7922713" cy="3352800"/>
          </a:xfrm>
          <a:prstGeom prst="rect">
            <a:avLst/>
          </a:prstGeom>
        </p:spPr>
      </p:pic>
    </p:spTree>
    <p:extLst>
      <p:ext uri="{BB962C8B-B14F-4D97-AF65-F5344CB8AC3E}">
        <p14:creationId xmlns:p14="http://schemas.microsoft.com/office/powerpoint/2010/main" val="166574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8" name="Text Box 4"/>
          <p:cNvSpPr txBox="1">
            <a:spLocks noChangeArrowheads="1"/>
          </p:cNvSpPr>
          <p:nvPr/>
        </p:nvSpPr>
        <p:spPr bwMode="auto">
          <a:xfrm>
            <a:off x="3312680" y="860048"/>
            <a:ext cx="2518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C00000"/>
                </a:solidFill>
                <a:latin typeface="Times New Roman" pitchFamily="18" charset="0"/>
              </a:rPr>
              <a:t>802.3 MAC Frame</a:t>
            </a:r>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473" y="2095505"/>
            <a:ext cx="8821737" cy="266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a:extLst>
              <a:ext uri="{FF2B5EF4-FFF2-40B4-BE49-F238E27FC236}">
                <a16:creationId xmlns:a16="http://schemas.microsoft.com/office/drawing/2014/main" id="{85D18022-0EC6-6EE4-BA6F-F28775844007}"/>
              </a:ext>
            </a:extLst>
          </p:cNvPr>
          <p:cNvSpPr>
            <a:spLocks noGrp="1"/>
          </p:cNvSpPr>
          <p:nvPr>
            <p:ph type="ftr" sz="quarter" idx="10"/>
          </p:nvPr>
        </p:nvSpPr>
        <p:spPr/>
        <p:txBody>
          <a:bodyPr/>
          <a:lstStyle/>
          <a:p>
            <a:pPr>
              <a:defRPr/>
            </a:pPr>
            <a:r>
              <a:rPr lang="en-US" altLang="en-US"/>
              <a:t>Computer Networks(MCA  5122)</a:t>
            </a:r>
          </a:p>
        </p:txBody>
      </p:sp>
      <p:sp>
        <p:nvSpPr>
          <p:cNvPr id="5" name="Slide Number Placeholder 4">
            <a:extLst>
              <a:ext uri="{FF2B5EF4-FFF2-40B4-BE49-F238E27FC236}">
                <a16:creationId xmlns:a16="http://schemas.microsoft.com/office/drawing/2014/main" id="{552F53FC-0EE0-6903-81D3-D7E7FF834B12}"/>
              </a:ext>
            </a:extLst>
          </p:cNvPr>
          <p:cNvSpPr>
            <a:spLocks noGrp="1"/>
          </p:cNvSpPr>
          <p:nvPr>
            <p:ph type="sldNum" sz="quarter" idx="11"/>
          </p:nvPr>
        </p:nvSpPr>
        <p:spPr/>
        <p:txBody>
          <a:bodyPr/>
          <a:lstStyle/>
          <a:p>
            <a:pPr>
              <a:defRPr/>
            </a:pPr>
            <a:fld id="{45655A06-D158-45CC-8F58-C202D3E628FF}" type="slidenum">
              <a:rPr lang="en-US" altLang="en-US" smtClean="0"/>
              <a:pPr>
                <a:defRPr/>
              </a:pPr>
              <a:t>8</a:t>
            </a:fld>
            <a:endParaRPr lang="en-US" altLang="en-US"/>
          </a:p>
        </p:txBody>
      </p:sp>
      <p:sp>
        <p:nvSpPr>
          <p:cNvPr id="6" name="TextBox 5">
            <a:extLst>
              <a:ext uri="{FF2B5EF4-FFF2-40B4-BE49-F238E27FC236}">
                <a16:creationId xmlns:a16="http://schemas.microsoft.com/office/drawing/2014/main" id="{A3BA6DAF-8211-39CE-2EB9-D4F63F23A9AF}"/>
              </a:ext>
            </a:extLst>
          </p:cNvPr>
          <p:cNvSpPr txBox="1"/>
          <p:nvPr/>
        </p:nvSpPr>
        <p:spPr>
          <a:xfrm>
            <a:off x="2966317" y="5105400"/>
            <a:ext cx="4800600" cy="369332"/>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Figure 3.2 802.3 MAC Frame</a:t>
            </a:r>
          </a:p>
        </p:txBody>
      </p:sp>
      <p:sp>
        <p:nvSpPr>
          <p:cNvPr id="2" name="Date Placeholder 1">
            <a:extLst>
              <a:ext uri="{FF2B5EF4-FFF2-40B4-BE49-F238E27FC236}">
                <a16:creationId xmlns:a16="http://schemas.microsoft.com/office/drawing/2014/main" id="{47200890-3968-4492-AA97-053194F0A842}"/>
              </a:ext>
            </a:extLst>
          </p:cNvPr>
          <p:cNvSpPr>
            <a:spLocks noGrp="1"/>
          </p:cNvSpPr>
          <p:nvPr>
            <p:ph type="dt" sz="half" idx="10"/>
          </p:nvPr>
        </p:nvSpPr>
        <p:spPr/>
        <p:txBody>
          <a:bodyPr/>
          <a:lstStyle/>
          <a:p>
            <a:fld id="{11E28BBC-9DD1-4A71-AE1F-4C3144123841}" type="datetime1">
              <a:rPr lang="en-US" smtClean="0"/>
              <a:t>9/7/2025</a:t>
            </a:fld>
            <a:endParaRPr lang="en-IN"/>
          </a:p>
        </p:txBody>
      </p:sp>
    </p:spTree>
    <p:extLst>
      <p:ext uri="{BB962C8B-B14F-4D97-AF65-F5344CB8AC3E}">
        <p14:creationId xmlns:p14="http://schemas.microsoft.com/office/powerpoint/2010/main" val="37966425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FDCA23-1A15-4851-8BD3-AAFA12CCF5BA}"/>
              </a:ext>
            </a:extLst>
          </p:cNvPr>
          <p:cNvSpPr/>
          <p:nvPr/>
        </p:nvSpPr>
        <p:spPr>
          <a:xfrm>
            <a:off x="3276600" y="394238"/>
            <a:ext cx="2725426" cy="523220"/>
          </a:xfrm>
          <a:prstGeom prst="rect">
            <a:avLst/>
          </a:prstGeom>
        </p:spPr>
        <p:txBody>
          <a:bodyPr wrap="none">
            <a:spAutoFit/>
          </a:bodyPr>
          <a:lstStyle/>
          <a:p>
            <a:r>
              <a:rPr lang="en-US" altLang="en-US" sz="2800">
                <a:solidFill>
                  <a:srgbClr val="C00000"/>
                </a:solidFill>
                <a:latin typeface="Times New Roman" panose="02020603050405020304" pitchFamily="18" charset="0"/>
                <a:cs typeface="Times New Roman" panose="02020603050405020304" pitchFamily="18" charset="0"/>
              </a:rPr>
              <a:t>Circuit Switching</a:t>
            </a:r>
          </a:p>
        </p:txBody>
      </p:sp>
      <p:sp>
        <p:nvSpPr>
          <p:cNvPr id="3" name="Rectangle 2">
            <a:extLst>
              <a:ext uri="{FF2B5EF4-FFF2-40B4-BE49-F238E27FC236}">
                <a16:creationId xmlns:a16="http://schemas.microsoft.com/office/drawing/2014/main" id="{77AA1D7E-3CE8-46D0-BA9C-DAFC8385ABA8}"/>
              </a:ext>
            </a:extLst>
          </p:cNvPr>
          <p:cNvSpPr/>
          <p:nvPr/>
        </p:nvSpPr>
        <p:spPr>
          <a:xfrm>
            <a:off x="152400" y="1228397"/>
            <a:ext cx="8610600" cy="4401205"/>
          </a:xfrm>
          <a:prstGeom prst="rect">
            <a:avLst/>
          </a:prstGeom>
        </p:spPr>
        <p:txBody>
          <a:bodyPr wrap="square">
            <a:spAutoFit/>
          </a:bodyPr>
          <a:lstStyle/>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A physical </a:t>
            </a:r>
            <a:r>
              <a:rPr lang="en-US" sz="2000">
                <a:latin typeface="Times New Roman" panose="02020603050405020304" pitchFamily="18" charset="0"/>
                <a:cs typeface="Times New Roman" panose="02020603050405020304" pitchFamily="18" charset="0"/>
              </a:rPr>
              <a:t>circuit (or channel) is established between the source and destination of the message before the delivery of the message</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Then the entire message is transformed from the source to the destination without being divided into packets</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source can then inform the network that the transmission is complete, which allows the network to open all switches and use the links and connecting devices for another connection</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Implemented mostly at the physical layer; not at the network </a:t>
            </a:r>
            <a:r>
              <a:rPr lang="en-IN" sz="2000">
                <a:latin typeface="Times New Roman" panose="02020603050405020304" pitchFamily="18" charset="0"/>
                <a:cs typeface="Times New Roman" panose="02020603050405020304" pitchFamily="18" charset="0"/>
              </a:rPr>
              <a:t>layer</a:t>
            </a:r>
          </a:p>
          <a:p>
            <a:pPr marL="342900" indent="-342900" algn="just">
              <a:buFont typeface="Arial" panose="020B0604020202020204" pitchFamily="34" charset="0"/>
              <a:buChar char="•"/>
            </a:pPr>
            <a:endParaRPr lang="en-IN"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err="1">
                <a:solidFill>
                  <a:srgbClr val="C00000"/>
                </a:solidFill>
                <a:latin typeface="Times New Roman" panose="02020603050405020304" pitchFamily="18" charset="0"/>
                <a:cs typeface="Times New Roman" panose="02020603050405020304" pitchFamily="18" charset="0"/>
              </a:rPr>
              <a:t>Example</a:t>
            </a:r>
            <a:r>
              <a:rPr lang="en-US" sz="2000" err="1">
                <a:latin typeface="Times New Roman" panose="02020603050405020304" pitchFamily="18" charset="0"/>
                <a:cs typeface="Times New Roman" panose="02020603050405020304" pitchFamily="18" charset="0"/>
              </a:rPr>
              <a:t>:E</a:t>
            </a:r>
            <a:r>
              <a:rPr lang="en-US" sz="2000" err="1">
                <a:latin typeface="Times New Roman" panose="02020603050405020304" pitchFamily="18" charset="0"/>
              </a:rPr>
              <a:t>arly</a:t>
            </a:r>
            <a:r>
              <a:rPr lang="en-US" sz="2000">
                <a:latin typeface="Times New Roman" panose="02020603050405020304" pitchFamily="18" charset="0"/>
              </a:rPr>
              <a:t> telephone systems </a:t>
            </a:r>
            <a:r>
              <a:rPr lang="en-US" sz="2000">
                <a:solidFill>
                  <a:schemeClr val="tx1">
                    <a:lumMod val="95000"/>
                    <a:lumOff val="5000"/>
                  </a:schemeClr>
                </a:solidFill>
                <a:latin typeface="Times New Roman" panose="02020603050405020304" pitchFamily="18" charset="0"/>
              </a:rPr>
              <a:t>in which the path was established between a Caller and a </a:t>
            </a:r>
            <a:r>
              <a:rPr lang="en-US" sz="2000" err="1">
                <a:solidFill>
                  <a:schemeClr val="tx1">
                    <a:lumMod val="95000"/>
                    <a:lumOff val="5000"/>
                  </a:schemeClr>
                </a:solidFill>
                <a:latin typeface="Times New Roman" panose="02020603050405020304" pitchFamily="18" charset="0"/>
              </a:rPr>
              <a:t>Callee</a:t>
            </a:r>
            <a:r>
              <a:rPr lang="en-US" sz="2000">
                <a:solidFill>
                  <a:schemeClr val="tx1">
                    <a:lumMod val="95000"/>
                    <a:lumOff val="5000"/>
                  </a:schemeClr>
                </a:solidFill>
                <a:latin typeface="Times New Roman" panose="02020603050405020304" pitchFamily="18" charset="0"/>
              </a:rPr>
              <a:t>, when the Caller dialed the telephone number of the </a:t>
            </a:r>
            <a:r>
              <a:rPr lang="en-US" sz="2000" err="1">
                <a:solidFill>
                  <a:schemeClr val="tx1">
                    <a:lumMod val="95000"/>
                    <a:lumOff val="5000"/>
                  </a:schemeClr>
                </a:solidFill>
                <a:latin typeface="Times New Roman" panose="02020603050405020304" pitchFamily="18" charset="0"/>
              </a:rPr>
              <a:t>Callee</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8963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52626" y="1129972"/>
            <a:ext cx="7560088" cy="784830"/>
          </a:xfrm>
          <a:prstGeom prst="rect">
            <a:avLst/>
          </a:prstGeom>
        </p:spPr>
        <p:txBody>
          <a:bodyPr wrap="square">
            <a:spAutoFit/>
          </a:bodyPr>
          <a:lstStyle/>
          <a:p>
            <a:pPr marL="342900" indent="-342900" algn="just">
              <a:buFont typeface="Arial" panose="020B0604020202020204" pitchFamily="34" charset="0"/>
              <a:buChar char="•"/>
            </a:pPr>
            <a:r>
              <a:rPr lang="en-US" sz="2400">
                <a:solidFill>
                  <a:srgbClr val="000000"/>
                </a:solidFill>
                <a:latin typeface="Times New Roman" panose="02020603050405020304" pitchFamily="18" charset="0"/>
                <a:cs typeface="Times New Roman" panose="02020603050405020304" pitchFamily="18" charset="0"/>
              </a:rPr>
              <a:t>The</a:t>
            </a:r>
            <a:r>
              <a:rPr lang="en-US" sz="2100">
                <a:solidFill>
                  <a:srgbClr val="000000"/>
                </a:solidFill>
                <a:latin typeface="Times New Roman" panose="02020603050405020304" pitchFamily="18" charset="0"/>
                <a:cs typeface="Times New Roman" panose="02020603050405020304" pitchFamily="18" charset="0"/>
              </a:rPr>
              <a:t> </a:t>
            </a:r>
            <a:r>
              <a:rPr lang="en-US" sz="2100">
                <a:solidFill>
                  <a:srgbClr val="C00000"/>
                </a:solidFill>
                <a:latin typeface="Times New Roman" panose="02020603050405020304" pitchFamily="18" charset="0"/>
                <a:cs typeface="Times New Roman" panose="02020603050405020304" pitchFamily="18" charset="0"/>
              </a:rPr>
              <a:t>network layer in the Internet today</a:t>
            </a:r>
            <a:r>
              <a:rPr lang="en-US" sz="2100">
                <a:solidFill>
                  <a:srgbClr val="000000"/>
                </a:solidFill>
                <a:latin typeface="Times New Roman" panose="02020603050405020304" pitchFamily="18" charset="0"/>
                <a:cs typeface="Times New Roman" panose="02020603050405020304" pitchFamily="18" charset="0"/>
              </a:rPr>
              <a:t> is a packet-switched network. </a:t>
            </a:r>
          </a:p>
        </p:txBody>
      </p:sp>
      <p:sp>
        <p:nvSpPr>
          <p:cNvPr id="6" name="Rectangle 5"/>
          <p:cNvSpPr/>
          <p:nvPr/>
        </p:nvSpPr>
        <p:spPr>
          <a:xfrm>
            <a:off x="1143000" y="2018188"/>
            <a:ext cx="7717023" cy="1446102"/>
          </a:xfrm>
          <a:prstGeom prst="rect">
            <a:avLst/>
          </a:prstGeom>
        </p:spPr>
        <p:txBody>
          <a:bodyPr wrap="square">
            <a:spAutoFit/>
          </a:bodyPr>
          <a:lstStyle/>
          <a:p>
            <a:pPr algn="just">
              <a:lnSpc>
                <a:spcPct val="114000"/>
              </a:lnSpc>
            </a:pPr>
            <a:r>
              <a:rPr lang="en-US" altLang="en-US">
                <a:solidFill>
                  <a:srgbClr val="002060"/>
                </a:solidFill>
                <a:latin typeface="Times New Roman" panose="02020603050405020304" pitchFamily="18" charset="0"/>
                <a:cs typeface="Times New Roman" panose="02020603050405020304" pitchFamily="18" charset="0"/>
              </a:rPr>
              <a:t>–The message is first </a:t>
            </a:r>
            <a:r>
              <a:rPr lang="en-US" altLang="en-US">
                <a:solidFill>
                  <a:srgbClr val="C00000"/>
                </a:solidFill>
                <a:latin typeface="Times New Roman" panose="02020603050405020304" pitchFamily="18" charset="0"/>
                <a:cs typeface="Times New Roman" panose="02020603050405020304" pitchFamily="18" charset="0"/>
              </a:rPr>
              <a:t>divided into manageable chunks </a:t>
            </a:r>
            <a:r>
              <a:rPr lang="en-US" altLang="en-US">
                <a:solidFill>
                  <a:srgbClr val="002060"/>
                </a:solidFill>
                <a:latin typeface="Times New Roman" panose="02020603050405020304" pitchFamily="18" charset="0"/>
                <a:cs typeface="Times New Roman" panose="02020603050405020304" pitchFamily="18" charset="0"/>
              </a:rPr>
              <a:t>or packets at    Source(upper layers) &amp; transmitted.</a:t>
            </a:r>
          </a:p>
          <a:p>
            <a:pPr>
              <a:lnSpc>
                <a:spcPct val="114000"/>
              </a:lnSpc>
              <a:spcAft>
                <a:spcPts val="900"/>
              </a:spcAft>
            </a:pPr>
            <a:r>
              <a:rPr lang="en-US" altLang="en-US">
                <a:solidFill>
                  <a:srgbClr val="002060"/>
                </a:solidFill>
                <a:latin typeface="Times New Roman" panose="02020603050405020304" pitchFamily="18" charset="0"/>
                <a:cs typeface="Times New Roman" panose="02020603050405020304" pitchFamily="18" charset="0"/>
              </a:rPr>
              <a:t>-</a:t>
            </a:r>
            <a:r>
              <a:rPr lang="en-US">
                <a:solidFill>
                  <a:srgbClr val="002060"/>
                </a:solidFill>
                <a:latin typeface="Times New Roman" panose="02020603050405020304" pitchFamily="18" charset="0"/>
                <a:cs typeface="Times New Roman" panose="02020603050405020304" pitchFamily="18" charset="0"/>
              </a:rPr>
              <a:t> The Routers need to decide </a:t>
            </a:r>
            <a:r>
              <a:rPr lang="en-US">
                <a:solidFill>
                  <a:srgbClr val="C00000"/>
                </a:solidFill>
                <a:latin typeface="Times New Roman" panose="02020603050405020304" pitchFamily="18" charset="0"/>
                <a:cs typeface="Times New Roman" panose="02020603050405020304" pitchFamily="18" charset="0"/>
              </a:rPr>
              <a:t>how to route </a:t>
            </a:r>
            <a:r>
              <a:rPr lang="en-US">
                <a:solidFill>
                  <a:srgbClr val="002060"/>
                </a:solidFill>
                <a:latin typeface="Times New Roman" panose="02020603050405020304" pitchFamily="18" charset="0"/>
                <a:cs typeface="Times New Roman" panose="02020603050405020304" pitchFamily="18" charset="0"/>
              </a:rPr>
              <a:t>the packets to the final destination.</a:t>
            </a:r>
            <a:endParaRPr lang="en-US" altLang="en-US">
              <a:solidFill>
                <a:srgbClr val="002060"/>
              </a:solidFill>
              <a:latin typeface="Times New Roman" panose="02020603050405020304" pitchFamily="18" charset="0"/>
              <a:cs typeface="Times New Roman" panose="02020603050405020304" pitchFamily="18" charset="0"/>
            </a:endParaRPr>
          </a:p>
          <a:p>
            <a:pPr>
              <a:lnSpc>
                <a:spcPct val="114000"/>
              </a:lnSpc>
              <a:spcAft>
                <a:spcPts val="900"/>
              </a:spcAft>
            </a:pPr>
            <a:r>
              <a:rPr lang="en-US">
                <a:solidFill>
                  <a:srgbClr val="002060"/>
                </a:solidFill>
                <a:latin typeface="Times New Roman" panose="02020603050405020304" pitchFamily="18" charset="0"/>
                <a:cs typeface="Times New Roman" panose="02020603050405020304" pitchFamily="18" charset="0"/>
              </a:rPr>
              <a:t>- </a:t>
            </a:r>
            <a:r>
              <a:rPr lang="en-US" altLang="en-US">
                <a:solidFill>
                  <a:srgbClr val="002060"/>
                </a:solidFill>
                <a:latin typeface="Times New Roman" panose="02020603050405020304" pitchFamily="18" charset="0"/>
                <a:cs typeface="Times New Roman" panose="02020603050405020304" pitchFamily="18" charset="0"/>
              </a:rPr>
              <a:t>The packets are </a:t>
            </a:r>
            <a:r>
              <a:rPr lang="en-US" altLang="en-US">
                <a:solidFill>
                  <a:srgbClr val="C00000"/>
                </a:solidFill>
                <a:latin typeface="Times New Roman" panose="02020603050405020304" pitchFamily="18" charset="0"/>
                <a:cs typeface="Times New Roman" panose="02020603050405020304" pitchFamily="18" charset="0"/>
              </a:rPr>
              <a:t>assembled at the destination</a:t>
            </a:r>
            <a:r>
              <a:rPr lang="en-US" altLang="en-US">
                <a:solidFill>
                  <a:srgbClr val="002060"/>
                </a:solidFill>
                <a:latin typeface="Times New Roman" panose="02020603050405020304" pitchFamily="18" charset="0"/>
                <a:cs typeface="Times New Roman" panose="02020603050405020304" pitchFamily="18" charset="0"/>
              </a:rPr>
              <a:t>.</a:t>
            </a:r>
            <a:endParaRPr lang="en-US">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752626" y="3962400"/>
            <a:ext cx="7402283" cy="1268104"/>
          </a:xfrm>
          <a:prstGeom prst="rect">
            <a:avLst/>
          </a:prstGeom>
        </p:spPr>
        <p:txBody>
          <a:bodyPr wrap="none">
            <a:spAutoFit/>
          </a:bodyPr>
          <a:lstStyle/>
          <a:p>
            <a:r>
              <a:rPr lang="en-US" sz="2000">
                <a:solidFill>
                  <a:srgbClr val="000000"/>
                </a:solidFill>
                <a:latin typeface="Times New Roman" panose="02020603050405020304" pitchFamily="18" charset="0"/>
                <a:cs typeface="Times New Roman" panose="02020603050405020304" pitchFamily="18" charset="0"/>
              </a:rPr>
              <a:t>Today, a packet-switched network can use two approaches-</a:t>
            </a:r>
          </a:p>
          <a:p>
            <a:pPr marL="1028700" lvl="2" indent="-342900">
              <a:lnSpc>
                <a:spcPct val="150000"/>
              </a:lnSpc>
              <a:buFont typeface="Wingdings" panose="05000000000000000000" pitchFamily="2" charset="2"/>
              <a:buChar char="ü"/>
            </a:pPr>
            <a:r>
              <a:rPr lang="en-US" sz="2000">
                <a:solidFill>
                  <a:srgbClr val="C00000"/>
                </a:solidFill>
                <a:latin typeface="Times New Roman" panose="02020603050405020304" pitchFamily="18" charset="0"/>
                <a:cs typeface="Times New Roman" panose="02020603050405020304" pitchFamily="18" charset="0"/>
              </a:rPr>
              <a:t>Datagram Approach  -</a:t>
            </a:r>
            <a:r>
              <a:rPr lang="en-US" sz="2000">
                <a:solidFill>
                  <a:srgbClr val="0070C0"/>
                </a:solidFill>
                <a:latin typeface="Times New Roman" panose="02020603050405020304" pitchFamily="18" charset="0"/>
                <a:cs typeface="Times New Roman" panose="02020603050405020304" pitchFamily="18" charset="0"/>
              </a:rPr>
              <a:t>Independent path (Connectionless)</a:t>
            </a:r>
          </a:p>
          <a:p>
            <a:pPr marL="942975" lvl="2" indent="-257175">
              <a:lnSpc>
                <a:spcPct val="150000"/>
              </a:lnSpc>
              <a:buFont typeface="Wingdings" panose="05000000000000000000" pitchFamily="2" charset="2"/>
              <a:buChar char="ü"/>
            </a:pPr>
            <a:r>
              <a:rPr lang="en-US" sz="2000">
                <a:solidFill>
                  <a:srgbClr val="C00000"/>
                </a:solidFill>
                <a:latin typeface="Times New Roman" panose="02020603050405020304" pitchFamily="18" charset="0"/>
                <a:cs typeface="Times New Roman" panose="02020603050405020304" pitchFamily="18" charset="0"/>
              </a:rPr>
              <a:t>Virtual Circuit Approach – </a:t>
            </a:r>
            <a:r>
              <a:rPr lang="en-US" sz="2000">
                <a:solidFill>
                  <a:srgbClr val="0070C0"/>
                </a:solidFill>
                <a:latin typeface="Times New Roman" panose="02020603050405020304" pitchFamily="18" charset="0"/>
                <a:cs typeface="Times New Roman" panose="02020603050405020304" pitchFamily="18" charset="0"/>
              </a:rPr>
              <a:t>Fixed path (Connection Oriented)</a:t>
            </a:r>
          </a:p>
        </p:txBody>
      </p:sp>
      <p:sp>
        <p:nvSpPr>
          <p:cNvPr id="2" name="Rectangle 1">
            <a:extLst>
              <a:ext uri="{FF2B5EF4-FFF2-40B4-BE49-F238E27FC236}">
                <a16:creationId xmlns:a16="http://schemas.microsoft.com/office/drawing/2014/main" id="{FE7D7099-C909-4F07-AB63-FDC2554C3A7C}"/>
              </a:ext>
            </a:extLst>
          </p:cNvPr>
          <p:cNvSpPr/>
          <p:nvPr/>
        </p:nvSpPr>
        <p:spPr>
          <a:xfrm>
            <a:off x="3124200" y="457200"/>
            <a:ext cx="2685351" cy="523220"/>
          </a:xfrm>
          <a:prstGeom prst="rect">
            <a:avLst/>
          </a:prstGeom>
        </p:spPr>
        <p:txBody>
          <a:bodyPr wrap="none">
            <a:spAutoFit/>
          </a:bodyPr>
          <a:lstStyle/>
          <a:p>
            <a:r>
              <a:rPr lang="en-US" altLang="en-US" sz="2800">
                <a:solidFill>
                  <a:srgbClr val="C00000"/>
                </a:solidFill>
                <a:latin typeface="Times New Roman" panose="02020603050405020304" pitchFamily="18" charset="0"/>
                <a:cs typeface="Times New Roman" panose="02020603050405020304" pitchFamily="18" charset="0"/>
              </a:rPr>
              <a:t>Packet Switching</a:t>
            </a:r>
          </a:p>
        </p:txBody>
      </p:sp>
    </p:spTree>
    <p:extLst>
      <p:ext uri="{BB962C8B-B14F-4D97-AF65-F5344CB8AC3E}">
        <p14:creationId xmlns:p14="http://schemas.microsoft.com/office/powerpoint/2010/main" val="42534939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2039" y="1524000"/>
            <a:ext cx="4034836" cy="579967"/>
          </a:xfrm>
          <a:prstGeom prst="rect">
            <a:avLst/>
          </a:prstGeom>
        </p:spPr>
        <p:txBody>
          <a:bodyPr wrap="square">
            <a:spAutoFit/>
          </a:bodyPr>
          <a:lstStyle/>
          <a:p>
            <a:pPr>
              <a:lnSpc>
                <a:spcPct val="150000"/>
              </a:lnSpc>
            </a:pPr>
            <a:r>
              <a:rPr lang="en-US" sz="2400" b="1">
                <a:solidFill>
                  <a:srgbClr val="000000"/>
                </a:solidFill>
                <a:latin typeface="Times New Roman" panose="02020603050405020304" pitchFamily="18" charset="0"/>
                <a:cs typeface="Times New Roman" panose="02020603050405020304" pitchFamily="18" charset="0"/>
              </a:rPr>
              <a:t>Datagram Approach </a:t>
            </a:r>
          </a:p>
        </p:txBody>
      </p:sp>
      <p:sp>
        <p:nvSpPr>
          <p:cNvPr id="6" name="Rectangle 5"/>
          <p:cNvSpPr/>
          <p:nvPr/>
        </p:nvSpPr>
        <p:spPr>
          <a:xfrm>
            <a:off x="591670" y="2394952"/>
            <a:ext cx="8323729" cy="199907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The </a:t>
            </a:r>
            <a:r>
              <a:rPr lang="en-US" altLang="en-US" sz="2000">
                <a:solidFill>
                  <a:srgbClr val="C00000"/>
                </a:solidFill>
                <a:latin typeface="Times New Roman" panose="02020603050405020304" pitchFamily="18" charset="0"/>
                <a:cs typeface="Times New Roman" panose="02020603050405020304" pitchFamily="18" charset="0"/>
              </a:rPr>
              <a:t>manageable chunks </a:t>
            </a:r>
            <a:r>
              <a:rPr lang="en-US" altLang="en-US" sz="2000">
                <a:solidFill>
                  <a:srgbClr val="002060"/>
                </a:solidFill>
                <a:latin typeface="Times New Roman" panose="02020603050405020304" pitchFamily="18" charset="0"/>
                <a:cs typeface="Times New Roman" panose="02020603050405020304" pitchFamily="18" charset="0"/>
              </a:rPr>
              <a:t>or packets are called as </a:t>
            </a:r>
            <a:r>
              <a:rPr lang="en-US" altLang="en-US" sz="2000">
                <a:solidFill>
                  <a:srgbClr val="C00000"/>
                </a:solidFill>
                <a:latin typeface="Times New Roman" panose="02020603050405020304" pitchFamily="18" charset="0"/>
                <a:cs typeface="Times New Roman" panose="02020603050405020304" pitchFamily="18" charset="0"/>
              </a:rPr>
              <a:t>Datagrams</a:t>
            </a:r>
          </a:p>
          <a:p>
            <a:pPr marL="342900" indent="-342900">
              <a:lnSpc>
                <a:spcPct val="150000"/>
              </a:lnSpc>
              <a:spcAft>
                <a:spcPts val="900"/>
              </a:spcAft>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 The </a:t>
            </a:r>
            <a:r>
              <a:rPr lang="en-US" sz="2000">
                <a:solidFill>
                  <a:srgbClr val="002060"/>
                </a:solidFill>
                <a:latin typeface="Times New Roman" panose="02020603050405020304" pitchFamily="18" charset="0"/>
                <a:cs typeface="Times New Roman" panose="02020603050405020304" pitchFamily="18" charset="0"/>
              </a:rPr>
              <a:t>packet-switched network layer of the </a:t>
            </a:r>
            <a:r>
              <a:rPr lang="en-US" sz="2000">
                <a:solidFill>
                  <a:srgbClr val="C00000"/>
                </a:solidFill>
                <a:latin typeface="Times New Roman" panose="02020603050405020304" pitchFamily="18" charset="0"/>
                <a:cs typeface="Times New Roman" panose="02020603050405020304" pitchFamily="18" charset="0"/>
              </a:rPr>
              <a:t>Internet</a:t>
            </a:r>
            <a:r>
              <a:rPr lang="en-US" sz="2000">
                <a:solidFill>
                  <a:srgbClr val="002060"/>
                </a:solidFill>
                <a:latin typeface="Times New Roman" panose="02020603050405020304" pitchFamily="18" charset="0"/>
                <a:cs typeface="Times New Roman" panose="02020603050405020304" pitchFamily="18" charset="0"/>
              </a:rPr>
              <a:t> was </a:t>
            </a:r>
            <a:r>
              <a:rPr lang="en-US" sz="2000">
                <a:solidFill>
                  <a:srgbClr val="C00000"/>
                </a:solidFill>
                <a:latin typeface="Times New Roman" panose="02020603050405020304" pitchFamily="18" charset="0"/>
                <a:cs typeface="Times New Roman" panose="02020603050405020304" pitchFamily="18" charset="0"/>
              </a:rPr>
              <a:t>designed</a:t>
            </a:r>
            <a:r>
              <a:rPr lang="en-US" sz="2000">
                <a:solidFill>
                  <a:srgbClr val="002060"/>
                </a:solidFill>
                <a:latin typeface="Times New Roman" panose="02020603050405020304" pitchFamily="18" charset="0"/>
                <a:cs typeface="Times New Roman" panose="02020603050405020304" pitchFamily="18" charset="0"/>
              </a:rPr>
              <a:t> as-</a:t>
            </a:r>
          </a:p>
          <a:p>
            <a:pPr marL="1285875" lvl="3" indent="-257175">
              <a:lnSpc>
                <a:spcPct val="150000"/>
              </a:lnSpc>
              <a:spcAft>
                <a:spcPts val="900"/>
              </a:spcAft>
              <a:buFontTx/>
              <a:buChar char="-"/>
            </a:pPr>
            <a:r>
              <a:rPr lang="en-US" sz="2000">
                <a:solidFill>
                  <a:srgbClr val="C00000"/>
                </a:solidFill>
                <a:latin typeface="Times New Roman" panose="02020603050405020304" pitchFamily="18" charset="0"/>
                <a:cs typeface="Times New Roman" panose="02020603050405020304" pitchFamily="18" charset="0"/>
              </a:rPr>
              <a:t>Connectionless Service </a:t>
            </a:r>
            <a:r>
              <a:rPr lang="en-US" sz="2000">
                <a:solidFill>
                  <a:srgbClr val="002060"/>
                </a:solidFill>
                <a:latin typeface="Times New Roman" panose="02020603050405020304" pitchFamily="18" charset="0"/>
                <a:cs typeface="Times New Roman" panose="02020603050405020304" pitchFamily="18" charset="0"/>
              </a:rPr>
              <a:t>but tendency is towards </a:t>
            </a:r>
            <a:r>
              <a:rPr lang="en-US" sz="2000">
                <a:solidFill>
                  <a:srgbClr val="C00000"/>
                </a:solidFill>
                <a:latin typeface="Times New Roman" panose="02020603050405020304" pitchFamily="18" charset="0"/>
                <a:cs typeface="Times New Roman" panose="02020603050405020304" pitchFamily="18" charset="0"/>
              </a:rPr>
              <a:t>Connection oriented</a:t>
            </a:r>
          </a:p>
        </p:txBody>
      </p:sp>
      <p:sp>
        <p:nvSpPr>
          <p:cNvPr id="7" name="Rectangle 6">
            <a:extLst>
              <a:ext uri="{FF2B5EF4-FFF2-40B4-BE49-F238E27FC236}">
                <a16:creationId xmlns:a16="http://schemas.microsoft.com/office/drawing/2014/main" id="{D463C3B1-4028-4F38-AA2F-6E0A55A52E0A}"/>
              </a:ext>
            </a:extLst>
          </p:cNvPr>
          <p:cNvSpPr/>
          <p:nvPr/>
        </p:nvSpPr>
        <p:spPr>
          <a:xfrm>
            <a:off x="3124200" y="457200"/>
            <a:ext cx="2685351" cy="523220"/>
          </a:xfrm>
          <a:prstGeom prst="rect">
            <a:avLst/>
          </a:prstGeom>
        </p:spPr>
        <p:txBody>
          <a:bodyPr wrap="none">
            <a:spAutoFit/>
          </a:bodyPr>
          <a:lstStyle/>
          <a:p>
            <a:r>
              <a:rPr lang="en-US" altLang="en-US" sz="2800">
                <a:solidFill>
                  <a:srgbClr val="C00000"/>
                </a:solidFill>
                <a:latin typeface="Times New Roman" panose="02020603050405020304" pitchFamily="18" charset="0"/>
                <a:cs typeface="Times New Roman" panose="02020603050405020304" pitchFamily="18" charset="0"/>
              </a:rPr>
              <a:t>Packet Switching</a:t>
            </a:r>
          </a:p>
        </p:txBody>
      </p:sp>
    </p:spTree>
    <p:extLst>
      <p:ext uri="{BB962C8B-B14F-4D97-AF65-F5344CB8AC3E}">
        <p14:creationId xmlns:p14="http://schemas.microsoft.com/office/powerpoint/2010/main" val="39605400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63385" y="954359"/>
            <a:ext cx="8417230" cy="2169889"/>
          </a:xfrm>
          <a:prstGeom prst="rect">
            <a:avLst/>
          </a:prstGeom>
        </p:spPr>
        <p:txBody>
          <a:bodyPr wrap="square">
            <a:spAutoFit/>
          </a:bodyPr>
          <a:lstStyle/>
          <a:p>
            <a:pPr algn="just">
              <a:lnSpc>
                <a:spcPct val="114000"/>
              </a:lnSpc>
            </a:pPr>
            <a:r>
              <a:rPr lang="en-US" altLang="en-US" sz="2000">
                <a:solidFill>
                  <a:srgbClr val="002060"/>
                </a:solidFill>
                <a:latin typeface="Times New Roman" panose="02020603050405020304" pitchFamily="18" charset="0"/>
                <a:cs typeface="Times New Roman" panose="02020603050405020304" pitchFamily="18" charset="0"/>
              </a:rPr>
              <a:t>–The </a:t>
            </a:r>
            <a:r>
              <a:rPr lang="en-US" altLang="en-US" sz="2000">
                <a:solidFill>
                  <a:srgbClr val="C00000"/>
                </a:solidFill>
                <a:latin typeface="Times New Roman" panose="02020603050405020304" pitchFamily="18" charset="0"/>
                <a:cs typeface="Times New Roman" panose="02020603050405020304" pitchFamily="18" charset="0"/>
              </a:rPr>
              <a:t>manageable chunks </a:t>
            </a:r>
            <a:r>
              <a:rPr lang="en-US" altLang="en-US" sz="2000">
                <a:solidFill>
                  <a:srgbClr val="002060"/>
                </a:solidFill>
                <a:latin typeface="Times New Roman" panose="02020603050405020304" pitchFamily="18" charset="0"/>
                <a:cs typeface="Times New Roman" panose="02020603050405020304" pitchFamily="18" charset="0"/>
              </a:rPr>
              <a:t>or packets are called as </a:t>
            </a:r>
            <a:r>
              <a:rPr lang="en-US" altLang="en-US" sz="2000">
                <a:solidFill>
                  <a:srgbClr val="C00000"/>
                </a:solidFill>
                <a:latin typeface="Times New Roman" panose="02020603050405020304" pitchFamily="18" charset="0"/>
                <a:cs typeface="Times New Roman" panose="02020603050405020304" pitchFamily="18" charset="0"/>
              </a:rPr>
              <a:t>Datagrams</a:t>
            </a:r>
          </a:p>
          <a:p>
            <a:pPr algn="just">
              <a:lnSpc>
                <a:spcPct val="114000"/>
              </a:lnSpc>
            </a:pPr>
            <a:r>
              <a:rPr lang="en-US" altLang="en-US" sz="2000">
                <a:solidFill>
                  <a:srgbClr val="002060"/>
                </a:solidFill>
                <a:latin typeface="Times New Roman" panose="02020603050405020304" pitchFamily="18" charset="0"/>
                <a:cs typeface="Times New Roman" panose="02020603050405020304" pitchFamily="18" charset="0"/>
              </a:rPr>
              <a:t>–</a:t>
            </a:r>
            <a:r>
              <a:rPr lang="en-US" sz="2000">
                <a:solidFill>
                  <a:srgbClr val="002060"/>
                </a:solidFill>
                <a:latin typeface="Times New Roman" panose="02020603050405020304" pitchFamily="18" charset="0"/>
                <a:cs typeface="Times New Roman" panose="02020603050405020304" pitchFamily="18" charset="0"/>
              </a:rPr>
              <a:t> The network layer protocol </a:t>
            </a:r>
            <a:r>
              <a:rPr lang="en-US" sz="2000">
                <a:solidFill>
                  <a:srgbClr val="C00000"/>
                </a:solidFill>
                <a:latin typeface="Times New Roman" panose="02020603050405020304" pitchFamily="18" charset="0"/>
                <a:cs typeface="Times New Roman" panose="02020603050405020304" pitchFamily="18" charset="0"/>
              </a:rPr>
              <a:t>treats each packet independently.</a:t>
            </a:r>
          </a:p>
          <a:p>
            <a:pPr algn="just">
              <a:lnSpc>
                <a:spcPct val="114000"/>
              </a:lnSpc>
            </a:pPr>
            <a:r>
              <a:rPr lang="en-US" altLang="en-US" sz="2000">
                <a:solidFill>
                  <a:srgbClr val="002060"/>
                </a:solidFill>
                <a:latin typeface="Times New Roman" panose="02020603050405020304" pitchFamily="18" charset="0"/>
                <a:cs typeface="Times New Roman" panose="02020603050405020304" pitchFamily="18" charset="0"/>
              </a:rPr>
              <a:t>–</a:t>
            </a:r>
            <a:r>
              <a:rPr lang="en-US" sz="2000">
                <a:solidFill>
                  <a:srgbClr val="002060"/>
                </a:solidFill>
                <a:latin typeface="Times New Roman" panose="02020603050405020304" pitchFamily="18" charset="0"/>
                <a:cs typeface="Times New Roman" panose="02020603050405020304" pitchFamily="18" charset="0"/>
              </a:rPr>
              <a:t> Each  packet has </a:t>
            </a:r>
            <a:r>
              <a:rPr lang="en-US" sz="2000">
                <a:solidFill>
                  <a:srgbClr val="C00000"/>
                </a:solidFill>
                <a:latin typeface="Times New Roman" panose="02020603050405020304" pitchFamily="18" charset="0"/>
                <a:cs typeface="Times New Roman" panose="02020603050405020304" pitchFamily="18" charset="0"/>
              </a:rPr>
              <a:t>no relationship </a:t>
            </a:r>
            <a:r>
              <a:rPr lang="en-US" sz="2000">
                <a:solidFill>
                  <a:srgbClr val="002060"/>
                </a:solidFill>
                <a:latin typeface="Times New Roman" panose="02020603050405020304" pitchFamily="18" charset="0"/>
                <a:cs typeface="Times New Roman" panose="02020603050405020304" pitchFamily="18" charset="0"/>
              </a:rPr>
              <a:t>to any other packet.</a:t>
            </a:r>
          </a:p>
          <a:p>
            <a:pPr algn="just">
              <a:lnSpc>
                <a:spcPct val="114000"/>
              </a:lnSpc>
            </a:pPr>
            <a:r>
              <a:rPr lang="en-US" altLang="en-US" sz="2000">
                <a:solidFill>
                  <a:srgbClr val="002060"/>
                </a:solidFill>
                <a:latin typeface="Times New Roman" panose="02020603050405020304" pitchFamily="18" charset="0"/>
                <a:cs typeface="Times New Roman" panose="02020603050405020304" pitchFamily="18" charset="0"/>
              </a:rPr>
              <a:t>–</a:t>
            </a:r>
            <a:r>
              <a:rPr lang="en-US" sz="2000">
                <a:solidFill>
                  <a:srgbClr val="002060"/>
                </a:solidFill>
                <a:latin typeface="Times New Roman" panose="02020603050405020304" pitchFamily="18" charset="0"/>
                <a:cs typeface="Times New Roman" panose="02020603050405020304" pitchFamily="18" charset="0"/>
              </a:rPr>
              <a:t> Datagram of a message may or </a:t>
            </a:r>
            <a:r>
              <a:rPr lang="en-US" sz="2000">
                <a:solidFill>
                  <a:srgbClr val="C00000"/>
                </a:solidFill>
                <a:latin typeface="Times New Roman" panose="02020603050405020304" pitchFamily="18" charset="0"/>
                <a:cs typeface="Times New Roman" panose="02020603050405020304" pitchFamily="18" charset="0"/>
              </a:rPr>
              <a:t>may not </a:t>
            </a:r>
            <a:r>
              <a:rPr lang="en-US" sz="2000">
                <a:solidFill>
                  <a:srgbClr val="002060"/>
                </a:solidFill>
                <a:latin typeface="Times New Roman" panose="02020603050405020304" pitchFamily="18" charset="0"/>
                <a:cs typeface="Times New Roman" panose="02020603050405020304" pitchFamily="18" charset="0"/>
              </a:rPr>
              <a:t>travel the</a:t>
            </a:r>
            <a:r>
              <a:rPr lang="en-US" sz="2000">
                <a:solidFill>
                  <a:srgbClr val="C00000"/>
                </a:solidFill>
                <a:latin typeface="Times New Roman" panose="02020603050405020304" pitchFamily="18" charset="0"/>
                <a:cs typeface="Times New Roman" panose="02020603050405020304" pitchFamily="18" charset="0"/>
              </a:rPr>
              <a:t> same path.</a:t>
            </a:r>
          </a:p>
          <a:p>
            <a:pPr algn="just">
              <a:lnSpc>
                <a:spcPct val="114000"/>
              </a:lnSpc>
            </a:pPr>
            <a:r>
              <a:rPr lang="en-US" altLang="en-US" sz="2000">
                <a:solidFill>
                  <a:srgbClr val="002060"/>
                </a:solidFill>
                <a:latin typeface="Times New Roman" panose="02020603050405020304" pitchFamily="18" charset="0"/>
                <a:cs typeface="Times New Roman" panose="02020603050405020304" pitchFamily="18" charset="0"/>
              </a:rPr>
              <a:t>– Initially </a:t>
            </a:r>
            <a:r>
              <a:rPr lang="en-US" altLang="en-US" sz="2000">
                <a:solidFill>
                  <a:srgbClr val="0070C0"/>
                </a:solidFill>
                <a:latin typeface="Times New Roman" panose="02020603050405020304" pitchFamily="18" charset="0"/>
                <a:cs typeface="Times New Roman" panose="02020603050405020304" pitchFamily="18" charset="0"/>
              </a:rPr>
              <a:t>Internet</a:t>
            </a:r>
            <a:r>
              <a:rPr lang="en-US" altLang="en-US" sz="2000">
                <a:solidFill>
                  <a:srgbClr val="002060"/>
                </a:solidFill>
                <a:latin typeface="Times New Roman" panose="02020603050405020304" pitchFamily="18" charset="0"/>
                <a:cs typeface="Times New Roman" panose="02020603050405020304" pitchFamily="18" charset="0"/>
              </a:rPr>
              <a:t> was decided to make </a:t>
            </a:r>
            <a:r>
              <a:rPr lang="en-US" sz="2000">
                <a:solidFill>
                  <a:srgbClr val="C00000"/>
                </a:solidFill>
                <a:latin typeface="Times New Roman" panose="02020603050405020304" pitchFamily="18" charset="0"/>
                <a:cs typeface="Times New Roman" panose="02020603050405020304" pitchFamily="18" charset="0"/>
              </a:rPr>
              <a:t>Connectionless Service </a:t>
            </a:r>
            <a:r>
              <a:rPr lang="en-US" altLang="en-US" sz="2000">
                <a:solidFill>
                  <a:srgbClr val="002060"/>
                </a:solidFill>
                <a:latin typeface="Times New Roman" panose="02020603050405020304" pitchFamily="18" charset="0"/>
                <a:cs typeface="Times New Roman" panose="02020603050405020304" pitchFamily="18" charset="0"/>
              </a:rPr>
              <a:t>to keep the   </a:t>
            </a:r>
          </a:p>
          <a:p>
            <a:pPr algn="just">
              <a:lnSpc>
                <a:spcPct val="114000"/>
              </a:lnSpc>
            </a:pPr>
            <a:r>
              <a:rPr lang="en-US" altLang="en-US" sz="2000">
                <a:solidFill>
                  <a:srgbClr val="002060"/>
                </a:solidFill>
                <a:latin typeface="Times New Roman" panose="02020603050405020304" pitchFamily="18" charset="0"/>
                <a:cs typeface="Times New Roman" panose="02020603050405020304" pitchFamily="18" charset="0"/>
              </a:rPr>
              <a:t>   </a:t>
            </a:r>
            <a:r>
              <a:rPr lang="en-US" altLang="en-US" sz="2000">
                <a:solidFill>
                  <a:srgbClr val="C00000"/>
                </a:solidFill>
                <a:latin typeface="Times New Roman" panose="02020603050405020304" pitchFamily="18" charset="0"/>
                <a:cs typeface="Times New Roman" panose="02020603050405020304" pitchFamily="18" charset="0"/>
              </a:rPr>
              <a:t>design simple</a:t>
            </a:r>
            <a:r>
              <a:rPr lang="en-US" altLang="en-US" sz="2000">
                <a:solidFill>
                  <a:srgbClr val="002060"/>
                </a:solidFill>
                <a:latin typeface="Times New Roman" panose="02020603050405020304" pitchFamily="18" charset="0"/>
                <a:cs typeface="Times New Roman" panose="02020603050405020304" pitchFamily="18" charset="0"/>
              </a:rPr>
              <a:t>, </a:t>
            </a:r>
            <a:endParaRPr lang="en-US" sz="2000">
              <a:solidFill>
                <a:srgbClr val="C00000"/>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1143000" y="3286042"/>
            <a:ext cx="7238999" cy="3114758"/>
            <a:chOff x="242888" y="1949450"/>
            <a:chExt cx="8291512" cy="3384550"/>
          </a:xfrm>
        </p:grpSpPr>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949450"/>
              <a:ext cx="8291512"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95650"/>
              <a:ext cx="1106488"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438400"/>
              <a:ext cx="16002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963" y="3505200"/>
              <a:ext cx="5032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5938" y="3200400"/>
              <a:ext cx="4746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733800"/>
              <a:ext cx="411163" cy="728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863975"/>
              <a:ext cx="3381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4267200"/>
              <a:ext cx="420688"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6325" y="4127500"/>
              <a:ext cx="6762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49738" y="4765675"/>
              <a:ext cx="474662"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4600" y="4724400"/>
              <a:ext cx="1096963" cy="21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3808413"/>
              <a:ext cx="1343025"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Rectangle 19">
            <a:extLst>
              <a:ext uri="{FF2B5EF4-FFF2-40B4-BE49-F238E27FC236}">
                <a16:creationId xmlns:a16="http://schemas.microsoft.com/office/drawing/2014/main" id="{A2A8BF04-550F-4E50-8861-3E0AEB02ABBC}"/>
              </a:ext>
            </a:extLst>
          </p:cNvPr>
          <p:cNvSpPr/>
          <p:nvPr/>
        </p:nvSpPr>
        <p:spPr>
          <a:xfrm>
            <a:off x="1748919" y="330901"/>
            <a:ext cx="5307863"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Switching-Connectionless Service</a:t>
            </a:r>
          </a:p>
        </p:txBody>
      </p:sp>
    </p:spTree>
    <p:extLst>
      <p:ext uri="{BB962C8B-B14F-4D97-AF65-F5344CB8AC3E}">
        <p14:creationId xmlns:p14="http://schemas.microsoft.com/office/powerpoint/2010/main" val="30204445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1021747"/>
            <a:ext cx="7609177" cy="527004"/>
          </a:xfrm>
          <a:prstGeom prst="rect">
            <a:avLst/>
          </a:prstGeom>
        </p:spPr>
        <p:txBody>
          <a:bodyPr wrap="square">
            <a:spAutoFit/>
          </a:bodyPr>
          <a:lstStyle/>
          <a:p>
            <a:pPr>
              <a:lnSpc>
                <a:spcPct val="150000"/>
              </a:lnSpc>
            </a:pPr>
            <a:r>
              <a:rPr lang="en-US" sz="2100">
                <a:latin typeface="Times New Roman" panose="02020603050405020304" pitchFamily="18" charset="0"/>
                <a:cs typeface="Times New Roman" panose="02020603050405020304" pitchFamily="18" charset="0"/>
              </a:rPr>
              <a:t>Forwarding process </a:t>
            </a:r>
            <a:r>
              <a:rPr lang="en-US" sz="2100">
                <a:solidFill>
                  <a:srgbClr val="000000"/>
                </a:solidFill>
                <a:latin typeface="Times New Roman" panose="02020603050405020304" pitchFamily="18" charset="0"/>
                <a:cs typeface="Times New Roman" panose="02020603050405020304" pitchFamily="18" charset="0"/>
              </a:rPr>
              <a:t>in </a:t>
            </a:r>
            <a:r>
              <a:rPr lang="en-US" sz="2100">
                <a:solidFill>
                  <a:srgbClr val="FF0000"/>
                </a:solidFill>
                <a:latin typeface="Times New Roman" panose="02020603050405020304" pitchFamily="18" charset="0"/>
                <a:cs typeface="Times New Roman" panose="02020603050405020304" pitchFamily="18" charset="0"/>
              </a:rPr>
              <a:t>Connectionless Service Network</a:t>
            </a:r>
          </a:p>
        </p:txBody>
      </p:sp>
      <p:grpSp>
        <p:nvGrpSpPr>
          <p:cNvPr id="8" name="Group 7"/>
          <p:cNvGrpSpPr/>
          <p:nvPr/>
        </p:nvGrpSpPr>
        <p:grpSpPr>
          <a:xfrm>
            <a:off x="1790872" y="2782625"/>
            <a:ext cx="6591128" cy="3839037"/>
            <a:chOff x="838200" y="1208088"/>
            <a:chExt cx="7696200" cy="4202112"/>
          </a:xfrm>
        </p:grpSpPr>
        <p:pic>
          <p:nvPicPr>
            <p:cNvPr id="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85925"/>
              <a:ext cx="5557838"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43200"/>
              <a:ext cx="2678113"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1650" y="2862263"/>
              <a:ext cx="2266950"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1208088"/>
              <a:ext cx="2476500"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152400" y="1685524"/>
            <a:ext cx="8915400" cy="1421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a:solidFill>
                  <a:srgbClr val="002060"/>
                </a:solidFill>
                <a:latin typeface="Times New Roman" panose="02020603050405020304" pitchFamily="18" charset="0"/>
                <a:cs typeface="Times New Roman" panose="02020603050405020304" pitchFamily="18" charset="0"/>
              </a:rPr>
              <a:t>The packet contained in its header: </a:t>
            </a:r>
            <a:r>
              <a:rPr lang="en-US" sz="2000">
                <a:solidFill>
                  <a:srgbClr val="C00000"/>
                </a:solidFill>
                <a:latin typeface="Times New Roman" panose="02020603050405020304" pitchFamily="18" charset="0"/>
                <a:cs typeface="Times New Roman" panose="02020603050405020304" pitchFamily="18" charset="0"/>
              </a:rPr>
              <a:t>source, destination address </a:t>
            </a:r>
            <a:r>
              <a:rPr lang="en-US" sz="2000">
                <a:solidFill>
                  <a:srgbClr val="002060"/>
                </a:solidFill>
                <a:latin typeface="Times New Roman" panose="02020603050405020304" pitchFamily="18" charset="0"/>
                <a:cs typeface="Times New Roman" panose="02020603050405020304" pitchFamily="18" charset="0"/>
              </a:rPr>
              <a:t>and other information</a:t>
            </a:r>
          </a:p>
          <a:p>
            <a:pPr marL="285750" indent="-285750" algn="just">
              <a:lnSpc>
                <a:spcPct val="150000"/>
              </a:lnSpc>
              <a:buFont typeface="Arial" panose="020B0604020202020204" pitchFamily="34" charset="0"/>
              <a:buChar char="•"/>
            </a:pPr>
            <a:r>
              <a:rPr lang="en-US" sz="2000">
                <a:solidFill>
                  <a:srgbClr val="002060"/>
                </a:solidFill>
                <a:latin typeface="Times New Roman" panose="02020603050405020304" pitchFamily="18" charset="0"/>
                <a:cs typeface="Times New Roman" panose="02020603050405020304" pitchFamily="18" charset="0"/>
              </a:rPr>
              <a:t>Packet </a:t>
            </a:r>
            <a:r>
              <a:rPr lang="en-US" sz="2000">
                <a:solidFill>
                  <a:srgbClr val="C00000"/>
                </a:solidFill>
                <a:latin typeface="Times New Roman" panose="02020603050405020304" pitchFamily="18" charset="0"/>
                <a:cs typeface="Times New Roman" panose="02020603050405020304" pitchFamily="18" charset="0"/>
              </a:rPr>
              <a:t>routing is based </a:t>
            </a:r>
            <a:r>
              <a:rPr lang="en-US" sz="2000">
                <a:solidFill>
                  <a:srgbClr val="002060"/>
                </a:solidFill>
                <a:latin typeface="Times New Roman" panose="02020603050405020304" pitchFamily="18" charset="0"/>
                <a:cs typeface="Times New Roman" panose="02020603050405020304" pitchFamily="18" charset="0"/>
              </a:rPr>
              <a:t>on the </a:t>
            </a:r>
            <a:r>
              <a:rPr lang="en-US" sz="2000">
                <a:solidFill>
                  <a:srgbClr val="C00000"/>
                </a:solidFill>
                <a:latin typeface="Times New Roman" panose="02020603050405020304" pitchFamily="18" charset="0"/>
                <a:cs typeface="Times New Roman" panose="02020603050405020304" pitchFamily="18" charset="0"/>
              </a:rPr>
              <a:t>destination address. </a:t>
            </a:r>
            <a:endParaRPr lang="en-US" sz="2000">
              <a:solidFill>
                <a:srgbClr val="002060"/>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8AC46DA-5058-41F3-A716-5C84E12D2D2F}"/>
              </a:ext>
            </a:extLst>
          </p:cNvPr>
          <p:cNvSpPr/>
          <p:nvPr/>
        </p:nvSpPr>
        <p:spPr>
          <a:xfrm>
            <a:off x="1748919" y="330901"/>
            <a:ext cx="5307863"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Switching-Connectionless Service</a:t>
            </a:r>
          </a:p>
        </p:txBody>
      </p:sp>
    </p:spTree>
    <p:extLst>
      <p:ext uri="{BB962C8B-B14F-4D97-AF65-F5344CB8AC3E}">
        <p14:creationId xmlns:p14="http://schemas.microsoft.com/office/powerpoint/2010/main" val="31452171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3466" y="1191683"/>
            <a:ext cx="4034836" cy="498663"/>
          </a:xfrm>
          <a:prstGeom prst="rect">
            <a:avLst/>
          </a:prstGeom>
        </p:spPr>
        <p:txBody>
          <a:bodyPr wrap="square">
            <a:spAutoFit/>
          </a:bodyPr>
          <a:lstStyle/>
          <a:p>
            <a:pPr>
              <a:lnSpc>
                <a:spcPct val="150000"/>
              </a:lnSpc>
            </a:pPr>
            <a:r>
              <a:rPr lang="en-US" sz="2000" b="1">
                <a:solidFill>
                  <a:srgbClr val="000000"/>
                </a:solidFill>
                <a:latin typeface="Times New Roman" panose="02020603050405020304" pitchFamily="18" charset="0"/>
                <a:cs typeface="Times New Roman" panose="02020603050405020304" pitchFamily="18" charset="0"/>
              </a:rPr>
              <a:t>Delay in Connectionless Network</a:t>
            </a:r>
          </a:p>
        </p:txBody>
      </p:sp>
      <p:grpSp>
        <p:nvGrpSpPr>
          <p:cNvPr id="8" name="Group 7"/>
          <p:cNvGrpSpPr/>
          <p:nvPr/>
        </p:nvGrpSpPr>
        <p:grpSpPr>
          <a:xfrm>
            <a:off x="838200" y="2089463"/>
            <a:ext cx="7238999" cy="2939737"/>
            <a:chOff x="152400" y="1803400"/>
            <a:chExt cx="8610600" cy="3454400"/>
          </a:xfrm>
        </p:grpSpPr>
        <p:pic>
          <p:nvPicPr>
            <p:cNvPr id="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803400"/>
              <a:ext cx="808990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667000"/>
              <a:ext cx="21336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 y="2590800"/>
              <a:ext cx="119697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33663" y="3124200"/>
              <a:ext cx="795337"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479800"/>
              <a:ext cx="21478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8200" y="3962400"/>
              <a:ext cx="795338"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343400"/>
              <a:ext cx="216693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0" y="2514600"/>
              <a:ext cx="374650" cy="229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7" name="Rectangle 16">
            <a:extLst>
              <a:ext uri="{FF2B5EF4-FFF2-40B4-BE49-F238E27FC236}">
                <a16:creationId xmlns:a16="http://schemas.microsoft.com/office/drawing/2014/main" id="{B919DDC2-714A-41F0-B8CE-F27CA1BE8CAF}"/>
              </a:ext>
            </a:extLst>
          </p:cNvPr>
          <p:cNvSpPr/>
          <p:nvPr/>
        </p:nvSpPr>
        <p:spPr>
          <a:xfrm>
            <a:off x="1748919" y="330901"/>
            <a:ext cx="5307863"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Switching-Connectionless Service</a:t>
            </a:r>
          </a:p>
        </p:txBody>
      </p:sp>
    </p:spTree>
    <p:extLst>
      <p:ext uri="{BB962C8B-B14F-4D97-AF65-F5344CB8AC3E}">
        <p14:creationId xmlns:p14="http://schemas.microsoft.com/office/powerpoint/2010/main" val="3144647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1984" y="792566"/>
            <a:ext cx="9032015" cy="270843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The </a:t>
            </a:r>
            <a:r>
              <a:rPr lang="en-US" altLang="en-US" sz="2000">
                <a:solidFill>
                  <a:srgbClr val="C00000"/>
                </a:solidFill>
                <a:latin typeface="Times New Roman" panose="02020603050405020304" pitchFamily="18" charset="0"/>
                <a:cs typeface="Times New Roman" panose="02020603050405020304" pitchFamily="18" charset="0"/>
              </a:rPr>
              <a:t>manageable chunks </a:t>
            </a:r>
            <a:r>
              <a:rPr lang="en-US" altLang="en-US" sz="2000">
                <a:solidFill>
                  <a:srgbClr val="002060"/>
                </a:solidFill>
                <a:latin typeface="Times New Roman" panose="02020603050405020304" pitchFamily="18" charset="0"/>
                <a:cs typeface="Times New Roman" panose="02020603050405020304" pitchFamily="18" charset="0"/>
              </a:rPr>
              <a:t>or packets are called as </a:t>
            </a:r>
            <a:r>
              <a:rPr lang="en-US" altLang="en-US" sz="2000">
                <a:solidFill>
                  <a:srgbClr val="C00000"/>
                </a:solidFill>
                <a:latin typeface="Times New Roman" panose="02020603050405020304" pitchFamily="18" charset="0"/>
                <a:cs typeface="Times New Roman" panose="02020603050405020304" pitchFamily="18" charset="0"/>
              </a:rPr>
              <a:t>Datagrams</a:t>
            </a:r>
          </a:p>
          <a:p>
            <a:pPr marL="342900" indent="-342900" algn="just">
              <a:buFont typeface="Arial" panose="020B0604020202020204" pitchFamily="34" charset="0"/>
              <a:buChar char="•"/>
            </a:pPr>
            <a:r>
              <a:rPr lang="en-US" sz="2000">
                <a:solidFill>
                  <a:srgbClr val="002060"/>
                </a:solidFill>
                <a:latin typeface="Times New Roman" panose="02020603050405020304" pitchFamily="18" charset="0"/>
                <a:cs typeface="Times New Roman" panose="02020603050405020304" pitchFamily="18" charset="0"/>
              </a:rPr>
              <a:t>There is a </a:t>
            </a:r>
            <a:r>
              <a:rPr lang="en-US" sz="2000">
                <a:solidFill>
                  <a:srgbClr val="C00000"/>
                </a:solidFill>
                <a:latin typeface="Times New Roman" panose="02020603050405020304" pitchFamily="18" charset="0"/>
                <a:cs typeface="Times New Roman" panose="02020603050405020304" pitchFamily="18" charset="0"/>
              </a:rPr>
              <a:t>relation between all packets </a:t>
            </a:r>
            <a:r>
              <a:rPr lang="en-US" sz="2000">
                <a:solidFill>
                  <a:srgbClr val="002060"/>
                </a:solidFill>
                <a:latin typeface="Times New Roman" panose="02020603050405020304" pitchFamily="18" charset="0"/>
                <a:cs typeface="Times New Roman" panose="02020603050405020304" pitchFamily="18" charset="0"/>
              </a:rPr>
              <a:t>belonging to a message</a:t>
            </a:r>
          </a:p>
          <a:p>
            <a:pPr marL="342900" indent="-342900" algn="just">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A</a:t>
            </a:r>
            <a:r>
              <a:rPr lang="en-US" sz="2000">
                <a:solidFill>
                  <a:srgbClr val="002060"/>
                </a:solidFill>
                <a:latin typeface="Times New Roman" panose="02020603050405020304" pitchFamily="18" charset="0"/>
                <a:cs typeface="Times New Roman" panose="02020603050405020304" pitchFamily="18" charset="0"/>
              </a:rPr>
              <a:t> </a:t>
            </a:r>
            <a:r>
              <a:rPr lang="en-US" sz="2000">
                <a:solidFill>
                  <a:srgbClr val="C00000"/>
                </a:solidFill>
                <a:latin typeface="Times New Roman" panose="02020603050405020304" pitchFamily="18" charset="0"/>
                <a:cs typeface="Times New Roman" panose="02020603050405020304" pitchFamily="18" charset="0"/>
              </a:rPr>
              <a:t>virtual connection </a:t>
            </a:r>
            <a:r>
              <a:rPr lang="en-US" sz="2000">
                <a:solidFill>
                  <a:srgbClr val="002060"/>
                </a:solidFill>
                <a:latin typeface="Times New Roman" panose="02020603050405020304" pitchFamily="18" charset="0"/>
                <a:cs typeface="Times New Roman" panose="02020603050405020304" pitchFamily="18" charset="0"/>
              </a:rPr>
              <a:t>should be set up to define the path for the datagrams</a:t>
            </a:r>
          </a:p>
          <a:p>
            <a:pPr marL="342900" indent="-342900" algn="just">
              <a:buFont typeface="Arial" panose="020B0604020202020204" pitchFamily="34" charset="0"/>
              <a:buChar char="•"/>
            </a:pPr>
            <a:r>
              <a:rPr lang="en-US" sz="2000">
                <a:solidFill>
                  <a:srgbClr val="002060"/>
                </a:solidFill>
                <a:latin typeface="Times New Roman" panose="02020603050405020304" pitchFamily="18" charset="0"/>
                <a:cs typeface="Times New Roman" panose="02020603050405020304" pitchFamily="18" charset="0"/>
              </a:rPr>
              <a:t>Packet contains-   Source , Destination Address , </a:t>
            </a:r>
            <a:r>
              <a:rPr lang="en-US" sz="2000">
                <a:solidFill>
                  <a:srgbClr val="C00000"/>
                </a:solidFill>
                <a:latin typeface="Times New Roman" panose="02020603050405020304" pitchFamily="18" charset="0"/>
                <a:cs typeface="Times New Roman" panose="02020603050405020304" pitchFamily="18" charset="0"/>
              </a:rPr>
              <a:t>Virtual Circuit identifier( VCI)</a:t>
            </a:r>
          </a:p>
          <a:p>
            <a:pPr marL="342900" indent="-342900" algn="just">
              <a:buFont typeface="Arial" panose="020B0604020202020204" pitchFamily="34" charset="0"/>
              <a:buChar char="•"/>
            </a:pPr>
            <a:r>
              <a:rPr lang="en-US" sz="2000">
                <a:solidFill>
                  <a:srgbClr val="002060"/>
                </a:solidFill>
                <a:latin typeface="Times New Roman" panose="02020603050405020304" pitchFamily="18" charset="0"/>
                <a:cs typeface="Times New Roman" panose="02020603050405020304" pitchFamily="18" charset="0"/>
              </a:rPr>
              <a:t>VCI </a:t>
            </a:r>
            <a:r>
              <a:rPr lang="en-US" sz="2000">
                <a:solidFill>
                  <a:srgbClr val="C00000"/>
                </a:solidFill>
                <a:latin typeface="Times New Roman" panose="02020603050405020304" pitchFamily="18" charset="0"/>
                <a:cs typeface="Times New Roman" panose="02020603050405020304" pitchFamily="18" charset="0"/>
              </a:rPr>
              <a:t>determines path </a:t>
            </a:r>
            <a:r>
              <a:rPr lang="en-US" sz="2000">
                <a:solidFill>
                  <a:srgbClr val="002060"/>
                </a:solidFill>
                <a:latin typeface="Times New Roman" panose="02020603050405020304" pitchFamily="18" charset="0"/>
                <a:cs typeface="Times New Roman" panose="02020603050405020304" pitchFamily="18" charset="0"/>
              </a:rPr>
              <a:t>through which packet  must pass through</a:t>
            </a:r>
          </a:p>
          <a:p>
            <a:pPr marL="342900" indent="-342900" algn="just">
              <a:buFont typeface="Arial" panose="020B0604020202020204" pitchFamily="34" charset="0"/>
              <a:buChar char="•"/>
            </a:pPr>
            <a:endParaRPr lang="en-US" sz="2000">
              <a:solidFill>
                <a:srgbClr val="002060"/>
              </a:solidFill>
              <a:latin typeface="Times New Roman" panose="02020603050405020304" pitchFamily="18" charset="0"/>
              <a:cs typeface="Times New Roman" panose="02020603050405020304" pitchFamily="18" charset="0"/>
            </a:endParaRPr>
          </a:p>
          <a:p>
            <a:pPr algn="just"/>
            <a:endParaRPr lang="en-US" sz="200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solidFill>
                <a:srgbClr val="00206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1534149" y="2743388"/>
            <a:ext cx="6075702" cy="3176265"/>
            <a:chOff x="311150" y="1676400"/>
            <a:chExt cx="8299450" cy="3922713"/>
          </a:xfrm>
        </p:grpSpPr>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676400"/>
              <a:ext cx="8299450" cy="392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286000"/>
              <a:ext cx="1600200" cy="125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578225"/>
              <a:ext cx="44767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2388" y="4724400"/>
              <a:ext cx="1471612"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 name="Group 19"/>
            <p:cNvGrpSpPr>
              <a:grpSpLocks/>
            </p:cNvGrpSpPr>
            <p:nvPr/>
          </p:nvGrpSpPr>
          <p:grpSpPr bwMode="auto">
            <a:xfrm>
              <a:off x="6248400" y="4038600"/>
              <a:ext cx="1371600" cy="1143000"/>
              <a:chOff x="3936" y="2544"/>
              <a:chExt cx="864" cy="720"/>
            </a:xfrm>
          </p:grpSpPr>
          <p:pic>
            <p:nvPicPr>
              <p:cNvPr id="13"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4" y="3077"/>
                <a:ext cx="69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2544"/>
                <a:ext cx="864"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4" name="Rectangle 3"/>
          <p:cNvSpPr/>
          <p:nvPr/>
        </p:nvSpPr>
        <p:spPr>
          <a:xfrm>
            <a:off x="65791" y="4331521"/>
            <a:ext cx="4062107" cy="369332"/>
          </a:xfrm>
          <a:prstGeom prst="rect">
            <a:avLst/>
          </a:prstGeom>
        </p:spPr>
        <p:txBody>
          <a:bodyPr wrap="square">
            <a:spAutoFit/>
          </a:bodyPr>
          <a:lstStyle/>
          <a:p>
            <a:r>
              <a:rPr lang="en-US">
                <a:solidFill>
                  <a:srgbClr val="002060"/>
                </a:solidFill>
                <a:latin typeface="Berlin Sans FB" panose="020E0602020502020306" pitchFamily="34" charset="0"/>
              </a:rPr>
              <a:t>.</a:t>
            </a:r>
          </a:p>
        </p:txBody>
      </p:sp>
      <p:sp>
        <p:nvSpPr>
          <p:cNvPr id="15" name="Rectangle 14"/>
          <p:cNvSpPr/>
          <p:nvPr/>
        </p:nvSpPr>
        <p:spPr>
          <a:xfrm>
            <a:off x="65791" y="6065434"/>
            <a:ext cx="6798619" cy="646331"/>
          </a:xfrm>
          <a:prstGeom prst="rect">
            <a:avLst/>
          </a:prstGeom>
        </p:spPr>
        <p:txBody>
          <a:bodyPr wrap="square">
            <a:spAutoFit/>
          </a:bodyPr>
          <a:lstStyle/>
          <a:p>
            <a:r>
              <a:rPr lang="en-US">
                <a:solidFill>
                  <a:srgbClr val="7030A0"/>
                </a:solidFill>
                <a:latin typeface="Times New Roman" panose="02020603050405020304" pitchFamily="18" charset="0"/>
                <a:cs typeface="Times New Roman" panose="02020603050405020304" pitchFamily="18" charset="0"/>
              </a:rPr>
              <a:t>Is only VCI enough ? </a:t>
            </a:r>
          </a:p>
          <a:p>
            <a:r>
              <a:rPr lang="en-US">
                <a:solidFill>
                  <a:srgbClr val="7030A0"/>
                </a:solidFill>
                <a:latin typeface="Times New Roman" panose="02020603050405020304" pitchFamily="18" charset="0"/>
                <a:cs typeface="Times New Roman" panose="02020603050405020304" pitchFamily="18" charset="0"/>
              </a:rPr>
              <a:t>Is still Source, Destination addresses required?</a:t>
            </a:r>
            <a:endParaRPr lang="en-US" sz="1350" b="1">
              <a:solidFill>
                <a:srgbClr val="7030A0"/>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CCBAFBA-A5AC-4E31-BB42-044E1AB71361}"/>
              </a:ext>
            </a:extLst>
          </p:cNvPr>
          <p:cNvSpPr/>
          <p:nvPr/>
        </p:nvSpPr>
        <p:spPr>
          <a:xfrm>
            <a:off x="1748919" y="330901"/>
            <a:ext cx="6075702"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 Oriented  Service</a:t>
            </a:r>
          </a:p>
        </p:txBody>
      </p:sp>
    </p:spTree>
    <p:extLst>
      <p:ext uri="{BB962C8B-B14F-4D97-AF65-F5344CB8AC3E}">
        <p14:creationId xmlns:p14="http://schemas.microsoft.com/office/powerpoint/2010/main" val="22113774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2293" y="1239378"/>
            <a:ext cx="6661067" cy="518988"/>
          </a:xfrm>
          <a:prstGeom prst="rect">
            <a:avLst/>
          </a:prstGeom>
        </p:spPr>
        <p:txBody>
          <a:bodyPr wrap="square">
            <a:spAutoFit/>
          </a:bodyPr>
          <a:lstStyle/>
          <a:p>
            <a:pPr>
              <a:lnSpc>
                <a:spcPct val="150000"/>
              </a:lnSpc>
            </a:pPr>
            <a:r>
              <a:rPr lang="en-US" altLang="en-US" sz="2100">
                <a:solidFill>
                  <a:srgbClr val="FF0000"/>
                </a:solidFill>
                <a:latin typeface="Times New Roman" panose="02020603050405020304" pitchFamily="18" charset="0"/>
                <a:cs typeface="Times New Roman" panose="02020603050405020304" pitchFamily="18" charset="0"/>
              </a:rPr>
              <a:t>Forwarding process in a connection-oriented network</a:t>
            </a:r>
            <a:r>
              <a:rPr lang="en-US" sz="2100">
                <a:solidFill>
                  <a:srgbClr val="FF0000"/>
                </a:solidFill>
                <a:latin typeface="Times New Roman" panose="02020603050405020304" pitchFamily="18" charset="0"/>
                <a:cs typeface="Times New Roman" panose="02020603050405020304" pitchFamily="18" charset="0"/>
              </a:rPr>
              <a:t> </a:t>
            </a:r>
          </a:p>
        </p:txBody>
      </p:sp>
      <p:grpSp>
        <p:nvGrpSpPr>
          <p:cNvPr id="5" name="Group 4"/>
          <p:cNvGrpSpPr/>
          <p:nvPr/>
        </p:nvGrpSpPr>
        <p:grpSpPr>
          <a:xfrm>
            <a:off x="457200" y="2362200"/>
            <a:ext cx="8077200" cy="3429000"/>
            <a:chOff x="1133475" y="1828800"/>
            <a:chExt cx="7019925" cy="2819400"/>
          </a:xfrm>
        </p:grpSpPr>
        <p:pic>
          <p:nvPicPr>
            <p:cNvPr id="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1828800"/>
              <a:ext cx="7019925"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667000"/>
              <a:ext cx="2276475"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744788"/>
              <a:ext cx="2266950" cy="190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4516836" y="6512553"/>
            <a:ext cx="4431021" cy="323165"/>
          </a:xfrm>
          <a:prstGeom prst="rect">
            <a:avLst/>
          </a:prstGeom>
        </p:spPr>
        <p:txBody>
          <a:bodyPr wrap="none">
            <a:spAutoFit/>
          </a:bodyPr>
          <a:lstStyle/>
          <a:p>
            <a:r>
              <a:rPr lang="en-US" sz="1500">
                <a:solidFill>
                  <a:srgbClr val="002060"/>
                </a:solidFill>
                <a:latin typeface="Times New Roman" panose="02020603050405020304" pitchFamily="18" charset="0"/>
                <a:cs typeface="Times New Roman" panose="02020603050405020304" pitchFamily="18" charset="0"/>
              </a:rPr>
              <a:t>How </a:t>
            </a:r>
            <a:r>
              <a:rPr lang="en-US" sz="1500">
                <a:solidFill>
                  <a:srgbClr val="C00000"/>
                </a:solidFill>
                <a:latin typeface="Times New Roman" panose="02020603050405020304" pitchFamily="18" charset="0"/>
                <a:cs typeface="Times New Roman" panose="02020603050405020304" pitchFamily="18" charset="0"/>
              </a:rPr>
              <a:t>Labels entries</a:t>
            </a:r>
            <a:r>
              <a:rPr lang="en-US" sz="1500">
                <a:solidFill>
                  <a:srgbClr val="002060"/>
                </a:solidFill>
                <a:latin typeface="Times New Roman" panose="02020603050405020304" pitchFamily="18" charset="0"/>
                <a:cs typeface="Times New Roman" panose="02020603050405020304" pitchFamily="18" charset="0"/>
              </a:rPr>
              <a:t> are made into the Routing table ?</a:t>
            </a:r>
            <a:endParaRPr lang="en-US" sz="150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AE57873-22F6-49E4-90AC-77D9FC1C24BE}"/>
              </a:ext>
            </a:extLst>
          </p:cNvPr>
          <p:cNvSpPr/>
          <p:nvPr/>
        </p:nvSpPr>
        <p:spPr>
          <a:xfrm>
            <a:off x="1748919" y="330901"/>
            <a:ext cx="6075702"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 Oriented  Service</a:t>
            </a:r>
          </a:p>
        </p:txBody>
      </p:sp>
    </p:spTree>
    <p:extLst>
      <p:ext uri="{BB962C8B-B14F-4D97-AF65-F5344CB8AC3E}">
        <p14:creationId xmlns:p14="http://schemas.microsoft.com/office/powerpoint/2010/main" val="23617908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4432" y="1493933"/>
            <a:ext cx="8761539" cy="458074"/>
          </a:xfrm>
          <a:prstGeom prst="rect">
            <a:avLst/>
          </a:prstGeom>
        </p:spPr>
        <p:txBody>
          <a:bodyPr wrap="square">
            <a:spAutoFit/>
          </a:bodyPr>
          <a:lstStyle/>
          <a:p>
            <a:pPr>
              <a:lnSpc>
                <a:spcPct val="150000"/>
              </a:lnSpc>
            </a:pPr>
            <a:r>
              <a:rPr lang="en-US" altLang="en-US">
                <a:solidFill>
                  <a:srgbClr val="002060"/>
                </a:solidFill>
                <a:latin typeface="Times New Roman" panose="02020603050405020304" pitchFamily="18" charset="0"/>
                <a:cs typeface="Times New Roman" panose="02020603050405020304" pitchFamily="18" charset="0"/>
              </a:rPr>
              <a:t>.</a:t>
            </a:r>
          </a:p>
        </p:txBody>
      </p:sp>
      <p:sp>
        <p:nvSpPr>
          <p:cNvPr id="7" name="Rectangle 6"/>
          <p:cNvSpPr/>
          <p:nvPr/>
        </p:nvSpPr>
        <p:spPr>
          <a:xfrm>
            <a:off x="153861" y="988444"/>
            <a:ext cx="8761539" cy="1468159"/>
          </a:xfrm>
          <a:prstGeom prst="rect">
            <a:avLst/>
          </a:prstGeom>
        </p:spPr>
        <p:txBody>
          <a:bodyPr wrap="square">
            <a:spAutoFit/>
          </a:bodyPr>
          <a:lstStyle/>
          <a:p>
            <a:pPr marL="342900" indent="-342900">
              <a:lnSpc>
                <a:spcPct val="114000"/>
              </a:lnSpc>
              <a:buFont typeface="Arial" panose="020B0604020202020204" pitchFamily="34" charset="0"/>
              <a:buChar char="•"/>
            </a:pPr>
            <a:r>
              <a:rPr lang="en-US" sz="2000" b="1">
                <a:solidFill>
                  <a:srgbClr val="000000"/>
                </a:solidFill>
                <a:latin typeface="Times New Roman" panose="02020603050405020304" pitchFamily="18" charset="0"/>
                <a:cs typeface="Times New Roman" panose="02020603050405020304" pitchFamily="18" charset="0"/>
              </a:rPr>
              <a:t>Virtual Circuits – a </a:t>
            </a:r>
            <a:r>
              <a:rPr lang="en-US" sz="2000">
                <a:solidFill>
                  <a:srgbClr val="C00000"/>
                </a:solidFill>
                <a:latin typeface="Times New Roman" panose="02020603050405020304" pitchFamily="18" charset="0"/>
                <a:cs typeface="Times New Roman" panose="02020603050405020304" pitchFamily="18" charset="0"/>
              </a:rPr>
              <a:t>three-phase</a:t>
            </a:r>
            <a:r>
              <a:rPr lang="en-US" sz="2000">
                <a:latin typeface="Times New Roman" panose="02020603050405020304" pitchFamily="18" charset="0"/>
                <a:cs typeface="Times New Roman" panose="02020603050405020304" pitchFamily="18" charset="0"/>
              </a:rPr>
              <a:t> process : </a:t>
            </a:r>
            <a:r>
              <a:rPr lang="en-US" sz="2000" i="1">
                <a:latin typeface="Times New Roman" panose="02020603050405020304" pitchFamily="18" charset="0"/>
                <a:cs typeface="Times New Roman" panose="02020603050405020304" pitchFamily="18" charset="0"/>
              </a:rPr>
              <a:t>setup</a:t>
            </a:r>
            <a:r>
              <a:rPr lang="en-US" sz="2000">
                <a:latin typeface="Times New Roman" panose="02020603050405020304" pitchFamily="18" charset="0"/>
                <a:cs typeface="Times New Roman" panose="02020603050405020304" pitchFamily="18" charset="0"/>
              </a:rPr>
              <a:t>, </a:t>
            </a:r>
            <a:r>
              <a:rPr lang="en-US" sz="2000" i="1">
                <a:latin typeface="Times New Roman" panose="02020603050405020304" pitchFamily="18" charset="0"/>
                <a:cs typeface="Times New Roman" panose="02020603050405020304" pitchFamily="18" charset="0"/>
              </a:rPr>
              <a:t>data transfer</a:t>
            </a:r>
            <a:r>
              <a:rPr lang="en-US" sz="2000">
                <a:latin typeface="Times New Roman" panose="02020603050405020304" pitchFamily="18" charset="0"/>
                <a:cs typeface="Times New Roman" panose="02020603050405020304" pitchFamily="18" charset="0"/>
              </a:rPr>
              <a:t>, and </a:t>
            </a:r>
            <a:r>
              <a:rPr lang="en-US" sz="2000" i="1">
                <a:latin typeface="Times New Roman" panose="02020603050405020304" pitchFamily="18" charset="0"/>
                <a:cs typeface="Times New Roman" panose="02020603050405020304" pitchFamily="18" charset="0"/>
              </a:rPr>
              <a:t>teardown</a:t>
            </a:r>
          </a:p>
          <a:p>
            <a:pPr marL="342900" indent="-342900">
              <a:lnSpc>
                <a:spcPct val="114000"/>
              </a:lnSpc>
              <a:buFont typeface="Arial" panose="020B0604020202020204" pitchFamily="34" charset="0"/>
              <a:buChar char="•"/>
            </a:pPr>
            <a:r>
              <a:rPr lang="en-US" altLang="en-US" sz="2000">
                <a:solidFill>
                  <a:srgbClr val="C00000"/>
                </a:solidFill>
                <a:latin typeface="Times New Roman" panose="02020603050405020304" pitchFamily="18" charset="0"/>
                <a:cs typeface="Times New Roman" panose="02020603050405020304" pitchFamily="18" charset="0"/>
              </a:rPr>
              <a:t>The Setup Phase </a:t>
            </a:r>
            <a:r>
              <a:rPr lang="en-US" altLang="en-US" sz="2000">
                <a:solidFill>
                  <a:srgbClr val="002060"/>
                </a:solidFill>
                <a:latin typeface="Times New Roman" panose="02020603050405020304" pitchFamily="18" charset="0"/>
                <a:cs typeface="Times New Roman" panose="02020603050405020304" pitchFamily="18" charset="0"/>
              </a:rPr>
              <a:t>uses two auxiliary packets named – </a:t>
            </a:r>
            <a:r>
              <a:rPr lang="en-US" altLang="en-US" sz="2000">
                <a:solidFill>
                  <a:srgbClr val="C00000"/>
                </a:solidFill>
                <a:latin typeface="Times New Roman" panose="02020603050405020304" pitchFamily="18" charset="0"/>
                <a:cs typeface="Times New Roman" panose="02020603050405020304" pitchFamily="18" charset="0"/>
              </a:rPr>
              <a:t>Request </a:t>
            </a:r>
            <a:r>
              <a:rPr lang="en-US" altLang="en-US" sz="2000">
                <a:solidFill>
                  <a:srgbClr val="002060"/>
                </a:solidFill>
                <a:latin typeface="Times New Roman" panose="02020603050405020304" pitchFamily="18" charset="0"/>
                <a:cs typeface="Times New Roman" panose="02020603050405020304" pitchFamily="18" charset="0"/>
              </a:rPr>
              <a:t> &amp; </a:t>
            </a:r>
            <a:r>
              <a:rPr lang="en-US" altLang="en-US" sz="2000">
                <a:solidFill>
                  <a:srgbClr val="C00000"/>
                </a:solidFill>
                <a:latin typeface="Times New Roman" panose="02020603050405020304" pitchFamily="18" charset="0"/>
                <a:cs typeface="Times New Roman" panose="02020603050405020304" pitchFamily="18" charset="0"/>
              </a:rPr>
              <a:t>Acknowledgement packets</a:t>
            </a:r>
            <a:endParaRPr lang="en-US" sz="2000" i="1">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endParaRPr lang="en-US" sz="2000" b="1">
              <a:solidFill>
                <a:srgbClr val="000000"/>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1447800" y="2835997"/>
            <a:ext cx="6904703" cy="3714750"/>
            <a:chOff x="395288" y="1371600"/>
            <a:chExt cx="8291512" cy="5037138"/>
          </a:xfrm>
        </p:grpSpPr>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387475"/>
              <a:ext cx="8291512" cy="356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057400"/>
              <a:ext cx="1600200"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330575"/>
              <a:ext cx="987425"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114800"/>
              <a:ext cx="11239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3505200"/>
              <a:ext cx="13716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1575" y="1371600"/>
              <a:ext cx="1901825"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4962525"/>
              <a:ext cx="1846263"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1738" y="4953000"/>
              <a:ext cx="1846262" cy="145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1"/>
          <p:cNvSpPr/>
          <p:nvPr/>
        </p:nvSpPr>
        <p:spPr>
          <a:xfrm>
            <a:off x="172515" y="4153515"/>
            <a:ext cx="1884427" cy="300082"/>
          </a:xfrm>
          <a:prstGeom prst="rect">
            <a:avLst/>
          </a:prstGeom>
        </p:spPr>
        <p:txBody>
          <a:bodyPr wrap="none">
            <a:spAutoFit/>
          </a:bodyPr>
          <a:lstStyle/>
          <a:p>
            <a:r>
              <a:rPr lang="en-US" altLang="en-US" sz="1350" b="1" i="1"/>
              <a:t>Sending </a:t>
            </a:r>
            <a:r>
              <a:rPr lang="en-US" altLang="en-US" sz="1350" b="1" i="1">
                <a:solidFill>
                  <a:srgbClr val="C00000"/>
                </a:solidFill>
              </a:rPr>
              <a:t>Request </a:t>
            </a:r>
            <a:r>
              <a:rPr lang="en-US" altLang="en-US" sz="1350" b="1" i="1"/>
              <a:t>packet</a:t>
            </a:r>
            <a:endParaRPr lang="en-US" sz="1350" b="1"/>
          </a:p>
        </p:txBody>
      </p:sp>
      <p:sp>
        <p:nvSpPr>
          <p:cNvPr id="16" name="Rectangle 15">
            <a:extLst>
              <a:ext uri="{FF2B5EF4-FFF2-40B4-BE49-F238E27FC236}">
                <a16:creationId xmlns:a16="http://schemas.microsoft.com/office/drawing/2014/main" id="{69EB162A-BF26-461A-85CF-249E162F74E8}"/>
              </a:ext>
            </a:extLst>
          </p:cNvPr>
          <p:cNvSpPr/>
          <p:nvPr/>
        </p:nvSpPr>
        <p:spPr>
          <a:xfrm>
            <a:off x="1748919" y="330901"/>
            <a:ext cx="6075702"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 Oriented  Service</a:t>
            </a:r>
          </a:p>
        </p:txBody>
      </p:sp>
    </p:spTree>
    <p:extLst>
      <p:ext uri="{BB962C8B-B14F-4D97-AF65-F5344CB8AC3E}">
        <p14:creationId xmlns:p14="http://schemas.microsoft.com/office/powerpoint/2010/main" val="19446050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84722"/>
            <a:ext cx="9144000" cy="498663"/>
          </a:xfrm>
          <a:prstGeom prst="rect">
            <a:avLst/>
          </a:prstGeom>
        </p:spPr>
        <p:txBody>
          <a:bodyPr wrap="square">
            <a:spAutoFit/>
          </a:bodyPr>
          <a:lstStyle/>
          <a:p>
            <a:pPr>
              <a:lnSpc>
                <a:spcPct val="150000"/>
              </a:lnSpc>
            </a:pPr>
            <a:r>
              <a:rPr lang="en-US" altLang="en-US" sz="2000">
                <a:solidFill>
                  <a:srgbClr val="C00000"/>
                </a:solidFill>
                <a:latin typeface="Times New Roman" panose="02020603050405020304" pitchFamily="18" charset="0"/>
                <a:cs typeface="Times New Roman" panose="02020603050405020304" pitchFamily="18" charset="0"/>
              </a:rPr>
              <a:t>Setup Phase </a:t>
            </a:r>
            <a:r>
              <a:rPr lang="en-US" altLang="en-US" sz="2000">
                <a:solidFill>
                  <a:srgbClr val="002060"/>
                </a:solidFill>
                <a:latin typeface="Times New Roman" panose="02020603050405020304" pitchFamily="18" charset="0"/>
                <a:cs typeface="Times New Roman" panose="02020603050405020304" pitchFamily="18" charset="0"/>
              </a:rPr>
              <a:t>uses two auxiliary packets named – </a:t>
            </a:r>
            <a:r>
              <a:rPr lang="en-US" altLang="en-US" sz="2000">
                <a:solidFill>
                  <a:srgbClr val="C00000"/>
                </a:solidFill>
                <a:latin typeface="Times New Roman" panose="02020603050405020304" pitchFamily="18" charset="0"/>
                <a:cs typeface="Times New Roman" panose="02020603050405020304" pitchFamily="18" charset="0"/>
              </a:rPr>
              <a:t>Request </a:t>
            </a:r>
            <a:r>
              <a:rPr lang="en-US" altLang="en-US" sz="2000">
                <a:solidFill>
                  <a:srgbClr val="002060"/>
                </a:solidFill>
                <a:latin typeface="Times New Roman" panose="02020603050405020304" pitchFamily="18" charset="0"/>
                <a:cs typeface="Times New Roman" panose="02020603050405020304" pitchFamily="18" charset="0"/>
              </a:rPr>
              <a:t> &amp; </a:t>
            </a:r>
            <a:r>
              <a:rPr lang="en-US" altLang="en-US" sz="2000">
                <a:solidFill>
                  <a:srgbClr val="C00000"/>
                </a:solidFill>
                <a:latin typeface="Times New Roman" panose="02020603050405020304" pitchFamily="18" charset="0"/>
                <a:cs typeface="Times New Roman" panose="02020603050405020304" pitchFamily="18" charset="0"/>
              </a:rPr>
              <a:t>Acknowledgement packets</a:t>
            </a:r>
            <a:r>
              <a:rPr lang="en-US" altLang="en-US" sz="2000">
                <a:solidFill>
                  <a:srgbClr val="002060"/>
                </a:solidFill>
                <a:latin typeface="Times New Roman" panose="02020603050405020304" pitchFamily="18" charset="0"/>
                <a:cs typeface="Times New Roman" panose="02020603050405020304" pitchFamily="18" charset="0"/>
              </a:rPr>
              <a:t>.</a:t>
            </a:r>
          </a:p>
        </p:txBody>
      </p:sp>
      <p:sp>
        <p:nvSpPr>
          <p:cNvPr id="2" name="Rectangle 1"/>
          <p:cNvSpPr/>
          <p:nvPr/>
        </p:nvSpPr>
        <p:spPr>
          <a:xfrm>
            <a:off x="107612" y="3882504"/>
            <a:ext cx="2380780" cy="300082"/>
          </a:xfrm>
          <a:prstGeom prst="rect">
            <a:avLst/>
          </a:prstGeom>
        </p:spPr>
        <p:txBody>
          <a:bodyPr wrap="none">
            <a:spAutoFit/>
          </a:bodyPr>
          <a:lstStyle/>
          <a:p>
            <a:r>
              <a:rPr lang="en-US" sz="1350" b="1" i="1">
                <a:latin typeface="Times New Roman" panose="02020603050405020304" pitchFamily="18" charset="0"/>
              </a:rPr>
              <a:t>Setup </a:t>
            </a:r>
            <a:r>
              <a:rPr lang="en-US" sz="1350" b="1" i="1">
                <a:solidFill>
                  <a:srgbClr val="C00000"/>
                </a:solidFill>
                <a:latin typeface="Times New Roman" panose="02020603050405020304" pitchFamily="18" charset="0"/>
              </a:rPr>
              <a:t>Acknowledgment </a:t>
            </a:r>
            <a:r>
              <a:rPr lang="en-US" sz="1350" b="1" i="1">
                <a:latin typeface="Times New Roman" panose="02020603050405020304" pitchFamily="18" charset="0"/>
              </a:rPr>
              <a:t>Packet</a:t>
            </a:r>
            <a:endParaRPr lang="en-US" sz="1350" b="1"/>
          </a:p>
        </p:txBody>
      </p:sp>
      <p:grpSp>
        <p:nvGrpSpPr>
          <p:cNvPr id="16" name="Group 15"/>
          <p:cNvGrpSpPr/>
          <p:nvPr/>
        </p:nvGrpSpPr>
        <p:grpSpPr>
          <a:xfrm>
            <a:off x="1143000" y="1981200"/>
            <a:ext cx="7543800" cy="4267200"/>
            <a:chOff x="228600" y="1276350"/>
            <a:chExt cx="8281988" cy="4895850"/>
          </a:xfrm>
        </p:grpSpPr>
        <p:pic>
          <p:nvPicPr>
            <p:cNvPr id="1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76350"/>
              <a:ext cx="8281988"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352800"/>
              <a:ext cx="13716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1450" y="3981450"/>
              <a:ext cx="11239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182938"/>
              <a:ext cx="739775"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962150"/>
              <a:ext cx="1600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4572000"/>
              <a:ext cx="173038"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4495800"/>
              <a:ext cx="173038" cy="19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3535363"/>
              <a:ext cx="173038"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5" name="Rectangle 14">
            <a:extLst>
              <a:ext uri="{FF2B5EF4-FFF2-40B4-BE49-F238E27FC236}">
                <a16:creationId xmlns:a16="http://schemas.microsoft.com/office/drawing/2014/main" id="{8E36EF27-1EF4-473A-8B59-776EF02E343F}"/>
              </a:ext>
            </a:extLst>
          </p:cNvPr>
          <p:cNvSpPr/>
          <p:nvPr/>
        </p:nvSpPr>
        <p:spPr>
          <a:xfrm>
            <a:off x="1748919" y="330901"/>
            <a:ext cx="6075702"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 Oriented  Service</a:t>
            </a:r>
          </a:p>
        </p:txBody>
      </p:sp>
    </p:spTree>
    <p:extLst>
      <p:ext uri="{BB962C8B-B14F-4D97-AF65-F5344CB8AC3E}">
        <p14:creationId xmlns:p14="http://schemas.microsoft.com/office/powerpoint/2010/main" val="108113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10" y="675620"/>
            <a:ext cx="9067800" cy="5201424"/>
          </a:xfrm>
          <a:prstGeom prst="rect">
            <a:avLst/>
          </a:prstGeom>
        </p:spPr>
        <p:txBody>
          <a:bodyPr>
            <a:spAutoFit/>
          </a:bodyPr>
          <a:lstStyle/>
          <a:p>
            <a:pPr marL="342900" indent="-342900" algn="just" eaLnBrk="1" fontAlgn="auto" hangingPunct="1">
              <a:spcBef>
                <a:spcPct val="20000"/>
              </a:spcBef>
              <a:spcAft>
                <a:spcPts val="0"/>
              </a:spcAft>
              <a:buClr>
                <a:srgbClr val="3333CC"/>
              </a:buClr>
              <a:buSzPct val="85000"/>
              <a:buFont typeface="ZapfDingbats" pitchFamily="82" charset="2"/>
              <a:buChar char="r"/>
              <a:defRPr/>
            </a:pPr>
            <a:r>
              <a:rPr lang="en-US" altLang="en-US" sz="2000">
                <a:latin typeface="Times New Roman" panose="02020603050405020304" pitchFamily="18" charset="0"/>
                <a:cs typeface="Times New Roman" panose="02020603050405020304" pitchFamily="18" charset="0"/>
              </a:rPr>
              <a:t>Preamble (7 bytes):</a:t>
            </a:r>
            <a:r>
              <a:rPr lang="en-US" altLang="en-US" sz="2000" b="0">
                <a:latin typeface="Times New Roman" panose="02020603050405020304" pitchFamily="18" charset="0"/>
                <a:cs typeface="Times New Roman" panose="02020603050405020304" pitchFamily="18" charset="0"/>
              </a:rPr>
              <a:t> used to synchronize receiver, sender clock rates.</a:t>
            </a:r>
          </a:p>
          <a:p>
            <a:pPr algn="just" eaLnBrk="1" fontAlgn="auto" hangingPunct="1">
              <a:spcBef>
                <a:spcPct val="20000"/>
              </a:spcBef>
              <a:spcAft>
                <a:spcPts val="0"/>
              </a:spcAft>
              <a:buClr>
                <a:srgbClr val="3333CC"/>
              </a:buClr>
              <a:buSzPct val="85000"/>
              <a:defRPr/>
            </a:pPr>
            <a:endParaRPr lang="en-US" altLang="en-US" sz="2000" b="0">
              <a:latin typeface="Times New Roman" panose="02020603050405020304" pitchFamily="18" charset="0"/>
              <a:cs typeface="Times New Roman" panose="02020603050405020304" pitchFamily="18" charset="0"/>
            </a:endParaRPr>
          </a:p>
          <a:p>
            <a:pPr marL="342900" indent="-342900" algn="just" eaLnBrk="1" fontAlgn="auto" hangingPunct="1">
              <a:spcBef>
                <a:spcPct val="20000"/>
              </a:spcBef>
              <a:spcAft>
                <a:spcPts val="0"/>
              </a:spcAft>
              <a:buClr>
                <a:srgbClr val="3333CC"/>
              </a:buClr>
              <a:buSzPct val="85000"/>
              <a:buFont typeface="ZapfDingbats" pitchFamily="82" charset="2"/>
              <a:buChar char="r"/>
              <a:defRPr/>
            </a:pPr>
            <a:r>
              <a:rPr lang="en-US" altLang="en-US" sz="2000">
                <a:latin typeface="Times New Roman" panose="02020603050405020304" pitchFamily="18" charset="0"/>
                <a:cs typeface="Times New Roman" panose="02020603050405020304" pitchFamily="18" charset="0"/>
              </a:rPr>
              <a:t>SFD (1 byte): </a:t>
            </a:r>
            <a:r>
              <a:rPr lang="en-US" altLang="en-US" sz="2000" b="0">
                <a:latin typeface="Times New Roman" panose="02020603050405020304" pitchFamily="18" charset="0"/>
                <a:cs typeface="Times New Roman" panose="02020603050405020304" pitchFamily="18" charset="0"/>
              </a:rPr>
              <a:t>Start Frame Delimiter, flag (10101011): Signals the beginning of the frame.  Last two bits </a:t>
            </a:r>
            <a:r>
              <a:rPr lang="en-US" altLang="en-US" sz="2000" b="0">
                <a:solidFill>
                  <a:srgbClr val="FF0000"/>
                </a:solidFill>
                <a:latin typeface="Times New Roman" panose="02020603050405020304" pitchFamily="18" charset="0"/>
                <a:cs typeface="Times New Roman" panose="02020603050405020304" pitchFamily="18" charset="0"/>
              </a:rPr>
              <a:t>11</a:t>
            </a:r>
            <a:r>
              <a:rPr lang="en-US" altLang="en-US" sz="2000" b="0">
                <a:latin typeface="Times New Roman" panose="02020603050405020304" pitchFamily="18" charset="0"/>
                <a:cs typeface="Times New Roman" panose="02020603050405020304" pitchFamily="18" charset="0"/>
              </a:rPr>
              <a:t> alert the receiver that the next field is the destination address.</a:t>
            </a:r>
          </a:p>
          <a:p>
            <a:pPr algn="just" eaLnBrk="1" fontAlgn="auto" hangingPunct="1">
              <a:spcBef>
                <a:spcPct val="20000"/>
              </a:spcBef>
              <a:spcAft>
                <a:spcPts val="0"/>
              </a:spcAft>
              <a:buClr>
                <a:srgbClr val="3333CC"/>
              </a:buClr>
              <a:buSzPct val="85000"/>
              <a:defRPr/>
            </a:pPr>
            <a:endParaRPr lang="en-US" altLang="en-US" sz="2000" b="0">
              <a:latin typeface="Times New Roman" panose="02020603050405020304" pitchFamily="18" charset="0"/>
              <a:cs typeface="Times New Roman" panose="02020603050405020304" pitchFamily="18" charset="0"/>
            </a:endParaRPr>
          </a:p>
          <a:p>
            <a:pPr marL="342900" indent="-342900" algn="just" eaLnBrk="1" fontAlgn="auto" hangingPunct="1">
              <a:spcBef>
                <a:spcPct val="20000"/>
              </a:spcBef>
              <a:spcAft>
                <a:spcPts val="0"/>
              </a:spcAft>
              <a:buClr>
                <a:srgbClr val="3333CC"/>
              </a:buClr>
              <a:buSzPct val="85000"/>
              <a:buFont typeface="ZapfDingbats" pitchFamily="82" charset="2"/>
              <a:buChar char="r"/>
              <a:defRPr/>
            </a:pPr>
            <a:r>
              <a:rPr lang="en-US" altLang="en-US" sz="2000">
                <a:latin typeface="Times New Roman" panose="02020603050405020304" pitchFamily="18" charset="0"/>
                <a:cs typeface="Times New Roman" panose="02020603050405020304" pitchFamily="18" charset="0"/>
              </a:rPr>
              <a:t>Destination and source address</a:t>
            </a:r>
            <a:r>
              <a:rPr lang="en-US" altLang="en-US" sz="2000" b="0">
                <a:latin typeface="Times New Roman" panose="02020603050405020304" pitchFamily="18" charset="0"/>
                <a:cs typeface="Times New Roman" panose="02020603050405020304" pitchFamily="18" charset="0"/>
              </a:rPr>
              <a:t>: MAC address of source and destination.</a:t>
            </a:r>
          </a:p>
          <a:p>
            <a:pPr algn="just" eaLnBrk="1" fontAlgn="auto" hangingPunct="1">
              <a:spcBef>
                <a:spcPct val="20000"/>
              </a:spcBef>
              <a:spcAft>
                <a:spcPts val="0"/>
              </a:spcAft>
              <a:buClr>
                <a:srgbClr val="3333CC"/>
              </a:buClr>
              <a:buSzPct val="85000"/>
              <a:defRPr/>
            </a:pPr>
            <a:endParaRPr lang="en-US" altLang="en-US" sz="2000" b="0" kern="0">
              <a:solidFill>
                <a:srgbClr val="FF0000"/>
              </a:solidFill>
              <a:latin typeface="Times New Roman" panose="02020603050405020304" pitchFamily="18" charset="0"/>
              <a:cs typeface="Times New Roman" panose="02020603050405020304" pitchFamily="18" charset="0"/>
            </a:endParaRPr>
          </a:p>
          <a:p>
            <a:pPr marL="342900" indent="-342900" algn="just" eaLnBrk="1" fontAlgn="auto" hangingPunct="1">
              <a:spcBef>
                <a:spcPct val="20000"/>
              </a:spcBef>
              <a:spcAft>
                <a:spcPts val="0"/>
              </a:spcAft>
              <a:buClr>
                <a:srgbClr val="3333CC"/>
              </a:buClr>
              <a:buSzPct val="85000"/>
              <a:buFont typeface="ZapfDingbats" pitchFamily="82" charset="2"/>
              <a:buChar char="r"/>
              <a:defRPr/>
            </a:pPr>
            <a:r>
              <a:rPr lang="en-US" altLang="en-US" sz="2000" kern="0">
                <a:latin typeface="Times New Roman" panose="02020603050405020304" pitchFamily="18" charset="0"/>
                <a:cs typeface="Times New Roman" panose="02020603050405020304" pitchFamily="18" charset="0"/>
              </a:rPr>
              <a:t>Type/Length (2 Bytes):  </a:t>
            </a:r>
            <a:r>
              <a:rPr lang="en-US" altLang="en-US" sz="2000" b="0">
                <a:solidFill>
                  <a:srgbClr val="FF0000"/>
                </a:solidFill>
                <a:latin typeface="Times New Roman" panose="02020603050405020304" pitchFamily="18" charset="0"/>
                <a:cs typeface="Times New Roman" panose="02020603050405020304" pitchFamily="18" charset="0"/>
              </a:rPr>
              <a:t>Length</a:t>
            </a:r>
            <a:r>
              <a:rPr lang="en-US" altLang="en-US" sz="2000" b="0">
                <a:latin typeface="Times New Roman" panose="02020603050405020304" pitchFamily="18" charset="0"/>
                <a:cs typeface="Times New Roman" panose="02020603050405020304" pitchFamily="18" charset="0"/>
              </a:rPr>
              <a:t>: Up to 1500 (max length) </a:t>
            </a:r>
          </a:p>
          <a:p>
            <a:pPr lvl="1" algn="just">
              <a:lnSpc>
                <a:spcPct val="90000"/>
              </a:lnSpc>
              <a:defRPr/>
            </a:pPr>
            <a:r>
              <a:rPr lang="en-US" altLang="en-US" sz="2000" b="0">
                <a:solidFill>
                  <a:srgbClr val="FF0000"/>
                </a:solidFill>
                <a:latin typeface="Times New Roman" panose="02020603050405020304" pitchFamily="18" charset="0"/>
                <a:cs typeface="Times New Roman" panose="02020603050405020304" pitchFamily="18" charset="0"/>
              </a:rPr>
              <a:t>Type</a:t>
            </a:r>
            <a:r>
              <a:rPr lang="en-US" altLang="en-US" sz="2000" b="0">
                <a:latin typeface="Times New Roman" panose="02020603050405020304" pitchFamily="18" charset="0"/>
                <a:cs typeface="Times New Roman" panose="02020603050405020304" pitchFamily="18" charset="0"/>
              </a:rPr>
              <a:t>: Identify higher-layer data(</a:t>
            </a:r>
            <a:r>
              <a:rPr lang="en-US" sz="2000" b="0">
                <a:solidFill>
                  <a:srgbClr val="FF0000"/>
                </a:solidFill>
                <a:latin typeface="Times New Roman" panose="02020603050405020304" pitchFamily="18" charset="0"/>
                <a:cs typeface="Times New Roman" panose="02020603050405020304" pitchFamily="18" charset="0"/>
              </a:rPr>
              <a:t>0x0800</a:t>
            </a:r>
            <a:r>
              <a:rPr lang="en-US" sz="2000" b="0">
                <a:latin typeface="Times New Roman" panose="02020603050405020304" pitchFamily="18" charset="0"/>
                <a:cs typeface="Times New Roman" panose="02020603050405020304" pitchFamily="18" charset="0"/>
              </a:rPr>
              <a:t> –IPv4 , </a:t>
            </a:r>
            <a:r>
              <a:rPr lang="en-US" sz="2000" b="0">
                <a:solidFill>
                  <a:srgbClr val="FF0000"/>
                </a:solidFill>
                <a:latin typeface="Times New Roman" panose="02020603050405020304" pitchFamily="18" charset="0"/>
                <a:cs typeface="Times New Roman" panose="02020603050405020304" pitchFamily="18" charset="0"/>
              </a:rPr>
              <a:t>0x0806</a:t>
            </a:r>
            <a:r>
              <a:rPr lang="en-US" sz="2000" b="0">
                <a:latin typeface="Times New Roman" panose="02020603050405020304" pitchFamily="18" charset="0"/>
                <a:cs typeface="Times New Roman" panose="02020603050405020304" pitchFamily="18" charset="0"/>
              </a:rPr>
              <a:t>-ARP)</a:t>
            </a:r>
          </a:p>
          <a:p>
            <a:pPr lvl="1" algn="just">
              <a:lnSpc>
                <a:spcPct val="90000"/>
              </a:lnSpc>
              <a:defRPr/>
            </a:pPr>
            <a:endParaRPr lang="en-US" altLang="en-US" sz="2000" b="0" kern="0">
              <a:solidFill>
                <a:srgbClr val="000000"/>
              </a:solidFill>
              <a:latin typeface="Times New Roman" panose="02020603050405020304" pitchFamily="18" charset="0"/>
              <a:cs typeface="Times New Roman" panose="02020603050405020304" pitchFamily="18" charset="0"/>
            </a:endParaRPr>
          </a:p>
          <a:p>
            <a:pPr marL="342900" indent="-342900" algn="just" eaLnBrk="1" fontAlgn="auto" hangingPunct="1">
              <a:spcBef>
                <a:spcPct val="20000"/>
              </a:spcBef>
              <a:spcAft>
                <a:spcPts val="0"/>
              </a:spcAft>
              <a:buClr>
                <a:srgbClr val="3333CC"/>
              </a:buClr>
              <a:buSzPct val="85000"/>
              <a:buFont typeface="ZapfDingbats" pitchFamily="82" charset="2"/>
              <a:buChar char="r"/>
              <a:defRPr/>
            </a:pPr>
            <a:r>
              <a:rPr lang="en-US" altLang="en-US" sz="2000" kern="0">
                <a:latin typeface="Times New Roman" panose="02020603050405020304" pitchFamily="18" charset="0"/>
                <a:cs typeface="Times New Roman" panose="02020603050405020304" pitchFamily="18" charset="0"/>
              </a:rPr>
              <a:t>CRC(Cyclic Redundancy Check 4 Bytes): </a:t>
            </a:r>
            <a:r>
              <a:rPr lang="en-US" altLang="en-US" sz="2000" b="0" kern="0">
                <a:solidFill>
                  <a:srgbClr val="000000"/>
                </a:solidFill>
                <a:latin typeface="Times New Roman" panose="02020603050405020304" pitchFamily="18" charset="0"/>
                <a:cs typeface="Times New Roman" panose="02020603050405020304" pitchFamily="18" charset="0"/>
              </a:rPr>
              <a:t>Checked at receiver, if error is detected, the frame is simply dropped</a:t>
            </a:r>
          </a:p>
          <a:p>
            <a:pPr algn="just" eaLnBrk="1" fontAlgn="auto" hangingPunct="1">
              <a:spcBef>
                <a:spcPct val="20000"/>
              </a:spcBef>
              <a:spcAft>
                <a:spcPts val="0"/>
              </a:spcAft>
              <a:buClr>
                <a:srgbClr val="3333CC"/>
              </a:buClr>
              <a:buSzPct val="85000"/>
              <a:defRPr/>
            </a:pPr>
            <a:endParaRPr lang="en-US" altLang="en-US" sz="2000" b="0" kern="0">
              <a:solidFill>
                <a:srgbClr val="000000"/>
              </a:solidFill>
              <a:latin typeface="Times New Roman" panose="02020603050405020304" pitchFamily="18" charset="0"/>
              <a:cs typeface="Times New Roman" panose="02020603050405020304" pitchFamily="18" charset="0"/>
            </a:endParaRPr>
          </a:p>
          <a:p>
            <a:pPr marL="342900" indent="-342900" algn="just" eaLnBrk="1" fontAlgn="auto" hangingPunct="1">
              <a:spcBef>
                <a:spcPct val="20000"/>
              </a:spcBef>
              <a:spcAft>
                <a:spcPts val="0"/>
              </a:spcAft>
              <a:buClr>
                <a:srgbClr val="3333CC"/>
              </a:buClr>
              <a:buSzPct val="85000"/>
              <a:buFont typeface="ZapfDingbats" pitchFamily="82" charset="2"/>
              <a:buChar char="r"/>
              <a:defRPr/>
            </a:pPr>
            <a:r>
              <a:rPr lang="en-US" altLang="en-US" sz="2000" kern="0">
                <a:solidFill>
                  <a:srgbClr val="000000"/>
                </a:solidFill>
                <a:latin typeface="Times New Roman" panose="02020603050405020304" pitchFamily="18" charset="0"/>
                <a:cs typeface="Times New Roman" panose="02020603050405020304" pitchFamily="18" charset="0"/>
              </a:rPr>
              <a:t>Data</a:t>
            </a:r>
            <a:r>
              <a:rPr lang="en-US" altLang="en-US" sz="2000" b="0" kern="0">
                <a:solidFill>
                  <a:srgbClr val="000000"/>
                </a:solidFill>
                <a:latin typeface="Times New Roman" panose="02020603050405020304" pitchFamily="18" charset="0"/>
                <a:cs typeface="Times New Roman" panose="02020603050405020304" pitchFamily="18" charset="0"/>
              </a:rPr>
              <a:t>:</a:t>
            </a:r>
            <a:r>
              <a:rPr lang="en-US" altLang="en-US" sz="2000" b="0" kern="0">
                <a:solidFill>
                  <a:srgbClr val="FF0000"/>
                </a:solidFill>
                <a:latin typeface="Times New Roman" panose="02020603050405020304" pitchFamily="18" charset="0"/>
                <a:cs typeface="Times New Roman" panose="02020603050405020304" pitchFamily="18" charset="0"/>
              </a:rPr>
              <a:t> 46 </a:t>
            </a:r>
            <a:r>
              <a:rPr lang="en-US" altLang="en-US" sz="2000" b="0" kern="0">
                <a:solidFill>
                  <a:srgbClr val="000000"/>
                </a:solidFill>
                <a:latin typeface="Times New Roman" panose="02020603050405020304" pitchFamily="18" charset="0"/>
                <a:cs typeface="Times New Roman" panose="02020603050405020304" pitchFamily="18" charset="0"/>
              </a:rPr>
              <a:t>to </a:t>
            </a:r>
            <a:r>
              <a:rPr lang="en-US" altLang="en-US" sz="2000" b="0" kern="0">
                <a:solidFill>
                  <a:srgbClr val="FF0000"/>
                </a:solidFill>
                <a:latin typeface="Times New Roman" panose="02020603050405020304" pitchFamily="18" charset="0"/>
                <a:cs typeface="Times New Roman" panose="02020603050405020304" pitchFamily="18" charset="0"/>
              </a:rPr>
              <a:t>1500</a:t>
            </a:r>
            <a:r>
              <a:rPr lang="en-US" altLang="en-US" sz="2000" b="0" kern="0">
                <a:solidFill>
                  <a:srgbClr val="000000"/>
                </a:solidFill>
                <a:latin typeface="Times New Roman" panose="02020603050405020304" pitchFamily="18" charset="0"/>
                <a:cs typeface="Times New Roman" panose="02020603050405020304" pitchFamily="18" charset="0"/>
              </a:rPr>
              <a:t> Bytes (if shorter: add pad)Why? </a:t>
            </a:r>
            <a:endParaRPr lang="en-US" sz="2000" b="0" kern="0">
              <a:solidFill>
                <a:sysClr val="windowText" lastClr="00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BBEC9D4-982C-F183-76D7-F5E53ACCC38C}"/>
              </a:ext>
            </a:extLst>
          </p:cNvPr>
          <p:cNvSpPr>
            <a:spLocks noGrp="1"/>
          </p:cNvSpPr>
          <p:nvPr>
            <p:ph type="ftr" sz="quarter" idx="10"/>
          </p:nvPr>
        </p:nvSpPr>
        <p:spPr>
          <a:xfrm>
            <a:off x="3733800" y="6305262"/>
            <a:ext cx="2895600" cy="457200"/>
          </a:xfrm>
        </p:spPr>
        <p:txBody>
          <a:bodyPr/>
          <a:lstStyle/>
          <a:p>
            <a:pPr>
              <a:defRPr/>
            </a:pPr>
            <a:r>
              <a:rPr lang="en-US" altLang="en-US"/>
              <a:t>Computer Networks(MCA  5122)</a:t>
            </a:r>
          </a:p>
        </p:txBody>
      </p:sp>
      <p:sp>
        <p:nvSpPr>
          <p:cNvPr id="5" name="Text Box 4">
            <a:extLst>
              <a:ext uri="{FF2B5EF4-FFF2-40B4-BE49-F238E27FC236}">
                <a16:creationId xmlns:a16="http://schemas.microsoft.com/office/drawing/2014/main" id="{A3398581-1F2E-1D6B-0E5D-02AB23B560B0}"/>
              </a:ext>
            </a:extLst>
          </p:cNvPr>
          <p:cNvSpPr txBox="1">
            <a:spLocks noChangeArrowheads="1"/>
          </p:cNvSpPr>
          <p:nvPr/>
        </p:nvSpPr>
        <p:spPr bwMode="auto">
          <a:xfrm>
            <a:off x="3347144" y="152400"/>
            <a:ext cx="24497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b="0">
                <a:solidFill>
                  <a:srgbClr val="C00000"/>
                </a:solidFill>
                <a:latin typeface="Times New Roman" pitchFamily="18" charset="0"/>
              </a:rPr>
              <a:t>802.3 MAC frame</a:t>
            </a:r>
          </a:p>
        </p:txBody>
      </p:sp>
      <p:sp>
        <p:nvSpPr>
          <p:cNvPr id="2" name="Date Placeholder 1">
            <a:extLst>
              <a:ext uri="{FF2B5EF4-FFF2-40B4-BE49-F238E27FC236}">
                <a16:creationId xmlns:a16="http://schemas.microsoft.com/office/drawing/2014/main" id="{38E2B883-F247-432B-8BEC-3A7FEF63F316}"/>
              </a:ext>
            </a:extLst>
          </p:cNvPr>
          <p:cNvSpPr>
            <a:spLocks noGrp="1"/>
          </p:cNvSpPr>
          <p:nvPr>
            <p:ph type="dt" sz="half" idx="10"/>
          </p:nvPr>
        </p:nvSpPr>
        <p:spPr/>
        <p:txBody>
          <a:bodyPr/>
          <a:lstStyle/>
          <a:p>
            <a:fld id="{2E1EC45C-3F65-41C8-8987-0911CCC85931}" type="datetime1">
              <a:rPr lang="en-US" smtClean="0"/>
              <a:t>9/7/2025</a:t>
            </a:fld>
            <a:endParaRPr lang="en-IN"/>
          </a:p>
        </p:txBody>
      </p:sp>
      <p:sp>
        <p:nvSpPr>
          <p:cNvPr id="6" name="Slide Number Placeholder 5">
            <a:extLst>
              <a:ext uri="{FF2B5EF4-FFF2-40B4-BE49-F238E27FC236}">
                <a16:creationId xmlns:a16="http://schemas.microsoft.com/office/drawing/2014/main" id="{4DF35C8D-EB03-43C9-92D6-72B6BB430FFB}"/>
              </a:ext>
            </a:extLst>
          </p:cNvPr>
          <p:cNvSpPr>
            <a:spLocks noGrp="1"/>
          </p:cNvSpPr>
          <p:nvPr>
            <p:ph type="sldNum" sz="quarter" idx="12"/>
          </p:nvPr>
        </p:nvSpPr>
        <p:spPr/>
        <p:txBody>
          <a:bodyPr/>
          <a:lstStyle/>
          <a:p>
            <a:pPr>
              <a:defRPr/>
            </a:pPr>
            <a:fld id="{45655A06-D158-45CC-8F58-C202D3E628FF}" type="slidenum">
              <a:rPr lang="en-US" altLang="en-US" smtClean="0"/>
              <a:pPr>
                <a:defRPr/>
              </a:pPr>
              <a:t>9</a:t>
            </a:fld>
            <a:endParaRPr lang="en-US" altLang="en-US"/>
          </a:p>
        </p:txBody>
      </p:sp>
    </p:spTree>
    <p:extLst>
      <p:ext uri="{BB962C8B-B14F-4D97-AF65-F5344CB8AC3E}">
        <p14:creationId xmlns:p14="http://schemas.microsoft.com/office/powerpoint/2010/main" val="271943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06996" y="894461"/>
            <a:ext cx="2661566" cy="498663"/>
          </a:xfrm>
          <a:prstGeom prst="rect">
            <a:avLst/>
          </a:prstGeom>
        </p:spPr>
        <p:txBody>
          <a:bodyPr wrap="square">
            <a:spAutoFit/>
          </a:bodyPr>
          <a:lstStyle/>
          <a:p>
            <a:pPr>
              <a:lnSpc>
                <a:spcPct val="150000"/>
              </a:lnSpc>
            </a:pPr>
            <a:r>
              <a:rPr lang="en-US" altLang="en-US" sz="2000">
                <a:solidFill>
                  <a:srgbClr val="C00000"/>
                </a:solidFill>
                <a:latin typeface="Times New Roman" panose="02020603050405020304" pitchFamily="18" charset="0"/>
                <a:cs typeface="Times New Roman" panose="02020603050405020304" pitchFamily="18" charset="0"/>
              </a:rPr>
              <a:t>Data Transfer phase</a:t>
            </a:r>
            <a:endParaRPr lang="en-US" altLang="en-US" sz="160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34129" y="3678357"/>
            <a:ext cx="3766096" cy="300082"/>
          </a:xfrm>
          <a:prstGeom prst="rect">
            <a:avLst/>
          </a:prstGeom>
        </p:spPr>
        <p:txBody>
          <a:bodyPr wrap="none">
            <a:spAutoFit/>
          </a:bodyPr>
          <a:lstStyle/>
          <a:p>
            <a:r>
              <a:rPr lang="en-US" sz="1350" b="1" i="1"/>
              <a:t>Flow of one packet in an established virtual circuit</a:t>
            </a:r>
            <a:endParaRPr lang="en-US" sz="1050" b="1"/>
          </a:p>
        </p:txBody>
      </p:sp>
      <p:grpSp>
        <p:nvGrpSpPr>
          <p:cNvPr id="16" name="Group 15"/>
          <p:cNvGrpSpPr/>
          <p:nvPr/>
        </p:nvGrpSpPr>
        <p:grpSpPr>
          <a:xfrm>
            <a:off x="1600200" y="1765617"/>
            <a:ext cx="6754762" cy="4197921"/>
            <a:chOff x="457200" y="919163"/>
            <a:chExt cx="8382000" cy="5100637"/>
          </a:xfrm>
        </p:grpSpPr>
        <p:pic>
          <p:nvPicPr>
            <p:cNvPr id="1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19163"/>
              <a:ext cx="8382000" cy="510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52600"/>
              <a:ext cx="1773238"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048000"/>
              <a:ext cx="1389063"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886200"/>
              <a:ext cx="1216025"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0013" y="3124200"/>
              <a:ext cx="139858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2" name="Rectangle 11">
            <a:extLst>
              <a:ext uri="{FF2B5EF4-FFF2-40B4-BE49-F238E27FC236}">
                <a16:creationId xmlns:a16="http://schemas.microsoft.com/office/drawing/2014/main" id="{853D7813-5426-4953-BB2E-34607B0911E1}"/>
              </a:ext>
            </a:extLst>
          </p:cNvPr>
          <p:cNvSpPr/>
          <p:nvPr/>
        </p:nvSpPr>
        <p:spPr>
          <a:xfrm>
            <a:off x="1748919" y="330901"/>
            <a:ext cx="6075702"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 Oriented  Service</a:t>
            </a:r>
          </a:p>
        </p:txBody>
      </p:sp>
    </p:spTree>
    <p:extLst>
      <p:ext uri="{BB962C8B-B14F-4D97-AF65-F5344CB8AC3E}">
        <p14:creationId xmlns:p14="http://schemas.microsoft.com/office/powerpoint/2010/main" val="36741220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6581" y="1719686"/>
            <a:ext cx="7891116" cy="1883657"/>
          </a:xfrm>
          <a:prstGeom prst="rect">
            <a:avLst/>
          </a:prstGeom>
        </p:spPr>
        <p:txBody>
          <a:bodyPr wrap="square">
            <a:spAutoFit/>
          </a:bodyPr>
          <a:lstStyle/>
          <a:p>
            <a:pPr>
              <a:lnSpc>
                <a:spcPct val="150000"/>
              </a:lnSpc>
            </a:pPr>
            <a:r>
              <a:rPr lang="en-US" altLang="en-US" sz="2000">
                <a:solidFill>
                  <a:srgbClr val="002060"/>
                </a:solidFill>
                <a:latin typeface="Times New Roman" panose="02020603050405020304" pitchFamily="18" charset="0"/>
                <a:cs typeface="Times New Roman" panose="02020603050405020304" pitchFamily="18" charset="0"/>
              </a:rPr>
              <a:t>After sending all packets from A to B </a:t>
            </a:r>
            <a:endParaRPr lang="en-US" altLang="en-US" sz="2000">
              <a:solidFill>
                <a:srgbClr val="C0000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a:t>
            </a:r>
            <a:r>
              <a:rPr lang="en-US" sz="2000">
                <a:solidFill>
                  <a:srgbClr val="C00000"/>
                </a:solidFill>
                <a:latin typeface="Times New Roman" panose="02020603050405020304" pitchFamily="18" charset="0"/>
                <a:cs typeface="Times New Roman" panose="02020603050405020304" pitchFamily="18" charset="0"/>
              </a:rPr>
              <a:t>A </a:t>
            </a:r>
            <a:r>
              <a:rPr lang="en-US" sz="2000">
                <a:solidFill>
                  <a:srgbClr val="002060"/>
                </a:solidFill>
                <a:latin typeface="Times New Roman" panose="02020603050405020304" pitchFamily="18" charset="0"/>
                <a:cs typeface="Times New Roman" panose="02020603050405020304" pitchFamily="18" charset="0"/>
              </a:rPr>
              <a:t>sends a special packet called </a:t>
            </a:r>
            <a:r>
              <a:rPr lang="en-US" sz="2000">
                <a:solidFill>
                  <a:srgbClr val="C00000"/>
                </a:solidFill>
                <a:latin typeface="Times New Roman" panose="02020603050405020304" pitchFamily="18" charset="0"/>
                <a:cs typeface="Times New Roman" panose="02020603050405020304" pitchFamily="18" charset="0"/>
              </a:rPr>
              <a:t>a teardown packet</a:t>
            </a:r>
            <a:r>
              <a:rPr lang="en-US" sz="2000">
                <a:solidFill>
                  <a:srgbClr val="002060"/>
                </a:solidFill>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000">
                <a:solidFill>
                  <a:srgbClr val="002060"/>
                </a:solidFill>
                <a:latin typeface="Times New Roman" panose="02020603050405020304" pitchFamily="18" charset="0"/>
                <a:cs typeface="Times New Roman" panose="02020603050405020304" pitchFamily="18" charset="0"/>
              </a:rPr>
              <a:t>	Destination </a:t>
            </a:r>
            <a:r>
              <a:rPr lang="en-US" sz="2000">
                <a:solidFill>
                  <a:srgbClr val="C00000"/>
                </a:solidFill>
                <a:latin typeface="Times New Roman" panose="02020603050405020304" pitchFamily="18" charset="0"/>
                <a:cs typeface="Times New Roman" panose="02020603050405020304" pitchFamily="18" charset="0"/>
              </a:rPr>
              <a:t>B</a:t>
            </a:r>
            <a:r>
              <a:rPr lang="en-US" sz="2000">
                <a:solidFill>
                  <a:srgbClr val="002060"/>
                </a:solidFill>
                <a:latin typeface="Times New Roman" panose="02020603050405020304" pitchFamily="18" charset="0"/>
                <a:cs typeface="Times New Roman" panose="02020603050405020304" pitchFamily="18" charset="0"/>
              </a:rPr>
              <a:t> responds with a </a:t>
            </a:r>
            <a:r>
              <a:rPr lang="en-US" sz="2000">
                <a:solidFill>
                  <a:srgbClr val="C00000"/>
                </a:solidFill>
                <a:latin typeface="Times New Roman" panose="02020603050405020304" pitchFamily="18" charset="0"/>
                <a:cs typeface="Times New Roman" panose="02020603050405020304" pitchFamily="18" charset="0"/>
              </a:rPr>
              <a:t>confirmation packet</a:t>
            </a:r>
            <a:r>
              <a:rPr lang="en-US" sz="2000">
                <a:solidFill>
                  <a:srgbClr val="002060"/>
                </a:solidFill>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a:t>
            </a:r>
            <a:r>
              <a:rPr lang="en-US" sz="2000">
                <a:solidFill>
                  <a:srgbClr val="002060"/>
                </a:solidFill>
                <a:latin typeface="Times New Roman" panose="02020603050405020304" pitchFamily="18" charset="0"/>
                <a:cs typeface="Times New Roman" panose="02020603050405020304" pitchFamily="18" charset="0"/>
              </a:rPr>
              <a:t>All routers </a:t>
            </a:r>
            <a:r>
              <a:rPr lang="en-US" sz="2000">
                <a:solidFill>
                  <a:srgbClr val="C00000"/>
                </a:solidFill>
                <a:latin typeface="Times New Roman" panose="02020603050405020304" pitchFamily="18" charset="0"/>
                <a:cs typeface="Times New Roman" panose="02020603050405020304" pitchFamily="18" charset="0"/>
              </a:rPr>
              <a:t>delete the corresponding entry </a:t>
            </a:r>
            <a:r>
              <a:rPr lang="en-US" sz="2000">
                <a:solidFill>
                  <a:srgbClr val="002060"/>
                </a:solidFill>
                <a:latin typeface="Times New Roman" panose="02020603050405020304" pitchFamily="18" charset="0"/>
                <a:cs typeface="Times New Roman" panose="02020603050405020304" pitchFamily="18" charset="0"/>
              </a:rPr>
              <a:t>from their tables.</a:t>
            </a:r>
          </a:p>
        </p:txBody>
      </p:sp>
      <p:sp>
        <p:nvSpPr>
          <p:cNvPr id="8" name="Rectangle 7"/>
          <p:cNvSpPr/>
          <p:nvPr/>
        </p:nvSpPr>
        <p:spPr>
          <a:xfrm>
            <a:off x="533400" y="914400"/>
            <a:ext cx="2661566" cy="498663"/>
          </a:xfrm>
          <a:prstGeom prst="rect">
            <a:avLst/>
          </a:prstGeom>
        </p:spPr>
        <p:txBody>
          <a:bodyPr wrap="square">
            <a:spAutoFit/>
          </a:bodyPr>
          <a:lstStyle/>
          <a:p>
            <a:pPr>
              <a:lnSpc>
                <a:spcPct val="150000"/>
              </a:lnSpc>
            </a:pPr>
            <a:r>
              <a:rPr lang="en-US" altLang="en-US" sz="2000">
                <a:solidFill>
                  <a:srgbClr val="C00000"/>
                </a:solidFill>
                <a:latin typeface="Times New Roman" panose="02020603050405020304" pitchFamily="18" charset="0"/>
                <a:cs typeface="Times New Roman" panose="02020603050405020304" pitchFamily="18" charset="0"/>
              </a:rPr>
              <a:t>Teardown Phase</a:t>
            </a:r>
            <a:endParaRPr lang="en-US" altLang="en-US" sz="1600">
              <a:solidFill>
                <a:srgbClr val="002060"/>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9211F12-979E-451C-9D3A-78C0E7CA2CC8}"/>
              </a:ext>
            </a:extLst>
          </p:cNvPr>
          <p:cNvSpPr/>
          <p:nvPr/>
        </p:nvSpPr>
        <p:spPr>
          <a:xfrm>
            <a:off x="1748919" y="330901"/>
            <a:ext cx="6075702"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 Oriented  Service</a:t>
            </a:r>
          </a:p>
        </p:txBody>
      </p:sp>
    </p:spTree>
    <p:extLst>
      <p:ext uri="{BB962C8B-B14F-4D97-AF65-F5344CB8AC3E}">
        <p14:creationId xmlns:p14="http://schemas.microsoft.com/office/powerpoint/2010/main" val="41062955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3466" y="1191683"/>
            <a:ext cx="4847015" cy="527004"/>
          </a:xfrm>
          <a:prstGeom prst="rect">
            <a:avLst/>
          </a:prstGeom>
        </p:spPr>
        <p:txBody>
          <a:bodyPr wrap="square">
            <a:spAutoFit/>
          </a:bodyPr>
          <a:lstStyle/>
          <a:p>
            <a:pPr>
              <a:lnSpc>
                <a:spcPct val="150000"/>
              </a:lnSpc>
            </a:pPr>
            <a:r>
              <a:rPr lang="en-US" sz="2100">
                <a:solidFill>
                  <a:srgbClr val="FF0000"/>
                </a:solidFill>
                <a:latin typeface="Times New Roman" panose="02020603050405020304" pitchFamily="18" charset="0"/>
                <a:cs typeface="Times New Roman" panose="02020603050405020304" pitchFamily="18" charset="0"/>
              </a:rPr>
              <a:t>Delay in Connection Oriented Network</a:t>
            </a:r>
          </a:p>
        </p:txBody>
      </p:sp>
      <p:sp>
        <p:nvSpPr>
          <p:cNvPr id="17" name="Rectangle 16">
            <a:extLst>
              <a:ext uri="{FF2B5EF4-FFF2-40B4-BE49-F238E27FC236}">
                <a16:creationId xmlns:a16="http://schemas.microsoft.com/office/drawing/2014/main" id="{142FA13E-31A4-47F9-B7FB-5E06049BC606}"/>
              </a:ext>
            </a:extLst>
          </p:cNvPr>
          <p:cNvSpPr/>
          <p:nvPr/>
        </p:nvSpPr>
        <p:spPr>
          <a:xfrm>
            <a:off x="1748919" y="330901"/>
            <a:ext cx="6075702" cy="461665"/>
          </a:xfrm>
          <a:prstGeom prst="rect">
            <a:avLst/>
          </a:prstGeom>
        </p:spPr>
        <p:txBody>
          <a:bodyPr wrap="none">
            <a:spAutoFit/>
          </a:bodyPr>
          <a:lstStyle/>
          <a:p>
            <a:r>
              <a:rPr lang="en-US" altLang="en-US" sz="2400">
                <a:solidFill>
                  <a:srgbClr val="C00000"/>
                </a:solidFill>
                <a:latin typeface="Times New Roman" panose="02020603050405020304" pitchFamily="18" charset="0"/>
                <a:cs typeface="Times New Roman" panose="02020603050405020304" pitchFamily="18" charset="0"/>
              </a:rPr>
              <a:t>Packet Switching-Connection Oriented  Service</a:t>
            </a:r>
          </a:p>
        </p:txBody>
      </p:sp>
      <p:pic>
        <p:nvPicPr>
          <p:cNvPr id="4" name="Picture 3">
            <a:extLst>
              <a:ext uri="{FF2B5EF4-FFF2-40B4-BE49-F238E27FC236}">
                <a16:creationId xmlns:a16="http://schemas.microsoft.com/office/drawing/2014/main" id="{9ABD663A-7DBE-4F31-86F9-3B390D6B46F3}"/>
              </a:ext>
            </a:extLst>
          </p:cNvPr>
          <p:cNvPicPr>
            <a:picLocks noChangeAspect="1"/>
          </p:cNvPicPr>
          <p:nvPr/>
        </p:nvPicPr>
        <p:blipFill>
          <a:blip r:embed="rId3"/>
          <a:stretch>
            <a:fillRect/>
          </a:stretch>
        </p:blipFill>
        <p:spPr>
          <a:xfrm>
            <a:off x="175599" y="2075459"/>
            <a:ext cx="8792802" cy="4753638"/>
          </a:xfrm>
          <a:prstGeom prst="rect">
            <a:avLst/>
          </a:prstGeom>
        </p:spPr>
      </p:pic>
    </p:spTree>
    <p:extLst>
      <p:ext uri="{BB962C8B-B14F-4D97-AF65-F5344CB8AC3E}">
        <p14:creationId xmlns:p14="http://schemas.microsoft.com/office/powerpoint/2010/main" val="22382197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altLang="en-US"/>
              <a:t>Computer Networks(MCA  5122)</a:t>
            </a:r>
          </a:p>
        </p:txBody>
      </p:sp>
      <p:sp>
        <p:nvSpPr>
          <p:cNvPr id="3" name="Slide Number Placeholder 2">
            <a:extLst>
              <a:ext uri="{FF2B5EF4-FFF2-40B4-BE49-F238E27FC236}">
                <a16:creationId xmlns:a16="http://schemas.microsoft.com/office/drawing/2014/main" id="{3CE97CA1-FF86-4240-980F-9C7870CBD886}"/>
              </a:ext>
            </a:extLst>
          </p:cNvPr>
          <p:cNvSpPr>
            <a:spLocks noGrp="1"/>
          </p:cNvSpPr>
          <p:nvPr>
            <p:ph type="sldNum" sz="quarter" idx="12"/>
          </p:nvPr>
        </p:nvSpPr>
        <p:spPr/>
        <p:txBody>
          <a:bodyPr/>
          <a:lstStyle/>
          <a:p>
            <a:pPr>
              <a:defRPr/>
            </a:pPr>
            <a:fld id="{45655A06-D158-45CC-8F58-C202D3E628FF}" type="slidenum">
              <a:rPr lang="en-US" altLang="en-US" smtClean="0"/>
              <a:pPr>
                <a:defRPr/>
              </a:pPr>
              <a:t>93</a:t>
            </a:fld>
            <a:endParaRPr lang="en-US" altLang="en-US"/>
          </a:p>
        </p:txBody>
      </p:sp>
      <p:sp>
        <p:nvSpPr>
          <p:cNvPr id="4" name="Rectangle 3"/>
          <p:cNvSpPr/>
          <p:nvPr/>
        </p:nvSpPr>
        <p:spPr>
          <a:xfrm>
            <a:off x="3458041" y="3244334"/>
            <a:ext cx="2768707" cy="461665"/>
          </a:xfrm>
          <a:prstGeom prst="rect">
            <a:avLst/>
          </a:prstGeom>
        </p:spPr>
        <p:txBody>
          <a:bodyPr wrap="none">
            <a:spAutoFit/>
          </a:bodyPr>
          <a:lstStyle/>
          <a:p>
            <a:r>
              <a:rPr lang="en-US" sz="2400">
                <a:latin typeface="Times New Roman" panose="02020603050405020304" pitchFamily="18" charset="0"/>
                <a:cs typeface="Times New Roman" panose="02020603050405020304" pitchFamily="18" charset="0"/>
              </a:rPr>
              <a:t>END OF CHAPTER</a:t>
            </a:r>
          </a:p>
        </p:txBody>
      </p:sp>
      <p:sp>
        <p:nvSpPr>
          <p:cNvPr id="5" name="Date Placeholder 4">
            <a:extLst>
              <a:ext uri="{FF2B5EF4-FFF2-40B4-BE49-F238E27FC236}">
                <a16:creationId xmlns:a16="http://schemas.microsoft.com/office/drawing/2014/main" id="{8DB0AA68-BE97-46F6-ADC2-61E6C8FF6741}"/>
              </a:ext>
            </a:extLst>
          </p:cNvPr>
          <p:cNvSpPr>
            <a:spLocks noGrp="1"/>
          </p:cNvSpPr>
          <p:nvPr>
            <p:ph type="dt" sz="half" idx="10"/>
          </p:nvPr>
        </p:nvSpPr>
        <p:spPr/>
        <p:txBody>
          <a:bodyPr/>
          <a:lstStyle/>
          <a:p>
            <a:fld id="{2A3936CE-19A2-4787-A85C-4C0F423452D9}" type="datetime1">
              <a:rPr lang="en-US" smtClean="0"/>
              <a:t>9/7/2025</a:t>
            </a:fld>
            <a:endParaRPr lang="en-IN"/>
          </a:p>
        </p:txBody>
      </p:sp>
    </p:spTree>
    <p:extLst>
      <p:ext uri="{BB962C8B-B14F-4D97-AF65-F5344CB8AC3E}">
        <p14:creationId xmlns:p14="http://schemas.microsoft.com/office/powerpoint/2010/main" val="3965091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598&quot;/&gt;&lt;/object&gt;&lt;object type=&quot;3&quot; unique_id=&quot;10005&quot;&gt;&lt;property id=&quot;20148&quot; value=&quot;5&quot;/&gt;&lt;property id=&quot;20300&quot; value=&quot;Slide 2 - &amp;quot;OBJECTIVES:&amp;quot;&quot;/&gt;&lt;property id=&quot;20307&quot; value=&quot;599&quot;/&gt;&lt;/object&gt;&lt;object type=&quot;3&quot; unique_id=&quot;10006&quot;&gt;&lt;property id=&quot;20148&quot; value=&quot;5&quot;/&gt;&lt;property id=&quot;20300&quot; value=&quot;Slide 3&quot;/&gt;&lt;property id=&quot;20307&quot; value=&quot;600&quot;/&gt;&lt;/object&gt;&lt;object type=&quot;3&quot; unique_id=&quot;10007&quot;&gt;&lt;property id=&quot;20148&quot; value=&quot;5&quot;/&gt;&lt;property id=&quot;20300&quot; value=&quot;Slide 4&quot;/&gt;&lt;property id=&quot;20307&quot; value=&quot;601&quot;/&gt;&lt;/object&gt;&lt;object type=&quot;3&quot; unique_id=&quot;10008&quot;&gt;&lt;property id=&quot;20148&quot; value=&quot;5&quot;/&gt;&lt;property id=&quot;20300&quot; value=&quot;Slide 5&quot;/&gt;&lt;property id=&quot;20307&quot; value=&quot;602&quot;/&gt;&lt;/object&gt;&lt;object type=&quot;3&quot; unique_id=&quot;10009&quot;&gt;&lt;property id=&quot;20148&quot; value=&quot;5&quot;/&gt;&lt;property id=&quot;20300&quot; value=&quot;Slide 6&quot;/&gt;&lt;property id=&quot;20307&quot; value=&quot;529&quot;/&gt;&lt;/object&gt;&lt;object type=&quot;3&quot; unique_id=&quot;10010&quot;&gt;&lt;property id=&quot;20148&quot; value=&quot;5&quot;/&gt;&lt;property id=&quot;20300&quot; value=&quot;Slide 7&quot;/&gt;&lt;property id=&quot;20307&quot; value=&quot;584&quot;/&gt;&lt;/object&gt;&lt;object type=&quot;3&quot; unique_id=&quot;10011&quot;&gt;&lt;property id=&quot;20148&quot; value=&quot;5&quot;/&gt;&lt;property id=&quot;20300&quot; value=&quot;Slide 8&quot;/&gt;&lt;property id=&quot;20307&quot; value=&quot;530&quot;/&gt;&lt;/object&gt;&lt;object type=&quot;3&quot; unique_id=&quot;10012&quot;&gt;&lt;property id=&quot;20148&quot; value=&quot;5&quot;/&gt;&lt;property id=&quot;20300&quot; value=&quot;Slide 9&quot;/&gt;&lt;property id=&quot;20307&quot; value=&quot;616&quot;/&gt;&lt;/object&gt;&lt;object type=&quot;3&quot; unique_id=&quot;10013&quot;&gt;&lt;property id=&quot;20148&quot; value=&quot;5&quot;/&gt;&lt;property id=&quot;20300&quot; value=&quot;Slide 10&quot;/&gt;&lt;property id=&quot;20307&quot; value=&quot;531&quot;/&gt;&lt;/object&gt;&lt;object type=&quot;3&quot; unique_id=&quot;10014&quot;&gt;&lt;property id=&quot;20148&quot; value=&quot;5&quot;/&gt;&lt;property id=&quot;20300&quot; value=&quot;Slide 11&quot;/&gt;&lt;property id=&quot;20307&quot; value=&quot;532&quot;/&gt;&lt;/object&gt;&lt;object type=&quot;3&quot; unique_id=&quot;10015&quot;&gt;&lt;property id=&quot;20148&quot; value=&quot;5&quot;/&gt;&lt;property id=&quot;20300&quot; value=&quot;Slide 12&quot;/&gt;&lt;property id=&quot;20307&quot; value=&quot;618&quot;/&gt;&lt;/object&gt;&lt;object type=&quot;3&quot; unique_id=&quot;10016&quot;&gt;&lt;property id=&quot;20148&quot; value=&quot;5&quot;/&gt;&lt;property id=&quot;20300&quot; value=&quot;Slide 13&quot;/&gt;&lt;property id=&quot;20307&quot; value=&quot;619&quot;/&gt;&lt;/object&gt;&lt;object type=&quot;3&quot; unique_id=&quot;10017&quot;&gt;&lt;property id=&quot;20148&quot; value=&quot;5&quot;/&gt;&lt;property id=&quot;20300&quot; value=&quot;Slide 14&quot;/&gt;&lt;property id=&quot;20307&quot; value=&quot;613&quot;/&gt;&lt;/object&gt;&lt;object type=&quot;3&quot; unique_id=&quot;10018&quot;&gt;&lt;property id=&quot;20148&quot; value=&quot;5&quot;/&gt;&lt;property id=&quot;20300&quot; value=&quot;Slide 15&quot;/&gt;&lt;property id=&quot;20307&quot; value=&quot;614&quot;/&gt;&lt;/object&gt;&lt;object type=&quot;3&quot; unique_id=&quot;10019&quot;&gt;&lt;property id=&quot;20148&quot; value=&quot;5&quot;/&gt;&lt;property id=&quot;20300&quot; value=&quot;Slide 16&quot;/&gt;&lt;property id=&quot;20307&quot; value=&quot;533&quot;/&gt;&lt;/object&gt;&lt;object type=&quot;3&quot; unique_id=&quot;10020&quot;&gt;&lt;property id=&quot;20148&quot; value=&quot;5&quot;/&gt;&lt;property id=&quot;20300&quot; value=&quot;Slide 17&quot;/&gt;&lt;property id=&quot;20307&quot; value=&quot;534&quot;/&gt;&lt;/object&gt;&lt;object type=&quot;3&quot; unique_id=&quot;10021&quot;&gt;&lt;property id=&quot;20148&quot; value=&quot;5&quot;/&gt;&lt;property id=&quot;20300&quot; value=&quot;Slide 18&quot;/&gt;&lt;property id=&quot;20307&quot; value=&quot;535&quot;/&gt;&lt;/object&gt;&lt;object type=&quot;3&quot; unique_id=&quot;10022&quot;&gt;&lt;property id=&quot;20148&quot; value=&quot;5&quot;/&gt;&lt;property id=&quot;20300&quot; value=&quot;Slide 19&quot;/&gt;&lt;property id=&quot;20307&quot; value=&quot;615&quot;/&gt;&lt;/object&gt;&lt;object type=&quot;3&quot; unique_id=&quot;10023&quot;&gt;&lt;property id=&quot;20148&quot; value=&quot;5&quot;/&gt;&lt;property id=&quot;20300&quot; value=&quot;Slide 20&quot;/&gt;&lt;property id=&quot;20307&quot; value=&quot;536&quot;/&gt;&lt;/object&gt;&lt;object type=&quot;3&quot; unique_id=&quot;10024&quot;&gt;&lt;property id=&quot;20148&quot; value=&quot;5&quot;/&gt;&lt;property id=&quot;20300&quot; value=&quot;Slide 21&quot;/&gt;&lt;property id=&quot;20307&quot; value=&quot;641&quot;/&gt;&lt;/object&gt;&lt;object type=&quot;3&quot; unique_id=&quot;10025&quot;&gt;&lt;property id=&quot;20148&quot; value=&quot;5&quot;/&gt;&lt;property id=&quot;20300&quot; value=&quot;Slide 22&quot;/&gt;&lt;property id=&quot;20307&quot; value=&quot;579&quot;/&gt;&lt;/object&gt;&lt;object type=&quot;3&quot; unique_id=&quot;10026&quot;&gt;&lt;property id=&quot;20148&quot; value=&quot;5&quot;/&gt;&lt;property id=&quot;20300&quot; value=&quot;Slide 23&quot;/&gt;&lt;property id=&quot;20307&quot; value=&quot;642&quot;/&gt;&lt;/object&gt;&lt;object type=&quot;3&quot; unique_id=&quot;10027&quot;&gt;&lt;property id=&quot;20148&quot; value=&quot;5&quot;/&gt;&lt;property id=&quot;20300&quot; value=&quot;Slide 24&quot;/&gt;&lt;property id=&quot;20307&quot; value=&quot;538&quot;/&gt;&lt;/object&gt;&lt;object type=&quot;3&quot; unique_id=&quot;10028&quot;&gt;&lt;property id=&quot;20148&quot; value=&quot;5&quot;/&gt;&lt;property id=&quot;20300&quot; value=&quot;Slide 25&quot;/&gt;&lt;property id=&quot;20307&quot; value=&quot;643&quot;/&gt;&lt;/object&gt;&lt;object type=&quot;3&quot; unique_id=&quot;10029&quot;&gt;&lt;property id=&quot;20148&quot; value=&quot;5&quot;/&gt;&lt;property id=&quot;20300&quot; value=&quot;Slide 26&quot;/&gt;&lt;property id=&quot;20307&quot; value=&quot;620&quot;/&gt;&lt;/object&gt;&lt;object type=&quot;3&quot; unique_id=&quot;10030&quot;&gt;&lt;property id=&quot;20148&quot; value=&quot;5&quot;/&gt;&lt;property id=&quot;20300&quot; value=&quot;Slide 27&quot;/&gt;&lt;property id=&quot;20307&quot; value=&quot;539&quot;/&gt;&lt;/object&gt;&lt;object type=&quot;3&quot; unique_id=&quot;10031&quot;&gt;&lt;property id=&quot;20148&quot; value=&quot;5&quot;/&gt;&lt;property id=&quot;20300&quot; value=&quot;Slide 28&quot;/&gt;&lt;property id=&quot;20307&quot; value=&quot;644&quot;/&gt;&lt;/object&gt;&lt;object type=&quot;3&quot; unique_id=&quot;10032&quot;&gt;&lt;property id=&quot;20148&quot; value=&quot;5&quot;/&gt;&lt;property id=&quot;20300&quot; value=&quot;Slide 29&quot;/&gt;&lt;property id=&quot;20307&quot; value=&quot;603&quot;/&gt;&lt;/object&gt;&lt;object type=&quot;3&quot; unique_id=&quot;10033&quot;&gt;&lt;property id=&quot;20148&quot; value=&quot;5&quot;/&gt;&lt;property id=&quot;20300&quot; value=&quot;Slide 30&quot;/&gt;&lt;property id=&quot;20307&quot; value=&quot;604&quot;/&gt;&lt;/object&gt;&lt;object type=&quot;3&quot; unique_id=&quot;10034&quot;&gt;&lt;property id=&quot;20148&quot; value=&quot;5&quot;/&gt;&lt;property id=&quot;20300&quot; value=&quot;Slide 31&quot;/&gt;&lt;property id=&quot;20307&quot; value=&quot;540&quot;/&gt;&lt;/object&gt;&lt;object type=&quot;3&quot; unique_id=&quot;10035&quot;&gt;&lt;property id=&quot;20148&quot; value=&quot;5&quot;/&gt;&lt;property id=&quot;20300&quot; value=&quot;Slide 32&quot;/&gt;&lt;property id=&quot;20307&quot; value=&quot;541&quot;/&gt;&lt;/object&gt;&lt;object type=&quot;3&quot; unique_id=&quot;10036&quot;&gt;&lt;property id=&quot;20148&quot; value=&quot;5&quot;/&gt;&lt;property id=&quot;20300&quot; value=&quot;Slide 33&quot;/&gt;&lt;property id=&quot;20307&quot; value=&quot;542&quot;/&gt;&lt;/object&gt;&lt;object type=&quot;3&quot; unique_id=&quot;10037&quot;&gt;&lt;property id=&quot;20148&quot; value=&quot;5&quot;/&gt;&lt;property id=&quot;20300&quot; value=&quot;Slide 34&quot;/&gt;&lt;property id=&quot;20307&quot; value=&quot;545&quot;/&gt;&lt;/object&gt;&lt;object type=&quot;3&quot; unique_id=&quot;10038&quot;&gt;&lt;property id=&quot;20148&quot; value=&quot;5&quot;/&gt;&lt;property id=&quot;20300&quot; value=&quot;Slide 35&quot;/&gt;&lt;property id=&quot;20307&quot; value=&quot;547&quot;/&gt;&lt;/object&gt;&lt;object type=&quot;3&quot; unique_id=&quot;10039&quot;&gt;&lt;property id=&quot;20148&quot; value=&quot;5&quot;/&gt;&lt;property id=&quot;20300&quot; value=&quot;Slide 36&quot;/&gt;&lt;property id=&quot;20307&quot; value=&quot;645&quot;/&gt;&lt;/object&gt;&lt;object type=&quot;3&quot; unique_id=&quot;10040&quot;&gt;&lt;property id=&quot;20148&quot; value=&quot;5&quot;/&gt;&lt;property id=&quot;20300&quot; value=&quot;Slide 37&quot;/&gt;&lt;property id=&quot;20307&quot; value=&quot;596&quot;/&gt;&lt;/object&gt;&lt;object type=&quot;3&quot; unique_id=&quot;10041&quot;&gt;&lt;property id=&quot;20148&quot; value=&quot;5&quot;/&gt;&lt;property id=&quot;20300&quot; value=&quot;Slide 38&quot;/&gt;&lt;property id=&quot;20307&quot; value=&quot;646&quot;/&gt;&lt;/object&gt;&lt;object type=&quot;3&quot; unique_id=&quot;10042&quot;&gt;&lt;property id=&quot;20148&quot; value=&quot;5&quot;/&gt;&lt;property id=&quot;20300&quot; value=&quot;Slide 39&quot;/&gt;&lt;property id=&quot;20307&quot; value=&quot;647&quot;/&gt;&lt;/object&gt;&lt;object type=&quot;3&quot; unique_id=&quot;10043&quot;&gt;&lt;property id=&quot;20148&quot; value=&quot;5&quot;/&gt;&lt;property id=&quot;20300&quot; value=&quot;Slide 40&quot;/&gt;&lt;property id=&quot;20307&quot; value=&quot;548&quot;/&gt;&lt;/object&gt;&lt;object type=&quot;3&quot; unique_id=&quot;10044&quot;&gt;&lt;property id=&quot;20148&quot; value=&quot;5&quot;/&gt;&lt;property id=&quot;20300&quot; value=&quot;Slide 41&quot;/&gt;&lt;property id=&quot;20307&quot; value=&quot;621&quot;/&gt;&lt;/object&gt;&lt;object type=&quot;3&quot; unique_id=&quot;10045&quot;&gt;&lt;property id=&quot;20148&quot; value=&quot;5&quot;/&gt;&lt;property id=&quot;20300&quot; value=&quot;Slide 42&quot;/&gt;&lt;property id=&quot;20307&quot; value=&quot;549&quot;/&gt;&lt;/object&gt;&lt;object type=&quot;3&quot; unique_id=&quot;10046&quot;&gt;&lt;property id=&quot;20148&quot; value=&quot;5&quot;/&gt;&lt;property id=&quot;20300&quot; value=&quot;Slide 43&quot;/&gt;&lt;property id=&quot;20307&quot; value=&quot;581&quot;/&gt;&lt;/object&gt;&lt;object type=&quot;3&quot; unique_id=&quot;10047&quot;&gt;&lt;property id=&quot;20148&quot; value=&quot;5&quot;/&gt;&lt;property id=&quot;20300&quot; value=&quot;Slide 44&quot;/&gt;&lt;property id=&quot;20307&quot; value=&quot;583&quot;/&gt;&lt;/object&gt;&lt;object type=&quot;3&quot; unique_id=&quot;10048&quot;&gt;&lt;property id=&quot;20148&quot; value=&quot;5&quot;/&gt;&lt;property id=&quot;20300&quot; value=&quot;Slide 45&quot;/&gt;&lt;property id=&quot;20307&quot; value=&quot;556&quot;/&gt;&lt;/object&gt;&lt;object type=&quot;3&quot; unique_id=&quot;10049&quot;&gt;&lt;property id=&quot;20148&quot; value=&quot;5&quot;/&gt;&lt;property id=&quot;20300&quot; value=&quot;Slide 46&quot;/&gt;&lt;property id=&quot;20307&quot; value=&quot;557&quot;/&gt;&lt;/object&gt;&lt;object type=&quot;3&quot; unique_id=&quot;10050&quot;&gt;&lt;property id=&quot;20148&quot; value=&quot;5&quot;/&gt;&lt;property id=&quot;20300&quot; value=&quot;Slide 47&quot;/&gt;&lt;property id=&quot;20307&quot; value=&quot;558&quot;/&gt;&lt;/object&gt;&lt;object type=&quot;3&quot; unique_id=&quot;10051&quot;&gt;&lt;property id=&quot;20148&quot; value=&quot;5&quot;/&gt;&lt;property id=&quot;20300&quot; value=&quot;Slide 48&quot;/&gt;&lt;property id=&quot;20307&quot; value=&quot;605&quot;/&gt;&lt;/object&gt;&lt;object type=&quot;3&quot; unique_id=&quot;10052&quot;&gt;&lt;property id=&quot;20148&quot; value=&quot;5&quot;/&gt;&lt;property id=&quot;20300&quot; value=&quot;Slide 49&quot;/&gt;&lt;property id=&quot;20307&quot; value=&quot;606&quot;/&gt;&lt;/object&gt;&lt;object type=&quot;3&quot; unique_id=&quot;10053&quot;&gt;&lt;property id=&quot;20148&quot; value=&quot;5&quot;/&gt;&lt;property id=&quot;20300&quot; value=&quot;Slide 50&quot;/&gt;&lt;property id=&quot;20307&quot; value=&quot;560&quot;/&gt;&lt;/object&gt;&lt;object type=&quot;3&quot; unique_id=&quot;10054&quot;&gt;&lt;property id=&quot;20148&quot; value=&quot;5&quot;/&gt;&lt;property id=&quot;20300&quot; value=&quot;Slide 51&quot;/&gt;&lt;property id=&quot;20307&quot; value=&quot;622&quot;/&gt;&lt;/object&gt;&lt;object type=&quot;3&quot; unique_id=&quot;10055&quot;&gt;&lt;property id=&quot;20148&quot; value=&quot;5&quot;/&gt;&lt;property id=&quot;20300&quot; value=&quot;Slide 52&quot;/&gt;&lt;property id=&quot;20307&quot; value=&quot;565&quot;/&gt;&lt;/object&gt;&lt;object type=&quot;3&quot; unique_id=&quot;10056&quot;&gt;&lt;property id=&quot;20148&quot; value=&quot;5&quot;/&gt;&lt;property id=&quot;20300&quot; value=&quot;Slide 53&quot;/&gt;&lt;property id=&quot;20307&quot; value=&quot;597&quot;/&gt;&lt;/object&gt;&lt;object type=&quot;3&quot; unique_id=&quot;10057&quot;&gt;&lt;property id=&quot;20148&quot; value=&quot;5&quot;/&gt;&lt;property id=&quot;20300&quot; value=&quot;Slide 54&quot;/&gt;&lt;property id=&quot;20307&quot; value=&quot;566&quot;/&gt;&lt;/object&gt;&lt;object type=&quot;3&quot; unique_id=&quot;10058&quot;&gt;&lt;property id=&quot;20148&quot; value=&quot;5&quot;/&gt;&lt;property id=&quot;20300&quot; value=&quot;Slide 55&quot;/&gt;&lt;property id=&quot;20307&quot; value=&quot;570&quot;/&gt;&lt;/object&gt;&lt;object type=&quot;3&quot; unique_id=&quot;10059&quot;&gt;&lt;property id=&quot;20148&quot; value=&quot;5&quot;/&gt;&lt;property id=&quot;20300&quot; value=&quot;Slide 56&quot;/&gt;&lt;property id=&quot;20307&quot; value=&quot;648&quot;/&gt;&lt;/object&gt;&lt;object type=&quot;3&quot; unique_id=&quot;10060&quot;&gt;&lt;property id=&quot;20148&quot; value=&quot;5&quot;/&gt;&lt;property id=&quot;20300&quot; value=&quot;Slide 57&quot;/&gt;&lt;property id=&quot;20307&quot; value=&quot;649&quot;/&gt;&lt;/object&gt;&lt;object type=&quot;3&quot; unique_id=&quot;10061&quot;&gt;&lt;property id=&quot;20148&quot; value=&quot;5&quot;/&gt;&lt;property id=&quot;20300&quot; value=&quot;Slide 58&quot;/&gt;&lt;property id=&quot;20307&quot; value=&quot;572&quot;/&gt;&lt;/object&gt;&lt;object type=&quot;3&quot; unique_id=&quot;10062&quot;&gt;&lt;property id=&quot;20148&quot; value=&quot;5&quot;/&gt;&lt;property id=&quot;20300&quot; value=&quot;Slide 59&quot;/&gt;&lt;property id=&quot;20307&quot; value=&quot;607&quot;/&gt;&lt;/object&gt;&lt;object type=&quot;3&quot; unique_id=&quot;10063&quot;&gt;&lt;property id=&quot;20148&quot; value=&quot;5&quot;/&gt;&lt;property id=&quot;20300&quot; value=&quot;Slide 60&quot;/&gt;&lt;property id=&quot;20307&quot; value=&quot;608&quot;/&gt;&lt;/object&gt;&lt;object type=&quot;3&quot; unique_id=&quot;10064&quot;&gt;&lt;property id=&quot;20148&quot; value=&quot;5&quot;/&gt;&lt;property id=&quot;20300&quot; value=&quot;Slide 61&quot;/&gt;&lt;property id=&quot;20307&quot; value=&quot;623&quot;/&gt;&lt;/object&gt;&lt;object type=&quot;3&quot; unique_id=&quot;10065&quot;&gt;&lt;property id=&quot;20148&quot; value=&quot;5&quot;/&gt;&lt;property id=&quot;20300&quot; value=&quot;Slide 62&quot;/&gt;&lt;property id=&quot;20307&quot; value=&quot;574&quot;/&gt;&lt;/object&gt;&lt;object type=&quot;3&quot; unique_id=&quot;10066&quot;&gt;&lt;property id=&quot;20148&quot; value=&quot;5&quot;/&gt;&lt;property id=&quot;20300&quot; value=&quot;Slide 63&quot;/&gt;&lt;property id=&quot;20307&quot; value=&quot;578&quot;/&gt;&lt;/object&gt;&lt;object type=&quot;3&quot; unique_id=&quot;10067&quot;&gt;&lt;property id=&quot;20148&quot; value=&quot;5&quot;/&gt;&lt;property id=&quot;20300&quot; value=&quot;Slide 64&quot;/&gt;&lt;property id=&quot;20307&quot; value=&quot;585&quot;/&gt;&lt;/object&gt;&lt;object type=&quot;3&quot; unique_id=&quot;10068&quot;&gt;&lt;property id=&quot;20148&quot; value=&quot;5&quot;/&gt;&lt;property id=&quot;20300&quot; value=&quot;Slide 65&quot;/&gt;&lt;property id=&quot;20307&quot; value=&quot;624&quot;/&gt;&lt;/object&gt;&lt;object type=&quot;3&quot; unique_id=&quot;10069&quot;&gt;&lt;property id=&quot;20148&quot; value=&quot;5&quot;/&gt;&lt;property id=&quot;20300&quot; value=&quot;Slide 66&quot;/&gt;&lt;property id=&quot;20307&quot; value=&quot;586&quot;/&gt;&lt;/object&gt;&lt;object type=&quot;3&quot; unique_id=&quot;10070&quot;&gt;&lt;property id=&quot;20148&quot; value=&quot;5&quot;/&gt;&lt;property id=&quot;20300&quot; value=&quot;Slide 67&quot;/&gt;&lt;property id=&quot;20307&quot; value=&quot;587&quot;/&gt;&lt;/object&gt;&lt;object type=&quot;3&quot; unique_id=&quot;10071&quot;&gt;&lt;property id=&quot;20148&quot; value=&quot;5&quot;/&gt;&lt;property id=&quot;20300&quot; value=&quot;Slide 68&quot;/&gt;&lt;property id=&quot;20307&quot; value=&quot;630&quot;/&gt;&lt;/object&gt;&lt;object type=&quot;3&quot; unique_id=&quot;10072&quot;&gt;&lt;property id=&quot;20148&quot; value=&quot;5&quot;/&gt;&lt;property id=&quot;20300&quot; value=&quot;Slide 69&quot;/&gt;&lt;property id=&quot;20307&quot; value=&quot;588&quot;/&gt;&lt;/object&gt;&lt;object type=&quot;3&quot; unique_id=&quot;10073&quot;&gt;&lt;property id=&quot;20148&quot; value=&quot;5&quot;/&gt;&lt;property id=&quot;20300&quot; value=&quot;Slide 70&quot;/&gt;&lt;property id=&quot;20307&quot; value=&quot;589&quot;/&gt;&lt;/object&gt;&lt;object type=&quot;3&quot; unique_id=&quot;10074&quot;&gt;&lt;property id=&quot;20148&quot; value=&quot;5&quot;/&gt;&lt;property id=&quot;20300&quot; value=&quot;Slide 71&quot;/&gt;&lt;property id=&quot;20307&quot; value=&quot;590&quot;/&gt;&lt;/object&gt;&lt;object type=&quot;3&quot; unique_id=&quot;10075&quot;&gt;&lt;property id=&quot;20148&quot; value=&quot;5&quot;/&gt;&lt;property id=&quot;20300&quot; value=&quot;Slide 72&quot;/&gt;&lt;property id=&quot;20307&quot; value=&quot;609&quot;/&gt;&lt;/object&gt;&lt;object type=&quot;3&quot; unique_id=&quot;10076&quot;&gt;&lt;property id=&quot;20148&quot; value=&quot;5&quot;/&gt;&lt;property id=&quot;20300&quot; value=&quot;Slide 73&quot;/&gt;&lt;property id=&quot;20307&quot; value=&quot;610&quot;/&gt;&lt;/object&gt;&lt;object type=&quot;3&quot; unique_id=&quot;10077&quot;&gt;&lt;property id=&quot;20148&quot; value=&quot;5&quot;/&gt;&lt;property id=&quot;20300&quot; value=&quot;Slide 74&quot;/&gt;&lt;property id=&quot;20307&quot; value=&quot;591&quot;/&gt;&lt;/object&gt;&lt;object type=&quot;3&quot; unique_id=&quot;10078&quot;&gt;&lt;property id=&quot;20148&quot; value=&quot;5&quot;/&gt;&lt;property id=&quot;20300&quot; value=&quot;Slide 75&quot;/&gt;&lt;property id=&quot;20307&quot; value=&quot;592&quot;/&gt;&lt;/object&gt;&lt;object type=&quot;3&quot; unique_id=&quot;10079&quot;&gt;&lt;property id=&quot;20148&quot; value=&quot;5&quot;/&gt;&lt;property id=&quot;20300&quot; value=&quot;Slide 76&quot;/&gt;&lt;property id=&quot;20307&quot; value=&quot;625&quot;/&gt;&lt;/object&gt;&lt;object type=&quot;3&quot; unique_id=&quot;10080&quot;&gt;&lt;property id=&quot;20148&quot; value=&quot;5&quot;/&gt;&lt;property id=&quot;20300&quot; value=&quot;Slide 77&quot;/&gt;&lt;property id=&quot;20307&quot; value=&quot;626&quot;/&gt;&lt;/object&gt;&lt;object type=&quot;3&quot; unique_id=&quot;10081&quot;&gt;&lt;property id=&quot;20148&quot; value=&quot;5&quot;/&gt;&lt;property id=&quot;20300&quot; value=&quot;Slide 78&quot;/&gt;&lt;property id=&quot;20307&quot; value=&quot;627&quot;/&gt;&lt;/object&gt;&lt;object type=&quot;3&quot; unique_id=&quot;10082&quot;&gt;&lt;property id=&quot;20148&quot; value=&quot;5&quot;/&gt;&lt;property id=&quot;20300&quot; value=&quot;Slide 79&quot;/&gt;&lt;property id=&quot;20307&quot; value=&quot;593&quot;/&gt;&lt;/object&gt;&lt;object type=&quot;3&quot; unique_id=&quot;10083&quot;&gt;&lt;property id=&quot;20148&quot; value=&quot;5&quot;/&gt;&lt;property id=&quot;20300&quot; value=&quot;Slide 80&quot;/&gt;&lt;property id=&quot;20307&quot; value=&quot;595&quot;/&gt;&lt;/object&gt;&lt;object type=&quot;3&quot; unique_id=&quot;10084&quot;&gt;&lt;property id=&quot;20148&quot; value=&quot;5&quot;/&gt;&lt;property id=&quot;20300&quot; value=&quot;Slide 81&quot;/&gt;&lt;property id=&quot;20307&quot; value=&quot;628&quot;/&gt;&lt;/object&gt;&lt;object type=&quot;3&quot; unique_id=&quot;10085&quot;&gt;&lt;property id=&quot;20148&quot; value=&quot;5&quot;/&gt;&lt;property id=&quot;20300&quot; value=&quot;Slide 82&quot;/&gt;&lt;property id=&quot;20307&quot; value=&quot;629&quot;/&gt;&lt;/object&gt;&lt;object type=&quot;3&quot; unique_id=&quot;10086&quot;&gt;&lt;property id=&quot;20148&quot; value=&quot;5&quot;/&gt;&lt;property id=&quot;20300&quot; value=&quot;Slide 83&quot;/&gt;&lt;property id=&quot;20307&quot; value=&quot;594&quot;/&gt;&lt;/object&gt;&lt;object type=&quot;3&quot; unique_id=&quot;10087&quot;&gt;&lt;property id=&quot;20148&quot; value=&quot;5&quot;/&gt;&lt;property id=&quot;20300&quot; value=&quot;Slide 84&quot;/&gt;&lt;property id=&quot;20307&quot; value=&quot;611&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D0E0D324DCB645B172BB6D0BD06EA6" ma:contentTypeVersion="3" ma:contentTypeDescription="Create a new document." ma:contentTypeScope="" ma:versionID="db52e332ad2e7411246d0f004255ae99">
  <xsd:schema xmlns:xsd="http://www.w3.org/2001/XMLSchema" xmlns:xs="http://www.w3.org/2001/XMLSchema" xmlns:p="http://schemas.microsoft.com/office/2006/metadata/properties" xmlns:ns2="ce88c279-ea88-4ecc-9564-e6ef5cc51e47" targetNamespace="http://schemas.microsoft.com/office/2006/metadata/properties" ma:root="true" ma:fieldsID="a6950107c14a0f901cb9c03942da9cff" ns2:_="">
    <xsd:import namespace="ce88c279-ea88-4ecc-9564-e6ef5cc51e47"/>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88c279-ea88-4ecc-9564-e6ef5cc51e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A7AF23-99E6-46DF-8823-5249603AA53C}">
  <ds:schemaRefs>
    <ds:schemaRef ds:uri="ce88c279-ea88-4ecc-9564-e6ef5cc51e4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C558BC-3385-411F-80EB-6611E31DECFB}">
  <ds:schemaRefs>
    <ds:schemaRef ds:uri="http://schemas.microsoft.com/sharepoint/v3/contenttype/forms"/>
  </ds:schemaRefs>
</ds:datastoreItem>
</file>

<file path=customXml/itemProps3.xml><?xml version="1.0" encoding="utf-8"?>
<ds:datastoreItem xmlns:ds="http://schemas.openxmlformats.org/officeDocument/2006/customXml" ds:itemID="{7019191B-7024-4D96-9BC6-767B65F1D0B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93</Slides>
  <Notes>66</Notes>
  <HiddenSlides>0</HiddenSlide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Office Theme</vt:lpstr>
      <vt:lpstr>Unit 3  Underlying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1-persistent CSMA </vt:lpstr>
      <vt:lpstr>Non-persistent CSMA</vt:lpstr>
      <vt:lpstr>P-Persistent CSMA</vt:lpstr>
      <vt:lpstr>P-Persistent CSMA</vt:lpstr>
      <vt:lpstr>CSMA/CD</vt:lpstr>
      <vt:lpstr>PowerPoint Presentation</vt:lpstr>
      <vt:lpstr>PowerPoint Presentation</vt:lpstr>
      <vt:lpstr>PowerPoint Presentation</vt:lpstr>
      <vt:lpstr>Minimum Frame Size</vt:lpstr>
      <vt:lpstr>PowerPoint Presentation</vt:lpstr>
      <vt:lpstr>PowerPoint Presentation</vt:lpstr>
      <vt:lpstr>PowerPoint Presentation</vt:lpstr>
      <vt:lpstr>Problem</vt:lpstr>
      <vt:lpstr>Solution</vt:lpstr>
      <vt:lpstr>PowerPoint Presentation</vt:lpstr>
      <vt:lpstr>IEEE 802.3 (Ethernet) Cabling</vt:lpstr>
      <vt:lpstr>IEEE 802.3 (Ethernet) Cabling</vt:lpstr>
      <vt:lpstr> IEEE 802.3 (Ethernet)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revision>1</cp:revision>
  <dcterms:created xsi:type="dcterms:W3CDTF">2000-01-15T04:50:39Z</dcterms:created>
  <dcterms:modified xsi:type="dcterms:W3CDTF">2025-09-07T11:38:48Z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0x01010059D0E0D324DCB645B172BB6D0BD06EA6</vt:lpwstr>
  </property>
</Properties>
</file>