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%20Yewle\Downloads\KPMG%20INTERNSHIP\TASK%202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%20Yewle\Downloads\KPMG%20INTERNSHIP\TASK%202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%20Yewle\Downloads\KPMG%20INTERNSHIP\TASK%202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cky%20Yewle\Downloads\KPMG%20INTERNSHIP\TASK%202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[KPMG_VI_New_raw_data_update_final.xlsx]RFM ANALYSIS!PivotTable2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 PROFILE </a:t>
            </a:r>
            <a:r>
              <a:rPr lang="en-IN" baseline="0"/>
              <a:t>- RFM VALUE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741732283464566"/>
          <c:y val="0.13087248322147652"/>
          <c:w val="0.7324295713035871"/>
          <c:h val="0.74487278855243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'RFM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'RFM ANALYSIS'!$A$4:$A$8</c:f>
              <c:strCache>
                <c:ptCount val="4"/>
                <c:pt idx="0">
                  <c:v>Bronz Customer</c:v>
                </c:pt>
                <c:pt idx="1">
                  <c:v>Gold Customer</c:v>
                </c:pt>
                <c:pt idx="2">
                  <c:v>Platinum Customer</c:v>
                </c:pt>
                <c:pt idx="3">
                  <c:v>SilverCustomer</c:v>
                </c:pt>
              </c:strCache>
            </c:strRef>
          </c:cat>
          <c:val>
            <c:numRef>
              <c:f>'RFM ANALYSIS'!$B$4:$B$8</c:f>
              <c:numCache>
                <c:formatCode>General</c:formatCode>
                <c:ptCount val="4"/>
                <c:pt idx="0">
                  <c:v>307245</c:v>
                </c:pt>
                <c:pt idx="1">
                  <c:v>308951</c:v>
                </c:pt>
                <c:pt idx="2">
                  <c:v>126698</c:v>
                </c:pt>
                <c:pt idx="3">
                  <c:v>233971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83-4862-ACD0-3D7D3A7F8F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314720"/>
        <c:axId val="1795315136"/>
      </c:barChart>
      <c:catAx>
        <c:axId val="179531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15136"/>
        <c:crosses val="autoZero"/>
        <c:auto val="1"/>
        <c:lblAlgn val="ctr"/>
        <c:lblOffset val="100"/>
        <c:noMultiLvlLbl val="0"/>
      </c:catAx>
      <c:valAx>
        <c:axId val="179531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1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[KPMG_VI_New_raw_data_update_final.xlsx]AGE CLUSTERS PROFIT!PivotTable1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CLUSTERS PROFIT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CLUSTERS PROFIT'!$B$3:$B$4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'AGE CLUSTERS PROFIT'!$A$5:$A$16</c:f>
              <c:strCache>
                <c:ptCount val="11"/>
                <c:pt idx="0">
                  <c:v>Group1</c:v>
                </c:pt>
                <c:pt idx="1">
                  <c:v>Group2</c:v>
                </c:pt>
                <c:pt idx="2">
                  <c:v>Group3</c:v>
                </c:pt>
                <c:pt idx="3">
                  <c:v>Group4</c:v>
                </c:pt>
                <c:pt idx="4">
                  <c:v>Group5</c:v>
                </c:pt>
                <c:pt idx="5">
                  <c:v>Group6</c:v>
                </c:pt>
                <c:pt idx="6">
                  <c:v>Group7</c:v>
                </c:pt>
                <c:pt idx="7">
                  <c:v>Group8</c:v>
                </c:pt>
                <c:pt idx="8">
                  <c:v>Group9</c:v>
                </c:pt>
                <c:pt idx="9">
                  <c:v>Group10</c:v>
                </c:pt>
                <c:pt idx="10">
                  <c:v>Group11</c:v>
                </c:pt>
              </c:strCache>
            </c:strRef>
          </c:cat>
          <c:val>
            <c:numRef>
              <c:f>'AGE CLUSTERS PROFIT'!$B$5:$B$16</c:f>
              <c:numCache>
                <c:formatCode>General</c:formatCode>
                <c:ptCount val="11"/>
                <c:pt idx="0">
                  <c:v>26215.649999999994</c:v>
                </c:pt>
                <c:pt idx="1">
                  <c:v>26977.389999999996</c:v>
                </c:pt>
                <c:pt idx="2">
                  <c:v>22645.719999999994</c:v>
                </c:pt>
                <c:pt idx="3">
                  <c:v>15476.689999999997</c:v>
                </c:pt>
                <c:pt idx="4">
                  <c:v>46099.729999999989</c:v>
                </c:pt>
                <c:pt idx="5">
                  <c:v>31583.430000000004</c:v>
                </c:pt>
                <c:pt idx="6">
                  <c:v>11501.730000000001</c:v>
                </c:pt>
                <c:pt idx="7">
                  <c:v>33880.399999999994</c:v>
                </c:pt>
                <c:pt idx="8">
                  <c:v>13612.9</c:v>
                </c:pt>
                <c:pt idx="9">
                  <c:v>9983.8000000000029</c:v>
                </c:pt>
                <c:pt idx="10">
                  <c:v>8182.93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3-4375-A4B0-3BD846142C88}"/>
            </c:ext>
          </c:extLst>
        </c:ser>
        <c:ser>
          <c:idx val="1"/>
          <c:order val="1"/>
          <c:tx>
            <c:strRef>
              <c:f>'AGE CLUSTERS PROFIT'!$C$3:$C$4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'AGE CLUSTERS PROFIT'!$A$5:$A$16</c:f>
              <c:strCache>
                <c:ptCount val="11"/>
                <c:pt idx="0">
                  <c:v>Group1</c:v>
                </c:pt>
                <c:pt idx="1">
                  <c:v>Group2</c:v>
                </c:pt>
                <c:pt idx="2">
                  <c:v>Group3</c:v>
                </c:pt>
                <c:pt idx="3">
                  <c:v>Group4</c:v>
                </c:pt>
                <c:pt idx="4">
                  <c:v>Group5</c:v>
                </c:pt>
                <c:pt idx="5">
                  <c:v>Group6</c:v>
                </c:pt>
                <c:pt idx="6">
                  <c:v>Group7</c:v>
                </c:pt>
                <c:pt idx="7">
                  <c:v>Group8</c:v>
                </c:pt>
                <c:pt idx="8">
                  <c:v>Group9</c:v>
                </c:pt>
                <c:pt idx="9">
                  <c:v>Group10</c:v>
                </c:pt>
                <c:pt idx="10">
                  <c:v>Group11</c:v>
                </c:pt>
              </c:strCache>
            </c:strRef>
          </c:cat>
          <c:val>
            <c:numRef>
              <c:f>'AGE CLUSTERS PROFIT'!$C$5:$C$16</c:f>
              <c:numCache>
                <c:formatCode>General</c:formatCode>
                <c:ptCount val="11"/>
                <c:pt idx="0">
                  <c:v>24476.76</c:v>
                </c:pt>
                <c:pt idx="1">
                  <c:v>20685.97</c:v>
                </c:pt>
                <c:pt idx="2">
                  <c:v>25382.419999999995</c:v>
                </c:pt>
                <c:pt idx="3">
                  <c:v>27125.980000000003</c:v>
                </c:pt>
                <c:pt idx="4">
                  <c:v>51114.38</c:v>
                </c:pt>
                <c:pt idx="5">
                  <c:v>31753.739999999983</c:v>
                </c:pt>
                <c:pt idx="6">
                  <c:v>19581.539999999997</c:v>
                </c:pt>
                <c:pt idx="7">
                  <c:v>25559.84</c:v>
                </c:pt>
                <c:pt idx="8">
                  <c:v>23235.17</c:v>
                </c:pt>
                <c:pt idx="9">
                  <c:v>16987.799999999996</c:v>
                </c:pt>
                <c:pt idx="10">
                  <c:v>11723.56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3-4375-A4B0-3BD846142C88}"/>
            </c:ext>
          </c:extLst>
        </c:ser>
        <c:ser>
          <c:idx val="2"/>
          <c:order val="2"/>
          <c:tx>
            <c:strRef>
              <c:f>'AGE CLUSTERS PROFIT'!$D$3:$D$4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'AGE CLUSTERS PROFIT'!$A$5:$A$16</c:f>
              <c:strCache>
                <c:ptCount val="11"/>
                <c:pt idx="0">
                  <c:v>Group1</c:v>
                </c:pt>
                <c:pt idx="1">
                  <c:v>Group2</c:v>
                </c:pt>
                <c:pt idx="2">
                  <c:v>Group3</c:v>
                </c:pt>
                <c:pt idx="3">
                  <c:v>Group4</c:v>
                </c:pt>
                <c:pt idx="4">
                  <c:v>Group5</c:v>
                </c:pt>
                <c:pt idx="5">
                  <c:v>Group6</c:v>
                </c:pt>
                <c:pt idx="6">
                  <c:v>Group7</c:v>
                </c:pt>
                <c:pt idx="7">
                  <c:v>Group8</c:v>
                </c:pt>
                <c:pt idx="8">
                  <c:v>Group9</c:v>
                </c:pt>
                <c:pt idx="9">
                  <c:v>Group10</c:v>
                </c:pt>
                <c:pt idx="10">
                  <c:v>Group11</c:v>
                </c:pt>
              </c:strCache>
            </c:strRef>
          </c:cat>
          <c:val>
            <c:numRef>
              <c:f>'AGE CLUSTERS PROFIT'!$D$5:$D$16</c:f>
              <c:numCache>
                <c:formatCode>General</c:formatCode>
                <c:ptCount val="11"/>
                <c:pt idx="0">
                  <c:v>44044.72</c:v>
                </c:pt>
                <c:pt idx="1">
                  <c:v>43718.690000000017</c:v>
                </c:pt>
                <c:pt idx="2">
                  <c:v>34157.94</c:v>
                </c:pt>
                <c:pt idx="3">
                  <c:v>35134.43</c:v>
                </c:pt>
                <c:pt idx="4">
                  <c:v>123378.58000000005</c:v>
                </c:pt>
                <c:pt idx="5">
                  <c:v>55414.73</c:v>
                </c:pt>
                <c:pt idx="6">
                  <c:v>33537.37999999999</c:v>
                </c:pt>
                <c:pt idx="7">
                  <c:v>34015.96</c:v>
                </c:pt>
                <c:pt idx="8">
                  <c:v>55968.220000000023</c:v>
                </c:pt>
                <c:pt idx="9">
                  <c:v>12733.310000000001</c:v>
                </c:pt>
                <c:pt idx="10">
                  <c:v>13542.05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B3-4375-A4B0-3BD846142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524095"/>
        <c:axId val="302497887"/>
      </c:barChart>
      <c:catAx>
        <c:axId val="30252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497887"/>
        <c:crosses val="autoZero"/>
        <c:auto val="1"/>
        <c:lblAlgn val="ctr"/>
        <c:lblOffset val="100"/>
        <c:noMultiLvlLbl val="0"/>
      </c:catAx>
      <c:valAx>
        <c:axId val="30249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52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[KPMG_VI_New_raw_data_update_final.xlsx]NO. OF CARS IN EACH STATE!PivotTable1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</a:t>
            </a:r>
            <a:r>
              <a:rPr lang="en-IN" baseline="0"/>
              <a:t> OF CARS IN EACH STATE </a:t>
            </a:r>
            <a:endParaRPr lang="en-IN"/>
          </a:p>
        </c:rich>
      </c:tx>
      <c:layout>
        <c:manualLayout>
          <c:xMode val="edge"/>
          <c:yMode val="edge"/>
          <c:x val="0.17808318072114585"/>
          <c:y val="5.1058883125699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'NO. OF CARS IN EACH STATE'!$B$3:$B$4</c:f>
              <c:strCache>
                <c:ptCount val="1"/>
                <c:pt idx="0">
                  <c:v>New South Wales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'NO. OF CARS IN EACH STATE'!$A$5:$A$7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'NO. OF CARS IN EACH STATE'!$B$5:$B$7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F7F-8E67-2584FA47C1E9}"/>
            </c:ext>
          </c:extLst>
        </c:ser>
        <c:ser>
          <c:idx val="1"/>
          <c:order val="1"/>
          <c:tx>
            <c:strRef>
              <c:f>'NO. OF CARS IN EACH STATE'!$C$3:$C$4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'NO. OF CARS IN EACH STATE'!$A$5:$A$7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'NO. OF CARS IN EACH STATE'!$C$5:$C$7</c:f>
              <c:numCache>
                <c:formatCode>General</c:formatCode>
                <c:ptCount val="2"/>
                <c:pt idx="0">
                  <c:v>424</c:v>
                </c:pt>
                <c:pt idx="1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F7F-8E67-2584FA47C1E9}"/>
            </c:ext>
          </c:extLst>
        </c:ser>
        <c:ser>
          <c:idx val="2"/>
          <c:order val="2"/>
          <c:tx>
            <c:strRef>
              <c:f>'NO. OF CARS IN EACH STATE'!$D$3:$D$4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'NO. OF CARS IN EACH STATE'!$A$5:$A$7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'NO. OF CARS IN EACH STATE'!$D$5:$D$7</c:f>
              <c:numCache>
                <c:formatCode>General</c:formatCode>
                <c:ptCount val="2"/>
                <c:pt idx="0">
                  <c:v>173</c:v>
                </c:pt>
                <c:pt idx="1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F7F-8E67-2584FA47C1E9}"/>
            </c:ext>
          </c:extLst>
        </c:ser>
        <c:ser>
          <c:idx val="3"/>
          <c:order val="3"/>
          <c:tx>
            <c:strRef>
              <c:f>'NO. OF CARS IN EACH STATE'!$E$3:$E$4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'NO. OF CARS IN EACH STATE'!$A$5:$A$7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'NO. OF CARS IN EACH STATE'!$E$5:$E$7</c:f>
              <c:numCache>
                <c:formatCode>General</c:formatCode>
                <c:ptCount val="2"/>
                <c:pt idx="0">
                  <c:v>224</c:v>
                </c:pt>
                <c:pt idx="1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D-4F7F-8E67-2584FA47C1E9}"/>
            </c:ext>
          </c:extLst>
        </c:ser>
        <c:ser>
          <c:idx val="4"/>
          <c:order val="4"/>
          <c:tx>
            <c:strRef>
              <c:f>'NO. OF CARS IN EACH STATE'!$F$3:$F$4</c:f>
              <c:strCache>
                <c:ptCount val="1"/>
                <c:pt idx="0">
                  <c:v>Victoria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'NO. OF CARS IN EACH STATE'!$A$5:$A$7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'NO. OF CARS IN EACH STATE'!$F$5:$F$7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3D-4F7F-8E67-2584FA47C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9104255"/>
        <c:axId val="1779107999"/>
      </c:barChart>
      <c:catAx>
        <c:axId val="177910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107999"/>
        <c:crosses val="autoZero"/>
        <c:auto val="1"/>
        <c:lblAlgn val="ctr"/>
        <c:lblOffset val="100"/>
        <c:noMultiLvlLbl val="0"/>
      </c:catAx>
      <c:valAx>
        <c:axId val="177910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10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51290463692045"/>
          <c:y val="0.36424139690871976"/>
          <c:w val="0.24048709536307961"/>
          <c:h val="0.3692020268299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[KPMG_VI_New_raw_data_update_final.xlsx]PROFIT BASED ON INDUSTRY!PivotTable3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BASED ON INDUSTRY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BASED ON INDUSTRY'!$B$3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BASED ON INDUSTRY'!$A$4:$A$13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'PROFIT BASED ON INDUSTRY'!$B$4:$B$13</c:f>
              <c:numCache>
                <c:formatCode>General</c:formatCode>
                <c:ptCount val="9"/>
                <c:pt idx="0">
                  <c:v>29154.999999999996</c:v>
                </c:pt>
                <c:pt idx="1">
                  <c:v>33161.589999999997</c:v>
                </c:pt>
                <c:pt idx="2">
                  <c:v>194349.99999999985</c:v>
                </c:pt>
                <c:pt idx="3">
                  <c:v>156863.86999999997</c:v>
                </c:pt>
                <c:pt idx="4">
                  <c:v>55325.29</c:v>
                </c:pt>
                <c:pt idx="5">
                  <c:v>211798.56999999989</c:v>
                </c:pt>
                <c:pt idx="6">
                  <c:v>58444.719999999979</c:v>
                </c:pt>
                <c:pt idx="7">
                  <c:v>82541.950000000026</c:v>
                </c:pt>
                <c:pt idx="8">
                  <c:v>21081.45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4-4E65-B54A-6F0157C65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159391"/>
        <c:axId val="368156479"/>
      </c:barChart>
      <c:catAx>
        <c:axId val="36815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56479"/>
        <c:crosses val="autoZero"/>
        <c:auto val="1"/>
        <c:lblAlgn val="ctr"/>
        <c:lblOffset val="100"/>
        <c:noMultiLvlLbl val="0"/>
      </c:catAx>
      <c:valAx>
        <c:axId val="368156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159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</a:t>
            </a:r>
            <a:r>
              <a:rPr lang="en-US" dirty="0"/>
              <a:t>Data Analyst</a:t>
            </a:r>
            <a:r>
              <a:rPr dirty="0"/>
              <a:t>] 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89200" y="931792"/>
            <a:ext cx="8565600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Sprocket Central Pty Ltd is a long-standing KPMG client whom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specialises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 high-quality bikes and accessible cycling accessories to riders.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Their marketing team is looking to boost business by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analysing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their existing customer dataset to determine customer trends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333333"/>
                </a:solidFill>
                <a:latin typeface="Open Sans" panose="020B0606030504020204" pitchFamily="34" charset="0"/>
              </a:rPr>
              <a:t>The dataset contain 5 sheets 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306625" y="716165"/>
            <a:ext cx="5535376" cy="4415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first we have to do ETL operations </a:t>
            </a:r>
            <a:r>
              <a:rPr lang="en-US" dirty="0" err="1"/>
              <a:t>ie</a:t>
            </a:r>
            <a:r>
              <a:rPr lang="en-US" dirty="0"/>
              <a:t>. Extract Transform loading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so lets work:-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1)   Remove all NA from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2)   Create pivot of  Count of </a:t>
            </a:r>
            <a:r>
              <a:rPr lang="en-US" dirty="0" err="1"/>
              <a:t>product_id</a:t>
            </a:r>
            <a:r>
              <a:rPr lang="en-US" dirty="0"/>
              <a:t>, Min of Recency, Sum of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3)   Find out recency by subtracting date of transaction and date of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4)  Now  transform the data by finding out quartiles of recency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5)  Find  out the </a:t>
            </a:r>
            <a:r>
              <a:rPr lang="en-US" dirty="0" err="1"/>
              <a:t>R_score</a:t>
            </a:r>
            <a:r>
              <a:rPr lang="en-US" dirty="0"/>
              <a:t>, </a:t>
            </a:r>
            <a:r>
              <a:rPr lang="en-US" dirty="0" err="1"/>
              <a:t>F_score</a:t>
            </a:r>
            <a:r>
              <a:rPr lang="en-US" dirty="0"/>
              <a:t>, </a:t>
            </a:r>
            <a:r>
              <a:rPr lang="en-US" dirty="0" err="1"/>
              <a:t>M_score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6)  Now  do RFM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7) splitting columns according to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8)  scaling numeric columns and convert categorical data into </a:t>
            </a:r>
            <a:r>
              <a:rPr lang="en-US" dirty="0" err="1"/>
              <a:t>dummy_variables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9) </a:t>
            </a:r>
            <a:r>
              <a:rPr lang="en-US" dirty="0" err="1"/>
              <a:t>concat</a:t>
            </a:r>
            <a:r>
              <a:rPr lang="en-US" dirty="0"/>
              <a:t> the dataset and work for model building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382D5C-218C-47D6-BFAC-E6886FE98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2" t="40329" r="6680" b="10825"/>
          <a:stretch/>
        </p:blipFill>
        <p:spPr>
          <a:xfrm>
            <a:off x="297246" y="965200"/>
            <a:ext cx="759368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75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48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55119-944B-42CB-B78C-B44A5B11AD4D}"/>
              </a:ext>
            </a:extLst>
          </p:cNvPr>
          <p:cNvSpPr txBox="1"/>
          <p:nvPr/>
        </p:nvSpPr>
        <p:spPr>
          <a:xfrm>
            <a:off x="431800" y="1083299"/>
            <a:ext cx="4292599" cy="31085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So After Data exploration our Dataset is ready for modelling.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Here as the distribution is unequal so we have resampled data of data type object.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Now,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lets start I have done dat</a:t>
            </a:r>
            <a:r>
              <a:rPr lang="en-US" dirty="0"/>
              <a:t>a modelling with the help of ensemble technique of Random Forest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Lets</a:t>
            </a:r>
            <a:r>
              <a:rPr lang="en-US" dirty="0"/>
              <a:t> fit the dataset to random forest classifier algorithm and find out  the accuracy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 got the accuracy, Confusion matrix</a:t>
            </a:r>
            <a:r>
              <a:rPr lang="en-US" dirty="0"/>
              <a:t>, and classification report as shown in diagram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 we got the accuracy of 95% which is much accurate for us..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2C227-6D11-4123-9100-398DD384A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8" t="25879" r="41760"/>
          <a:stretch/>
        </p:blipFill>
        <p:spPr>
          <a:xfrm>
            <a:off x="4951174" y="2438399"/>
            <a:ext cx="4089400" cy="2705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9ECE02-20A9-4212-8BA4-AB382835C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745576"/>
              </p:ext>
            </p:extLst>
          </p:nvPr>
        </p:nvGraphicFramePr>
        <p:xfrm>
          <a:off x="135468" y="820526"/>
          <a:ext cx="4572000" cy="2362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EA9B10B-9BE9-4ABB-B3A8-355A149BD4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36921"/>
              </p:ext>
            </p:extLst>
          </p:nvPr>
        </p:nvGraphicFramePr>
        <p:xfrm>
          <a:off x="4802751" y="820525"/>
          <a:ext cx="4373150" cy="2289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BD7D477-EC16-4696-85EC-2F781C82D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287322"/>
              </p:ext>
            </p:extLst>
          </p:nvPr>
        </p:nvGraphicFramePr>
        <p:xfrm>
          <a:off x="84175" y="3217236"/>
          <a:ext cx="3920067" cy="1866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8399044-756E-4282-9F25-4C2D66EF9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80471"/>
              </p:ext>
            </p:extLst>
          </p:nvPr>
        </p:nvGraphicFramePr>
        <p:xfrm>
          <a:off x="4487825" y="3131067"/>
          <a:ext cx="4572000" cy="203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Submitted by 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11EF7C-41FA-4E6D-B98E-69430CA06D09}"/>
              </a:ext>
            </a:extLst>
          </p:cNvPr>
          <p:cNvSpPr txBox="1"/>
          <p:nvPr/>
        </p:nvSpPr>
        <p:spPr>
          <a:xfrm>
            <a:off x="1329267" y="2700867"/>
            <a:ext cx="23706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Viki P.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Yeole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571</Words>
  <Application>Microsoft Office PowerPoint</Application>
  <PresentationFormat>On-screen Show (16:9)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vickyyeole1@outlook.com</cp:lastModifiedBy>
  <cp:revision>2</cp:revision>
  <dcterms:modified xsi:type="dcterms:W3CDTF">2021-10-28T08:33:48Z</dcterms:modified>
</cp:coreProperties>
</file>