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3" r:id="rId19"/>
    <p:sldId id="284" r:id="rId20"/>
    <p:sldId id="278" r:id="rId21"/>
    <p:sldId id="285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kyyeole1@outlook.com" initials="v" lastIdx="1" clrIdx="0">
    <p:extLst>
      <p:ext uri="{19B8F6BF-5375-455C-9EA6-DF929625EA0E}">
        <p15:presenceInfo xmlns:p15="http://schemas.microsoft.com/office/powerpoint/2012/main" userId="2b6abe9a9e7953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67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6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78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0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8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8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20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7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6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1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3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C7A5-E90E-416D-ABB5-414AFA92E842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AA7F38-0993-44B8-BF31-274360FD0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1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ECA1-ACE9-40C7-8D20-6A62AEBE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800" y="43593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HR Attrition Prediction</a:t>
            </a: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9FBA5-9429-4EC5-B9FF-CC37BC22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3355" y="3721396"/>
            <a:ext cx="3844413" cy="210913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:-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Viki P.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Yeole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Batch:-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PGA 9 Batch</a:t>
            </a:r>
          </a:p>
        </p:txBody>
      </p:sp>
    </p:spTree>
    <p:extLst>
      <p:ext uri="{BB962C8B-B14F-4D97-AF65-F5344CB8AC3E}">
        <p14:creationId xmlns:p14="http://schemas.microsoft.com/office/powerpoint/2010/main" val="384490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BB7-390E-40A4-A8A9-49453FC1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607" y="300073"/>
            <a:ext cx="8911687" cy="654084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Visualisation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9541B8-2361-4307-B29E-ED28FDCE5E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5" y="1602660"/>
            <a:ext cx="5014656" cy="43208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C841AA-16A3-4C6F-AF63-62D4AC45B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51" y="1582995"/>
            <a:ext cx="5014655" cy="4320847"/>
          </a:xfrm>
        </p:spPr>
      </p:pic>
    </p:spTree>
    <p:extLst>
      <p:ext uri="{BB962C8B-B14F-4D97-AF65-F5344CB8AC3E}">
        <p14:creationId xmlns:p14="http://schemas.microsoft.com/office/powerpoint/2010/main" val="288324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D3C8-D84B-4840-B456-675C83A7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Visualisation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D6D63-BA4E-4D54-B3D9-F0AA04F37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69" y="1769805"/>
            <a:ext cx="5083482" cy="429669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DE8F34-9FCF-4D24-A620-0ECBC854D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8" y="1769806"/>
            <a:ext cx="5545393" cy="4296696"/>
          </a:xfrm>
        </p:spPr>
      </p:pic>
    </p:spTree>
    <p:extLst>
      <p:ext uri="{BB962C8B-B14F-4D97-AF65-F5344CB8AC3E}">
        <p14:creationId xmlns:p14="http://schemas.microsoft.com/office/powerpoint/2010/main" val="53153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D3C8-D84B-4840-B456-675C83A7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Visualisation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867104-A2B9-4B4C-858F-6BFF854363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38" y="1720645"/>
            <a:ext cx="5011123" cy="4424754"/>
          </a:xfr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F04EC03D-7BF2-40AD-A7D6-316CAB58E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1" y="1720644"/>
            <a:ext cx="6031755" cy="45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3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D3C8-D84B-4840-B456-675C83A7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Visualisation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D964C8-54E7-4D3D-9672-23A351077B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870920"/>
            <a:ext cx="4313237" cy="230361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5C4E40-7760-4249-9EFC-1238809F7F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862982"/>
            <a:ext cx="4313238" cy="2303611"/>
          </a:xfrm>
        </p:spPr>
      </p:pic>
    </p:spTree>
    <p:extLst>
      <p:ext uri="{BB962C8B-B14F-4D97-AF65-F5344CB8AC3E}">
        <p14:creationId xmlns:p14="http://schemas.microsoft.com/office/powerpoint/2010/main" val="216916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D3C8-D84B-4840-B456-675C83A7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Visualisation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866400F-E130-472F-90EC-9C1DC633E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61" y="1688841"/>
            <a:ext cx="7837181" cy="4185676"/>
          </a:xfrm>
        </p:spPr>
      </p:pic>
    </p:spTree>
    <p:extLst>
      <p:ext uri="{BB962C8B-B14F-4D97-AF65-F5344CB8AC3E}">
        <p14:creationId xmlns:p14="http://schemas.microsoft.com/office/powerpoint/2010/main" val="28430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2F54-2DF0-42BF-AE57-002D512D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406"/>
          </a:xfrm>
        </p:spPr>
        <p:txBody>
          <a:bodyPr/>
          <a:lstStyle/>
          <a:p>
            <a:r>
              <a:rPr lang="en-US" dirty="0"/>
              <a:t>Splitting the Dataset in  Train and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93C2-947D-4F00-85BF-7A5D68E1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4335"/>
            <a:ext cx="8915400" cy="4406887"/>
          </a:xfrm>
        </p:spPr>
        <p:txBody>
          <a:bodyPr/>
          <a:lstStyle/>
          <a:p>
            <a:r>
              <a:rPr lang="en-US" dirty="0"/>
              <a:t>Data Partition:-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Splitted</a:t>
            </a:r>
            <a:r>
              <a:rPr lang="en-US" dirty="0"/>
              <a:t> the data in 2 parts X and y where X contain all column of </a:t>
            </a:r>
            <a:r>
              <a:rPr lang="en-US" dirty="0" err="1"/>
              <a:t>upsampled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 data except ‘</a:t>
            </a:r>
            <a:r>
              <a:rPr lang="en-US" dirty="0" err="1"/>
              <a:t>Attrition_yes</a:t>
            </a:r>
            <a:r>
              <a:rPr lang="en-US" dirty="0"/>
              <a:t>’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 contain only </a:t>
            </a:r>
            <a:r>
              <a:rPr lang="en-US" dirty="0" err="1"/>
              <a:t>Attrition_yes</a:t>
            </a:r>
            <a:r>
              <a:rPr lang="en-US" dirty="0"/>
              <a:t> column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 we have partitioned data into ratio train size 0.7 and test size 0.3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C00A2-AC7F-41FB-8F2D-0A5EBE30C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989966"/>
            <a:ext cx="8915400" cy="20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DA8C-ACBE-43ED-85E2-8693DF5C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064"/>
          </a:xfrm>
        </p:spPr>
        <p:txBody>
          <a:bodyPr/>
          <a:lstStyle/>
          <a:p>
            <a:pPr algn="ctr"/>
            <a:r>
              <a:rPr lang="en-US" dirty="0"/>
              <a:t>Scaling the entities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7E16C-F26C-4367-8B3F-83C4D504E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62" y="2020767"/>
            <a:ext cx="8915400" cy="3178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30C5-10D5-427E-8FB9-99F5240CF18D}"/>
              </a:ext>
            </a:extLst>
          </p:cNvPr>
          <p:cNvSpPr txBox="1"/>
          <p:nvPr/>
        </p:nvSpPr>
        <p:spPr>
          <a:xfrm>
            <a:off x="2592925" y="1189703"/>
            <a:ext cx="902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Here we have used Min-Max scaler where we have scaled variables between </a:t>
            </a:r>
            <a:r>
              <a:rPr lang="en-IN" dirty="0"/>
              <a:t>0 to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0D63-7016-4273-BCF2-55855EAD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267" y="358893"/>
            <a:ext cx="8911687" cy="6737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Evaluation Process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D20D3C-69CE-4862-BA91-88659A4D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071716"/>
            <a:ext cx="8915400" cy="4397054"/>
          </a:xfrm>
        </p:spPr>
        <p:txBody>
          <a:bodyPr/>
          <a:lstStyle/>
          <a:p>
            <a:r>
              <a:rPr lang="en-US" dirty="0"/>
              <a:t> Accuracy: Accuracy determine how often the model predicts default and non-default correctly.</a:t>
            </a:r>
          </a:p>
          <a:p>
            <a:r>
              <a:rPr lang="en-US" dirty="0"/>
              <a:t>Precision: Precision calculates whenever our models predicts it is default how often it is correct. </a:t>
            </a:r>
          </a:p>
          <a:p>
            <a:r>
              <a:rPr lang="en-US" dirty="0"/>
              <a:t>Recall: Recall regulate the actual default that the model is actually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True Positive </a:t>
            </a:r>
            <a:r>
              <a:rPr lang="en-US" dirty="0"/>
              <a:t>– A person who is defaulter and predicted as defaulter.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True Negative</a:t>
            </a:r>
            <a:r>
              <a:rPr lang="en-US" i="1" dirty="0"/>
              <a:t> </a:t>
            </a:r>
            <a:r>
              <a:rPr lang="en-US" dirty="0"/>
              <a:t>– A person who is non-defaulter and predicted as non-defaulter.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False Positive </a:t>
            </a:r>
            <a:r>
              <a:rPr lang="en-US" dirty="0"/>
              <a:t>– A person who is predicted defaulter is non-defaulter. 	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False Negative </a:t>
            </a:r>
            <a:r>
              <a:rPr lang="en-US" dirty="0"/>
              <a:t>– A person who is predicted non-defaulter is defaulter.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B66F1B-D0A9-402B-93F5-491720E3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97" y="4690478"/>
            <a:ext cx="7637862" cy="18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0302-F6ED-4A0C-A9B4-B3512E27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11285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8241-BAF6-4210-B8BC-CEA51CEE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2450" y="1648047"/>
            <a:ext cx="5112341" cy="4455041"/>
          </a:xfrm>
        </p:spPr>
        <p:txBody>
          <a:bodyPr/>
          <a:lstStyle/>
          <a:p>
            <a:r>
              <a:rPr lang="en-US" dirty="0"/>
              <a:t>Here first we have Run the model with Recursive feature elimination as we have to use only those variable which are Important for predicting the attrition.</a:t>
            </a:r>
          </a:p>
          <a:p>
            <a:r>
              <a:rPr lang="en-US" dirty="0"/>
              <a:t>Running model with stats model and generalized linear model for predicting coefficient .</a:t>
            </a:r>
          </a:p>
          <a:p>
            <a:r>
              <a:rPr lang="en-US" dirty="0"/>
              <a:t>Using </a:t>
            </a:r>
            <a:r>
              <a:rPr lang="en-US" dirty="0" err="1"/>
              <a:t>vif</a:t>
            </a:r>
            <a:r>
              <a:rPr lang="en-US" dirty="0"/>
              <a:t> we have removed multicollinearity</a:t>
            </a:r>
            <a:r>
              <a:rPr lang="en-IN" dirty="0"/>
              <a:t>.</a:t>
            </a:r>
          </a:p>
          <a:p>
            <a:r>
              <a:rPr lang="en-IN" dirty="0"/>
              <a:t>Again fit the model with </a:t>
            </a:r>
            <a:r>
              <a:rPr lang="en-IN" dirty="0" err="1"/>
              <a:t>logreg</a:t>
            </a:r>
            <a:r>
              <a:rPr lang="en-IN" dirty="0"/>
              <a:t> and then predicted confusion matrix and classification report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2A30E67-4127-447F-87E5-5DFAE8CC3F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07" y="1648047"/>
            <a:ext cx="5626543" cy="42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2024-E68A-4D8D-BFFC-5EBDF2F4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4960"/>
          </a:xfrm>
        </p:spPr>
        <p:txBody>
          <a:bodyPr/>
          <a:lstStyle/>
          <a:p>
            <a:r>
              <a:rPr lang="en-US" dirty="0"/>
              <a:t>ROC curve                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4CDFD6-4782-4015-9FBE-BEDD01834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7" y="1584252"/>
            <a:ext cx="4721225" cy="431959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43918-FC65-470E-9263-11CD6BCCC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3" y="1584252"/>
            <a:ext cx="5148078" cy="4319592"/>
          </a:xfrm>
        </p:spPr>
      </p:pic>
    </p:spTree>
    <p:extLst>
      <p:ext uri="{BB962C8B-B14F-4D97-AF65-F5344CB8AC3E}">
        <p14:creationId xmlns:p14="http://schemas.microsoft.com/office/powerpoint/2010/main" val="11577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7F00-9522-4856-A1D0-8AD3845A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BB95-57B7-4FE5-A0F8-117EA25B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395"/>
            <a:ext cx="8915400" cy="479849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u="sng" dirty="0">
                <a:solidFill>
                  <a:srgbClr val="296EAA"/>
                </a:solidFill>
                <a:latin typeface="Helvetica Neue"/>
              </a:rPr>
              <a:t>Introduction of HR analytics.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u="sng" dirty="0">
                <a:solidFill>
                  <a:srgbClr val="296EAA"/>
                </a:solidFill>
                <a:latin typeface="Helvetica Neue"/>
              </a:rPr>
              <a:t>Importing the Dataset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u="sng" dirty="0">
                <a:solidFill>
                  <a:srgbClr val="296EAA"/>
                </a:solidFill>
                <a:latin typeface="Helvetica Neue"/>
              </a:rPr>
              <a:t>Cleaning the Data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u="sng" dirty="0" err="1">
                <a:solidFill>
                  <a:srgbClr val="296EAA"/>
                </a:solidFill>
                <a:latin typeface="Helvetica Neue"/>
              </a:rPr>
              <a:t>Upsampling</a:t>
            </a:r>
            <a:r>
              <a:rPr lang="en-US" sz="2000" u="sng" dirty="0">
                <a:solidFill>
                  <a:srgbClr val="296EAA"/>
                </a:solidFill>
                <a:latin typeface="Helvetica Neue"/>
              </a:rPr>
              <a:t> Of Target Column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u="sng" dirty="0" err="1">
                <a:solidFill>
                  <a:srgbClr val="296EAA"/>
                </a:solidFill>
                <a:latin typeface="Helvetica Neue"/>
              </a:rPr>
              <a:t>Visualistion</a:t>
            </a:r>
            <a:endParaRPr lang="en-US" sz="2000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solidFill>
                  <a:srgbClr val="296EAA"/>
                </a:solidFill>
                <a:effectLst/>
                <a:latin typeface="Helvetica Neue"/>
              </a:rPr>
              <a:t>Conclusion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solidFill>
                  <a:srgbClr val="296EAA"/>
                </a:solidFill>
                <a:effectLst/>
                <a:latin typeface="Helvetica Neue"/>
              </a:rPr>
              <a:t>Correlation Matrix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solidFill>
                  <a:srgbClr val="296EAA"/>
                </a:solidFill>
                <a:effectLst/>
                <a:latin typeface="Helvetica Neue"/>
              </a:rPr>
              <a:t>Modeling of Algorithms</a:t>
            </a:r>
            <a:endParaRPr lang="en-IN" sz="2000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IN" sz="2000" u="sng" dirty="0">
                <a:solidFill>
                  <a:srgbClr val="296EAA"/>
                </a:solidFill>
                <a:latin typeface="Helvetica Neue"/>
              </a:rPr>
              <a:t>Final Predictions of Algorithms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444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2497-B13F-486F-9DBB-90E4390D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4084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2DAC6-4179-4332-982C-01774E0B5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24" y="1531088"/>
            <a:ext cx="6813641" cy="4048718"/>
          </a:xfrm>
        </p:spPr>
      </p:pic>
    </p:spTree>
    <p:extLst>
      <p:ext uri="{BB962C8B-B14F-4D97-AF65-F5344CB8AC3E}">
        <p14:creationId xmlns:p14="http://schemas.microsoft.com/office/powerpoint/2010/main" val="377496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82FA-777A-4C79-96AE-BA2B77D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020"/>
          </a:xfrm>
        </p:spPr>
        <p:txBody>
          <a:bodyPr/>
          <a:lstStyle/>
          <a:p>
            <a:pPr algn="ctr"/>
            <a:r>
              <a:rPr lang="en-US" dirty="0"/>
              <a:t>Decision Tree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39579-8FCA-4147-9F1E-EF0980DF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83" y="1679944"/>
            <a:ext cx="5032098" cy="41149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23B80-47DE-4AB1-A4CC-5F38F6B8D3EA}"/>
              </a:ext>
            </a:extLst>
          </p:cNvPr>
          <p:cNvSpPr txBox="1"/>
          <p:nvPr/>
        </p:nvSpPr>
        <p:spPr>
          <a:xfrm>
            <a:off x="7070651" y="1881963"/>
            <a:ext cx="4433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Fitted model and found the confusion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Plotted tree by importing tree from scikit library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Cross validated by max depth min samples leaf and min split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Fitted model at best estimator and found the accuracy which 0.7729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81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2E76-118B-4F78-91EF-D94478FD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915"/>
          </a:xfrm>
        </p:spPr>
        <p:txBody>
          <a:bodyPr/>
          <a:lstStyle/>
          <a:p>
            <a:r>
              <a:rPr lang="en-US" dirty="0"/>
              <a:t>Random forest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CC2912-5C04-4F21-A026-674FA6EBD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53" y="1842917"/>
            <a:ext cx="4514925" cy="40984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7D83C5-3116-4E91-B5C3-93CE750F3C01}"/>
              </a:ext>
            </a:extLst>
          </p:cNvPr>
          <p:cNvSpPr txBox="1"/>
          <p:nvPr/>
        </p:nvSpPr>
        <p:spPr>
          <a:xfrm>
            <a:off x="2662621" y="1351934"/>
            <a:ext cx="2861187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best estimation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053708-FA25-43C3-8DDE-32B897C75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78" y="1842917"/>
            <a:ext cx="5709847" cy="4098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FDD3F-BE20-4B4F-96FC-D96FE4D3BFF5}"/>
              </a:ext>
            </a:extLst>
          </p:cNvPr>
          <p:cNvSpPr txBox="1"/>
          <p:nvPr/>
        </p:nvSpPr>
        <p:spPr>
          <a:xfrm>
            <a:off x="7747820" y="1380805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finding best estimator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2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B3D4-ED33-4EFB-B68F-DE702125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/>
          <a:lstStyle/>
          <a:p>
            <a:r>
              <a:rPr lang="en-US" dirty="0"/>
              <a:t>Ensemble Technique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E17CE-6F69-4146-932B-0C26B3AA8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37" y="1445580"/>
            <a:ext cx="8084907" cy="4788310"/>
          </a:xfrm>
        </p:spPr>
      </p:pic>
    </p:spTree>
    <p:extLst>
      <p:ext uri="{BB962C8B-B14F-4D97-AF65-F5344CB8AC3E}">
        <p14:creationId xmlns:p14="http://schemas.microsoft.com/office/powerpoint/2010/main" val="646319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B00A-4E43-46A9-B650-30B614F2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nearest neighbor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18811-8DCD-4627-B919-A19EB0E5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40" y="1736566"/>
            <a:ext cx="5677785" cy="417465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FEE2-E323-4D16-BB39-E49E12CA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670" y="1736566"/>
            <a:ext cx="4231941" cy="417465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8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0CF4-46FE-4936-8D7B-139742A3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E78B-BCAC-46FE-AA96-C9C186A4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5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2B11-606D-40E6-9C09-D7F3BF07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2071"/>
          </a:xfrm>
        </p:spPr>
        <p:txBody>
          <a:bodyPr/>
          <a:lstStyle/>
          <a:p>
            <a:pPr algn="ctr"/>
            <a:r>
              <a:rPr lang="en-US" sz="3600" u="sng" dirty="0">
                <a:solidFill>
                  <a:srgbClr val="296EAA"/>
                </a:solidFill>
                <a:latin typeface="Helvetica Neue"/>
              </a:rPr>
              <a:t>Introduction of HR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19FC-C36A-4875-B8C1-581F53B1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6181"/>
            <a:ext cx="8915400" cy="45150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What is HR analytics ? :-  </a:t>
            </a:r>
          </a:p>
          <a:p>
            <a:pPr>
              <a:buSzPct val="125000"/>
              <a:buFontTx/>
              <a:buChar char="☻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	C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ollecting and Analyzing Human Resource (HR) data,</a:t>
            </a:r>
          </a:p>
          <a:p>
            <a:pPr>
              <a:buSzPct val="125000"/>
              <a:buFontTx/>
              <a:buChar char="☻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	I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mprove an organization’s workforce performance. </a:t>
            </a:r>
          </a:p>
          <a:p>
            <a:pPr>
              <a:buSzPct val="125000"/>
              <a:buFontTx/>
              <a:buChar char="☻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	Tells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HR for employee satisfaction to co-ordinate, give better performance and 	employee will not leave the company.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44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34F-47E7-466B-9D90-7D1B1BFC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567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296EAA"/>
                </a:solidFill>
                <a:latin typeface="Helvetica Neue"/>
              </a:rPr>
              <a:t>About</a:t>
            </a:r>
            <a:r>
              <a:rPr lang="en-US" sz="3600" u="sng" dirty="0">
                <a:solidFill>
                  <a:srgbClr val="296EAA"/>
                </a:solidFill>
                <a:latin typeface="Helvetica Neue"/>
              </a:rPr>
              <a:t>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CE94-155F-485C-B41C-93C50CF9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677"/>
            <a:ext cx="8915400" cy="4485545"/>
          </a:xfrm>
        </p:spPr>
        <p:txBody>
          <a:bodyPr/>
          <a:lstStyle/>
          <a:p>
            <a:r>
              <a:rPr lang="en-US" dirty="0"/>
              <a:t>We have 1470  rows and 35 columns in the IBM </a:t>
            </a:r>
            <a:r>
              <a:rPr lang="en-US" dirty="0" err="1"/>
              <a:t>hr</a:t>
            </a:r>
            <a:r>
              <a:rPr lang="en-US" dirty="0"/>
              <a:t> attrition dataset. </a:t>
            </a:r>
          </a:p>
          <a:p>
            <a:r>
              <a:rPr lang="en-US" dirty="0"/>
              <a:t>It has have numeric and object columns in Dataset.</a:t>
            </a:r>
          </a:p>
          <a:p>
            <a:r>
              <a:rPr lang="en-IN" dirty="0"/>
              <a:t>Here we have predicted the Attrition of employees by Yes or No.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2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48FB-AC4A-47E5-B231-8B6FE809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812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						Process Design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3C86-2603-42E6-9D15-15064106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2233"/>
            <a:ext cx="8915400" cy="4528989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The process is done by Supervised Machine Learning Algorithm</a:t>
            </a:r>
          </a:p>
          <a:p>
            <a:r>
              <a:rPr lang="en-IN" dirty="0"/>
              <a:t>The behind this is we have prior knowledge on our output values.</a:t>
            </a:r>
          </a:p>
          <a:p>
            <a:r>
              <a:rPr lang="en-IN" dirty="0"/>
              <a:t> We have also visualised the dataset by factors affecting on attrition rate.</a:t>
            </a:r>
          </a:p>
          <a:p>
            <a:r>
              <a:rPr lang="en-IN" dirty="0"/>
              <a:t>Hence by this we have found the conclusion of this.</a:t>
            </a:r>
          </a:p>
        </p:txBody>
      </p:sp>
    </p:spTree>
    <p:extLst>
      <p:ext uri="{BB962C8B-B14F-4D97-AF65-F5344CB8AC3E}">
        <p14:creationId xmlns:p14="http://schemas.microsoft.com/office/powerpoint/2010/main" val="266312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A04-68F6-4510-8FB9-A2D3B087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71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Exploratory Data Analysis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88DB-1425-42CE-8319-707AB341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9944"/>
            <a:ext cx="8915400" cy="42312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Data cleaning:-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As It is collected by HR department so There is no Null Values in this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There are some columns who have only 1 values in that. So we have delete those columns.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Analysing the data by cross tab using ratio of one variable with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8AFED-C6AD-477A-B128-7D045A9A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29000"/>
            <a:ext cx="9234193" cy="12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020F-9C7D-4F9D-9AB4-02098C2F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37511"/>
            <a:ext cx="8911687" cy="6092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8C9C-80B2-4A7E-BBEC-91F44E8D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047769"/>
            <a:ext cx="8915400" cy="46778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Splitting data by Data Type:-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 have split the data as data type object and numeric.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Checked count of values of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Converting to dummies and then concatenated.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Upsampled</a:t>
            </a:r>
            <a:r>
              <a:rPr lang="en-US" sz="2400" dirty="0">
                <a:solidFill>
                  <a:schemeClr val="tx1"/>
                </a:solidFill>
              </a:rPr>
              <a:t> data as count of ‘yes’ in attrition is much less than ‘NO’ </a:t>
            </a:r>
            <a:endParaRPr lang="en-US" sz="28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accent6"/>
                </a:solidFill>
              </a:rPr>
              <a:t>Before up sampling								After up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7A178-65F8-4D79-B5DD-0017FA432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39" y="4723551"/>
            <a:ext cx="5411972" cy="1796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E36E-285C-4948-BDD9-73B4D89DE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60" y="4864340"/>
            <a:ext cx="5725999" cy="16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3959-CEA1-419B-859D-9AEE7BCC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624110"/>
            <a:ext cx="9218610" cy="69341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Visualisation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B2755E-890D-47EF-9876-905C4DC44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51" y="1641987"/>
            <a:ext cx="5220723" cy="4261854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1D65E-633E-486D-9298-96819B87D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641987"/>
            <a:ext cx="5506270" cy="4261855"/>
          </a:xfrm>
        </p:spPr>
      </p:pic>
    </p:spTree>
    <p:extLst>
      <p:ext uri="{BB962C8B-B14F-4D97-AF65-F5344CB8AC3E}">
        <p14:creationId xmlns:p14="http://schemas.microsoft.com/office/powerpoint/2010/main" val="10953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653-70C1-434F-8DCA-34BDDD25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29142"/>
            <a:ext cx="8911687" cy="90972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Visualisation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D8EF8-AA09-47A7-BF60-FFE275AB5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46119"/>
            <a:ext cx="5378450" cy="43773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D2479E-D828-45D2-813A-5746E5421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56" y="1574763"/>
            <a:ext cx="5702709" cy="4370012"/>
          </a:xfrm>
        </p:spPr>
      </p:pic>
    </p:spTree>
    <p:extLst>
      <p:ext uri="{BB962C8B-B14F-4D97-AF65-F5344CB8AC3E}">
        <p14:creationId xmlns:p14="http://schemas.microsoft.com/office/powerpoint/2010/main" val="2684197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668</TotalTime>
  <Words>636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Helvetica Neue</vt:lpstr>
      <vt:lpstr>Times New Roman</vt:lpstr>
      <vt:lpstr>Wingdings</vt:lpstr>
      <vt:lpstr>Wingdings 3</vt:lpstr>
      <vt:lpstr>Wisp</vt:lpstr>
      <vt:lpstr>Capstone Project  IBM HR Attrition Prediction</vt:lpstr>
      <vt:lpstr>Content</vt:lpstr>
      <vt:lpstr>Introduction of HR Analytics</vt:lpstr>
      <vt:lpstr>About Dataset</vt:lpstr>
      <vt:lpstr>      Process Design</vt:lpstr>
      <vt:lpstr>Exploratory Data Analysis</vt:lpstr>
      <vt:lpstr>Exploratory Data Analysis</vt:lpstr>
      <vt:lpstr>Visualisation</vt:lpstr>
      <vt:lpstr>Visualisation</vt:lpstr>
      <vt:lpstr>Visualisation</vt:lpstr>
      <vt:lpstr>Visualisation</vt:lpstr>
      <vt:lpstr>Visualisation</vt:lpstr>
      <vt:lpstr>Visualisation</vt:lpstr>
      <vt:lpstr>Visualisation</vt:lpstr>
      <vt:lpstr>Splitting the Dataset in  Train and Test</vt:lpstr>
      <vt:lpstr>Scaling the entities</vt:lpstr>
      <vt:lpstr>Evaluation Process</vt:lpstr>
      <vt:lpstr>Logistic Regression</vt:lpstr>
      <vt:lpstr>ROC curve                 </vt:lpstr>
      <vt:lpstr>Decision Tree</vt:lpstr>
      <vt:lpstr>Decision Tree </vt:lpstr>
      <vt:lpstr>Random forest </vt:lpstr>
      <vt:lpstr>Ensemble Technique</vt:lpstr>
      <vt:lpstr>K- nearest neighbor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vickyyeole1@outlook.com</dc:creator>
  <cp:lastModifiedBy>vickyyeole1@outlook.com</cp:lastModifiedBy>
  <cp:revision>45</cp:revision>
  <dcterms:created xsi:type="dcterms:W3CDTF">2021-07-06T10:27:47Z</dcterms:created>
  <dcterms:modified xsi:type="dcterms:W3CDTF">2021-07-17T17:47:03Z</dcterms:modified>
</cp:coreProperties>
</file>