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E4E0041-1FEB-4CA0-8423-025EA81DCB9F}">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ra kumari" initials="ck" lastIdx="2" clrIdx="0">
    <p:extLst>
      <p:ext uri="{19B8F6BF-5375-455C-9EA6-DF929625EA0E}">
        <p15:presenceInfo xmlns:p15="http://schemas.microsoft.com/office/powerpoint/2012/main" userId="8cafff8555cadc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1C7"/>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E8AE7B-DEB9-9FF6-16B9-73DF669B04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510801A8-E80E-C2EE-791A-DC73BAC3FC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A4F699-6989-48E3-8E4D-62BE05E847CA}" type="datetimeFigureOut">
              <a:rPr lang="en-IN" smtClean="0"/>
              <a:t>28-06-2024</a:t>
            </a:fld>
            <a:endParaRPr lang="en-IN" dirty="0"/>
          </a:p>
        </p:txBody>
      </p:sp>
      <p:sp>
        <p:nvSpPr>
          <p:cNvPr id="4" name="Footer Placeholder 3">
            <a:extLst>
              <a:ext uri="{FF2B5EF4-FFF2-40B4-BE49-F238E27FC236}">
                <a16:creationId xmlns:a16="http://schemas.microsoft.com/office/drawing/2014/main" id="{B1D68D15-4378-4A9A-DEDE-1990D713F9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A2FBBB9C-A478-0EA6-E586-E2ABFCCB9A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E9BFE-8807-438C-87C0-C93AAB158470}" type="slidenum">
              <a:rPr lang="en-IN" smtClean="0"/>
              <a:t>‹#›</a:t>
            </a:fld>
            <a:endParaRPr lang="en-IN" dirty="0"/>
          </a:p>
        </p:txBody>
      </p:sp>
    </p:spTree>
    <p:extLst>
      <p:ext uri="{BB962C8B-B14F-4D97-AF65-F5344CB8AC3E}">
        <p14:creationId xmlns:p14="http://schemas.microsoft.com/office/powerpoint/2010/main" val="384743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BBE66-AAFB-4F1E-97FA-9C138DBA7FD0}" type="datetimeFigureOut">
              <a:rPr lang="en-IN" smtClean="0"/>
              <a:t>28-06-2024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0DFDC-F70D-4F4A-8741-7B1D4EABE1D3}" type="slidenum">
              <a:rPr lang="en-IN" smtClean="0"/>
              <a:t>‹#›</a:t>
            </a:fld>
            <a:endParaRPr lang="en-IN" dirty="0"/>
          </a:p>
        </p:txBody>
      </p:sp>
    </p:spTree>
    <p:extLst>
      <p:ext uri="{BB962C8B-B14F-4D97-AF65-F5344CB8AC3E}">
        <p14:creationId xmlns:p14="http://schemas.microsoft.com/office/powerpoint/2010/main" val="1377792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A0DFDC-F70D-4F4A-8741-7B1D4EABE1D3}" type="slidenum">
              <a:rPr lang="en-IN" smtClean="0"/>
              <a:t>1</a:t>
            </a:fld>
            <a:endParaRPr lang="en-IN" dirty="0"/>
          </a:p>
        </p:txBody>
      </p:sp>
    </p:spTree>
    <p:extLst>
      <p:ext uri="{BB962C8B-B14F-4D97-AF65-F5344CB8AC3E}">
        <p14:creationId xmlns:p14="http://schemas.microsoft.com/office/powerpoint/2010/main" val="106772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1781" y="549609"/>
            <a:ext cx="6617110" cy="1264441"/>
          </a:xfrm>
        </p:spPr>
        <p:txBody>
          <a:bodyPr anchor="b">
            <a:noAutofit/>
          </a:bodyPr>
          <a:lstStyle>
            <a:lvl1pPr algn="ctr">
              <a:defRPr sz="3600">
                <a:solidFill>
                  <a:schemeClr val="tx1">
                    <a:lumMod val="65000"/>
                    <a:lumOff val="35000"/>
                  </a:schemeClr>
                </a:solidFill>
              </a:defRPr>
            </a:lvl1pPr>
          </a:lstStyle>
          <a:p>
            <a:r>
              <a:rPr lang="en-US" dirty="0"/>
              <a:t>ABSTRACT OF THE PROJECT </a:t>
            </a:r>
          </a:p>
        </p:txBody>
      </p:sp>
      <p:sp>
        <p:nvSpPr>
          <p:cNvPr id="3" name="Subtitle 2"/>
          <p:cNvSpPr>
            <a:spLocks noGrp="1"/>
          </p:cNvSpPr>
          <p:nvPr>
            <p:ph type="subTitle" idx="1"/>
          </p:nvPr>
        </p:nvSpPr>
        <p:spPr>
          <a:xfrm>
            <a:off x="609600" y="5893594"/>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69938" y="1221158"/>
            <a:ext cx="11452123" cy="4152208"/>
          </a:xfrm>
        </p:spPr>
        <p:txBody>
          <a:bodyPr/>
          <a:lstStyle>
            <a:lvl1pPr>
              <a:defRPr sz="2200">
                <a:latin typeface="Calibri" panose="020F0502020204030204" pitchFamily="34" charset="0"/>
                <a:ea typeface="Calibri" panose="020F0502020204030204" pitchFamily="34" charset="0"/>
                <a:cs typeface="Calibri" panose="020F0502020204030204" pitchFamily="34" charset="0"/>
              </a:defRPr>
            </a:lvl1pPr>
          </a:lstStyle>
          <a:p>
            <a:pPr marL="342900" indent="-342900">
              <a:buFont typeface="Arial" panose="020B0604020202020204" pitchFamily="34" charset="0"/>
              <a:buChar char="•"/>
            </a:pPr>
            <a:r>
              <a:rPr lang="en-US" dirty="0"/>
              <a:t>THE MAIN AIM OF THIS PRIJECT IS TO ASSIST BLIND PERSONS WITHOUT HUMAN NEED.BLIND PEOPLE NEED SOME AID OR SOMEBODYS HELP TO WALK SAFELY .</a:t>
            </a:r>
          </a:p>
          <a:p>
            <a:pPr marL="342900" indent="-342900">
              <a:buFont typeface="Arial" panose="020B0604020202020204" pitchFamily="34" charset="0"/>
              <a:buChar char="•"/>
            </a:pPr>
            <a:r>
              <a:rPr lang="en-US" dirty="0"/>
              <a:t>SMART BLIND STICK WILL WORK AS A HELPING HAND TO HELP THEM WHILE WALKING AND HELP TEM TO UNDERSTAND THE AREA WHERE THEY ARE IN.</a:t>
            </a:r>
          </a:p>
          <a:p>
            <a:pPr marL="342900" indent="-342900">
              <a:buFont typeface="Arial" panose="020B0604020202020204" pitchFamily="34" charset="0"/>
              <a:buChar char="•"/>
            </a:pPr>
            <a:r>
              <a:rPr lang="en-IN" dirty="0"/>
              <a:t>SO THE STICK WHICH WE ARE WORKING ON WILL CONSITS OF SMART SENSORS WHICH EASILY INDENTIFIES THE OBSTACLES IN FORNT OF THE HUMAN SO THIS SENSORS AND ATTACHEDTO THE BLIND STICK AND THIS STICK HAS LED LIGHT AND A BUSSER </a:t>
            </a:r>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99293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99894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347785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3862" y="637268"/>
            <a:ext cx="10515600" cy="1325563"/>
          </a:xfrm>
        </p:spPr>
        <p:txBody>
          <a:bodyPr>
            <a:normAutofit/>
          </a:bodyPr>
          <a:lstStyle>
            <a:lvl1pPr>
              <a:defRPr sz="3800">
                <a:solidFill>
                  <a:schemeClr val="tx1">
                    <a:lumMod val="65000"/>
                    <a:lumOff val="35000"/>
                  </a:schemeClr>
                </a:solidFill>
              </a:defRPr>
            </a:lvl1pPr>
          </a:lstStyle>
          <a:p>
            <a:r>
              <a:rPr lang="en-US" dirty="0"/>
              <a:t>INTRODUCTION OF THE PROJECT:</a:t>
            </a:r>
          </a:p>
        </p:txBody>
      </p:sp>
      <p:sp>
        <p:nvSpPr>
          <p:cNvPr id="4" name="Date Placeholder 3"/>
          <p:cNvSpPr>
            <a:spLocks noGrp="1"/>
          </p:cNvSpPr>
          <p:nvPr>
            <p:ph type="dt" sz="half" idx="10"/>
          </p:nvPr>
        </p:nvSpPr>
        <p:spPr>
          <a:xfrm>
            <a:off x="753862" y="1695363"/>
            <a:ext cx="10346757" cy="3968017"/>
          </a:xfrm>
        </p:spPr>
        <p:txBody>
          <a:bodyPr/>
          <a:lstStyle>
            <a:lvl1pPr algn="just">
              <a:defRPr sz="2600">
                <a:latin typeface="+mn-lt"/>
              </a:defRPr>
            </a:lvl1pPr>
          </a:lstStyle>
          <a:p>
            <a:r>
              <a:rPr lang="en-IN" dirty="0">
                <a:solidFill>
                  <a:srgbClr val="2C2F34"/>
                </a:solidFill>
              </a:rPr>
              <a:t>Blind peoples have to face many challenges in their life, one of them is finding their way on the streets. On the streets, there are so many vehicles and obstacles that may block their way and also may injure them So keeping this problem in the mind we developed a Smart blind stick that scans for the obstacles in front of it with the help of an ultrasonic sensor For this project we use an HC-SR04 Ultrasonic sensor and Arduino URS Board If you didn’t familiar with the working of the ultrasonic sensor with Arduino then please check it out first. Complete the circuit then upload the given code to the Arduino. You can present this project as your Arduino mini-project</a:t>
            </a:r>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8791113" y="5796579"/>
            <a:ext cx="3400887" cy="2122841"/>
          </a:xfrm>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415811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2975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402350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406931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27970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73018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3178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CD0E7-1733-45EB-BEF8-D8E5A40097F0}" type="datetimeFigureOut">
              <a:rPr lang="en-IN" smtClean="0"/>
              <a:t>28-06-2024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6C86C7-3050-4222-A0AD-062F9A5BD12A}" type="slidenum">
              <a:rPr lang="en-IN" smtClean="0"/>
              <a:t>‹#›</a:t>
            </a:fld>
            <a:endParaRPr lang="en-IN" dirty="0"/>
          </a:p>
        </p:txBody>
      </p:sp>
    </p:spTree>
    <p:extLst>
      <p:ext uri="{BB962C8B-B14F-4D97-AF65-F5344CB8AC3E}">
        <p14:creationId xmlns:p14="http://schemas.microsoft.com/office/powerpoint/2010/main" val="232404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4004" y="516046"/>
            <a:ext cx="10515600" cy="1325563"/>
          </a:xfrm>
          <a:prstGeom prst="rect">
            <a:avLst/>
          </a:prstGeom>
        </p:spPr>
        <p:txBody>
          <a:bodyPr vert="horz" lIns="91440" tIns="45720" rIns="91440" bIns="45720" rtlCol="0" anchor="ctr">
            <a:normAutofit/>
          </a:bodyPr>
          <a:lstStyle/>
          <a:p>
            <a:r>
              <a:rPr lang="en-US" dirty="0"/>
              <a:t>SRI INDU COLLEGE OF </a:t>
            </a:r>
            <a:br>
              <a:rPr lang="en-US" dirty="0"/>
            </a:br>
            <a:r>
              <a:rPr lang="en-US" dirty="0"/>
              <a:t>ENGINEERING AND TECHNOLOGY</a:t>
            </a:r>
          </a:p>
        </p:txBody>
      </p:sp>
      <p:sp>
        <p:nvSpPr>
          <p:cNvPr id="3" name="Text Placeholder 2"/>
          <p:cNvSpPr>
            <a:spLocks noGrp="1"/>
          </p:cNvSpPr>
          <p:nvPr>
            <p:ph type="body" idx="1"/>
          </p:nvPr>
        </p:nvSpPr>
        <p:spPr>
          <a:xfrm>
            <a:off x="1814004" y="1761102"/>
            <a:ext cx="8900604" cy="1441358"/>
          </a:xfrm>
          <a:prstGeom prst="rect">
            <a:avLst/>
          </a:prstGeom>
        </p:spPr>
        <p:txBody>
          <a:bodyPr vert="horz" lIns="91440" tIns="45720" rIns="91440" bIns="45720" rtlCol="0">
            <a:normAutofit/>
          </a:bodyPr>
          <a:lstStyle/>
          <a:p>
            <a:pPr lvl="0"/>
            <a:r>
              <a:rPr lang="en-US" dirty="0"/>
              <a:t>UGC AUTONOMOUS INSTITUTION </a:t>
            </a:r>
          </a:p>
          <a:p>
            <a:pPr lvl="0"/>
            <a:r>
              <a:rPr lang="en-US" dirty="0"/>
              <a:t>PERMENENTLY AFFILIATED TO JNTU </a:t>
            </a:r>
          </a:p>
        </p:txBody>
      </p:sp>
      <p:sp>
        <p:nvSpPr>
          <p:cNvPr id="4" name="Date Placeholder 3"/>
          <p:cNvSpPr>
            <a:spLocks noGrp="1"/>
          </p:cNvSpPr>
          <p:nvPr>
            <p:ph type="dt" sz="half" idx="2"/>
          </p:nvPr>
        </p:nvSpPr>
        <p:spPr>
          <a:xfrm>
            <a:off x="753862" y="2788426"/>
            <a:ext cx="10599938" cy="1281148"/>
          </a:xfrm>
          <a:prstGeom prst="rect">
            <a:avLst/>
          </a:prstGeom>
        </p:spPr>
        <p:txBody>
          <a:bodyPr vert="horz" lIns="91440" tIns="45720" rIns="91440" bIns="45720" rtlCol="0" anchor="ctr"/>
          <a:lstStyle>
            <a:lvl1pPr algn="l">
              <a:defRPr sz="4400">
                <a:solidFill>
                  <a:schemeClr val="bg2">
                    <a:lumMod val="25000"/>
                  </a:schemeClr>
                </a:solidFill>
                <a:latin typeface="Britannic Bold" panose="020B0903060703020204" pitchFamily="34" charset="0"/>
              </a:defRPr>
            </a:lvl1pPr>
          </a:lstStyle>
          <a:p>
            <a:pPr algn="ctr"/>
            <a:r>
              <a:rPr lang="en-US" dirty="0"/>
              <a:t>AN INTELLIGENT WALKING STICK FOR VISUALLY CHALLENGEWD PEOPLE </a:t>
            </a:r>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599" y="4598634"/>
            <a:ext cx="3400887" cy="2122841"/>
          </a:xfrm>
          <a:prstGeom prst="rect">
            <a:avLst/>
          </a:prstGeom>
        </p:spPr>
        <p:txBody>
          <a:bodyPr vert="horz" lIns="91440" tIns="45720" rIns="91440" bIns="45720" rtlCol="0" anchor="ctr"/>
          <a:lstStyle>
            <a:lvl1pPr algn="just">
              <a:defRPr sz="4000">
                <a:solidFill>
                  <a:schemeClr val="tx1">
                    <a:tint val="75000"/>
                  </a:schemeClr>
                </a:solidFill>
              </a:defRPr>
            </a:lvl1pPr>
            <a:lvl2pPr algn="ctr">
              <a:defRPr u="none" kern="0" baseline="0">
                <a:latin typeface="Bahnschrift SemiBold" panose="020B0502040204020203" pitchFamily="34" charset="0"/>
              </a:defRPr>
            </a:lvl2pPr>
          </a:lstStyle>
          <a:p>
            <a:pPr lvl="1"/>
            <a:r>
              <a:rPr lang="en-US" dirty="0">
                <a:solidFill>
                  <a:srgbClr val="7030A0"/>
                </a:solidFill>
              </a:rPr>
              <a:t>PRENSENTED BY </a:t>
            </a:r>
          </a:p>
          <a:p>
            <a:pPr lvl="1"/>
            <a:r>
              <a:rPr lang="en-US" dirty="0"/>
              <a:t>22D41A6947</a:t>
            </a:r>
          </a:p>
          <a:p>
            <a:pPr lvl="1"/>
            <a:r>
              <a:rPr lang="en-US" dirty="0"/>
              <a:t>22D41A6905</a:t>
            </a:r>
          </a:p>
          <a:p>
            <a:pPr lvl="1"/>
            <a:r>
              <a:rPr lang="en-US" dirty="0"/>
              <a:t>22D41A6938</a:t>
            </a:r>
          </a:p>
          <a:p>
            <a:pPr lvl="1"/>
            <a:r>
              <a:rPr lang="en-US" dirty="0"/>
              <a:t>23D45A6901</a:t>
            </a:r>
          </a:p>
        </p:txBody>
      </p:sp>
    </p:spTree>
    <p:extLst>
      <p:ext uri="{BB962C8B-B14F-4D97-AF65-F5344CB8AC3E}">
        <p14:creationId xmlns:p14="http://schemas.microsoft.com/office/powerpoint/2010/main" val="21189819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000" b="0" kern="1200">
          <a:solidFill>
            <a:srgbClr val="FF0000"/>
          </a:solidFill>
          <a:latin typeface="Segoe UI Black" panose="020B0A02040204020203" pitchFamily="34" charset="0"/>
          <a:ea typeface="Segoe UI Black" panose="020B0A02040204020203" pitchFamily="34" charset="0"/>
          <a:cs typeface="+mj-cs"/>
        </a:defRPr>
      </a:lvl1pPr>
    </p:titleStyle>
    <p:bodyStyle>
      <a:lvl1pPr marL="0" indent="0" algn="l" defTabSz="914400" rtl="0" eaLnBrk="1" latinLnBrk="0" hangingPunct="1">
        <a:lnSpc>
          <a:spcPct val="50000"/>
        </a:lnSpc>
        <a:spcBef>
          <a:spcPts val="1000"/>
        </a:spcBef>
        <a:buFont typeface="Arial" panose="020B0604020202020204" pitchFamily="34" charset="0"/>
        <a:buNone/>
        <a:defRPr sz="25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9F00F4-52B3-65D4-3CAF-0B4DF3E1F146}"/>
              </a:ext>
            </a:extLst>
          </p:cNvPr>
          <p:cNvSpPr>
            <a:spLocks noGrp="1"/>
          </p:cNvSpPr>
          <p:nvPr>
            <p:ph type="title"/>
          </p:nvPr>
        </p:nvSpPr>
        <p:spPr>
          <a:xfrm>
            <a:off x="2369288" y="616303"/>
            <a:ext cx="8770659" cy="1251825"/>
          </a:xfrm>
        </p:spPr>
        <p:txBody>
          <a:bodyPr>
            <a:normAutofit/>
          </a:bodyPr>
          <a:lstStyle/>
          <a:p>
            <a:r>
              <a:rPr lang="en-US" sz="3600" dirty="0">
                <a:solidFill>
                  <a:srgbClr val="FF0101"/>
                </a:solidFill>
                <a:latin typeface="Segoe UI Black" panose="020B0A02040204020203" pitchFamily="34" charset="0"/>
                <a:ea typeface="Segoe UI Black" panose="020B0A02040204020203" pitchFamily="34" charset="0"/>
              </a:rPr>
              <a:t>SRI INDU COLLEGE OF ENGINEERING &amp; TECHNOLOGY</a:t>
            </a:r>
            <a:endParaRPr lang="en-IN" sz="3600" dirty="0">
              <a:solidFill>
                <a:srgbClr val="FF0101"/>
              </a:solidFill>
              <a:latin typeface="Segoe UI Black" panose="020B0A02040204020203" pitchFamily="34" charset="0"/>
              <a:ea typeface="Segoe UI Black" panose="020B0A02040204020203" pitchFamily="34" charset="0"/>
            </a:endParaRPr>
          </a:p>
        </p:txBody>
      </p:sp>
      <p:sp>
        <p:nvSpPr>
          <p:cNvPr id="11" name="Content Placeholder 10">
            <a:extLst>
              <a:ext uri="{FF2B5EF4-FFF2-40B4-BE49-F238E27FC236}">
                <a16:creationId xmlns:a16="http://schemas.microsoft.com/office/drawing/2014/main" id="{66D687BC-37B4-54DB-9BEC-1AC684511000}"/>
              </a:ext>
            </a:extLst>
          </p:cNvPr>
          <p:cNvSpPr>
            <a:spLocks noGrp="1"/>
          </p:cNvSpPr>
          <p:nvPr>
            <p:ph idx="1"/>
          </p:nvPr>
        </p:nvSpPr>
        <p:spPr>
          <a:xfrm>
            <a:off x="2369288" y="1868128"/>
            <a:ext cx="6172200" cy="642592"/>
          </a:xfrm>
        </p:spPr>
        <p:txBody>
          <a:bodyPr>
            <a:noAutofit/>
          </a:bodyPr>
          <a:lstStyle/>
          <a:p>
            <a:pPr marL="0" indent="0">
              <a:lnSpc>
                <a:spcPct val="30000"/>
              </a:lnSpc>
              <a:buNone/>
            </a:pPr>
            <a:r>
              <a:rPr lang="en-US" sz="2100" b="1" dirty="0">
                <a:solidFill>
                  <a:schemeClr val="accent1">
                    <a:lumMod val="75000"/>
                  </a:schemeClr>
                </a:solidFill>
              </a:rPr>
              <a:t>UGC AUTONOMOUS INSTITUTION </a:t>
            </a:r>
          </a:p>
          <a:p>
            <a:pPr marL="0" indent="0">
              <a:lnSpc>
                <a:spcPct val="30000"/>
              </a:lnSpc>
              <a:buNone/>
            </a:pPr>
            <a:r>
              <a:rPr lang="en-US" sz="2100" b="1" dirty="0">
                <a:solidFill>
                  <a:schemeClr val="accent1">
                    <a:lumMod val="75000"/>
                  </a:schemeClr>
                </a:solidFill>
              </a:rPr>
              <a:t>PERMENENTLY AFFILIATED TO JNTU</a:t>
            </a:r>
          </a:p>
        </p:txBody>
      </p:sp>
      <p:pic>
        <p:nvPicPr>
          <p:cNvPr id="8" name="Picture 7">
            <a:extLst>
              <a:ext uri="{FF2B5EF4-FFF2-40B4-BE49-F238E27FC236}">
                <a16:creationId xmlns:a16="http://schemas.microsoft.com/office/drawing/2014/main" id="{90A4BC42-62ED-1B0B-9424-233B6F3B8244}"/>
              </a:ext>
            </a:extLst>
          </p:cNvPr>
          <p:cNvPicPr>
            <a:picLocks noChangeAspect="1"/>
          </p:cNvPicPr>
          <p:nvPr/>
        </p:nvPicPr>
        <p:blipFill rotWithShape="1">
          <a:blip r:embed="rId3">
            <a:extLst>
              <a:ext uri="{28A0092B-C50C-407E-A947-70E740481C1C}">
                <a14:useLocalDpi xmlns:a14="http://schemas.microsoft.com/office/drawing/2010/main" val="0"/>
              </a:ext>
            </a:extLst>
          </a:blip>
          <a:srcRect l="812" t="-219" r="1084" b="1572"/>
          <a:stretch/>
        </p:blipFill>
        <p:spPr>
          <a:xfrm>
            <a:off x="769182" y="742287"/>
            <a:ext cx="1439186" cy="14471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9B6C1865-D092-4209-A12A-15FA51E9FE00}"/>
              </a:ext>
            </a:extLst>
          </p:cNvPr>
          <p:cNvSpPr txBox="1"/>
          <p:nvPr/>
        </p:nvSpPr>
        <p:spPr>
          <a:xfrm>
            <a:off x="1135888" y="3013501"/>
            <a:ext cx="9878476" cy="830997"/>
          </a:xfrm>
          <a:prstGeom prst="rect">
            <a:avLst/>
          </a:prstGeom>
          <a:noFill/>
        </p:spPr>
        <p:txBody>
          <a:bodyPr wrap="square">
            <a:spAutoFit/>
          </a:bodyPr>
          <a:lstStyle/>
          <a:p>
            <a:pPr algn="ctr"/>
            <a:r>
              <a:rPr lang="en-US" sz="2400" dirty="0">
                <a:latin typeface="Rockwell Extra Bold" panose="02060903040505020403" pitchFamily="18" charset="0"/>
              </a:rPr>
              <a:t>DEPARTMENT OF INTERNET OF THINGS</a:t>
            </a:r>
          </a:p>
          <a:p>
            <a:pPr algn="ctr"/>
            <a:r>
              <a:rPr lang="en-US" sz="2400" dirty="0">
                <a:latin typeface="Rockwell Extra Bold" panose="02060903040505020403" pitchFamily="18" charset="0"/>
              </a:rPr>
              <a:t>ONLINE FOOD ORDERING SYSTEM</a:t>
            </a:r>
          </a:p>
        </p:txBody>
      </p:sp>
      <p:sp>
        <p:nvSpPr>
          <p:cNvPr id="5" name="TextBox 4">
            <a:extLst>
              <a:ext uri="{FF2B5EF4-FFF2-40B4-BE49-F238E27FC236}">
                <a16:creationId xmlns:a16="http://schemas.microsoft.com/office/drawing/2014/main" id="{35EE1C88-2729-1698-5EA9-A44F83C2E98D}"/>
              </a:ext>
            </a:extLst>
          </p:cNvPr>
          <p:cNvSpPr txBox="1"/>
          <p:nvPr/>
        </p:nvSpPr>
        <p:spPr>
          <a:xfrm>
            <a:off x="7797338" y="4582616"/>
            <a:ext cx="4064923" cy="1477328"/>
          </a:xfrm>
          <a:prstGeom prst="rect">
            <a:avLst/>
          </a:prstGeom>
          <a:noFill/>
        </p:spPr>
        <p:txBody>
          <a:bodyPr wrap="square">
            <a:spAutoFit/>
          </a:bodyPr>
          <a:lstStyle/>
          <a:p>
            <a:r>
              <a:rPr lang="en-US" b="1" dirty="0">
                <a:solidFill>
                  <a:schemeClr val="tx1">
                    <a:lumMod val="95000"/>
                    <a:lumOff val="5000"/>
                  </a:schemeClr>
                </a:solidFill>
              </a:rPr>
              <a:t>     SUBMITTED BY </a:t>
            </a:r>
          </a:p>
          <a:p>
            <a:r>
              <a:rPr lang="en-US" b="1" dirty="0">
                <a:solidFill>
                  <a:schemeClr val="tx1">
                    <a:lumMod val="95000"/>
                    <a:lumOff val="5000"/>
                  </a:schemeClr>
                </a:solidFill>
              </a:rPr>
              <a:t>G.PRABHAS-22D41A6925</a:t>
            </a:r>
          </a:p>
          <a:p>
            <a:r>
              <a:rPr lang="en-US" b="1" dirty="0">
                <a:solidFill>
                  <a:schemeClr val="tx1">
                    <a:lumMod val="95000"/>
                    <a:lumOff val="5000"/>
                  </a:schemeClr>
                </a:solidFill>
              </a:rPr>
              <a:t>G.SAICHARAN-22D41A6919</a:t>
            </a:r>
          </a:p>
          <a:p>
            <a:r>
              <a:rPr lang="en-US" b="1" dirty="0">
                <a:solidFill>
                  <a:schemeClr val="tx1">
                    <a:lumMod val="95000"/>
                    <a:lumOff val="5000"/>
                  </a:schemeClr>
                </a:solidFill>
              </a:rPr>
              <a:t>P.HAREESH-22D41A6948</a:t>
            </a:r>
          </a:p>
          <a:p>
            <a:r>
              <a:rPr lang="en-US" b="1" dirty="0">
                <a:solidFill>
                  <a:schemeClr val="tx1">
                    <a:lumMod val="95000"/>
                    <a:lumOff val="5000"/>
                  </a:schemeClr>
                </a:solidFill>
              </a:rPr>
              <a:t>K.VIGNESHWAR REDDY-23D45A6903</a:t>
            </a:r>
            <a:endParaRPr lang="en-US" dirty="0"/>
          </a:p>
        </p:txBody>
      </p:sp>
      <p:sp>
        <p:nvSpPr>
          <p:cNvPr id="2" name="TextBox 1">
            <a:extLst>
              <a:ext uri="{FF2B5EF4-FFF2-40B4-BE49-F238E27FC236}">
                <a16:creationId xmlns:a16="http://schemas.microsoft.com/office/drawing/2014/main" id="{0B711C58-B43B-348A-BE2F-62F5EAD6D0D1}"/>
              </a:ext>
            </a:extLst>
          </p:cNvPr>
          <p:cNvSpPr txBox="1"/>
          <p:nvPr/>
        </p:nvSpPr>
        <p:spPr>
          <a:xfrm>
            <a:off x="1013274" y="5136616"/>
            <a:ext cx="2712027" cy="923330"/>
          </a:xfrm>
          <a:prstGeom prst="rect">
            <a:avLst/>
          </a:prstGeom>
          <a:noFill/>
        </p:spPr>
        <p:txBody>
          <a:bodyPr wrap="square">
            <a:spAutoFit/>
          </a:bodyPr>
          <a:lstStyle/>
          <a:p>
            <a:r>
              <a:rPr lang="en-US" b="1" dirty="0"/>
              <a:t>     PRESENTED TO</a:t>
            </a:r>
          </a:p>
          <a:p>
            <a:r>
              <a:rPr lang="en-US" dirty="0"/>
              <a:t>          R.RACHEL</a:t>
            </a:r>
          </a:p>
          <a:p>
            <a:r>
              <a:rPr lang="en-US" dirty="0"/>
              <a:t>      M.RAJ KUMAR</a:t>
            </a:r>
          </a:p>
        </p:txBody>
      </p:sp>
    </p:spTree>
    <p:extLst>
      <p:ext uri="{BB962C8B-B14F-4D97-AF65-F5344CB8AC3E}">
        <p14:creationId xmlns:p14="http://schemas.microsoft.com/office/powerpoint/2010/main" val="376820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4C85-BECB-0E92-11D7-C379815AF460}"/>
              </a:ext>
            </a:extLst>
          </p:cNvPr>
          <p:cNvSpPr>
            <a:spLocks noGrp="1"/>
          </p:cNvSpPr>
          <p:nvPr>
            <p:ph type="title"/>
          </p:nvPr>
        </p:nvSpPr>
        <p:spPr>
          <a:xfrm>
            <a:off x="839788" y="1434378"/>
            <a:ext cx="3932237" cy="623021"/>
          </a:xfrm>
        </p:spPr>
        <p:txBody>
          <a:bodyPr/>
          <a:lstStyle/>
          <a:p>
            <a:r>
              <a:rPr lang="en-US" dirty="0"/>
              <a:t>HOME PAGE</a:t>
            </a:r>
            <a:endParaRPr lang="en-IN" dirty="0"/>
          </a:p>
        </p:txBody>
      </p:sp>
      <p:sp>
        <p:nvSpPr>
          <p:cNvPr id="3" name="Picture Placeholder 2">
            <a:extLst>
              <a:ext uri="{FF2B5EF4-FFF2-40B4-BE49-F238E27FC236}">
                <a16:creationId xmlns:a16="http://schemas.microsoft.com/office/drawing/2014/main" id="{BCE2F77E-C8A0-3C79-372A-29AFD44050BB}"/>
              </a:ext>
            </a:extLst>
          </p:cNvPr>
          <p:cNvSpPr>
            <a:spLocks noGrp="1"/>
          </p:cNvSpPr>
          <p:nvPr>
            <p:ph type="pic" idx="1"/>
          </p:nvPr>
        </p:nvSpPr>
        <p:spPr/>
      </p:sp>
      <p:sp>
        <p:nvSpPr>
          <p:cNvPr id="4" name="Text Placeholder 3">
            <a:extLst>
              <a:ext uri="{FF2B5EF4-FFF2-40B4-BE49-F238E27FC236}">
                <a16:creationId xmlns:a16="http://schemas.microsoft.com/office/drawing/2014/main" id="{2EE6B305-248A-D56E-1484-0E9A13D28099}"/>
              </a:ext>
            </a:extLst>
          </p:cNvPr>
          <p:cNvSpPr>
            <a:spLocks noGrp="1"/>
          </p:cNvSpPr>
          <p:nvPr>
            <p:ph type="body" sz="half" idx="2"/>
          </p:nvPr>
        </p:nvSpPr>
        <p:spPr>
          <a:xfrm>
            <a:off x="685310" y="2049462"/>
            <a:ext cx="3932237" cy="3374159"/>
          </a:xfrm>
        </p:spPr>
        <p:txBody>
          <a:bodyPr/>
          <a:lstStyle/>
          <a:p>
            <a:endParaRPr lang="en-IN" dirty="0"/>
          </a:p>
        </p:txBody>
      </p:sp>
      <p:pic>
        <p:nvPicPr>
          <p:cNvPr id="6" name="Picture 5">
            <a:extLst>
              <a:ext uri="{FF2B5EF4-FFF2-40B4-BE49-F238E27FC236}">
                <a16:creationId xmlns:a16="http://schemas.microsoft.com/office/drawing/2014/main" id="{2ABD1D6A-666F-B4B6-1B9F-26B35615EDDE}"/>
              </a:ext>
            </a:extLst>
          </p:cNvPr>
          <p:cNvPicPr>
            <a:picLocks noChangeAspect="1"/>
          </p:cNvPicPr>
          <p:nvPr/>
        </p:nvPicPr>
        <p:blipFill>
          <a:blip r:embed="rId2"/>
          <a:stretch>
            <a:fillRect/>
          </a:stretch>
        </p:blipFill>
        <p:spPr>
          <a:xfrm>
            <a:off x="685310" y="2057398"/>
            <a:ext cx="4086715" cy="3470565"/>
          </a:xfrm>
          <a:prstGeom prst="rect">
            <a:avLst/>
          </a:prstGeom>
        </p:spPr>
      </p:pic>
      <p:pic>
        <p:nvPicPr>
          <p:cNvPr id="8" name="Picture 7">
            <a:extLst>
              <a:ext uri="{FF2B5EF4-FFF2-40B4-BE49-F238E27FC236}">
                <a16:creationId xmlns:a16="http://schemas.microsoft.com/office/drawing/2014/main" id="{5E72CF16-27C3-F1AC-D278-495296274569}"/>
              </a:ext>
            </a:extLst>
          </p:cNvPr>
          <p:cNvPicPr>
            <a:picLocks noChangeAspect="1"/>
          </p:cNvPicPr>
          <p:nvPr/>
        </p:nvPicPr>
        <p:blipFill>
          <a:blip r:embed="rId3"/>
          <a:stretch>
            <a:fillRect/>
          </a:stretch>
        </p:blipFill>
        <p:spPr>
          <a:xfrm>
            <a:off x="5183188" y="908770"/>
            <a:ext cx="6492384" cy="5034830"/>
          </a:xfrm>
          <a:prstGeom prst="rect">
            <a:avLst/>
          </a:prstGeom>
        </p:spPr>
      </p:pic>
    </p:spTree>
    <p:extLst>
      <p:ext uri="{BB962C8B-B14F-4D97-AF65-F5344CB8AC3E}">
        <p14:creationId xmlns:p14="http://schemas.microsoft.com/office/powerpoint/2010/main" val="2155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1AB3-D5B5-DC24-835E-475A4A2E9A69}"/>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9CEDE5EB-6461-45D1-21FA-07555C01A96F}"/>
              </a:ext>
            </a:extLst>
          </p:cNvPr>
          <p:cNvSpPr txBox="1"/>
          <p:nvPr/>
        </p:nvSpPr>
        <p:spPr>
          <a:xfrm>
            <a:off x="837508" y="1687865"/>
            <a:ext cx="8364681" cy="4247317"/>
          </a:xfrm>
          <a:prstGeom prst="rect">
            <a:avLst/>
          </a:prstGeom>
          <a:noFill/>
        </p:spPr>
        <p:txBody>
          <a:bodyPr wrap="square">
            <a:spAutoFit/>
          </a:bodyPr>
          <a:lstStyle/>
          <a:p>
            <a:r>
              <a:rPr lang="en-US" dirty="0"/>
              <a:t>In conclusion, the online food ordering system represents a comprehensive solution designed to revolutionize the way people discover, order, and enjoy food. Through meticulous planning, innovative design, and robust implementation, the project has successfully addressed key challenges in the food industry, offering users a seamless and convenient platform to satisfy their culinary cravings. </a:t>
            </a:r>
          </a:p>
          <a:p>
            <a:endParaRPr lang="en-US" dirty="0"/>
          </a:p>
          <a:p>
            <a:r>
              <a:rPr lang="en-US" dirty="0"/>
              <a:t>The project's user-friendly interface, intuitive navigation, and personalized features have elevated the online food ordering experience, making it accessible to a wide range of users. From browsing menus to placing orders and tracking deliveries, every step of the process has been optimized to ensure efficiency, transparency, and satisfaction. </a:t>
            </a:r>
          </a:p>
          <a:p>
            <a:endParaRPr lang="en-US" dirty="0"/>
          </a:p>
          <a:p>
            <a:r>
              <a:rPr lang="en-US" dirty="0"/>
              <a:t>Moreover, the project's focus on reliability, security, and scalability has laid a solid foundation for future growth and expansion. By leveraging cutting-edge technologies and best practices, the platform is well-equipped to handle increasing user demand, adapt to evolving trends, and deliver exceptional service on a global scale.</a:t>
            </a:r>
            <a:endParaRPr lang="en-IN" dirty="0"/>
          </a:p>
        </p:txBody>
      </p:sp>
    </p:spTree>
    <p:extLst>
      <p:ext uri="{BB962C8B-B14F-4D97-AF65-F5344CB8AC3E}">
        <p14:creationId xmlns:p14="http://schemas.microsoft.com/office/powerpoint/2010/main" val="325224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A521-D7D9-F3F7-2149-18149268A536}"/>
              </a:ext>
            </a:extLst>
          </p:cNvPr>
          <p:cNvSpPr>
            <a:spLocks noGrp="1"/>
          </p:cNvSpPr>
          <p:nvPr>
            <p:ph type="title"/>
          </p:nvPr>
        </p:nvSpPr>
        <p:spPr/>
        <p:txBody>
          <a:bodyPr/>
          <a:lstStyle/>
          <a:p>
            <a:r>
              <a:rPr lang="en-US" dirty="0"/>
              <a:t>REFERENCES</a:t>
            </a:r>
            <a:endParaRPr lang="en-IN" dirty="0"/>
          </a:p>
        </p:txBody>
      </p:sp>
      <p:sp>
        <p:nvSpPr>
          <p:cNvPr id="4" name="TextBox 3">
            <a:extLst>
              <a:ext uri="{FF2B5EF4-FFF2-40B4-BE49-F238E27FC236}">
                <a16:creationId xmlns:a16="http://schemas.microsoft.com/office/drawing/2014/main" id="{D50A8E60-F02A-3AFD-3B4E-CC7DC8468C2F}"/>
              </a:ext>
            </a:extLst>
          </p:cNvPr>
          <p:cNvSpPr txBox="1"/>
          <p:nvPr/>
        </p:nvSpPr>
        <p:spPr>
          <a:xfrm>
            <a:off x="753862" y="1962831"/>
            <a:ext cx="8323117" cy="2031325"/>
          </a:xfrm>
          <a:prstGeom prst="rect">
            <a:avLst/>
          </a:prstGeom>
          <a:noFill/>
        </p:spPr>
        <p:txBody>
          <a:bodyPr wrap="square">
            <a:spAutoFit/>
          </a:bodyPr>
          <a:lstStyle/>
          <a:p>
            <a:r>
              <a:rPr lang="en-IN" dirty="0"/>
              <a:t>Websites and Platforms </a:t>
            </a:r>
          </a:p>
          <a:p>
            <a:pPr marL="342900" indent="-342900">
              <a:buAutoNum type="arabicPeriod"/>
            </a:pPr>
            <a:r>
              <a:rPr lang="en-IN" dirty="0"/>
              <a:t>Stack Overflow </a:t>
            </a:r>
          </a:p>
          <a:p>
            <a:r>
              <a:rPr lang="en-IN" dirty="0"/>
              <a:t> • A valuable resource for troubleshooting coding issues and finding community support.</a:t>
            </a:r>
          </a:p>
          <a:p>
            <a:r>
              <a:rPr lang="en-IN" dirty="0"/>
              <a:t>2. GitHub </a:t>
            </a:r>
          </a:p>
          <a:p>
            <a:r>
              <a:rPr lang="en-IN" dirty="0"/>
              <a:t>• Platform for hosting and sharing code repositories, useful for version control and collaboration</a:t>
            </a:r>
          </a:p>
        </p:txBody>
      </p:sp>
    </p:spTree>
    <p:extLst>
      <p:ext uri="{BB962C8B-B14F-4D97-AF65-F5344CB8AC3E}">
        <p14:creationId xmlns:p14="http://schemas.microsoft.com/office/powerpoint/2010/main" val="17163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F401-B508-99DB-6ADC-1ED2C4528A88}"/>
              </a:ext>
            </a:extLst>
          </p:cNvPr>
          <p:cNvSpPr>
            <a:spLocks noGrp="1"/>
          </p:cNvSpPr>
          <p:nvPr>
            <p:ph type="title"/>
          </p:nvPr>
        </p:nvSpPr>
        <p:spPr/>
        <p:txBody>
          <a:bodyPr/>
          <a:lstStyle/>
          <a:p>
            <a:r>
              <a:rPr lang="en-US" dirty="0"/>
              <a:t>QUERIES</a:t>
            </a:r>
            <a:endParaRPr lang="en-IN" dirty="0"/>
          </a:p>
        </p:txBody>
      </p:sp>
      <p:pic>
        <p:nvPicPr>
          <p:cNvPr id="1028" name="Picture 4">
            <a:extLst>
              <a:ext uri="{FF2B5EF4-FFF2-40B4-BE49-F238E27FC236}">
                <a16:creationId xmlns:a16="http://schemas.microsoft.com/office/drawing/2014/main" id="{42018F38-BC37-F5E3-EE18-DC3502832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229" y="1615481"/>
            <a:ext cx="6858000" cy="46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9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16A5-7ADC-69EA-32EB-8682F2471095}"/>
              </a:ext>
            </a:extLst>
          </p:cNvPr>
          <p:cNvSpPr>
            <a:spLocks noGrp="1"/>
          </p:cNvSpPr>
          <p:nvPr>
            <p:ph type="title"/>
          </p:nvPr>
        </p:nvSpPr>
        <p:spPr>
          <a:xfrm>
            <a:off x="3588502" y="2607384"/>
            <a:ext cx="10515600" cy="1325563"/>
          </a:xfrm>
        </p:spPr>
        <p:txBody>
          <a:bodyPr/>
          <a:lstStyle/>
          <a:p>
            <a:r>
              <a:rPr lang="en-US" dirty="0"/>
              <a:t>THANKING YOU</a:t>
            </a:r>
            <a:endParaRPr lang="en-IN" dirty="0"/>
          </a:p>
        </p:txBody>
      </p:sp>
    </p:spTree>
    <p:extLst>
      <p:ext uri="{BB962C8B-B14F-4D97-AF65-F5344CB8AC3E}">
        <p14:creationId xmlns:p14="http://schemas.microsoft.com/office/powerpoint/2010/main" val="84886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D2A8-0224-34FD-E336-0251D9DD9E3C}"/>
              </a:ext>
            </a:extLst>
          </p:cNvPr>
          <p:cNvSpPr>
            <a:spLocks noGrp="1"/>
          </p:cNvSpPr>
          <p:nvPr>
            <p:ph type="title"/>
          </p:nvPr>
        </p:nvSpPr>
        <p:spPr/>
        <p:txBody>
          <a:bodyPr/>
          <a:lstStyle/>
          <a:p>
            <a:r>
              <a:rPr lang="en-US" dirty="0"/>
              <a:t>ABSTRACT</a:t>
            </a:r>
            <a:endParaRPr lang="en-IN" dirty="0"/>
          </a:p>
        </p:txBody>
      </p:sp>
      <p:sp>
        <p:nvSpPr>
          <p:cNvPr id="4" name="TextBox 3">
            <a:extLst>
              <a:ext uri="{FF2B5EF4-FFF2-40B4-BE49-F238E27FC236}">
                <a16:creationId xmlns:a16="http://schemas.microsoft.com/office/drawing/2014/main" id="{C3165A1D-C452-C067-7517-FCC766E841E8}"/>
              </a:ext>
            </a:extLst>
          </p:cNvPr>
          <p:cNvSpPr txBox="1"/>
          <p:nvPr/>
        </p:nvSpPr>
        <p:spPr>
          <a:xfrm>
            <a:off x="753862" y="1704776"/>
            <a:ext cx="9146077" cy="4613058"/>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The Online Food Ordering System is a project designed to streamline the process of ordering food online. Using ReactJS for the frontend, JavaScript for scripting functionalities, and Node.js for server-side operations, this system ensures a user-friendly experience for customers. The interfaces are designed to be simple and easy to navigate, making it accessible to anyone looking to order food over the internet and with this system, users can easily browse through menus, select their desired items, and place orders seamlessly. The integration of a reliable database allows the system to keep track of user details, previous orders, and restaurant information. This not only enhances convenience but also enables users to track the status of their orders and estimated delivery </a:t>
            </a:r>
            <a:r>
              <a:rPr lang="en-US" sz="1800" dirty="0" err="1">
                <a:effectLst/>
                <a:latin typeface="Times New Roman" panose="02020603050405020304" pitchFamily="18" charset="0"/>
                <a:ea typeface="Times New Roman" panose="02020603050405020304" pitchFamily="18" charset="0"/>
              </a:rPr>
              <a:t>times.By</a:t>
            </a:r>
            <a:r>
              <a:rPr lang="en-US" sz="1800" dirty="0">
                <a:effectLst/>
                <a:latin typeface="Times New Roman" panose="02020603050405020304" pitchFamily="18" charset="0"/>
                <a:ea typeface="Times New Roman" panose="02020603050405020304" pitchFamily="18" charset="0"/>
              </a:rPr>
              <a:t> leveraging frontend technologies like ReactJS and backend support from Node.js, this project aims to revolutionize the online food ordering experience, making it hassle-free and enjoyable for everyone involved</a:t>
            </a:r>
            <a:r>
              <a:rPr lang="en-US" sz="18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731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546-5FBC-CC64-5599-459D916089C2}"/>
              </a:ext>
            </a:extLst>
          </p:cNvPr>
          <p:cNvSpPr>
            <a:spLocks noGrp="1"/>
          </p:cNvSpPr>
          <p:nvPr>
            <p:ph type="title"/>
          </p:nvPr>
        </p:nvSpPr>
        <p:spPr/>
        <p:txBody>
          <a:bodyPr/>
          <a:lstStyle/>
          <a:p>
            <a:r>
              <a:rPr lang="en-US" dirty="0"/>
              <a:t>INTODUCTION TO THE PROJECT</a:t>
            </a:r>
            <a:endParaRPr lang="en-IN" dirty="0"/>
          </a:p>
        </p:txBody>
      </p:sp>
      <p:sp>
        <p:nvSpPr>
          <p:cNvPr id="4" name="TextBox 3">
            <a:extLst>
              <a:ext uri="{FF2B5EF4-FFF2-40B4-BE49-F238E27FC236}">
                <a16:creationId xmlns:a16="http://schemas.microsoft.com/office/drawing/2014/main" id="{61AEACC8-91D7-1F64-5F5D-9DD7D49D9F85}"/>
              </a:ext>
            </a:extLst>
          </p:cNvPr>
          <p:cNvSpPr txBox="1"/>
          <p:nvPr/>
        </p:nvSpPr>
        <p:spPr>
          <a:xfrm>
            <a:off x="753862" y="1947233"/>
            <a:ext cx="10008524" cy="4247317"/>
          </a:xfrm>
          <a:prstGeom prst="rect">
            <a:avLst/>
          </a:prstGeom>
          <a:noFill/>
        </p:spPr>
        <p:txBody>
          <a:bodyPr wrap="square">
            <a:spAutoFit/>
          </a:bodyPr>
          <a:lstStyle/>
          <a:p>
            <a:r>
              <a:rPr lang="en-US" dirty="0"/>
              <a:t>In today's digital age, the convenience of online services has become paramount, and the food industry is no exception. This project presents an Online Food Ordering System with a strong emphasis on front-end web development. Designed to provide an engaging and user-friendly experience, this system allows users to browse, customize, and order food from their ease. The system leverages modern web technologies such as HTML5, CSS3, and JavaScript, with frameworks like React and Bootstrap, to create a visually appealing and responsive interface. Users can explore a diverse menu, customize their orders, and manage their selections through an interactive shopping cart that updates in real-time. The design ensures that the platform is accessible and functional across various devices, from desktops to smartphones. While the focus is primarily on the front end, the backend is kept minimal to streamline the process. Essential functionalities such as order submission and basic data storage are implemented to support the core operations. This approach simplifies the system while ensuring reliability and efficiency in handling user orders. In summary, this Online Food Ordering System highlights the capabilities of front-end web development in creating a seamless and enjoyable user experience. By integrating modern design principles and technologies, the project aims to meet the growing demand for convenient online food services, making it an ideal solution for both users and restaurant owners</a:t>
            </a:r>
            <a:endParaRPr lang="en-IN" dirty="0"/>
          </a:p>
        </p:txBody>
      </p:sp>
    </p:spTree>
    <p:extLst>
      <p:ext uri="{BB962C8B-B14F-4D97-AF65-F5344CB8AC3E}">
        <p14:creationId xmlns:p14="http://schemas.microsoft.com/office/powerpoint/2010/main" val="375090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060F-7410-9A92-399C-2F2A58CD4658}"/>
              </a:ext>
            </a:extLst>
          </p:cNvPr>
          <p:cNvSpPr>
            <a:spLocks noGrp="1"/>
          </p:cNvSpPr>
          <p:nvPr>
            <p:ph type="title"/>
          </p:nvPr>
        </p:nvSpPr>
        <p:spPr/>
        <p:txBody>
          <a:bodyPr/>
          <a:lstStyle/>
          <a:p>
            <a:r>
              <a:rPr lang="en-US" dirty="0"/>
              <a:t>MOTIVATION</a:t>
            </a:r>
            <a:endParaRPr lang="en-IN" dirty="0"/>
          </a:p>
        </p:txBody>
      </p:sp>
      <p:sp>
        <p:nvSpPr>
          <p:cNvPr id="4" name="TextBox 3">
            <a:extLst>
              <a:ext uri="{FF2B5EF4-FFF2-40B4-BE49-F238E27FC236}">
                <a16:creationId xmlns:a16="http://schemas.microsoft.com/office/drawing/2014/main" id="{4CE10A53-2ACE-3194-08BA-F16A7B77E358}"/>
              </a:ext>
            </a:extLst>
          </p:cNvPr>
          <p:cNvSpPr txBox="1"/>
          <p:nvPr/>
        </p:nvSpPr>
        <p:spPr>
          <a:xfrm>
            <a:off x="753862" y="1696417"/>
            <a:ext cx="8522622" cy="4524315"/>
          </a:xfrm>
          <a:prstGeom prst="rect">
            <a:avLst/>
          </a:prstGeom>
          <a:noFill/>
        </p:spPr>
        <p:txBody>
          <a:bodyPr wrap="square">
            <a:spAutoFit/>
          </a:bodyPr>
          <a:lstStyle/>
          <a:p>
            <a:r>
              <a:rPr lang="en-US" dirty="0"/>
              <a:t>The motivation behind creating an online food ordering system is driven by the increasing demand for convenience in the food industry. As digital platforms become essential in daily life, customers seek efficient ways to order and pay for meals from anywhere, leading to the development of streamlined ordering processes. JavaScript, HTML, CSS, and databases are foundational technologies used in building these systems. JavaScript adds interactivity to the user interface, while HTML and CSS ensure visually appealing and responsive designs. Databases manage vast amounts of data, including menus, customer profiles, orders, and payments, enabling efficient information retrieval and processing. These technologies enable the system to offer features like real-time menu updates, personalized recommendations, secure payment processing, order tracking, and feedback mechanisms. This enhances the overall user experience by providing convenience, choice, and transparency throughout the ordering journey. Moreover, the system provides valuable insights into customer behavior and preferences, empowering restaurants to optimize their offerings and marketing strategies. By embracing digital solutions, businesses can better cater to modern consumer needs, driving customer satisfaction and business growth in an increasingly digital landscape</a:t>
            </a:r>
            <a:endParaRPr lang="en-IN" dirty="0"/>
          </a:p>
        </p:txBody>
      </p:sp>
    </p:spTree>
    <p:extLst>
      <p:ext uri="{BB962C8B-B14F-4D97-AF65-F5344CB8AC3E}">
        <p14:creationId xmlns:p14="http://schemas.microsoft.com/office/powerpoint/2010/main" val="39434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597C-E55D-FB3D-F1B9-FFCC4AE9173F}"/>
              </a:ext>
            </a:extLst>
          </p:cNvPr>
          <p:cNvSpPr>
            <a:spLocks noGrp="1"/>
          </p:cNvSpPr>
          <p:nvPr>
            <p:ph type="title"/>
          </p:nvPr>
        </p:nvSpPr>
        <p:spPr/>
        <p:txBody>
          <a:bodyPr/>
          <a:lstStyle/>
          <a:p>
            <a:r>
              <a:rPr lang="en-US" dirty="0"/>
              <a:t>EXISTING WORK</a:t>
            </a:r>
            <a:endParaRPr lang="en-IN" dirty="0"/>
          </a:p>
        </p:txBody>
      </p:sp>
      <p:sp>
        <p:nvSpPr>
          <p:cNvPr id="4" name="TextBox 3">
            <a:extLst>
              <a:ext uri="{FF2B5EF4-FFF2-40B4-BE49-F238E27FC236}">
                <a16:creationId xmlns:a16="http://schemas.microsoft.com/office/drawing/2014/main" id="{ED7B47DC-0DDC-5DB9-86FD-3E4EA4DE9916}"/>
              </a:ext>
            </a:extLst>
          </p:cNvPr>
          <p:cNvSpPr txBox="1"/>
          <p:nvPr/>
        </p:nvSpPr>
        <p:spPr>
          <a:xfrm>
            <a:off x="753862" y="1856937"/>
            <a:ext cx="8564186" cy="3693319"/>
          </a:xfrm>
          <a:prstGeom prst="rect">
            <a:avLst/>
          </a:prstGeom>
          <a:noFill/>
        </p:spPr>
        <p:txBody>
          <a:bodyPr wrap="square">
            <a:spAutoFit/>
          </a:bodyPr>
          <a:lstStyle/>
          <a:p>
            <a:r>
              <a:rPr lang="en-US" dirty="0"/>
              <a:t>The literature on online food ordering systems is extensive and multifaceted, reflecting the rapid evolution of technology in the food industry. Numerous studies have explored various aspects of these systems, including user experience, technological frameworks, business models, and the impact on traditional food service establishments. Reviews typically highlight the benefits of convenience and accessibility for consumers, the potential for increased revenue and efficiency for restaurants, and the challenges related to logistics, customer satisfaction, and market competition. Existing work often emphasizes the importance of user interfaces, mobile app functionality, payment security, and data analytics in optimizing the online food ordering experience. Additionally, academic research often delves into the role of emerging technology such as AI in enhancing system capabilities and addressing industry challenges. Overall, the literature underscores the significant influence of online food ordering systems on reshaping the food service landscape and driving digital transformation within the industry. </a:t>
            </a:r>
            <a:endParaRPr lang="en-IN" dirty="0"/>
          </a:p>
        </p:txBody>
      </p:sp>
    </p:spTree>
    <p:extLst>
      <p:ext uri="{BB962C8B-B14F-4D97-AF65-F5344CB8AC3E}">
        <p14:creationId xmlns:p14="http://schemas.microsoft.com/office/powerpoint/2010/main" val="371202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7394-4D07-6DA4-5CE0-835CF378C4EF}"/>
              </a:ext>
            </a:extLst>
          </p:cNvPr>
          <p:cNvSpPr>
            <a:spLocks noGrp="1"/>
          </p:cNvSpPr>
          <p:nvPr>
            <p:ph type="title"/>
          </p:nvPr>
        </p:nvSpPr>
        <p:spPr/>
        <p:txBody>
          <a:bodyPr/>
          <a:lstStyle/>
          <a:p>
            <a:r>
              <a:rPr lang="en-US" dirty="0"/>
              <a:t>IMPLEMENTATION</a:t>
            </a:r>
            <a:endParaRPr lang="en-IN" dirty="0"/>
          </a:p>
        </p:txBody>
      </p:sp>
      <p:sp>
        <p:nvSpPr>
          <p:cNvPr id="4" name="TextBox 3">
            <a:extLst>
              <a:ext uri="{FF2B5EF4-FFF2-40B4-BE49-F238E27FC236}">
                <a16:creationId xmlns:a16="http://schemas.microsoft.com/office/drawing/2014/main" id="{BB2BE49F-B6B0-A9D4-16B5-C5F0028B2B89}"/>
              </a:ext>
            </a:extLst>
          </p:cNvPr>
          <p:cNvSpPr txBox="1"/>
          <p:nvPr/>
        </p:nvSpPr>
        <p:spPr>
          <a:xfrm>
            <a:off x="753862" y="2178317"/>
            <a:ext cx="8630688" cy="3693319"/>
          </a:xfrm>
          <a:prstGeom prst="rect">
            <a:avLst/>
          </a:prstGeom>
          <a:noFill/>
        </p:spPr>
        <p:txBody>
          <a:bodyPr wrap="square">
            <a:spAutoFit/>
          </a:bodyPr>
          <a:lstStyle/>
          <a:p>
            <a:r>
              <a:rPr lang="en-US" dirty="0"/>
              <a:t>The implementation of the METMS involves the development of both frontend and backend components, as well as their integration with the database. The following steps outline the implementation process: </a:t>
            </a:r>
          </a:p>
          <a:p>
            <a:pPr marL="342900" indent="-342900">
              <a:buAutoNum type="arabicPeriod"/>
            </a:pPr>
            <a:r>
              <a:rPr lang="en-US" dirty="0"/>
              <a:t>Backend Development: o Node.js ▪ Set up the Node.js environment and initialize the project. ▪ Create Express.js routes for handling API requests. ▪ Implement controllers for business logic and data manipulation. ▪ Set up MongoDB using Mongoose for database interaction. ▪ Implement authentication and authorization mechanisms. </a:t>
            </a:r>
          </a:p>
          <a:p>
            <a:pPr marL="342900" indent="-342900">
              <a:buAutoNum type="arabicPeriod"/>
            </a:pPr>
            <a:r>
              <a:rPr lang="en-US" dirty="0"/>
              <a:t>. Frontend Development: o React.js: ▪ Set up the React environment using Create React App. ▪ Design and implement components for the user interface. ▪ Integrate Redux for state management. ▪ Implement forms for user input and data display components. ▪ Use </a:t>
            </a:r>
            <a:r>
              <a:rPr lang="en-US" dirty="0" err="1"/>
              <a:t>Axios</a:t>
            </a:r>
            <a:r>
              <a:rPr lang="en-US" dirty="0"/>
              <a:t> for making API requests to the backend. </a:t>
            </a:r>
          </a:p>
          <a:p>
            <a:pPr marL="342900" indent="-342900">
              <a:buAutoNum type="arabicPeriod"/>
            </a:pPr>
            <a:r>
              <a:rPr lang="en-US" dirty="0"/>
              <a:t> Database Integration: o MongoDB: ▪ Design the database schema using Mongoose models. ▪ Implement CRUD operations for managing expenses and user data</a:t>
            </a:r>
            <a:endParaRPr lang="en-IN" dirty="0"/>
          </a:p>
        </p:txBody>
      </p:sp>
    </p:spTree>
    <p:extLst>
      <p:ext uri="{BB962C8B-B14F-4D97-AF65-F5344CB8AC3E}">
        <p14:creationId xmlns:p14="http://schemas.microsoft.com/office/powerpoint/2010/main" val="204662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6E47-BAA7-6DB4-F7A4-B3F6208DFA30}"/>
              </a:ext>
            </a:extLst>
          </p:cNvPr>
          <p:cNvSpPr>
            <a:spLocks noGrp="1"/>
          </p:cNvSpPr>
          <p:nvPr>
            <p:ph type="title"/>
          </p:nvPr>
        </p:nvSpPr>
        <p:spPr>
          <a:xfrm>
            <a:off x="604233" y="221632"/>
            <a:ext cx="10515600" cy="551452"/>
          </a:xfrm>
        </p:spPr>
        <p:txBody>
          <a:bodyPr>
            <a:normAutofit fontScale="90000"/>
          </a:bodyPr>
          <a:lstStyle/>
          <a:p>
            <a:r>
              <a:rPr lang="en-US" dirty="0"/>
              <a:t>DATA FLOW DIAGRAM</a:t>
            </a:r>
            <a:endParaRPr lang="en-IN" dirty="0"/>
          </a:p>
        </p:txBody>
      </p:sp>
      <p:pic>
        <p:nvPicPr>
          <p:cNvPr id="7" name="Picture 6">
            <a:extLst>
              <a:ext uri="{FF2B5EF4-FFF2-40B4-BE49-F238E27FC236}">
                <a16:creationId xmlns:a16="http://schemas.microsoft.com/office/drawing/2014/main" id="{A6A36D78-18F1-E16E-0B84-C314D6806A98}"/>
              </a:ext>
            </a:extLst>
          </p:cNvPr>
          <p:cNvPicPr>
            <a:picLocks noChangeAspect="1"/>
          </p:cNvPicPr>
          <p:nvPr/>
        </p:nvPicPr>
        <p:blipFill>
          <a:blip r:embed="rId2"/>
          <a:stretch>
            <a:fillRect/>
          </a:stretch>
        </p:blipFill>
        <p:spPr>
          <a:xfrm>
            <a:off x="3107923" y="1113904"/>
            <a:ext cx="5976153" cy="5744095"/>
          </a:xfrm>
          <a:prstGeom prst="rect">
            <a:avLst/>
          </a:prstGeom>
        </p:spPr>
      </p:pic>
    </p:spTree>
    <p:extLst>
      <p:ext uri="{BB962C8B-B14F-4D97-AF65-F5344CB8AC3E}">
        <p14:creationId xmlns:p14="http://schemas.microsoft.com/office/powerpoint/2010/main" val="261630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CF00-6DD0-67E2-AE93-35EC9C5DC6CB}"/>
              </a:ext>
            </a:extLst>
          </p:cNvPr>
          <p:cNvSpPr>
            <a:spLocks noGrp="1"/>
          </p:cNvSpPr>
          <p:nvPr>
            <p:ph type="title"/>
          </p:nvPr>
        </p:nvSpPr>
        <p:spPr>
          <a:xfrm>
            <a:off x="718015" y="166254"/>
            <a:ext cx="10515600" cy="565266"/>
          </a:xfrm>
        </p:spPr>
        <p:txBody>
          <a:bodyPr>
            <a:normAutofit fontScale="90000"/>
          </a:bodyPr>
          <a:lstStyle/>
          <a:p>
            <a:r>
              <a:rPr lang="en-US" dirty="0"/>
              <a:t>TECHNOLOGY DESCRIPTION</a:t>
            </a:r>
            <a:endParaRPr lang="en-IN" dirty="0"/>
          </a:p>
        </p:txBody>
      </p:sp>
      <p:sp>
        <p:nvSpPr>
          <p:cNvPr id="4" name="TextBox 3">
            <a:extLst>
              <a:ext uri="{FF2B5EF4-FFF2-40B4-BE49-F238E27FC236}">
                <a16:creationId xmlns:a16="http://schemas.microsoft.com/office/drawing/2014/main" id="{78CB6EF1-0D94-68F0-7531-75C9DA75DBE5}"/>
              </a:ext>
            </a:extLst>
          </p:cNvPr>
          <p:cNvSpPr txBox="1"/>
          <p:nvPr/>
        </p:nvSpPr>
        <p:spPr>
          <a:xfrm>
            <a:off x="801142" y="782436"/>
            <a:ext cx="8331430" cy="5909310"/>
          </a:xfrm>
          <a:prstGeom prst="rect">
            <a:avLst/>
          </a:prstGeom>
          <a:noFill/>
        </p:spPr>
        <p:txBody>
          <a:bodyPr wrap="square">
            <a:spAutoFit/>
          </a:bodyPr>
          <a:lstStyle/>
          <a:p>
            <a:r>
              <a:rPr lang="en-US" dirty="0"/>
              <a:t>The technology stack used for developing this project is MERN stack which is the best full stack technology to develop a website now a days. It contains the following</a:t>
            </a:r>
          </a:p>
          <a:p>
            <a:r>
              <a:rPr lang="en-US" dirty="0"/>
              <a:t> 1. MongoDB: - Description: A NoSQL database that stores data in JSON-like documents. - Use in Project: Storing user expenses, budget data, and historical records. - Advantages: Scalability, flexibility in data modeling, and ease of use. </a:t>
            </a:r>
          </a:p>
          <a:p>
            <a:r>
              <a:rPr lang="en-US" dirty="0"/>
              <a:t>2. Express.js: - Description: A web application framework for Node.js. - Use in Project: Creating RESTful APIs to handle HTTP requests and responses. - Advantages: Simplifies routing, middleware integration, and server-side logic. </a:t>
            </a:r>
          </a:p>
          <a:p>
            <a:r>
              <a:rPr lang="en-US" dirty="0"/>
              <a:t>3. React.js: - Description: A JavaScript library for building user interfaces. - Use in Project: Developing the frontend for an interactive and dynamic user experience. - Advantages: Component-based architecture, fast rendering with Virtual DOM, and rich ecosystem.</a:t>
            </a:r>
          </a:p>
          <a:p>
            <a:r>
              <a:rPr lang="en-US" dirty="0"/>
              <a:t> 4. Node.js: - Description: A JavaScript runtime built on Chrome's V8 engine. - Use in Project: Running the backend server and executing JavaScript on the server-side. - Advantages: Non- blocking I/O, event-driven architecture, and large community support. The Integrated development environment we used for developing our project is</a:t>
            </a:r>
          </a:p>
          <a:p>
            <a:r>
              <a:rPr lang="en-US" dirty="0"/>
              <a:t> 5. Visual Studio Code: - Description: A free, open-source code editor with support for various programming languages and tools. - Use in Project: Writing, debugging, and maintaining the codebase. - Advantages: Intuitive interface, powerful extensions, and integrated Git support</a:t>
            </a:r>
            <a:endParaRPr lang="en-IN" dirty="0"/>
          </a:p>
        </p:txBody>
      </p:sp>
    </p:spTree>
    <p:extLst>
      <p:ext uri="{BB962C8B-B14F-4D97-AF65-F5344CB8AC3E}">
        <p14:creationId xmlns:p14="http://schemas.microsoft.com/office/powerpoint/2010/main" val="39118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676E-C4B7-1E0C-F55B-25E6F15EDDB0}"/>
              </a:ext>
            </a:extLst>
          </p:cNvPr>
          <p:cNvSpPr>
            <a:spLocks noGrp="1"/>
          </p:cNvSpPr>
          <p:nvPr>
            <p:ph type="title"/>
          </p:nvPr>
        </p:nvSpPr>
        <p:spPr/>
        <p:txBody>
          <a:bodyPr/>
          <a:lstStyle/>
          <a:p>
            <a:r>
              <a:rPr lang="en-US" dirty="0"/>
              <a:t>REQUIREMENTS</a:t>
            </a:r>
            <a:endParaRPr lang="en-IN" dirty="0"/>
          </a:p>
        </p:txBody>
      </p:sp>
      <p:sp>
        <p:nvSpPr>
          <p:cNvPr id="4" name="TextBox 3">
            <a:extLst>
              <a:ext uri="{FF2B5EF4-FFF2-40B4-BE49-F238E27FC236}">
                <a16:creationId xmlns:a16="http://schemas.microsoft.com/office/drawing/2014/main" id="{BA45291E-DDEC-9F52-D47F-BB3E7750CCEA}"/>
              </a:ext>
            </a:extLst>
          </p:cNvPr>
          <p:cNvSpPr txBox="1"/>
          <p:nvPr/>
        </p:nvSpPr>
        <p:spPr>
          <a:xfrm>
            <a:off x="922538" y="1726675"/>
            <a:ext cx="8223539" cy="3404650"/>
          </a:xfrm>
          <a:prstGeom prst="rect">
            <a:avLst/>
          </a:prstGeom>
          <a:noFill/>
        </p:spPr>
        <p:txBody>
          <a:bodyPr wrap="square">
            <a:spAutoFit/>
          </a:bodyPr>
          <a:lstStyle/>
          <a:p>
            <a:pPr>
              <a:lnSpc>
                <a:spcPct val="150000"/>
              </a:lnSpc>
            </a:pPr>
            <a:r>
              <a:rPr lang="en-US" sz="2400" b="1" dirty="0">
                <a:effectLst/>
                <a:latin typeface="Times New Roman" panose="02020603050405020304" pitchFamily="18" charset="0"/>
                <a:ea typeface="Times New Roman" panose="02020603050405020304" pitchFamily="18" charset="0"/>
              </a:rPr>
              <a:t>Software Requirements: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Languages:Html,CSS,React.js,Javascript,Node.js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Database: MongoDB</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Tools/IDE: Visual Studio Code</a:t>
            </a:r>
            <a:endParaRPr lang="en-IN" sz="1600" dirty="0">
              <a:effectLst/>
              <a:latin typeface="Times New Roman" panose="02020603050405020304" pitchFamily="18" charset="0"/>
              <a:ea typeface="Times New Roman" panose="02020603050405020304" pitchFamily="18" charset="0"/>
            </a:endParaRPr>
          </a:p>
          <a:p>
            <a:pPr>
              <a:lnSpc>
                <a:spcPct val="115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2400" b="1" dirty="0">
                <a:effectLst/>
                <a:latin typeface="Times New Roman" panose="02020603050405020304" pitchFamily="18" charset="0"/>
                <a:ea typeface="Times New Roman" panose="02020603050405020304" pitchFamily="18" charset="0"/>
              </a:rPr>
              <a:t>Hardware Requirements: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Specifications:  (RAM &amp; Hard disk): 4GB RAM</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Windows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Processor: Intel i5</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84759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423</TotalTime>
  <Words>1593</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SemiBold</vt:lpstr>
      <vt:lpstr>Britannic Bold</vt:lpstr>
      <vt:lpstr>Calibri</vt:lpstr>
      <vt:lpstr>Rockwell Extra Bold</vt:lpstr>
      <vt:lpstr>Segoe UI Black</vt:lpstr>
      <vt:lpstr>Symbol</vt:lpstr>
      <vt:lpstr>Times New Roman</vt:lpstr>
      <vt:lpstr>Office Theme</vt:lpstr>
      <vt:lpstr>SRI INDU COLLEGE OF ENGINEERING &amp; TECHNOLOGY</vt:lpstr>
      <vt:lpstr>ABSTRACT</vt:lpstr>
      <vt:lpstr>INTODUCTION TO THE PROJECT</vt:lpstr>
      <vt:lpstr>MOTIVATION</vt:lpstr>
      <vt:lpstr>EXISTING WORK</vt:lpstr>
      <vt:lpstr>IMPLEMENTATION</vt:lpstr>
      <vt:lpstr>DATA FLOW DIAGRAM</vt:lpstr>
      <vt:lpstr>TECHNOLOGY DESCRIPTION</vt:lpstr>
      <vt:lpstr>REQUIREMENTS</vt:lpstr>
      <vt:lpstr>HOME PAGE</vt:lpstr>
      <vt:lpstr>CONCLUSION</vt:lpstr>
      <vt:lpstr>REFERENCES</vt:lpstr>
      <vt:lpstr>QUERIES</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INDU COLLEGE OF ENGINEERING &amp; TECHNOLOGY</dc:title>
  <dc:creator>chandra kumari</dc:creator>
  <cp:lastModifiedBy>PRASAD BANOTH</cp:lastModifiedBy>
  <cp:revision>8</cp:revision>
  <dcterms:created xsi:type="dcterms:W3CDTF">2024-03-07T07:46:30Z</dcterms:created>
  <dcterms:modified xsi:type="dcterms:W3CDTF">2024-06-28T07:28:43Z</dcterms:modified>
</cp:coreProperties>
</file>