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32"/>
  </p:notesMasterIdLst>
  <p:handoutMasterIdLst>
    <p:handoutMasterId r:id="rId33"/>
  </p:handoutMasterIdLst>
  <p:sldIdLst>
    <p:sldId id="258" r:id="rId5"/>
    <p:sldId id="259" r:id="rId6"/>
    <p:sldId id="260" r:id="rId7"/>
    <p:sldId id="261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49F901-1989-4566-9808-6826F1089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1D43C-A1FB-4D12-9603-15C87CC51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F2D99-78F8-43CD-88FF-4B86BBC6775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1410C-1516-40F9-AD00-AEE7ADAC1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19D84-37B1-413B-9CD0-EA679916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C1867-F828-4959-BAF9-6816A080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732DE-FFB2-411A-9EAE-C555FD33DEF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F66A-76DC-46BE-966E-D293CA14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822C-F838-414C-BE88-4C36BDF8A5E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triangle pattern&#10;&#10;Description automatically generated">
            <a:extLst>
              <a:ext uri="{FF2B5EF4-FFF2-40B4-BE49-F238E27FC236}">
                <a16:creationId xmlns:a16="http://schemas.microsoft.com/office/drawing/2014/main" id="{3CCFBD58-3057-5F9D-EE3E-63F0B2CA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7" b="7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F17684-3C72-D130-7F95-20DBA00592E8}"/>
              </a:ext>
            </a:extLst>
          </p:cNvPr>
          <p:cNvSpPr txBox="1">
            <a:spLocks/>
          </p:cNvSpPr>
          <p:nvPr/>
        </p:nvSpPr>
        <p:spPr>
          <a:xfrm>
            <a:off x="523875" y="4259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Through Exploratory Data Analysis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AFE915-1750-1BDB-5713-59391CA612C6}"/>
              </a:ext>
            </a:extLst>
          </p:cNvPr>
          <p:cNvSpPr txBox="1"/>
          <p:nvPr/>
        </p:nvSpPr>
        <p:spPr>
          <a:xfrm>
            <a:off x="6559826" y="2951946"/>
            <a:ext cx="4721087" cy="95410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i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IN" sz="2400" i="1" dirty="0">
                <a:solidFill>
                  <a:schemeClr val="accent1">
                    <a:lumMod val="50000"/>
                  </a:schemeClr>
                </a:solidFill>
              </a:rPr>
              <a:t>Submitted By,</a:t>
            </a:r>
            <a:endParaRPr lang="en-IN" sz="28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IN" sz="2800" i="1" dirty="0">
                <a:solidFill>
                  <a:schemeClr val="accent1">
                    <a:lumMod val="50000"/>
                  </a:schemeClr>
                </a:solidFill>
              </a:rPr>
              <a:t>Vishnu Vardhan Gudla</a:t>
            </a:r>
          </a:p>
        </p:txBody>
      </p:sp>
    </p:spTree>
    <p:extLst>
      <p:ext uri="{BB962C8B-B14F-4D97-AF65-F5344CB8AC3E}">
        <p14:creationId xmlns:p14="http://schemas.microsoft.com/office/powerpoint/2010/main" val="812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Numerical Variables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oup of rectangular objects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B148A92-406A-F94A-8312-4668AC6B1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837825" y="1490694"/>
            <a:ext cx="10095647" cy="47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for Numerical Variables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8A0A1-4EAB-F6EF-44D3-18435454CB6C}"/>
              </a:ext>
            </a:extLst>
          </p:cNvPr>
          <p:cNvSpPr/>
          <p:nvPr/>
        </p:nvSpPr>
        <p:spPr>
          <a:xfrm>
            <a:off x="2231924" y="2235543"/>
            <a:ext cx="7521676" cy="2675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above numerical columns with loan status, the major reasons for loan Charged Off/default are:</a:t>
            </a:r>
          </a:p>
          <a:p>
            <a:pPr algn="just"/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Higher Loan amount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Interest Rate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Higher Debt-to-Income Ratio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Higher Revolving line Utilization rate</a:t>
            </a:r>
          </a:p>
        </p:txBody>
      </p:sp>
    </p:spTree>
    <p:extLst>
      <p:ext uri="{BB962C8B-B14F-4D97-AF65-F5344CB8AC3E}">
        <p14:creationId xmlns:p14="http://schemas.microsoft.com/office/powerpoint/2010/main" val="295620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647277-8527-1D46-634C-2025C70AE6A4}"/>
              </a:ext>
            </a:extLst>
          </p:cNvPr>
          <p:cNvSpPr/>
          <p:nvPr/>
        </p:nvSpPr>
        <p:spPr>
          <a:xfrm>
            <a:off x="3582760" y="4633700"/>
            <a:ext cx="5026479" cy="22593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loan Charged Off/default happens when:</a:t>
            </a:r>
          </a:p>
          <a:p>
            <a:pPr algn="just"/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amount in range 5-10K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term is less (3 years) </a:t>
            </a:r>
          </a:p>
        </p:txBody>
      </p: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0F648AD-77DF-0F4D-6E75-6D9578F94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262270" y="1169645"/>
            <a:ext cx="4585252" cy="3398858"/>
          </a:xfrm>
          <a:prstGeom prst="rect">
            <a:avLst/>
          </a:prstGeom>
        </p:spPr>
      </p:pic>
      <p:pic>
        <p:nvPicPr>
          <p:cNvPr id="8" name="Picture 7" descr="A comparison of a color chart&#10;&#10;Description automatically generated with medium confidence">
            <a:extLst>
              <a:ext uri="{FF2B5EF4-FFF2-40B4-BE49-F238E27FC236}">
                <a16:creationId xmlns:a16="http://schemas.microsoft.com/office/drawing/2014/main" id="{47988DF7-0A76-171E-EE19-A491AB6AE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692348" y="1379938"/>
            <a:ext cx="4237382" cy="31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486B62A0-28D7-682C-9A63-3B15DC4CC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13522" y="1813155"/>
            <a:ext cx="4744278" cy="3516737"/>
          </a:xfrm>
          <a:prstGeom prst="rect">
            <a:avLst/>
          </a:prstGeom>
        </p:spPr>
      </p:pic>
      <p:pic>
        <p:nvPicPr>
          <p:cNvPr id="9" name="Picture 8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21FFCCE-D3BC-AE70-DDFE-D62691F4D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313005" y="1813154"/>
            <a:ext cx="4744278" cy="35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2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different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B692D37-B61C-AF9A-59D1-BFE252971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1169643"/>
            <a:ext cx="6096000" cy="4518713"/>
          </a:xfrm>
          <a:prstGeom prst="rect">
            <a:avLst/>
          </a:prstGeom>
        </p:spPr>
      </p:pic>
      <p:pic>
        <p:nvPicPr>
          <p:cNvPr id="8" name="Picture 7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A8FE93F3-9B4E-ABC4-8F04-93FF90C30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096000" y="1209400"/>
            <a:ext cx="6096000" cy="45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2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03E4550C-7AF2-9B2B-8A7C-B3C72C432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1167666"/>
            <a:ext cx="6096000" cy="4522667"/>
          </a:xfrm>
          <a:prstGeom prst="rect">
            <a:avLst/>
          </a:prstGeom>
        </p:spPr>
      </p:pic>
      <p:pic>
        <p:nvPicPr>
          <p:cNvPr id="11" name="Picture 10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23F8AF3F-A4F1-7AA8-8FCB-480E7AE13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096000" y="1251995"/>
            <a:ext cx="6096000" cy="45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50431548-DE43-0BC9-BF2B-100FD215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19" y="1332369"/>
            <a:ext cx="9104762" cy="5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588F7C-2007-4628-76E0-33E69F2C0B69}"/>
              </a:ext>
            </a:extLst>
          </p:cNvPr>
          <p:cNvSpPr txBox="1"/>
          <p:nvPr/>
        </p:nvSpPr>
        <p:spPr>
          <a:xfrm>
            <a:off x="530942" y="1332369"/>
            <a:ext cx="109924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analyzing the above categorical columns with loan status,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Charged Off/default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happens when: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 in range 5-10K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term is less (3 years)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 is Moderate/low (More loans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aprroved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low/moderate interest rates)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belong to Grades B and C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have more than 10 years of employment experience (More loans are approved for higher cadre employee).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living in rented houses and have house/property mortgage.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belong to Low and very Low income groups.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which are not properly verified are defaulted more.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loans are defaulted in the year 2011 and in the month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of the applicants who have done 1 or 2 inquiries in the last 6 months.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applied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US Army are defaulted more when compared to other organizations (More loans are approved for US Army employees).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applied for debt consolidation purpose defaulted more.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6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3D9693C-ACC0-2F89-49D3-44B01C75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19" y="1531422"/>
            <a:ext cx="9358730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AEC2E9B3-6F61-C5F8-5094-DFA1CB7F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70" y="1409952"/>
            <a:ext cx="9117460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F64-D542-226C-7C8B-938F9198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5DB172-FCA3-405C-DA73-DC33789BA9C0}"/>
              </a:ext>
            </a:extLst>
          </p:cNvPr>
          <p:cNvSpPr/>
          <p:nvPr/>
        </p:nvSpPr>
        <p:spPr>
          <a:xfrm>
            <a:off x="489165" y="1836174"/>
            <a:ext cx="3706761" cy="43261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Lending Club:</a:t>
            </a:r>
          </a:p>
          <a:p>
            <a:pPr rtl="0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is the largest </a:t>
            </a:r>
            <a:r>
              <a:rPr lang="en-IN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loan marketplace, facilitating personal loans, business loans, and financing of medical procedures.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Borrowers can easily access lower interest rate loans through a fast online Interface.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6C53C9-0B4F-5BF9-D123-105404420A7A}"/>
              </a:ext>
            </a:extLst>
          </p:cNvPr>
          <p:cNvSpPr/>
          <p:nvPr/>
        </p:nvSpPr>
        <p:spPr>
          <a:xfrm>
            <a:off x="4361845" y="1836174"/>
            <a:ext cx="3706761" cy="43261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rtl="0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Exploratory Data Analysis to understand how consumer attributes and loan attributes influence the tendency of default.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EB0EEA-DF2E-67ED-78B7-333D85EB0306}"/>
              </a:ext>
            </a:extLst>
          </p:cNvPr>
          <p:cNvSpPr/>
          <p:nvPr/>
        </p:nvSpPr>
        <p:spPr>
          <a:xfrm>
            <a:off x="8234525" y="1836174"/>
            <a:ext cx="3706761" cy="43261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Objectives:</a:t>
            </a:r>
          </a:p>
          <a:p>
            <a:pPr rtl="0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Risky loan applicants to reduce credit loss using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driving factors behind loan default, i.e., the variables which are strong indicators of default. The company can utilize this knowledge for its portfolio and risk assessment. 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4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showing 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BA9A8FA-B245-03FA-E2C1-32BA8ACE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1409952"/>
            <a:ext cx="9104762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9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588F7C-2007-4628-76E0-33E69F2C0B69}"/>
              </a:ext>
            </a:extLst>
          </p:cNvPr>
          <p:cNvSpPr txBox="1"/>
          <p:nvPr/>
        </p:nvSpPr>
        <p:spPr>
          <a:xfrm>
            <a:off x="530942" y="1332369"/>
            <a:ext cx="10992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analyzing the above categorical columns with loan status,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Charged Off/default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happens when: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belonging to higher income groups (MIG-SIG) taking large amounts of loans.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Applicants belonging to Superior Income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large amounts of loans, their monthly installment is also high.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Loans corresponding to VLIG and LIG have higher DTI ratio.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belonging to higher income groups with more lines of credit defaulted more.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belonging to MIG having more than 10 open lines of credit defaulted more.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811F17D-E8B9-6377-7D5A-34F3AE9D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78" y="1409952"/>
            <a:ext cx="9244444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8DD0979-C2B6-A4F1-D3A4-640A8413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1" y="1813155"/>
            <a:ext cx="5765079" cy="446984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FA3B76-A2AD-3784-C65C-1ABD27A27620}"/>
              </a:ext>
            </a:extLst>
          </p:cNvPr>
          <p:cNvSpPr/>
          <p:nvPr/>
        </p:nvSpPr>
        <p:spPr>
          <a:xfrm>
            <a:off x="6773918" y="2235543"/>
            <a:ext cx="5026479" cy="29653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loan Charged Off/default happens when: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Applicants belonging to lower grade (F and G) with higher loan amount.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 are higher for applicants belonging to lower grade (F and G)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FA3B76-A2AD-3784-C65C-1ABD27A27620}"/>
              </a:ext>
            </a:extLst>
          </p:cNvPr>
          <p:cNvSpPr/>
          <p:nvPr/>
        </p:nvSpPr>
        <p:spPr>
          <a:xfrm>
            <a:off x="6882581" y="2029066"/>
            <a:ext cx="5026479" cy="17366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loan Charged Off/default happens when: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and Debt Consolidation with higher average loan amount    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F91623-DF08-2279-EAE2-34221A9E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074"/>
            <a:ext cx="6882581" cy="53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-321181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581993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49980BB-EBD7-9673-30A4-A0F5191D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3" y="581993"/>
            <a:ext cx="10644809" cy="61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01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-321181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581993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7D497B-E181-1F86-EDB3-38EE76ECE19C}"/>
              </a:ext>
            </a:extLst>
          </p:cNvPr>
          <p:cNvSpPr/>
          <p:nvPr/>
        </p:nvSpPr>
        <p:spPr>
          <a:xfrm>
            <a:off x="3473460" y="1326142"/>
            <a:ext cx="5026479" cy="43689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between Interest rate and revolving line utilization rate is 0.47, which indicates that Lending club is charging higher interest rates for riskier loan applicant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loan amount and credit Revolving Balance is 0.35, which indicates that lending club is approving higher amount loans for applicants with higher credit revolving balance (Risk)</a:t>
            </a:r>
          </a:p>
        </p:txBody>
      </p:sp>
    </p:spTree>
    <p:extLst>
      <p:ext uri="{BB962C8B-B14F-4D97-AF65-F5344CB8AC3E}">
        <p14:creationId xmlns:p14="http://schemas.microsoft.com/office/powerpoint/2010/main" val="1703349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-321181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581993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7D497B-E181-1F86-EDB3-38EE76ECE19C}"/>
              </a:ext>
            </a:extLst>
          </p:cNvPr>
          <p:cNvSpPr/>
          <p:nvPr/>
        </p:nvSpPr>
        <p:spPr>
          <a:xfrm>
            <a:off x="616226" y="1346020"/>
            <a:ext cx="10843591" cy="43689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Stop – approving loans where Loan amount/income is higher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– number of approvals where purpose is Debt Consolidation and small business or increase interest rates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– approving loans approving higher amount loans for applicants with higher credit revolving balance (Risk)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Reduce-approving loans to people with employment experience greater than 10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Reduce-approving loans to US government based organizations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Stop- approving loans to people with higher number of inquires (low credit score) for higher loan amounts</a:t>
            </a:r>
          </a:p>
        </p:txBody>
      </p:sp>
    </p:spTree>
    <p:extLst>
      <p:ext uri="{BB962C8B-B14F-4D97-AF65-F5344CB8AC3E}">
        <p14:creationId xmlns:p14="http://schemas.microsoft.com/office/powerpoint/2010/main" val="35085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265220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Analyzing Target feature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endParaRPr 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1168394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2B52453-B57C-D958-FBFF-C041F155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1" y="1759187"/>
            <a:ext cx="5503778" cy="447181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4F036D-AAA1-0CB1-60A4-46743229A925}"/>
              </a:ext>
            </a:extLst>
          </p:cNvPr>
          <p:cNvSpPr/>
          <p:nvPr/>
        </p:nvSpPr>
        <p:spPr>
          <a:xfrm>
            <a:off x="7108626" y="2484540"/>
            <a:ext cx="3706761" cy="2394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rtl="0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14% of the Lending Club loans are defaulted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recovered 86% of loans successfully from year 2007 to 2011</a:t>
            </a:r>
          </a:p>
        </p:txBody>
      </p:sp>
    </p:spTree>
    <p:extLst>
      <p:ext uri="{BB962C8B-B14F-4D97-AF65-F5344CB8AC3E}">
        <p14:creationId xmlns:p14="http://schemas.microsoft.com/office/powerpoint/2010/main" val="131334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4F036D-AAA1-0CB1-60A4-46743229A925}"/>
              </a:ext>
            </a:extLst>
          </p:cNvPr>
          <p:cNvSpPr/>
          <p:nvPr/>
        </p:nvSpPr>
        <p:spPr>
          <a:xfrm>
            <a:off x="4058478" y="4817426"/>
            <a:ext cx="3706761" cy="16654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33 % of the total loans fall under 0-5K loan amount category Interest rates of the most lending club loans are low.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C65A1D5-BD69-D634-10B7-F265E27FC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59027" y="1083365"/>
            <a:ext cx="5208531" cy="2984056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961B89D-252E-F75D-1B8E-75BEC4A5E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86"/>
          <a:stretch/>
        </p:blipFill>
        <p:spPr>
          <a:xfrm>
            <a:off x="5676900" y="1103769"/>
            <a:ext cx="5503393" cy="29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4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4F036D-AAA1-0CB1-60A4-46743229A925}"/>
              </a:ext>
            </a:extLst>
          </p:cNvPr>
          <p:cNvSpPr/>
          <p:nvPr/>
        </p:nvSpPr>
        <p:spPr>
          <a:xfrm>
            <a:off x="4058478" y="4817426"/>
            <a:ext cx="3706761" cy="16654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under Low Income Group (LIG) applied for maximum (47%) of loans</a:t>
            </a:r>
          </a:p>
        </p:txBody>
      </p:sp>
      <p:pic>
        <p:nvPicPr>
          <p:cNvPr id="6" name="Picture 5" descr="A graph of a person with a hand holding a red object&#10;&#10;Description automatically generated with medium confidence">
            <a:extLst>
              <a:ext uri="{FF2B5EF4-FFF2-40B4-BE49-F238E27FC236}">
                <a16:creationId xmlns:a16="http://schemas.microsoft.com/office/drawing/2014/main" id="{3DA12B23-C756-2ECB-F8DB-56D8F6766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37"/>
          <a:stretch/>
        </p:blipFill>
        <p:spPr>
          <a:xfrm>
            <a:off x="2335696" y="1509590"/>
            <a:ext cx="6420678" cy="29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4F036D-AAA1-0CB1-60A4-46743229A925}"/>
              </a:ext>
            </a:extLst>
          </p:cNvPr>
          <p:cNvSpPr/>
          <p:nvPr/>
        </p:nvSpPr>
        <p:spPr>
          <a:xfrm>
            <a:off x="1012401" y="4997162"/>
            <a:ext cx="3706761" cy="16654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Maximum number ( 54% ) of the loans are issued in the year 2011.</a:t>
            </a:r>
          </a:p>
          <a:p>
            <a:pPr algn="just"/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with numbers and a black border&#10;&#10;Description automatically generated with medium confidence">
            <a:extLst>
              <a:ext uri="{FF2B5EF4-FFF2-40B4-BE49-F238E27FC236}">
                <a16:creationId xmlns:a16="http://schemas.microsoft.com/office/drawing/2014/main" id="{DFA72F5B-EE04-D725-2B70-61EB4E5D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131"/>
            <a:ext cx="5993296" cy="3742651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FE34331-B5FD-3D45-0C56-CA7C57DC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96" y="1028131"/>
            <a:ext cx="5796835" cy="373649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647277-8527-1D46-634C-2025C70AE6A4}"/>
              </a:ext>
            </a:extLst>
          </p:cNvPr>
          <p:cNvSpPr/>
          <p:nvPr/>
        </p:nvSpPr>
        <p:spPr>
          <a:xfrm>
            <a:off x="7307184" y="4997162"/>
            <a:ext cx="3706761" cy="16654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( 11% ) of the loans are issued in the month of December.</a:t>
            </a:r>
          </a:p>
        </p:txBody>
      </p:sp>
    </p:spTree>
    <p:extLst>
      <p:ext uri="{BB962C8B-B14F-4D97-AF65-F5344CB8AC3E}">
        <p14:creationId xmlns:p14="http://schemas.microsoft.com/office/powerpoint/2010/main" val="24508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647277-8527-1D46-634C-2025C70AE6A4}"/>
              </a:ext>
            </a:extLst>
          </p:cNvPr>
          <p:cNvSpPr/>
          <p:nvPr/>
        </p:nvSpPr>
        <p:spPr>
          <a:xfrm>
            <a:off x="7575541" y="2102282"/>
            <a:ext cx="3706761" cy="16654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( 54% ) of the lending club loans are applied for the purpose of debt consolidation.</a:t>
            </a:r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438F458-2A27-68F8-7488-DFBC3690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372"/>
            <a:ext cx="7034920" cy="5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9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for Numerical Variables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647277-8527-1D46-634C-2025C70AE6A4}"/>
              </a:ext>
            </a:extLst>
          </p:cNvPr>
          <p:cNvSpPr/>
          <p:nvPr/>
        </p:nvSpPr>
        <p:spPr>
          <a:xfrm>
            <a:off x="6957391" y="1031433"/>
            <a:ext cx="5026479" cy="58197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Amount: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 of the loans have an loan amount below 15000 dollars.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is less the median, which indicates that the loan amount data is negatively skewed.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Rate: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ajority of the loans have an interest rate between 9-12%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Median are almost similar, which indicates zero skew and data following perfect normal distribution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Debt-to-Income Ratio: ranges between 0 and 30 with inter quartile range of 10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Installment: The IQR is 253 and mean greater than median, indicating the data is positively skewed.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C21A1-0643-A77F-ED95-A49DD3F3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0" y="2346162"/>
            <a:ext cx="6678889" cy="31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A4DE79-8E1D-751D-94E3-9E592E1C4F27}"/>
              </a:ext>
            </a:extLst>
          </p:cNvPr>
          <p:cNvSpPr txBox="1">
            <a:spLocks/>
          </p:cNvSpPr>
          <p:nvPr/>
        </p:nvSpPr>
        <p:spPr>
          <a:xfrm>
            <a:off x="0" y="6806"/>
            <a:ext cx="121920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Numerical Variables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13F84-9582-E75A-C12B-3F9A976493AD}"/>
              </a:ext>
            </a:extLst>
          </p:cNvPr>
          <p:cNvCxnSpPr>
            <a:cxnSpLocks/>
          </p:cNvCxnSpPr>
          <p:nvPr/>
        </p:nvCxnSpPr>
        <p:spPr>
          <a:xfrm>
            <a:off x="0" y="909980"/>
            <a:ext cx="113538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oup of rectangular objects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C32863C-BF84-F38C-C8A4-8B0D0AE32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658809" y="1571549"/>
            <a:ext cx="10392647" cy="48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B28B7D-B36D-4BFF-B46F-FA322EDA05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E2710F-C3EF-4E8A-B5E7-534C1A52C80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51B915-B752-4B7C-BA7F-CCFB347F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</TotalTime>
  <Words>961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Gudla  Vishnu Vardhan</dc:creator>
  <cp:lastModifiedBy>Gudla  Vishnu Vardhan</cp:lastModifiedBy>
  <cp:revision>4</cp:revision>
  <dcterms:created xsi:type="dcterms:W3CDTF">2023-11-08T16:32:29Z</dcterms:created>
  <dcterms:modified xsi:type="dcterms:W3CDTF">2023-11-08T18:36:17Z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