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B0604020202020204" charset="0"/>
      <p:regular r:id="rId25"/>
      <p:bold r:id="rId26"/>
      <p:italic r:id="rId27"/>
      <p:boldItalic r:id="rId28"/>
    </p:embeddedFont>
    <p:embeddedFont>
      <p:font typeface="Proxima Nova"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134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9a034f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9a034f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e9a034f79_0_4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e9a034f79_0_4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Each of the campaign recorded little success, the was little sales recorded after each campaign.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e9a034f79_0_7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e9a034f79_0_7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e9a034f79_0_7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e9a034f79_0_7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e9a034f79_0_7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e9a034f79_0_7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e9a034f79_0_7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e9a034f79_0_7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e9a034f79_0_8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e9a034f79_0_8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e9a034f79_0_88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e9a034f79_0_8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e9a034f79_0_9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e9a034f79_0_9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e9a034f79_0_5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e9a034f79_0_5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e9a034f79_0_10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e9a034f79_0_10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e9a034f7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e9a034f7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focus of this project is to consider why the marketing campaigns were not effective and recommend suggestions to this identified problems.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e9a034f79_0_10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e9a034f79_0_10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e9a034f79_0_1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e9a034f79_0_1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e9a034f79_0_5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e9a034f79_0_5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e9a034f79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e9a034f7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target market Age groups are from 25 to 128, and they have been group into Adult (25 - 40), Middle age (41 - 60) and Senior citizens (61 - 128 years old).</a:t>
            </a:r>
            <a:endParaRPr/>
          </a:p>
          <a:p>
            <a:pPr marL="0" lvl="0" indent="0" algn="l" rtl="0">
              <a:spcBef>
                <a:spcPts val="0"/>
              </a:spcBef>
              <a:spcAft>
                <a:spcPts val="0"/>
              </a:spcAft>
              <a:buNone/>
            </a:pPr>
            <a:endParaRPr/>
          </a:p>
          <a:p>
            <a:pPr marL="0" lvl="0" indent="0" algn="l" rtl="0">
              <a:spcBef>
                <a:spcPts val="0"/>
              </a:spcBef>
              <a:spcAft>
                <a:spcPts val="0"/>
              </a:spcAft>
              <a:buNone/>
            </a:pPr>
            <a:r>
              <a:rPr lang="en-GB"/>
              <a:t>It is important to know the target market to be able to strategically plan effective campaigns that will attract these groups.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e9a034f79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e9a034f79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GB" sz="1050">
                <a:solidFill>
                  <a:schemeClr val="dk1"/>
                </a:solidFill>
                <a:highlight>
                  <a:srgbClr val="FFFFFF"/>
                </a:highlight>
              </a:rPr>
              <a:t>Interesting insight;  most of these companies, especially the  EU senior citizens earns higher salary compared to other age group.</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e9a034f79_0_29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e9a034f79_0_2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rPr>
              <a:t>Most of the customers that has no child earns the highest salaries, and the Absurd class that are neither married or divorced are the highest earners and has no child at all.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e9a034f79_0_3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e9a034f79_0_3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pie chart shows the total number of customers in each country, Spain has the largest customers with  49%, </a:t>
            </a:r>
            <a:r>
              <a:rPr lang="en-GB" sz="1050">
                <a:solidFill>
                  <a:schemeClr val="dk1"/>
                </a:solidFill>
                <a:highlight>
                  <a:srgbClr val="FFFFFF"/>
                </a:highlight>
              </a:rPr>
              <a:t>On the other hand, Montenegro has the highest frequencies of purchases over the last two years. This country has the least customers in the pie chart, but the few  customers the country has  are loyal to the company and has a healthy and better purchase history over the last two years than other countries. </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GB" sz="1050">
                <a:solidFill>
                  <a:schemeClr val="dk1"/>
                </a:solidFill>
                <a:highlight>
                  <a:srgbClr val="FFFFFF"/>
                </a:highlight>
              </a:rPr>
              <a:t>The marketing analyst should pay more attention to this region and plan targeted campaigns to grow this country for better sales.</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e9a034f79_0_4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e9a034f79_0_4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GB" sz="1050">
                <a:solidFill>
                  <a:schemeClr val="dk1"/>
                </a:solidFill>
                <a:highlight>
                  <a:srgbClr val="FFFFFF"/>
                </a:highlight>
              </a:rPr>
              <a:t>The marketing Analyst should making findings to know why this best selling country's middle age group has drastically reduced their frequencies of purchases, by making compelling and enriching strategies that will meet the needs of this middle age.</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e9a034f79_0_4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e9a034f79_0_4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average lifetime of customers per country, shows ME has a longer customer retention and brand loyalty as compared to other customers from other countries.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e9a034f79_0_4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e9a034f79_0_4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13"/>
          <p:cNvCxnSpPr/>
          <p:nvPr/>
        </p:nvCxnSpPr>
        <p:spPr>
          <a:xfrm>
            <a:off x="356325" y="4823300"/>
            <a:ext cx="2942400" cy="0"/>
          </a:xfrm>
          <a:prstGeom prst="straightConnector1">
            <a:avLst/>
          </a:prstGeom>
          <a:noFill/>
          <a:ln w="9525" cap="flat" cmpd="sng">
            <a:solidFill>
              <a:srgbClr val="E0E0E0"/>
            </a:solidFill>
            <a:prstDash val="solid"/>
            <a:round/>
            <a:headEnd type="none" w="sm" len="sm"/>
            <a:tailEnd type="none" w="sm" len="sm"/>
          </a:ln>
        </p:spPr>
      </p:cxnSp>
      <p:cxnSp>
        <p:nvCxnSpPr>
          <p:cNvPr id="53" name="Google Shape;53;p13"/>
          <p:cNvCxnSpPr/>
          <p:nvPr/>
        </p:nvCxnSpPr>
        <p:spPr>
          <a:xfrm>
            <a:off x="4614775" y="373547"/>
            <a:ext cx="4206600" cy="0"/>
          </a:xfrm>
          <a:prstGeom prst="straightConnector1">
            <a:avLst/>
          </a:prstGeom>
          <a:noFill/>
          <a:ln w="9525" cap="flat" cmpd="sng">
            <a:solidFill>
              <a:srgbClr val="E0E0E0"/>
            </a:solidFill>
            <a:prstDash val="solid"/>
            <a:round/>
            <a:headEnd type="none" w="sm" len="sm"/>
            <a:tailEnd type="none" w="sm" len="sm"/>
          </a:ln>
        </p:spPr>
      </p:cxnSp>
      <p:sp>
        <p:nvSpPr>
          <p:cNvPr id="54" name="Google Shape;54;p13"/>
          <p:cNvSpPr/>
          <p:nvPr/>
        </p:nvSpPr>
        <p:spPr>
          <a:xfrm>
            <a:off x="4428475" y="316847"/>
            <a:ext cx="110100" cy="1134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56325" y="316850"/>
            <a:ext cx="2942400" cy="113400"/>
          </a:xfrm>
          <a:prstGeom prst="rect">
            <a:avLst/>
          </a:prstGeom>
          <a:solidFill>
            <a:srgbClr val="BAA0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title"/>
          </p:nvPr>
        </p:nvSpPr>
        <p:spPr>
          <a:xfrm>
            <a:off x="305450" y="525950"/>
            <a:ext cx="3142800" cy="15870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434343"/>
              </a:buClr>
              <a:buSzPts val="2400"/>
              <a:buNone/>
              <a:defRPr sz="2400" b="1">
                <a:solidFill>
                  <a:srgbClr val="434343"/>
                </a:solidFill>
              </a:defRPr>
            </a:lvl1pPr>
            <a:lvl2pPr lvl="1" algn="l" rtl="0">
              <a:lnSpc>
                <a:spcPct val="100000"/>
              </a:lnSpc>
              <a:spcBef>
                <a:spcPts val="0"/>
              </a:spcBef>
              <a:spcAft>
                <a:spcPts val="0"/>
              </a:spcAft>
              <a:buClr>
                <a:srgbClr val="434343"/>
              </a:buClr>
              <a:buSzPts val="2400"/>
              <a:buNone/>
              <a:defRPr sz="2400" b="1">
                <a:solidFill>
                  <a:srgbClr val="434343"/>
                </a:solidFill>
              </a:defRPr>
            </a:lvl2pPr>
            <a:lvl3pPr lvl="2" algn="l" rtl="0">
              <a:lnSpc>
                <a:spcPct val="100000"/>
              </a:lnSpc>
              <a:spcBef>
                <a:spcPts val="0"/>
              </a:spcBef>
              <a:spcAft>
                <a:spcPts val="0"/>
              </a:spcAft>
              <a:buClr>
                <a:srgbClr val="434343"/>
              </a:buClr>
              <a:buSzPts val="2400"/>
              <a:buNone/>
              <a:defRPr sz="2400" b="1">
                <a:solidFill>
                  <a:srgbClr val="434343"/>
                </a:solidFill>
              </a:defRPr>
            </a:lvl3pPr>
            <a:lvl4pPr lvl="3" algn="l" rtl="0">
              <a:lnSpc>
                <a:spcPct val="100000"/>
              </a:lnSpc>
              <a:spcBef>
                <a:spcPts val="0"/>
              </a:spcBef>
              <a:spcAft>
                <a:spcPts val="0"/>
              </a:spcAft>
              <a:buClr>
                <a:srgbClr val="434343"/>
              </a:buClr>
              <a:buSzPts val="2400"/>
              <a:buNone/>
              <a:defRPr sz="2400" b="1">
                <a:solidFill>
                  <a:srgbClr val="434343"/>
                </a:solidFill>
              </a:defRPr>
            </a:lvl4pPr>
            <a:lvl5pPr lvl="4" algn="l" rtl="0">
              <a:lnSpc>
                <a:spcPct val="100000"/>
              </a:lnSpc>
              <a:spcBef>
                <a:spcPts val="0"/>
              </a:spcBef>
              <a:spcAft>
                <a:spcPts val="0"/>
              </a:spcAft>
              <a:buClr>
                <a:srgbClr val="434343"/>
              </a:buClr>
              <a:buSzPts val="2400"/>
              <a:buNone/>
              <a:defRPr sz="2400" b="1">
                <a:solidFill>
                  <a:srgbClr val="434343"/>
                </a:solidFill>
              </a:defRPr>
            </a:lvl5pPr>
            <a:lvl6pPr lvl="5" algn="l" rtl="0">
              <a:lnSpc>
                <a:spcPct val="100000"/>
              </a:lnSpc>
              <a:spcBef>
                <a:spcPts val="0"/>
              </a:spcBef>
              <a:spcAft>
                <a:spcPts val="0"/>
              </a:spcAft>
              <a:buClr>
                <a:srgbClr val="434343"/>
              </a:buClr>
              <a:buSzPts val="2400"/>
              <a:buNone/>
              <a:defRPr sz="2400" b="1">
                <a:solidFill>
                  <a:srgbClr val="434343"/>
                </a:solidFill>
              </a:defRPr>
            </a:lvl6pPr>
            <a:lvl7pPr lvl="6" algn="l" rtl="0">
              <a:lnSpc>
                <a:spcPct val="100000"/>
              </a:lnSpc>
              <a:spcBef>
                <a:spcPts val="0"/>
              </a:spcBef>
              <a:spcAft>
                <a:spcPts val="0"/>
              </a:spcAft>
              <a:buClr>
                <a:srgbClr val="434343"/>
              </a:buClr>
              <a:buSzPts val="2400"/>
              <a:buNone/>
              <a:defRPr sz="2400" b="1">
                <a:solidFill>
                  <a:srgbClr val="434343"/>
                </a:solidFill>
              </a:defRPr>
            </a:lvl7pPr>
            <a:lvl8pPr lvl="7" algn="l" rtl="0">
              <a:lnSpc>
                <a:spcPct val="100000"/>
              </a:lnSpc>
              <a:spcBef>
                <a:spcPts val="0"/>
              </a:spcBef>
              <a:spcAft>
                <a:spcPts val="0"/>
              </a:spcAft>
              <a:buClr>
                <a:srgbClr val="434343"/>
              </a:buClr>
              <a:buSzPts val="2400"/>
              <a:buNone/>
              <a:defRPr sz="2400" b="1">
                <a:solidFill>
                  <a:srgbClr val="434343"/>
                </a:solidFill>
              </a:defRPr>
            </a:lvl8pPr>
            <a:lvl9pPr lvl="8" algn="l" rtl="0">
              <a:lnSpc>
                <a:spcPct val="100000"/>
              </a:lnSpc>
              <a:spcBef>
                <a:spcPts val="0"/>
              </a:spcBef>
              <a:spcAft>
                <a:spcPts val="0"/>
              </a:spcAft>
              <a:buClr>
                <a:srgbClr val="434343"/>
              </a:buClr>
              <a:buSzPts val="2400"/>
              <a:buNone/>
              <a:defRPr sz="2400" b="1">
                <a:solidFill>
                  <a:srgbClr val="434343"/>
                </a:solidFill>
              </a:defRPr>
            </a:lvl9pPr>
          </a:lstStyle>
          <a:p>
            <a:endParaRPr/>
          </a:p>
        </p:txBody>
      </p:sp>
      <p:sp>
        <p:nvSpPr>
          <p:cNvPr id="57" name="Google Shape;57;p13"/>
          <p:cNvSpPr txBox="1">
            <a:spLocks noGrp="1"/>
          </p:cNvSpPr>
          <p:nvPr>
            <p:ph type="body" idx="1"/>
          </p:nvPr>
        </p:nvSpPr>
        <p:spPr>
          <a:xfrm>
            <a:off x="4610700" y="525950"/>
            <a:ext cx="4206600" cy="4018200"/>
          </a:xfrm>
          <a:prstGeom prst="rect">
            <a:avLst/>
          </a:prstGeom>
          <a:noFill/>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Clr>
                <a:srgbClr val="666666"/>
              </a:buClr>
              <a:buSzPts val="1400"/>
              <a:buChar char="●"/>
              <a:defRPr sz="1400">
                <a:solidFill>
                  <a:srgbClr val="666666"/>
                </a:solidFill>
              </a:defRPr>
            </a:lvl1pPr>
            <a:lvl2pPr marL="914400" lvl="1" indent="-304800" algn="l" rtl="0">
              <a:lnSpc>
                <a:spcPct val="115000"/>
              </a:lnSpc>
              <a:spcBef>
                <a:spcPts val="0"/>
              </a:spcBef>
              <a:spcAft>
                <a:spcPts val="0"/>
              </a:spcAft>
              <a:buClr>
                <a:srgbClr val="666666"/>
              </a:buClr>
              <a:buSzPts val="1200"/>
              <a:buChar char="○"/>
              <a:defRPr sz="1200">
                <a:solidFill>
                  <a:srgbClr val="666666"/>
                </a:solidFill>
              </a:defRPr>
            </a:lvl2pPr>
            <a:lvl3pPr marL="1371600" lvl="2" indent="-304800" algn="l" rtl="0">
              <a:lnSpc>
                <a:spcPct val="115000"/>
              </a:lnSpc>
              <a:spcBef>
                <a:spcPts val="0"/>
              </a:spcBef>
              <a:spcAft>
                <a:spcPts val="0"/>
              </a:spcAft>
              <a:buClr>
                <a:srgbClr val="666666"/>
              </a:buClr>
              <a:buSzPts val="1200"/>
              <a:buChar char="■"/>
              <a:defRPr sz="1200">
                <a:solidFill>
                  <a:srgbClr val="666666"/>
                </a:solidFill>
              </a:defRPr>
            </a:lvl3pPr>
            <a:lvl4pPr marL="1828800" lvl="3" indent="-304800" algn="l" rtl="0">
              <a:lnSpc>
                <a:spcPct val="115000"/>
              </a:lnSpc>
              <a:spcBef>
                <a:spcPts val="0"/>
              </a:spcBef>
              <a:spcAft>
                <a:spcPts val="0"/>
              </a:spcAft>
              <a:buClr>
                <a:srgbClr val="666666"/>
              </a:buClr>
              <a:buSzPts val="1200"/>
              <a:buChar char="●"/>
              <a:defRPr sz="1200">
                <a:solidFill>
                  <a:srgbClr val="666666"/>
                </a:solidFill>
              </a:defRPr>
            </a:lvl4pPr>
            <a:lvl5pPr marL="2286000" lvl="4" indent="-304800" algn="l" rtl="0">
              <a:lnSpc>
                <a:spcPct val="115000"/>
              </a:lnSpc>
              <a:spcBef>
                <a:spcPts val="0"/>
              </a:spcBef>
              <a:spcAft>
                <a:spcPts val="0"/>
              </a:spcAft>
              <a:buClr>
                <a:srgbClr val="666666"/>
              </a:buClr>
              <a:buSzPts val="1200"/>
              <a:buChar char="○"/>
              <a:defRPr sz="1200">
                <a:solidFill>
                  <a:srgbClr val="666666"/>
                </a:solidFill>
              </a:defRPr>
            </a:lvl5pPr>
            <a:lvl6pPr marL="2743200" lvl="5" indent="-304800" algn="l" rtl="0">
              <a:lnSpc>
                <a:spcPct val="115000"/>
              </a:lnSpc>
              <a:spcBef>
                <a:spcPts val="0"/>
              </a:spcBef>
              <a:spcAft>
                <a:spcPts val="0"/>
              </a:spcAft>
              <a:buClr>
                <a:srgbClr val="666666"/>
              </a:buClr>
              <a:buSzPts val="1200"/>
              <a:buChar char="■"/>
              <a:defRPr sz="1200">
                <a:solidFill>
                  <a:srgbClr val="666666"/>
                </a:solidFill>
              </a:defRPr>
            </a:lvl6pPr>
            <a:lvl7pPr marL="3200400" lvl="6" indent="-304800" algn="l" rtl="0">
              <a:lnSpc>
                <a:spcPct val="115000"/>
              </a:lnSpc>
              <a:spcBef>
                <a:spcPts val="0"/>
              </a:spcBef>
              <a:spcAft>
                <a:spcPts val="0"/>
              </a:spcAft>
              <a:buClr>
                <a:srgbClr val="666666"/>
              </a:buClr>
              <a:buSzPts val="1200"/>
              <a:buChar char="●"/>
              <a:defRPr sz="1200">
                <a:solidFill>
                  <a:srgbClr val="666666"/>
                </a:solidFill>
              </a:defRPr>
            </a:lvl7pPr>
            <a:lvl8pPr marL="3657600" lvl="7" indent="-304800" algn="l" rtl="0">
              <a:lnSpc>
                <a:spcPct val="115000"/>
              </a:lnSpc>
              <a:spcBef>
                <a:spcPts val="0"/>
              </a:spcBef>
              <a:spcAft>
                <a:spcPts val="0"/>
              </a:spcAft>
              <a:buClr>
                <a:srgbClr val="666666"/>
              </a:buClr>
              <a:buSzPts val="1200"/>
              <a:buChar char="○"/>
              <a:defRPr sz="1200">
                <a:solidFill>
                  <a:srgbClr val="666666"/>
                </a:solidFill>
              </a:defRPr>
            </a:lvl8pPr>
            <a:lvl9pPr marL="4114800" lvl="8" indent="-304800" algn="l" rtl="0">
              <a:lnSpc>
                <a:spcPct val="115000"/>
              </a:lnSpc>
              <a:spcBef>
                <a:spcPts val="0"/>
              </a:spcBef>
              <a:spcAft>
                <a:spcPts val="0"/>
              </a:spcAft>
              <a:buClr>
                <a:srgbClr val="666666"/>
              </a:buClr>
              <a:buSzPts val="1200"/>
              <a:buChar char="■"/>
              <a:defRPr sz="1200">
                <a:solidFill>
                  <a:srgbClr val="666666"/>
                </a:solidFill>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666666"/>
                </a:solidFill>
              </a:defRPr>
            </a:lvl1pPr>
            <a:lvl2pPr lvl="1" algn="r" rtl="0">
              <a:lnSpc>
                <a:spcPct val="100000"/>
              </a:lnSpc>
              <a:spcAft>
                <a:spcPts val="0"/>
              </a:spcAft>
              <a:buNone/>
              <a:defRPr sz="1000">
                <a:solidFill>
                  <a:srgbClr val="666666"/>
                </a:solidFill>
              </a:defRPr>
            </a:lvl2pPr>
            <a:lvl3pPr lvl="2" algn="r" rtl="0">
              <a:lnSpc>
                <a:spcPct val="100000"/>
              </a:lnSpc>
              <a:spcAft>
                <a:spcPts val="0"/>
              </a:spcAft>
              <a:buNone/>
              <a:defRPr sz="1000">
                <a:solidFill>
                  <a:srgbClr val="666666"/>
                </a:solidFill>
              </a:defRPr>
            </a:lvl3pPr>
            <a:lvl4pPr lvl="3" algn="r" rtl="0">
              <a:lnSpc>
                <a:spcPct val="100000"/>
              </a:lnSpc>
              <a:spcAft>
                <a:spcPts val="0"/>
              </a:spcAft>
              <a:buNone/>
              <a:defRPr sz="1000">
                <a:solidFill>
                  <a:srgbClr val="666666"/>
                </a:solidFill>
              </a:defRPr>
            </a:lvl4pPr>
            <a:lvl5pPr lvl="4" algn="r" rtl="0">
              <a:lnSpc>
                <a:spcPct val="100000"/>
              </a:lnSpc>
              <a:spcAft>
                <a:spcPts val="0"/>
              </a:spcAft>
              <a:buNone/>
              <a:defRPr sz="1000">
                <a:solidFill>
                  <a:srgbClr val="666666"/>
                </a:solidFill>
              </a:defRPr>
            </a:lvl5pPr>
            <a:lvl6pPr lvl="5" algn="r" rtl="0">
              <a:lnSpc>
                <a:spcPct val="100000"/>
              </a:lnSpc>
              <a:spcAft>
                <a:spcPts val="0"/>
              </a:spcAft>
              <a:buNone/>
              <a:defRPr sz="1000">
                <a:solidFill>
                  <a:srgbClr val="666666"/>
                </a:solidFill>
              </a:defRPr>
            </a:lvl6pPr>
            <a:lvl7pPr lvl="6" algn="r" rtl="0">
              <a:lnSpc>
                <a:spcPct val="100000"/>
              </a:lnSpc>
              <a:spcAft>
                <a:spcPts val="0"/>
              </a:spcAft>
              <a:buNone/>
              <a:defRPr sz="1000">
                <a:solidFill>
                  <a:srgbClr val="666666"/>
                </a:solidFill>
              </a:defRPr>
            </a:lvl7pPr>
            <a:lvl8pPr lvl="7" algn="r" rtl="0">
              <a:lnSpc>
                <a:spcPct val="100000"/>
              </a:lnSpc>
              <a:spcAft>
                <a:spcPts val="0"/>
              </a:spcAft>
              <a:buNone/>
              <a:defRPr sz="1000">
                <a:solidFill>
                  <a:srgbClr val="666666"/>
                </a:solidFill>
              </a:defRPr>
            </a:lvl8pPr>
            <a:lvl9pPr lvl="8" algn="r" rtl="0">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6200" y="-1042289"/>
            <a:ext cx="8991599" cy="64633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Campaign effectiveness against Total Purchase</a:t>
            </a:r>
            <a:endParaRPr/>
          </a:p>
        </p:txBody>
      </p:sp>
      <p:pic>
        <p:nvPicPr>
          <p:cNvPr id="126" name="Google Shape;126;p23"/>
          <p:cNvPicPr preferRelativeResize="0"/>
          <p:nvPr/>
        </p:nvPicPr>
        <p:blipFill>
          <a:blip r:embed="rId3">
            <a:alphaModFix/>
          </a:blip>
          <a:stretch>
            <a:fillRect/>
          </a:stretch>
        </p:blipFill>
        <p:spPr>
          <a:xfrm>
            <a:off x="95250" y="1379675"/>
            <a:ext cx="3724275" cy="3486150"/>
          </a:xfrm>
          <a:prstGeom prst="rect">
            <a:avLst/>
          </a:prstGeom>
          <a:noFill/>
          <a:ln>
            <a:noFill/>
          </a:ln>
        </p:spPr>
      </p:pic>
      <p:pic>
        <p:nvPicPr>
          <p:cNvPr id="127" name="Google Shape;127;p23"/>
          <p:cNvPicPr preferRelativeResize="0"/>
          <p:nvPr/>
        </p:nvPicPr>
        <p:blipFill>
          <a:blip r:embed="rId4">
            <a:alphaModFix/>
          </a:blip>
          <a:stretch>
            <a:fillRect/>
          </a:stretch>
        </p:blipFill>
        <p:spPr>
          <a:xfrm>
            <a:off x="4181475" y="1247775"/>
            <a:ext cx="3676650" cy="348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Traffic to the website</a:t>
            </a:r>
            <a:endParaRPr/>
          </a:p>
        </p:txBody>
      </p:sp>
      <p:pic>
        <p:nvPicPr>
          <p:cNvPr id="133" name="Google Shape;133;p24"/>
          <p:cNvPicPr preferRelativeResize="0"/>
          <p:nvPr/>
        </p:nvPicPr>
        <p:blipFill>
          <a:blip r:embed="rId3">
            <a:alphaModFix/>
          </a:blip>
          <a:stretch>
            <a:fillRect/>
          </a:stretch>
        </p:blipFill>
        <p:spPr>
          <a:xfrm>
            <a:off x="152400" y="1170125"/>
            <a:ext cx="4187573" cy="3973375"/>
          </a:xfrm>
          <a:prstGeom prst="rect">
            <a:avLst/>
          </a:prstGeom>
          <a:noFill/>
          <a:ln>
            <a:noFill/>
          </a:ln>
        </p:spPr>
      </p:pic>
      <p:sp>
        <p:nvSpPr>
          <p:cNvPr id="134" name="Google Shape;134;p24"/>
          <p:cNvSpPr txBox="1"/>
          <p:nvPr/>
        </p:nvSpPr>
        <p:spPr>
          <a:xfrm>
            <a:off x="5110375" y="1596800"/>
            <a:ext cx="3314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marketing campaign brought little traffic to the website, recording little sales. </a:t>
            </a:r>
            <a:endParaRPr/>
          </a:p>
          <a:p>
            <a:pPr marL="0" lvl="0" indent="0" algn="l" rtl="0">
              <a:spcBef>
                <a:spcPts val="0"/>
              </a:spcBef>
              <a:spcAft>
                <a:spcPts val="0"/>
              </a:spcAft>
              <a:buNone/>
            </a:pPr>
            <a:endParaRPr/>
          </a:p>
          <a:p>
            <a:pPr marL="0" lvl="0" indent="0" algn="l" rtl="0">
              <a:spcBef>
                <a:spcPts val="0"/>
              </a:spcBef>
              <a:spcAft>
                <a:spcPts val="0"/>
              </a:spcAft>
              <a:buNone/>
            </a:pPr>
            <a:r>
              <a:rPr lang="en-GB"/>
              <a:t>Its surprising that little traffic to the website recorded more sales, but as the traffic grew, the sales dropped.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Most of the customers complaint led to decline in sales</a:t>
            </a:r>
            <a:endParaRPr/>
          </a:p>
        </p:txBody>
      </p:sp>
      <p:pic>
        <p:nvPicPr>
          <p:cNvPr id="140" name="Google Shape;140;p25"/>
          <p:cNvPicPr preferRelativeResize="0"/>
          <p:nvPr/>
        </p:nvPicPr>
        <p:blipFill>
          <a:blip r:embed="rId3">
            <a:alphaModFix/>
          </a:blip>
          <a:stretch>
            <a:fillRect/>
          </a:stretch>
        </p:blipFill>
        <p:spPr>
          <a:xfrm>
            <a:off x="152400" y="1170125"/>
            <a:ext cx="3991375" cy="3766800"/>
          </a:xfrm>
          <a:prstGeom prst="rect">
            <a:avLst/>
          </a:prstGeom>
          <a:noFill/>
          <a:ln>
            <a:noFill/>
          </a:ln>
        </p:spPr>
      </p:pic>
      <p:sp>
        <p:nvSpPr>
          <p:cNvPr id="141" name="Google Shape;141;p25"/>
          <p:cNvSpPr txBox="1"/>
          <p:nvPr/>
        </p:nvSpPr>
        <p:spPr>
          <a:xfrm>
            <a:off x="5096275" y="2020150"/>
            <a:ext cx="3257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Out of curiosity, I want to know why traffic in the website led to decline in sales. Most of the customers complained about the poor services of the XYZ company in the last two years, I believe this was not properly handled, and ofcourse this explained why their numerous campaigns was not as effective as expected.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Clustering</a:t>
            </a:r>
            <a:endParaRPr/>
          </a:p>
        </p:txBody>
      </p:sp>
      <p:sp>
        <p:nvSpPr>
          <p:cNvPr id="147" name="Google Shape;147;p26"/>
          <p:cNvSpPr txBox="1"/>
          <p:nvPr/>
        </p:nvSpPr>
        <p:spPr>
          <a:xfrm>
            <a:off x="5715050" y="1281675"/>
            <a:ext cx="2895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a:t>Cluster 0: They are the medium salary earners, over $90,000, and a few anomaly earn little above $100, 000.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Cluster 1: They are the highest salary earners, majority of the customers in this cluster earn over $100, 000, and a few anomaly earn almost $200,000, and the richest more than $600, 000.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Cluster 2: They are the lowest salary earners, below $90,000.</a:t>
            </a:r>
            <a:endParaRPr/>
          </a:p>
          <a:p>
            <a:pPr marL="0" lvl="0" indent="0" algn="l" rtl="0">
              <a:spcBef>
                <a:spcPts val="0"/>
              </a:spcBef>
              <a:spcAft>
                <a:spcPts val="0"/>
              </a:spcAft>
              <a:buNone/>
            </a:pPr>
            <a:endParaRPr/>
          </a:p>
        </p:txBody>
      </p:sp>
      <p:pic>
        <p:nvPicPr>
          <p:cNvPr id="148" name="Google Shape;148;p26"/>
          <p:cNvPicPr preferRelativeResize="0"/>
          <p:nvPr/>
        </p:nvPicPr>
        <p:blipFill>
          <a:blip r:embed="rId3">
            <a:alphaModFix/>
          </a:blip>
          <a:stretch>
            <a:fillRect/>
          </a:stretch>
        </p:blipFill>
        <p:spPr>
          <a:xfrm>
            <a:off x="152400" y="1170125"/>
            <a:ext cx="4775775" cy="328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Clustering on Income and Total Purchases</a:t>
            </a:r>
            <a:endParaRPr/>
          </a:p>
        </p:txBody>
      </p:sp>
      <p:pic>
        <p:nvPicPr>
          <p:cNvPr id="154" name="Google Shape;154;p27"/>
          <p:cNvPicPr preferRelativeResize="0"/>
          <p:nvPr/>
        </p:nvPicPr>
        <p:blipFill>
          <a:blip r:embed="rId3">
            <a:alphaModFix/>
          </a:blip>
          <a:stretch>
            <a:fillRect/>
          </a:stretch>
        </p:blipFill>
        <p:spPr>
          <a:xfrm>
            <a:off x="152400" y="1170125"/>
            <a:ext cx="4724450" cy="3359350"/>
          </a:xfrm>
          <a:prstGeom prst="rect">
            <a:avLst/>
          </a:prstGeom>
          <a:noFill/>
          <a:ln>
            <a:noFill/>
          </a:ln>
        </p:spPr>
      </p:pic>
      <p:sp>
        <p:nvSpPr>
          <p:cNvPr id="155" name="Google Shape;155;p27"/>
          <p:cNvSpPr txBox="1"/>
          <p:nvPr/>
        </p:nvSpPr>
        <p:spPr>
          <a:xfrm>
            <a:off x="5638850" y="1620100"/>
            <a:ext cx="3333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a:t>Cluster 0: The medium salary earners, and medium total purchases.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Cluster 1: The highest salary earners, and ofcourse, the highest total purchases was done by this cluster.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cluster 2: The lowest salary earners, and has the lowest total purchases.</a:t>
            </a: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Testing the validity of my model using cross validation: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28"/>
          <p:cNvSpPr txBox="1"/>
          <p:nvPr/>
        </p:nvSpPr>
        <p:spPr>
          <a:xfrm>
            <a:off x="647750" y="1017725"/>
            <a:ext cx="5200500" cy="416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350">
              <a:solidFill>
                <a:srgbClr val="212326"/>
              </a:solidFill>
              <a:highlight>
                <a:srgbClr val="FFFFFF"/>
              </a:highlight>
            </a:endParaRPr>
          </a:p>
          <a:p>
            <a:pPr marL="0" lvl="0" indent="-228600" algn="l" rtl="0">
              <a:lnSpc>
                <a:spcPct val="115000"/>
              </a:lnSpc>
              <a:spcBef>
                <a:spcPts val="2000"/>
              </a:spcBef>
              <a:spcAft>
                <a:spcPts val="0"/>
              </a:spcAft>
              <a:buNone/>
            </a:pPr>
            <a:r>
              <a:rPr lang="en-GB" sz="1050">
                <a:solidFill>
                  <a:schemeClr val="dk1"/>
                </a:solidFill>
                <a:highlight>
                  <a:srgbClr val="FFFFFF"/>
                </a:highlight>
              </a:rPr>
              <a:t>·</a:t>
            </a:r>
            <a:r>
              <a:rPr lang="en-GB" sz="700">
                <a:solidFill>
                  <a:schemeClr val="dk1"/>
                </a:solidFill>
                <a:highlight>
                  <a:srgbClr val="FFFFFF"/>
                </a:highlight>
                <a:latin typeface="Times New Roman"/>
                <a:ea typeface="Times New Roman"/>
                <a:cs typeface="Times New Roman"/>
                <a:sym typeface="Times New Roman"/>
              </a:rPr>
              <a:t>    </a:t>
            </a:r>
            <a:r>
              <a:rPr lang="en-GB">
                <a:solidFill>
                  <a:schemeClr val="dk1"/>
                </a:solidFill>
                <a:highlight>
                  <a:srgbClr val="FFFFFF"/>
                </a:highlight>
                <a:latin typeface="Times New Roman"/>
                <a:ea typeface="Times New Roman"/>
                <a:cs typeface="Times New Roman"/>
                <a:sym typeface="Times New Roman"/>
              </a:rPr>
              <a:t>  </a:t>
            </a:r>
            <a:r>
              <a:rPr lang="en-GB" sz="1500">
                <a:solidFill>
                  <a:schemeClr val="dk1"/>
                </a:solidFill>
                <a:highlight>
                  <a:srgbClr val="FFFFFF"/>
                </a:highlight>
                <a:latin typeface="Times New Roman"/>
                <a:ea typeface="Times New Roman"/>
                <a:cs typeface="Times New Roman"/>
                <a:sym typeface="Times New Roman"/>
              </a:rPr>
              <a:t> </a:t>
            </a:r>
            <a:r>
              <a:rPr lang="en-GB" sz="1850">
                <a:solidFill>
                  <a:schemeClr val="dk1"/>
                </a:solidFill>
                <a:highlight>
                  <a:srgbClr val="FFFFFF"/>
                </a:highlight>
                <a:latin typeface="Courier New"/>
                <a:ea typeface="Courier New"/>
                <a:cs typeface="Courier New"/>
                <a:sym typeface="Courier New"/>
              </a:rPr>
              <a:t>cv for decision tree is</a:t>
            </a:r>
            <a:r>
              <a:rPr lang="en-GB" sz="1750">
                <a:solidFill>
                  <a:schemeClr val="dk1"/>
                </a:solidFill>
                <a:highlight>
                  <a:srgbClr val="FFFFFF"/>
                </a:highlight>
                <a:latin typeface="Courier New"/>
                <a:ea typeface="Courier New"/>
                <a:cs typeface="Courier New"/>
                <a:sym typeface="Courier New"/>
              </a:rPr>
              <a:t> 0.6721948920644574</a:t>
            </a:r>
            <a:endParaRPr sz="1750">
              <a:solidFill>
                <a:schemeClr val="dk1"/>
              </a:solidFill>
              <a:highlight>
                <a:srgbClr val="FFFFFF"/>
              </a:highlight>
              <a:latin typeface="Courier New"/>
              <a:ea typeface="Courier New"/>
              <a:cs typeface="Courier New"/>
              <a:sym typeface="Courier New"/>
            </a:endParaRPr>
          </a:p>
          <a:p>
            <a:pPr marL="0" lvl="0" indent="-228600" algn="l" rtl="0">
              <a:lnSpc>
                <a:spcPct val="115000"/>
              </a:lnSpc>
              <a:spcBef>
                <a:spcPts val="1200"/>
              </a:spcBef>
              <a:spcAft>
                <a:spcPts val="0"/>
              </a:spcAft>
              <a:buClr>
                <a:schemeClr val="dk1"/>
              </a:buClr>
              <a:buSzPts val="1100"/>
              <a:buFont typeface="Arial"/>
              <a:buNone/>
            </a:pPr>
            <a:endParaRPr sz="17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GB" sz="1750">
                <a:solidFill>
                  <a:schemeClr val="dk1"/>
                </a:solidFill>
                <a:highlight>
                  <a:srgbClr val="FFFFFF"/>
                </a:highlight>
              </a:rPr>
              <a:t>cv for KNeighborsClassifier is 0.6520171277997365</a:t>
            </a:r>
            <a:endParaRPr sz="1750">
              <a:solidFill>
                <a:schemeClr val="dk1"/>
              </a:solidFill>
              <a:highlight>
                <a:srgbClr val="FFFFFF"/>
              </a:highlight>
            </a:endParaRPr>
          </a:p>
          <a:p>
            <a:pPr marL="228600" lvl="0" indent="0" algn="l" rtl="0">
              <a:lnSpc>
                <a:spcPct val="115000"/>
              </a:lnSpc>
              <a:spcBef>
                <a:spcPts val="0"/>
              </a:spcBef>
              <a:spcAft>
                <a:spcPts val="0"/>
              </a:spcAft>
              <a:buClr>
                <a:schemeClr val="dk1"/>
              </a:buClr>
              <a:buSzPts val="1100"/>
              <a:buFont typeface="Arial"/>
              <a:buNone/>
            </a:pPr>
            <a:endParaRPr sz="1750">
              <a:solidFill>
                <a:schemeClr val="dk1"/>
              </a:solidFill>
              <a:highlight>
                <a:srgbClr val="FFFFFF"/>
              </a:highlight>
            </a:endParaRPr>
          </a:p>
          <a:p>
            <a:pPr marL="0" lvl="0" indent="0" algn="l" rtl="0">
              <a:lnSpc>
                <a:spcPct val="115000"/>
              </a:lnSpc>
              <a:spcBef>
                <a:spcPts val="0"/>
              </a:spcBef>
              <a:spcAft>
                <a:spcPts val="0"/>
              </a:spcAft>
              <a:buNone/>
            </a:pPr>
            <a:r>
              <a:rPr lang="en-GB" sz="1750">
                <a:solidFill>
                  <a:schemeClr val="dk1"/>
                </a:solidFill>
                <a:highlight>
                  <a:srgbClr val="FFFFFF"/>
                </a:highlight>
              </a:rPr>
              <a:t>cv for SVC is 0.648496199452721</a:t>
            </a:r>
            <a:endParaRPr sz="1750">
              <a:solidFill>
                <a:schemeClr val="dk1"/>
              </a:solidFill>
              <a:highlight>
                <a:srgbClr val="FFFFFF"/>
              </a:highlight>
            </a:endParaRPr>
          </a:p>
          <a:p>
            <a:pPr marL="0" lvl="0" indent="0" algn="l" rtl="0">
              <a:lnSpc>
                <a:spcPct val="115000"/>
              </a:lnSpc>
              <a:spcBef>
                <a:spcPts val="0"/>
              </a:spcBef>
              <a:spcAft>
                <a:spcPts val="0"/>
              </a:spcAft>
              <a:buNone/>
            </a:pPr>
            <a:endParaRPr sz="17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750">
                <a:solidFill>
                  <a:schemeClr val="dk1"/>
                </a:solidFill>
                <a:highlight>
                  <a:srgbClr val="FFFFFF"/>
                </a:highlight>
              </a:rPr>
              <a:t>cv for LogisticRegression is 0.698517583865409 - The best model to be used for the prediction.</a:t>
            </a:r>
            <a:endParaRPr sz="17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Confusion matrix for logistic Regression:</a:t>
            </a:r>
            <a:endParaRPr/>
          </a:p>
        </p:txBody>
      </p:sp>
      <p:pic>
        <p:nvPicPr>
          <p:cNvPr id="167" name="Google Shape;167;p29"/>
          <p:cNvPicPr preferRelativeResize="0"/>
          <p:nvPr/>
        </p:nvPicPr>
        <p:blipFill>
          <a:blip r:embed="rId3">
            <a:alphaModFix/>
          </a:blip>
          <a:stretch>
            <a:fillRect/>
          </a:stretch>
        </p:blipFill>
        <p:spPr>
          <a:xfrm>
            <a:off x="495300" y="1227275"/>
            <a:ext cx="4493625" cy="3193175"/>
          </a:xfrm>
          <a:prstGeom prst="rect">
            <a:avLst/>
          </a:prstGeom>
          <a:noFill/>
          <a:ln>
            <a:noFill/>
          </a:ln>
        </p:spPr>
      </p:pic>
      <p:sp>
        <p:nvSpPr>
          <p:cNvPr id="168" name="Google Shape;168;p29"/>
          <p:cNvSpPr txBox="1"/>
          <p:nvPr/>
        </p:nvSpPr>
        <p:spPr>
          <a:xfrm>
            <a:off x="6172250" y="1562950"/>
            <a:ext cx="1962300" cy="272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solidFill>
                  <a:schemeClr val="dk1"/>
                </a:solidFill>
                <a:highlight>
                  <a:srgbClr val="FFFFFF"/>
                </a:highlight>
              </a:rPr>
              <a:t>True negatives - customers that did not respond to the campaign ...82.88%</a:t>
            </a:r>
            <a:endParaRPr sz="1650">
              <a:solidFill>
                <a:schemeClr val="dk1"/>
              </a:solidFill>
              <a:highlight>
                <a:srgbClr val="FFFFFF"/>
              </a:highlight>
            </a:endParaRPr>
          </a:p>
          <a:p>
            <a:pPr marL="0" lvl="0" indent="0" algn="l" rtl="0">
              <a:spcBef>
                <a:spcPts val="0"/>
              </a:spcBef>
              <a:spcAft>
                <a:spcPts val="0"/>
              </a:spcAft>
              <a:buNone/>
            </a:pPr>
            <a:endParaRPr sz="1650">
              <a:solidFill>
                <a:schemeClr val="dk1"/>
              </a:solidFill>
              <a:highlight>
                <a:srgbClr val="FFFFFF"/>
              </a:highlight>
            </a:endParaRPr>
          </a:p>
          <a:p>
            <a:pPr marL="0" lvl="0" indent="0" algn="l" rtl="0">
              <a:spcBef>
                <a:spcPts val="0"/>
              </a:spcBef>
              <a:spcAft>
                <a:spcPts val="0"/>
              </a:spcAft>
              <a:buNone/>
            </a:pPr>
            <a:r>
              <a:rPr lang="en-GB" sz="1650">
                <a:solidFill>
                  <a:schemeClr val="dk1"/>
                </a:solidFill>
                <a:highlight>
                  <a:srgbClr val="FFFFFF"/>
                </a:highlight>
              </a:rPr>
              <a:t>True positives - customers that responded to the campaign… 6.53%</a:t>
            </a:r>
            <a:r>
              <a:rPr lang="en-GB" sz="1450">
                <a:solidFill>
                  <a:schemeClr val="dk1"/>
                </a:solidFill>
                <a:highlight>
                  <a:srgbClr val="FFFFFF"/>
                </a:highlight>
              </a:rPr>
              <a:t>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Test Predictions of my model</a:t>
            </a:r>
            <a:endParaRPr/>
          </a:p>
        </p:txBody>
      </p:sp>
      <p:sp>
        <p:nvSpPr>
          <p:cNvPr id="174" name="Google Shape;174;p30"/>
          <p:cNvSpPr txBox="1"/>
          <p:nvPr/>
        </p:nvSpPr>
        <p:spPr>
          <a:xfrm>
            <a:off x="590600" y="1296250"/>
            <a:ext cx="4857900" cy="30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GB" sz="1750" dirty="0" err="1">
                <a:solidFill>
                  <a:schemeClr val="dk1"/>
                </a:solidFill>
                <a:highlight>
                  <a:srgbClr val="FFFFFF"/>
                </a:highlight>
              </a:rPr>
              <a:t>Accuracy_score</a:t>
            </a:r>
            <a:r>
              <a:rPr lang="en-GB" sz="1750" dirty="0">
                <a:solidFill>
                  <a:schemeClr val="dk1"/>
                </a:solidFill>
                <a:highlight>
                  <a:srgbClr val="FFFFFF"/>
                </a:highlight>
              </a:rPr>
              <a:t>: 0.8941441441441441</a:t>
            </a: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GB" sz="1750" dirty="0">
                <a:solidFill>
                  <a:schemeClr val="dk1"/>
                </a:solidFill>
                <a:highlight>
                  <a:srgbClr val="FFFFFF"/>
                </a:highlight>
              </a:rPr>
              <a:t> </a:t>
            </a:r>
            <a:endParaRPr sz="1750" dirty="0">
              <a:solidFill>
                <a:schemeClr val="dk1"/>
              </a:solidFill>
              <a:highlight>
                <a:srgbClr val="FFFFFF"/>
              </a:highlight>
            </a:endParaRPr>
          </a:p>
          <a:p>
            <a:pPr marL="0" lvl="0" indent="0" algn="l" rtl="0">
              <a:spcBef>
                <a:spcPts val="0"/>
              </a:spcBef>
              <a:spcAft>
                <a:spcPts val="0"/>
              </a:spcAft>
              <a:buNone/>
            </a:pPr>
            <a:r>
              <a:rPr lang="en-GB" sz="1750" dirty="0">
                <a:solidFill>
                  <a:schemeClr val="dk1"/>
                </a:solidFill>
                <a:highlight>
                  <a:srgbClr val="FFFFFF"/>
                </a:highlight>
              </a:rPr>
              <a:t>Precision_ score: 0.9269521410579346</a:t>
            </a: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750" dirty="0">
              <a:solidFill>
                <a:schemeClr val="dk1"/>
              </a:solidFill>
              <a:highlight>
                <a:srgbClr val="FFFFFF"/>
              </a:highlight>
            </a:endParaRPr>
          </a:p>
          <a:p>
            <a:pPr marL="0" lvl="0" indent="0" algn="l" rtl="0">
              <a:spcBef>
                <a:spcPts val="0"/>
              </a:spcBef>
              <a:spcAft>
                <a:spcPts val="0"/>
              </a:spcAft>
              <a:buNone/>
            </a:pPr>
            <a:r>
              <a:rPr lang="en-GB" sz="1750" dirty="0">
                <a:solidFill>
                  <a:schemeClr val="dk1"/>
                </a:solidFill>
                <a:highlight>
                  <a:srgbClr val="FFFFFF"/>
                </a:highlight>
              </a:rPr>
              <a:t>Recall_ score: 0.9533678756476683</a:t>
            </a: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GB" sz="1750" dirty="0">
                <a:solidFill>
                  <a:schemeClr val="dk1"/>
                </a:solidFill>
                <a:highlight>
                  <a:srgbClr val="FFFFFF"/>
                </a:highlight>
              </a:rPr>
              <a:t>F1_score: 0.9399744572158365</a:t>
            </a: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GB" sz="1750" dirty="0">
                <a:solidFill>
                  <a:schemeClr val="dk1"/>
                </a:solidFill>
                <a:highlight>
                  <a:srgbClr val="FFFFFF"/>
                </a:highlight>
              </a:rPr>
              <a:t> </a:t>
            </a:r>
            <a:endParaRPr sz="1750" dirty="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GB" sz="1750" dirty="0" err="1">
                <a:solidFill>
                  <a:schemeClr val="dk1"/>
                </a:solidFill>
                <a:highlight>
                  <a:srgbClr val="FFFFFF"/>
                </a:highlight>
              </a:rPr>
              <a:t>Roc_Auc_score</a:t>
            </a:r>
            <a:r>
              <a:rPr lang="en-GB" sz="1750" dirty="0">
                <a:solidFill>
                  <a:schemeClr val="dk1"/>
                </a:solidFill>
                <a:highlight>
                  <a:srgbClr val="FFFFFF"/>
                </a:highlight>
              </a:rPr>
              <a:t>: 0.66839378238343</a:t>
            </a:r>
            <a:endParaRPr sz="1750" dirty="0">
              <a:solidFill>
                <a:schemeClr val="dk1"/>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Observations and recommendations</a:t>
            </a:r>
            <a:endParaRPr/>
          </a:p>
        </p:txBody>
      </p:sp>
      <p:sp>
        <p:nvSpPr>
          <p:cNvPr id="180" name="Google Shape;18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Observations:</a:t>
            </a:r>
            <a:endParaRPr/>
          </a:p>
          <a:p>
            <a:pPr marL="457200" lvl="0" indent="-325755" algn="l" rtl="0">
              <a:lnSpc>
                <a:spcPct val="115000"/>
              </a:lnSpc>
              <a:spcBef>
                <a:spcPts val="1200"/>
              </a:spcBef>
              <a:spcAft>
                <a:spcPts val="0"/>
              </a:spcAft>
              <a:buSzPct val="100000"/>
              <a:buChar char="●"/>
            </a:pPr>
            <a:r>
              <a:rPr lang="en-GB"/>
              <a:t>Most are of the target market are married and met graduation as highest education level.</a:t>
            </a:r>
            <a:endParaRPr/>
          </a:p>
          <a:p>
            <a:pPr marL="457200" lvl="0" indent="-325755" algn="l" rtl="0">
              <a:lnSpc>
                <a:spcPct val="115000"/>
              </a:lnSpc>
              <a:spcBef>
                <a:spcPts val="1000"/>
              </a:spcBef>
              <a:spcAft>
                <a:spcPts val="0"/>
              </a:spcAft>
              <a:buSzPct val="100000"/>
              <a:buChar char="●"/>
            </a:pPr>
            <a:r>
              <a:rPr lang="en-GB"/>
              <a:t>The majority of clients make under $100,000 and over half of them do not have kids or teens at home.</a:t>
            </a:r>
            <a:endParaRPr/>
          </a:p>
          <a:p>
            <a:pPr marL="457200" lvl="0" indent="-325755" algn="l" rtl="0">
              <a:lnSpc>
                <a:spcPct val="115000"/>
              </a:lnSpc>
              <a:spcBef>
                <a:spcPts val="1000"/>
              </a:spcBef>
              <a:spcAft>
                <a:spcPts val="0"/>
              </a:spcAft>
              <a:buSzPct val="100000"/>
              <a:buChar char="●"/>
            </a:pPr>
            <a:r>
              <a:rPr lang="en-GB"/>
              <a:t>Spain has the largest customers for this XYZ company and the best purchase history based on total purchased is  Montenegro</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a:t>
            </a:r>
            <a:endParaRPr/>
          </a:p>
        </p:txBody>
      </p:sp>
      <p:sp>
        <p:nvSpPr>
          <p:cNvPr id="186" name="Google Shape;18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Customer segmentation:</a:t>
            </a:r>
            <a:endParaRPr/>
          </a:p>
          <a:p>
            <a:pPr marL="0" lvl="0" indent="0" algn="l" rtl="0">
              <a:spcBef>
                <a:spcPts val="1200"/>
              </a:spcBef>
              <a:spcAft>
                <a:spcPts val="0"/>
              </a:spcAft>
              <a:buNone/>
            </a:pPr>
            <a:r>
              <a:rPr lang="en-GB"/>
              <a:t>The company should strategically segment their market to identify their target consumer, also, some countries like Spain had more consumer for this brand, but Montenegro had the least consumers and this country generates more sales for the last two years compared to other countries.</a:t>
            </a:r>
            <a:endParaRPr/>
          </a:p>
          <a:p>
            <a:pPr marL="0" lvl="0" indent="0" algn="l" rtl="0">
              <a:spcBef>
                <a:spcPts val="1200"/>
              </a:spcBef>
              <a:spcAft>
                <a:spcPts val="1200"/>
              </a:spcAft>
              <a:buClr>
                <a:schemeClr val="dk1"/>
              </a:buClr>
              <a:buSzPts val="1100"/>
              <a:buFont typeface="Arial"/>
              <a:buNone/>
            </a:pPr>
            <a:r>
              <a:rPr lang="en-GB"/>
              <a:t> The company should focus more in Montenegro marketing.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05450" y="525950"/>
            <a:ext cx="3142800" cy="158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Marketing Analysis Project</a:t>
            </a:r>
            <a:endParaRPr b="1"/>
          </a:p>
        </p:txBody>
      </p:sp>
      <p:sp>
        <p:nvSpPr>
          <p:cNvPr id="69" name="Google Shape;69;p15"/>
          <p:cNvSpPr txBox="1">
            <a:spLocks noGrp="1"/>
          </p:cNvSpPr>
          <p:nvPr>
            <p:ph type="body" idx="1"/>
          </p:nvPr>
        </p:nvSpPr>
        <p:spPr>
          <a:xfrm>
            <a:off x="4610700" y="525950"/>
            <a:ext cx="4206600" cy="4647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You're a marketing analyst and you've been told by the Chief Marketing Officer that recent marketing campaigns have not been as effective as they were expected to be. You need to analyze the data set to understand this problem and propose data-driven solutions.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GB"/>
              <a:t>The aim of this project is to evaluate how the marketing campaigns are not as effective as they were  expected to be and to provide data-driven recommendations/suggestions to the CMO.</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Recommendations:</a:t>
            </a:r>
            <a:endParaRPr/>
          </a:p>
        </p:txBody>
      </p:sp>
      <p:sp>
        <p:nvSpPr>
          <p:cNvPr id="192" name="Google Shape;19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GB"/>
              <a:t>Give the campaign enough time</a:t>
            </a:r>
            <a:endParaRPr/>
          </a:p>
          <a:p>
            <a:pPr marL="0" lvl="0" indent="0" algn="l" rtl="0">
              <a:spcBef>
                <a:spcPts val="1200"/>
              </a:spcBef>
              <a:spcAft>
                <a:spcPts val="0"/>
              </a:spcAft>
              <a:buNone/>
            </a:pPr>
            <a:r>
              <a:rPr lang="en-GB"/>
              <a:t>The campaign was not given enough time to be effective, several campaigns were executed when the previous ones were not  successful. When you don’t get the results you want from a marketing campaign it can be disheartening, to say the least. And the last thing you want to do is sink more time and money into a failing campaign. But at the same time, you need to ensure you give your marketing campaign enough time to succeed. The best way to do this is to set goals and timelines before the campaign launch. </a:t>
            </a:r>
            <a:endParaRPr/>
          </a:p>
          <a:p>
            <a:pPr marL="0" lvl="0" indent="0" algn="l" rtl="0">
              <a:lnSpc>
                <a:spcPct val="211764"/>
              </a:lnSpc>
              <a:spcBef>
                <a:spcPts val="1200"/>
              </a:spcBef>
              <a:spcAft>
                <a:spcPts val="0"/>
              </a:spcAft>
              <a:buNone/>
            </a:pPr>
            <a:endParaRPr sz="1700" b="1">
              <a:solidFill>
                <a:srgbClr val="373737"/>
              </a:solidFill>
              <a:highlight>
                <a:srgbClr val="FFFFFF"/>
              </a:highlight>
              <a:latin typeface="Lato"/>
              <a:ea typeface="Lato"/>
              <a:cs typeface="Lato"/>
              <a:sym typeface="Lato"/>
            </a:endParaRPr>
          </a:p>
          <a:p>
            <a:pPr marL="0" lvl="0" indent="0" algn="l" rtl="0">
              <a:spcBef>
                <a:spcPts val="1100"/>
              </a:spcBef>
              <a:spcAft>
                <a:spcPts val="1200"/>
              </a:spcAft>
              <a:buClr>
                <a:schemeClr val="dk1"/>
              </a:buClr>
              <a:buSzPct val="61111"/>
              <a:buFont typeface="Arial"/>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Recommendations</a:t>
            </a:r>
            <a:endParaRPr/>
          </a:p>
        </p:txBody>
      </p:sp>
      <p:sp>
        <p:nvSpPr>
          <p:cNvPr id="198" name="Google Shape;19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2261" algn="l" rtl="0">
              <a:lnSpc>
                <a:spcPct val="211764"/>
              </a:lnSpc>
              <a:spcBef>
                <a:spcPts val="400"/>
              </a:spcBef>
              <a:spcAft>
                <a:spcPts val="0"/>
              </a:spcAft>
              <a:buClr>
                <a:srgbClr val="373737"/>
              </a:buClr>
              <a:buSzPct val="100000"/>
              <a:buFont typeface="Lato"/>
              <a:buChar char="●"/>
            </a:pPr>
            <a:r>
              <a:rPr lang="en-GB" sz="1700" b="1">
                <a:solidFill>
                  <a:srgbClr val="373737"/>
                </a:solidFill>
                <a:highlight>
                  <a:srgbClr val="FFFFFF"/>
                </a:highlight>
                <a:latin typeface="Lato"/>
                <a:ea typeface="Lato"/>
                <a:cs typeface="Lato"/>
                <a:sym typeface="Lato"/>
              </a:rPr>
              <a:t>The  Product/Services  Fell Short of its Claims</a:t>
            </a:r>
            <a:endParaRPr sz="1700" b="1">
              <a:solidFill>
                <a:srgbClr val="373737"/>
              </a:solidFill>
              <a:highlight>
                <a:srgbClr val="FFFFFF"/>
              </a:highlight>
              <a:latin typeface="Lato"/>
              <a:ea typeface="Lato"/>
              <a:cs typeface="Lato"/>
              <a:sym typeface="Lato"/>
            </a:endParaRPr>
          </a:p>
          <a:p>
            <a:pPr marL="0" lvl="0" indent="0" algn="l" rtl="0">
              <a:lnSpc>
                <a:spcPct val="211764"/>
              </a:lnSpc>
              <a:spcBef>
                <a:spcPts val="1100"/>
              </a:spcBef>
              <a:spcAft>
                <a:spcPts val="0"/>
              </a:spcAft>
              <a:buNone/>
            </a:pPr>
            <a:r>
              <a:rPr lang="en-GB" sz="1700" b="1">
                <a:solidFill>
                  <a:srgbClr val="373737"/>
                </a:solidFill>
                <a:highlight>
                  <a:srgbClr val="FFFFFF"/>
                </a:highlight>
                <a:latin typeface="Lato"/>
                <a:ea typeface="Lato"/>
                <a:cs typeface="Lato"/>
                <a:sym typeface="Lato"/>
              </a:rPr>
              <a:t>From the high number of customers complaint, the customers were disappointed at the company’s performances.  As great as the marketing campaigns were which led to website traffic, , the consumers were disappointed in its performances and word of mouth spreads quickly, this led to sales decline. Customers feedback and complaints should be well handled to solve any challenge the customers are experiencing the the product or services.</a:t>
            </a:r>
            <a:endParaRPr sz="1700" b="1">
              <a:solidFill>
                <a:srgbClr val="373737"/>
              </a:solidFill>
              <a:highlight>
                <a:srgbClr val="FFFFFF"/>
              </a:highlight>
              <a:latin typeface="Lato"/>
              <a:ea typeface="Lato"/>
              <a:cs typeface="Lato"/>
              <a:sym typeface="Lato"/>
            </a:endParaRPr>
          </a:p>
          <a:p>
            <a:pPr marL="0" lvl="0" indent="0" algn="l" rtl="0">
              <a:lnSpc>
                <a:spcPct val="150000"/>
              </a:lnSpc>
              <a:spcBef>
                <a:spcPts val="1100"/>
              </a:spcBef>
              <a:spcAft>
                <a:spcPts val="0"/>
              </a:spcAft>
              <a:buClr>
                <a:schemeClr val="dk1"/>
              </a:buClr>
              <a:buSzPct val="81481"/>
              <a:buFont typeface="Arial"/>
              <a:buNone/>
            </a:pPr>
            <a:endParaRPr sz="1350">
              <a:solidFill>
                <a:srgbClr val="6B6B6B"/>
              </a:solidFill>
              <a:highlight>
                <a:srgbClr val="FFFFFF"/>
              </a:highlight>
              <a:latin typeface="Lato"/>
              <a:ea typeface="Lato"/>
              <a:cs typeface="Lato"/>
              <a:sym typeface="Lato"/>
            </a:endParaRPr>
          </a:p>
          <a:p>
            <a:pPr marL="0" lvl="0" indent="0" algn="l" rtl="0">
              <a:spcBef>
                <a:spcPts val="8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Recommendations</a:t>
            </a:r>
            <a:endParaRPr/>
          </a:p>
        </p:txBody>
      </p:sp>
      <p:sp>
        <p:nvSpPr>
          <p:cNvPr id="204" name="Google Shape;20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Finally, have correct or realistic success metrics:</a:t>
            </a:r>
            <a:endParaRPr/>
          </a:p>
          <a:p>
            <a:pPr marL="0" lvl="0" indent="0" algn="l" rtl="0">
              <a:spcBef>
                <a:spcPts val="1200"/>
              </a:spcBef>
              <a:spcAft>
                <a:spcPts val="0"/>
              </a:spcAft>
              <a:buNone/>
            </a:pPr>
            <a:r>
              <a:rPr lang="en-GB"/>
              <a:t>The campaigns did not have correct or realistic success metrics, it appeared as though the campaign was a total failure, but it was not as bad as they thought. For instance, the number of customers who visited the brand website was on the increase and more customers also made purchases directly in stores.Therefore, the company should look at all of the metrics of success before they launch a campaign and come up with realistic, attainable goals for marketing campaign.</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90500" marR="190500" lvl="0" indent="0" algn="l" rtl="0">
              <a:spcBef>
                <a:spcPts val="1000"/>
              </a:spcBef>
              <a:spcAft>
                <a:spcPts val="0"/>
              </a:spcAft>
              <a:buNone/>
            </a:pPr>
            <a:r>
              <a:rPr lang="en-GB" sz="1683" b="1">
                <a:solidFill>
                  <a:srgbClr val="000000"/>
                </a:solidFill>
                <a:highlight>
                  <a:srgbClr val="FFFFFF"/>
                </a:highlight>
                <a:latin typeface="Arial"/>
                <a:ea typeface="Arial"/>
                <a:cs typeface="Arial"/>
                <a:sym typeface="Arial"/>
              </a:rPr>
              <a:t>Exploratory Data Analysis on </a:t>
            </a:r>
            <a:r>
              <a:rPr lang="en-GB" sz="1683" b="1">
                <a:solidFill>
                  <a:srgbClr val="000000"/>
                </a:solidFill>
                <a:highlight>
                  <a:srgbClr val="FFFFFF"/>
                </a:highlight>
              </a:rPr>
              <a:t>Customer Segmentation </a:t>
            </a:r>
            <a:endParaRPr sz="1383">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75" name="Google Shape;75;p16"/>
          <p:cNvSpPr txBox="1"/>
          <p:nvPr/>
        </p:nvSpPr>
        <p:spPr>
          <a:xfrm>
            <a:off x="472450" y="1295400"/>
            <a:ext cx="7048800" cy="53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r>
              <a:rPr lang="en-GB" sz="1050">
                <a:highlight>
                  <a:srgbClr val="FFFFFF"/>
                </a:highlight>
              </a:rPr>
              <a:t>This help to identify this company's profitable customers and tune its offers to increase profitability and also help identify sales opportunities.</a:t>
            </a:r>
            <a:endParaRPr/>
          </a:p>
        </p:txBody>
      </p:sp>
      <p:pic>
        <p:nvPicPr>
          <p:cNvPr id="76" name="Google Shape;76;p16"/>
          <p:cNvPicPr preferRelativeResize="0"/>
          <p:nvPr/>
        </p:nvPicPr>
        <p:blipFill>
          <a:blip r:embed="rId3">
            <a:alphaModFix/>
          </a:blip>
          <a:stretch>
            <a:fillRect/>
          </a:stretch>
        </p:blipFill>
        <p:spPr>
          <a:xfrm>
            <a:off x="718525" y="2105275"/>
            <a:ext cx="6335575" cy="2372325"/>
          </a:xfrm>
          <a:prstGeom prst="rect">
            <a:avLst/>
          </a:prstGeom>
          <a:noFill/>
          <a:ln>
            <a:noFill/>
          </a:ln>
        </p:spPr>
      </p:pic>
      <p:sp>
        <p:nvSpPr>
          <p:cNvPr id="77" name="Google Shape;77;p16"/>
          <p:cNvSpPr txBox="1"/>
          <p:nvPr/>
        </p:nvSpPr>
        <p:spPr>
          <a:xfrm>
            <a:off x="7620050" y="2105275"/>
            <a:ext cx="1085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100">
                <a:solidFill>
                  <a:schemeClr val="dk1"/>
                </a:solidFill>
              </a:rPr>
              <a:t>The target market Age groups are from 25 to 128, and they have been group into Adult (25 - 40), Middle age (41 - 60) and Senior citizens (61 - 128 years old).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 group against Income and countries</a:t>
            </a:r>
            <a:endParaRPr/>
          </a:p>
        </p:txBody>
      </p:sp>
      <p:pic>
        <p:nvPicPr>
          <p:cNvPr id="83" name="Google Shape;83;p17"/>
          <p:cNvPicPr preferRelativeResize="0"/>
          <p:nvPr/>
        </p:nvPicPr>
        <p:blipFill>
          <a:blip r:embed="rId3">
            <a:alphaModFix/>
          </a:blip>
          <a:stretch>
            <a:fillRect/>
          </a:stretch>
        </p:blipFill>
        <p:spPr>
          <a:xfrm>
            <a:off x="152400" y="1017725"/>
            <a:ext cx="7312923" cy="3973374"/>
          </a:xfrm>
          <a:prstGeom prst="rect">
            <a:avLst/>
          </a:prstGeom>
          <a:noFill/>
          <a:ln>
            <a:noFill/>
          </a:ln>
        </p:spPr>
      </p:pic>
      <p:sp>
        <p:nvSpPr>
          <p:cNvPr id="84" name="Google Shape;84;p17"/>
          <p:cNvSpPr txBox="1"/>
          <p:nvPr/>
        </p:nvSpPr>
        <p:spPr>
          <a:xfrm>
            <a:off x="7905800" y="1543900"/>
            <a:ext cx="1143000" cy="348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100">
                <a:solidFill>
                  <a:schemeClr val="dk1"/>
                </a:solidFill>
              </a:rPr>
              <a:t>Evaluating where most of your customers are and their income. </a:t>
            </a:r>
            <a:r>
              <a:rPr lang="en-GB" sz="1050">
                <a:solidFill>
                  <a:schemeClr val="dk1"/>
                </a:solidFill>
                <a:highlight>
                  <a:srgbClr val="FFFFFF"/>
                </a:highlight>
              </a:rPr>
              <a:t>Customers in Montenegro are the highest salary earners, most of these customers are the Adults, followed by the Middle_Age and the senior citizens are the lowest earners in this country.</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Marital Status against Income</a:t>
            </a:r>
            <a:endParaRPr/>
          </a:p>
        </p:txBody>
      </p:sp>
      <p:pic>
        <p:nvPicPr>
          <p:cNvPr id="90" name="Google Shape;90;p18"/>
          <p:cNvPicPr preferRelativeResize="0"/>
          <p:nvPr/>
        </p:nvPicPr>
        <p:blipFill>
          <a:blip r:embed="rId3">
            <a:alphaModFix/>
          </a:blip>
          <a:stretch>
            <a:fillRect/>
          </a:stretch>
        </p:blipFill>
        <p:spPr>
          <a:xfrm>
            <a:off x="152400" y="1170125"/>
            <a:ext cx="6488531" cy="3820974"/>
          </a:xfrm>
          <a:prstGeom prst="rect">
            <a:avLst/>
          </a:prstGeom>
          <a:noFill/>
          <a:ln>
            <a:noFill/>
          </a:ln>
        </p:spPr>
      </p:pic>
      <p:sp>
        <p:nvSpPr>
          <p:cNvPr id="91" name="Google Shape;91;p18"/>
          <p:cNvSpPr txBox="1"/>
          <p:nvPr/>
        </p:nvSpPr>
        <p:spPr>
          <a:xfrm>
            <a:off x="6991400" y="1963000"/>
            <a:ext cx="1409700" cy="201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rPr>
              <a:t>Most of the customers that has no child earns the highest salaries, and the Absurd class that are neither married or divorced are the highest earners and has no child at all.</a:t>
            </a: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32050" y="133325"/>
            <a:ext cx="8679900" cy="88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Total Number of customer based on purchases history in countries</a:t>
            </a:r>
            <a:endParaRPr/>
          </a:p>
          <a:p>
            <a:pPr marL="0" lvl="0" indent="0" algn="l" rtl="0">
              <a:spcBef>
                <a:spcPts val="0"/>
              </a:spcBef>
              <a:spcAft>
                <a:spcPts val="0"/>
              </a:spcAft>
              <a:buClr>
                <a:schemeClr val="dk1"/>
              </a:buClr>
              <a:buSzPct val="78571"/>
              <a:buFont typeface="Arial"/>
              <a:buNone/>
            </a:pPr>
            <a:r>
              <a:rPr lang="en-GB" sz="1400">
                <a:latin typeface="Proxima Nova"/>
                <a:ea typeface="Proxima Nova"/>
                <a:cs typeface="Proxima Nova"/>
                <a:sym typeface="Proxima Nova"/>
              </a:rPr>
              <a:t>Real-time sales analysis - knowing what is bought, by whom, where, how often and when, a business can match supply more accurately with demand and reduce wasted capacity or store.</a:t>
            </a:r>
            <a:endParaRPr/>
          </a:p>
        </p:txBody>
      </p:sp>
      <p:pic>
        <p:nvPicPr>
          <p:cNvPr id="97" name="Google Shape;97;p19"/>
          <p:cNvPicPr preferRelativeResize="0"/>
          <p:nvPr/>
        </p:nvPicPr>
        <p:blipFill>
          <a:blip r:embed="rId3">
            <a:alphaModFix/>
          </a:blip>
          <a:stretch>
            <a:fillRect/>
          </a:stretch>
        </p:blipFill>
        <p:spPr>
          <a:xfrm>
            <a:off x="152400" y="1541075"/>
            <a:ext cx="3086151" cy="3450025"/>
          </a:xfrm>
          <a:prstGeom prst="rect">
            <a:avLst/>
          </a:prstGeom>
          <a:noFill/>
          <a:ln>
            <a:noFill/>
          </a:ln>
        </p:spPr>
      </p:pic>
      <p:pic>
        <p:nvPicPr>
          <p:cNvPr id="98" name="Google Shape;98;p19"/>
          <p:cNvPicPr preferRelativeResize="0"/>
          <p:nvPr/>
        </p:nvPicPr>
        <p:blipFill rotWithShape="1">
          <a:blip r:embed="rId4">
            <a:alphaModFix/>
          </a:blip>
          <a:srcRect l="1903" t="20792"/>
          <a:stretch/>
        </p:blipFill>
        <p:spPr>
          <a:xfrm>
            <a:off x="3810050" y="1848702"/>
            <a:ext cx="5333949" cy="2585324"/>
          </a:xfrm>
          <a:prstGeom prst="rect">
            <a:avLst/>
          </a:prstGeom>
          <a:noFill/>
          <a:ln>
            <a:noFill/>
          </a:ln>
        </p:spPr>
      </p:pic>
      <p:sp>
        <p:nvSpPr>
          <p:cNvPr id="99" name="Google Shape;99;p19"/>
          <p:cNvSpPr txBox="1"/>
          <p:nvPr/>
        </p:nvSpPr>
        <p:spPr>
          <a:xfrm>
            <a:off x="3129900" y="4725250"/>
            <a:ext cx="5861700" cy="41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Number of days since customers last purchase based on location </a:t>
            </a:r>
            <a:endParaRPr/>
          </a:p>
        </p:txBody>
      </p:sp>
      <p:pic>
        <p:nvPicPr>
          <p:cNvPr id="105" name="Google Shape;105;p20"/>
          <p:cNvPicPr preferRelativeResize="0"/>
          <p:nvPr/>
        </p:nvPicPr>
        <p:blipFill>
          <a:blip r:embed="rId3">
            <a:alphaModFix/>
          </a:blip>
          <a:stretch>
            <a:fillRect/>
          </a:stretch>
        </p:blipFill>
        <p:spPr>
          <a:xfrm>
            <a:off x="152400" y="1428750"/>
            <a:ext cx="6991351" cy="3562351"/>
          </a:xfrm>
          <a:prstGeom prst="rect">
            <a:avLst/>
          </a:prstGeom>
          <a:noFill/>
          <a:ln>
            <a:noFill/>
          </a:ln>
        </p:spPr>
      </p:pic>
      <p:sp>
        <p:nvSpPr>
          <p:cNvPr id="106" name="Google Shape;106;p20"/>
          <p:cNvSpPr txBox="1"/>
          <p:nvPr/>
        </p:nvSpPr>
        <p:spPr>
          <a:xfrm>
            <a:off x="7143750" y="1428750"/>
            <a:ext cx="2000100" cy="387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050">
                <a:solidFill>
                  <a:schemeClr val="dk1"/>
                </a:solidFill>
                <a:highlight>
                  <a:srgbClr val="FFFFFF"/>
                </a:highlight>
              </a:rPr>
              <a:t>Spain has the highest number of customers for this company, and their last purchased was between 48 - 50 days ago(All the age group in this country has stopped patronising this company).</a:t>
            </a:r>
            <a:endParaRPr sz="105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GB" sz="1050">
                <a:solidFill>
                  <a:schemeClr val="dk1"/>
                </a:solidFill>
                <a:highlight>
                  <a:srgbClr val="FFFFFF"/>
                </a:highlight>
              </a:rPr>
              <a:t>Montenegro, the best selling country, the Middle Age last purchased was 64 days ago, Adult last purchased was 12 days ago, meaning that this age group is still buying products from this XYZ company till date and the senior age group last purchased was 5 days ago.</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Lifetime value of customers </a:t>
            </a:r>
            <a:endParaRPr/>
          </a:p>
        </p:txBody>
      </p:sp>
      <p:pic>
        <p:nvPicPr>
          <p:cNvPr id="112" name="Google Shape;112;p21"/>
          <p:cNvPicPr preferRelativeResize="0"/>
          <p:nvPr/>
        </p:nvPicPr>
        <p:blipFill rotWithShape="1">
          <a:blip r:embed="rId3">
            <a:alphaModFix/>
          </a:blip>
          <a:srcRect r="-64015" b="-6371"/>
          <a:stretch/>
        </p:blipFill>
        <p:spPr>
          <a:xfrm>
            <a:off x="152400" y="1170125"/>
            <a:ext cx="7467600" cy="3535225"/>
          </a:xfrm>
          <a:prstGeom prst="rect">
            <a:avLst/>
          </a:prstGeom>
          <a:noFill/>
          <a:ln>
            <a:noFill/>
          </a:ln>
        </p:spPr>
      </p:pic>
      <p:sp>
        <p:nvSpPr>
          <p:cNvPr id="113" name="Google Shape;113;p21"/>
          <p:cNvSpPr txBox="1"/>
          <p:nvPr/>
        </p:nvSpPr>
        <p:spPr>
          <a:xfrm>
            <a:off x="5156250" y="2399088"/>
            <a:ext cx="3219600" cy="107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100">
                <a:solidFill>
                  <a:schemeClr val="dk1"/>
                </a:solidFill>
              </a:rPr>
              <a:t>The average lifetime of customers per country, shows ME has a longer customer retention and brand loyalty as compared to other customers from other countries.</a:t>
            </a: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Campaign effectiveness</a:t>
            </a:r>
            <a:endParaRPr/>
          </a:p>
        </p:txBody>
      </p:sp>
      <p:pic>
        <p:nvPicPr>
          <p:cNvPr id="119" name="Google Shape;119;p22"/>
          <p:cNvPicPr preferRelativeResize="0"/>
          <p:nvPr/>
        </p:nvPicPr>
        <p:blipFill>
          <a:blip r:embed="rId3">
            <a:alphaModFix/>
          </a:blip>
          <a:stretch>
            <a:fillRect/>
          </a:stretch>
        </p:blipFill>
        <p:spPr>
          <a:xfrm>
            <a:off x="152400" y="1170125"/>
            <a:ext cx="3724275" cy="3486150"/>
          </a:xfrm>
          <a:prstGeom prst="rect">
            <a:avLst/>
          </a:prstGeom>
          <a:noFill/>
          <a:ln>
            <a:noFill/>
          </a:ln>
        </p:spPr>
      </p:pic>
      <p:sp>
        <p:nvSpPr>
          <p:cNvPr id="120" name="Google Shape;120;p22"/>
          <p:cNvSpPr txBox="1"/>
          <p:nvPr/>
        </p:nvSpPr>
        <p:spPr>
          <a:xfrm>
            <a:off x="4456325" y="1999675"/>
            <a:ext cx="3724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first marketing campaign against the total spend in the last two years:</a:t>
            </a:r>
            <a:endParaRPr/>
          </a:p>
          <a:p>
            <a:pPr marL="0" lvl="0" indent="0" algn="l" rtl="0">
              <a:spcBef>
                <a:spcPts val="0"/>
              </a:spcBef>
              <a:spcAft>
                <a:spcPts val="0"/>
              </a:spcAft>
              <a:buNone/>
            </a:pPr>
            <a:r>
              <a:rPr lang="en-GB"/>
              <a:t>The campaign recorded. Alot of customers did not respond to this campaign, but a few still responded.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1554</Words>
  <Application>Microsoft Office PowerPoint</Application>
  <PresentationFormat>On-screen Show (16:9)</PresentationFormat>
  <Paragraphs>95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Proxima Nova</vt:lpstr>
      <vt:lpstr>Times New Roman</vt:lpstr>
      <vt:lpstr>Courier New</vt:lpstr>
      <vt:lpstr>Arial</vt:lpstr>
      <vt:lpstr>Lato</vt:lpstr>
      <vt:lpstr>Simple Light</vt:lpstr>
      <vt:lpstr>PowerPoint Presentation</vt:lpstr>
      <vt:lpstr>Marketing Analysis Project</vt:lpstr>
      <vt:lpstr>Exploratory Data Analysis on Customer Segmentation  </vt:lpstr>
      <vt:lpstr>Age group against Income and countries</vt:lpstr>
      <vt:lpstr>Marital Status against Income</vt:lpstr>
      <vt:lpstr>Total Number of customer based on purchases history in countries Real-time sales analysis - knowing what is bought, by whom, where, how often and when, a business can match supply more accurately with demand and reduce wasted capacity or store.</vt:lpstr>
      <vt:lpstr>Number of days since customers last purchase based on location </vt:lpstr>
      <vt:lpstr>Lifetime value of customers </vt:lpstr>
      <vt:lpstr>Campaign effectiveness</vt:lpstr>
      <vt:lpstr>Campaign effectiveness against Total Purchase</vt:lpstr>
      <vt:lpstr>Traffic to the website</vt:lpstr>
      <vt:lpstr>Most of the customers complaint led to decline in sales</vt:lpstr>
      <vt:lpstr>Clustering</vt:lpstr>
      <vt:lpstr>Clustering on Income and Total Purchases</vt:lpstr>
      <vt:lpstr>Testing the validity of my model using cross validation:  </vt:lpstr>
      <vt:lpstr>Confusion matrix for logistic Regression:</vt:lpstr>
      <vt:lpstr>Test Predictions of my model</vt:lpstr>
      <vt:lpstr>Observations and recommendations</vt:lpstr>
      <vt:lpstr>Recommendation:</vt:lpstr>
      <vt:lpstr>Recommendations: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Essien</dc:creator>
  <cp:lastModifiedBy>Victoria</cp:lastModifiedBy>
  <cp:revision>2</cp:revision>
  <dcterms:modified xsi:type="dcterms:W3CDTF">2021-02-21T21:00:40Z</dcterms:modified>
</cp:coreProperties>
</file>