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75" r:id="rId2"/>
    <p:sldId id="276" r:id="rId3"/>
    <p:sldId id="287" r:id="rId4"/>
    <p:sldId id="257" r:id="rId5"/>
    <p:sldId id="277" r:id="rId6"/>
    <p:sldId id="278" r:id="rId7"/>
    <p:sldId id="279" r:id="rId8"/>
    <p:sldId id="280" r:id="rId9"/>
    <p:sldId id="281" r:id="rId10"/>
    <p:sldId id="282" r:id="rId11"/>
    <p:sldId id="283" r:id="rId12"/>
    <p:sldId id="284" r:id="rId13"/>
    <p:sldId id="285" r:id="rId14"/>
    <p:sldId id="288"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037"/>
    <p:restoredTop sz="94674"/>
  </p:normalViewPr>
  <p:slideViewPr>
    <p:cSldViewPr snapToGrid="0" snapToObjects="1">
      <p:cViewPr varScale="1">
        <p:scale>
          <a:sx n="114" d="100"/>
          <a:sy n="114" d="100"/>
        </p:scale>
        <p:origin x="47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054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426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0986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1863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9/8/18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284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4899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6595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9/8/18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0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3482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9/8/18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6352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9/8/18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2088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9/8/18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2540509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kaggle.com/Chicagocrim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6939"/>
            <a:ext cx="9144000" cy="1123023"/>
          </a:xfrm>
        </p:spPr>
        <p:txBody>
          <a:bodyPr/>
          <a:lstStyle/>
          <a:p>
            <a:r>
              <a:rPr lang="en-US" b="1" dirty="0">
                <a:solidFill>
                  <a:schemeClr val="accent5">
                    <a:lumMod val="75000"/>
                  </a:schemeClr>
                </a:solidFill>
              </a:rPr>
              <a:t>Chicago CRIMES</a:t>
            </a:r>
          </a:p>
        </p:txBody>
      </p:sp>
      <p:sp>
        <p:nvSpPr>
          <p:cNvPr id="3" name="Subtitle 2"/>
          <p:cNvSpPr>
            <a:spLocks noGrp="1"/>
          </p:cNvSpPr>
          <p:nvPr>
            <p:ph type="subTitle" idx="1"/>
          </p:nvPr>
        </p:nvSpPr>
        <p:spPr/>
        <p:txBody>
          <a:bodyPr>
            <a:normAutofit fontScale="92500" lnSpcReduction="10000"/>
          </a:bodyPr>
          <a:lstStyle/>
          <a:p>
            <a:r>
              <a:rPr lang="en-US" i="1" dirty="0"/>
              <a:t>Team Sherlock</a:t>
            </a:r>
          </a:p>
          <a:p>
            <a:r>
              <a:rPr lang="en-US" sz="2000" i="1" dirty="0"/>
              <a:t>Database Design and Implementation: PGPDM- UC-JIGSAW</a:t>
            </a:r>
          </a:p>
          <a:p>
            <a:r>
              <a:rPr lang="en-US" sz="1600" i="1" dirty="0"/>
              <a:t>Team Members:  Ajay, Divya Teja, Adyan Prabhakaran, Anil Kumar</a:t>
            </a:r>
          </a:p>
        </p:txBody>
      </p:sp>
    </p:spTree>
    <p:extLst>
      <p:ext uri="{BB962C8B-B14F-4D97-AF65-F5344CB8AC3E}">
        <p14:creationId xmlns:p14="http://schemas.microsoft.com/office/powerpoint/2010/main" val="313042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F05C1BE-46EB-2046-8CE9-7FB3182A6C91}"/>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E98E1DC6-BDEA-0D41-954C-33C09A7D6C94}"/>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DFE2E0C9-935A-0543-BB9B-D1359E82DF6B}"/>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Dashboard 1</a:t>
              </a:r>
            </a:p>
          </p:txBody>
        </p:sp>
      </p:grpSp>
      <p:pic>
        <p:nvPicPr>
          <p:cNvPr id="8" name="Picture 7">
            <a:extLst>
              <a:ext uri="{FF2B5EF4-FFF2-40B4-BE49-F238E27FC236}">
                <a16:creationId xmlns:a16="http://schemas.microsoft.com/office/drawing/2014/main" id="{95D57DE0-5A2F-954D-B412-130FB957A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07" y="449921"/>
            <a:ext cx="10850137" cy="6263268"/>
          </a:xfrm>
          <a:prstGeom prst="rect">
            <a:avLst/>
          </a:prstGeom>
        </p:spPr>
      </p:pic>
    </p:spTree>
    <p:extLst>
      <p:ext uri="{BB962C8B-B14F-4D97-AF65-F5344CB8AC3E}">
        <p14:creationId xmlns:p14="http://schemas.microsoft.com/office/powerpoint/2010/main" val="33337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7F76BCD-03AE-4046-AB7A-1B98001A7B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680224"/>
            <a:ext cx="10282093" cy="5491976"/>
          </a:xfrm>
        </p:spPr>
      </p:pic>
      <p:grpSp>
        <p:nvGrpSpPr>
          <p:cNvPr id="4" name="Group 3">
            <a:extLst>
              <a:ext uri="{FF2B5EF4-FFF2-40B4-BE49-F238E27FC236}">
                <a16:creationId xmlns:a16="http://schemas.microsoft.com/office/drawing/2014/main" id="{19F8A5DD-930E-9B43-8C09-3557E1DE6DBA}"/>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93930700-F993-7F41-946A-E222F08C68FB}"/>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2EE5D26E-E091-8545-9423-59EABB82B7FF}"/>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Dashboard 1</a:t>
              </a:r>
            </a:p>
          </p:txBody>
        </p:sp>
      </p:grpSp>
    </p:spTree>
    <p:extLst>
      <p:ext uri="{BB962C8B-B14F-4D97-AF65-F5344CB8AC3E}">
        <p14:creationId xmlns:p14="http://schemas.microsoft.com/office/powerpoint/2010/main" val="22366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12D502D-0C79-A64C-8B46-9FCC4488E0EA}"/>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F86DC13E-3125-E24A-B115-4FE939AE7CE0}"/>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50DB6E83-4FF5-904F-B1C0-477641CA97B2}"/>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Dashboard 2</a:t>
              </a:r>
            </a:p>
          </p:txBody>
        </p:sp>
      </p:grpSp>
      <p:pic>
        <p:nvPicPr>
          <p:cNvPr id="8" name="Picture 7">
            <a:extLst>
              <a:ext uri="{FF2B5EF4-FFF2-40B4-BE49-F238E27FC236}">
                <a16:creationId xmlns:a16="http://schemas.microsoft.com/office/drawing/2014/main" id="{3F46ED05-7974-6F4C-B067-97D71A840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17" y="775938"/>
            <a:ext cx="11162371" cy="6082061"/>
          </a:xfrm>
          <a:prstGeom prst="rect">
            <a:avLst/>
          </a:prstGeom>
        </p:spPr>
      </p:pic>
    </p:spTree>
    <p:extLst>
      <p:ext uri="{BB962C8B-B14F-4D97-AF65-F5344CB8AC3E}">
        <p14:creationId xmlns:p14="http://schemas.microsoft.com/office/powerpoint/2010/main" val="342794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EA4179D-53FA-FA46-8CBE-6E6E090642B9}"/>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FA0F4577-A11B-764B-AE74-FEFA038D2525}"/>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381964F7-02E0-4642-9A45-896A56EBB0AA}"/>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Dashboard 3</a:t>
              </a:r>
            </a:p>
          </p:txBody>
        </p:sp>
      </p:grpSp>
      <p:pic>
        <p:nvPicPr>
          <p:cNvPr id="8" name="Picture 7">
            <a:extLst>
              <a:ext uri="{FF2B5EF4-FFF2-40B4-BE49-F238E27FC236}">
                <a16:creationId xmlns:a16="http://schemas.microsoft.com/office/drawing/2014/main" id="{D82AD7B2-8AB4-F445-922E-9CE352FED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2006"/>
            <a:ext cx="12009863" cy="6325994"/>
          </a:xfrm>
          <a:prstGeom prst="rect">
            <a:avLst/>
          </a:prstGeom>
        </p:spPr>
      </p:pic>
    </p:spTree>
    <p:extLst>
      <p:ext uri="{BB962C8B-B14F-4D97-AF65-F5344CB8AC3E}">
        <p14:creationId xmlns:p14="http://schemas.microsoft.com/office/powerpoint/2010/main" val="221207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BE48-B4F3-974B-B738-2D6FA0DC54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E7CBF1-AC02-D24D-88CE-5636F6C4A5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934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F5CF-F18E-5140-8396-3B47A6099BC7}"/>
              </a:ext>
            </a:extLst>
          </p:cNvPr>
          <p:cNvSpPr>
            <a:spLocks noGrp="1"/>
          </p:cNvSpPr>
          <p:nvPr>
            <p:ph type="title"/>
          </p:nvPr>
        </p:nvSpPr>
        <p:spPr>
          <a:xfrm>
            <a:off x="1069848" y="484632"/>
            <a:ext cx="10058400" cy="686246"/>
          </a:xfrm>
        </p:spPr>
        <p:txBody>
          <a:bodyPr>
            <a:normAutofit fontScale="90000"/>
          </a:bodyPr>
          <a:lstStyle/>
          <a:p>
            <a:r>
              <a:rPr lang="en-US" b="1" dirty="0">
                <a:solidFill>
                  <a:schemeClr val="accent5">
                    <a:lumMod val="75000"/>
                  </a:schemeClr>
                </a:solidFill>
              </a:rPr>
              <a:t>Lessons Learned</a:t>
            </a:r>
            <a:endParaRPr lang="en-US" dirty="0"/>
          </a:p>
        </p:txBody>
      </p:sp>
      <p:sp>
        <p:nvSpPr>
          <p:cNvPr id="3" name="Content Placeholder 2">
            <a:extLst>
              <a:ext uri="{FF2B5EF4-FFF2-40B4-BE49-F238E27FC236}">
                <a16:creationId xmlns:a16="http://schemas.microsoft.com/office/drawing/2014/main" id="{CACAC022-1A11-C64C-869B-2D02B9C6380D}"/>
              </a:ext>
            </a:extLst>
          </p:cNvPr>
          <p:cNvSpPr>
            <a:spLocks noGrp="1"/>
          </p:cNvSpPr>
          <p:nvPr>
            <p:ph idx="1"/>
          </p:nvPr>
        </p:nvSpPr>
        <p:spPr>
          <a:xfrm>
            <a:off x="1069848" y="1460810"/>
            <a:ext cx="10058400" cy="4711390"/>
          </a:xfrm>
        </p:spPr>
        <p:txBody>
          <a:bodyPr>
            <a:normAutofit/>
          </a:bodyPr>
          <a:lstStyle/>
          <a:p>
            <a:pPr marL="457200" indent="-457200">
              <a:buFont typeface="Calibri" panose="020F0502020204030204" pitchFamily="34" charset="0"/>
              <a:buChar char="─"/>
            </a:pPr>
            <a:r>
              <a:rPr lang="en-US" dirty="0"/>
              <a:t>Data Wrangling </a:t>
            </a:r>
            <a:br>
              <a:rPr lang="en-US" dirty="0"/>
            </a:br>
            <a:r>
              <a:rPr lang="en-US" dirty="0"/>
              <a:t>( manipulating raw data to achieve a final form. Parsing or filtering data, or the many steps required for data recognition )</a:t>
            </a:r>
          </a:p>
          <a:p>
            <a:pPr marL="457200" indent="-457200">
              <a:buFont typeface="Calibri" panose="020F0502020204030204" pitchFamily="34" charset="0"/>
              <a:buChar char="─"/>
            </a:pPr>
            <a:r>
              <a:rPr lang="en-US" dirty="0"/>
              <a:t>Data Normalization process.</a:t>
            </a:r>
          </a:p>
          <a:p>
            <a:pPr marL="457200" indent="-457200">
              <a:buFont typeface="Calibri" panose="020F0502020204030204" pitchFamily="34" charset="0"/>
              <a:buChar char="─"/>
            </a:pPr>
            <a:r>
              <a:rPr lang="en-US" dirty="0"/>
              <a:t>Getting into the right format across tables ( data Types )</a:t>
            </a:r>
          </a:p>
          <a:p>
            <a:pPr marL="457200" indent="-457200">
              <a:buFont typeface="Calibri" panose="020F0502020204030204" pitchFamily="34" charset="0"/>
              <a:buChar char="─"/>
            </a:pPr>
            <a:r>
              <a:rPr lang="en-US" dirty="0"/>
              <a:t>Consistent naming across all tables</a:t>
            </a:r>
          </a:p>
          <a:p>
            <a:pPr marL="457200" indent="-457200">
              <a:buFont typeface="Calibri" panose="020F0502020204030204" pitchFamily="34" charset="0"/>
              <a:buChar char="─"/>
            </a:pPr>
            <a:r>
              <a:rPr lang="en-US" dirty="0"/>
              <a:t>Better design structure before creating database/tables and uploading data.</a:t>
            </a:r>
          </a:p>
          <a:p>
            <a:pPr marL="457200" indent="-457200">
              <a:buFont typeface="Calibri" panose="020F0502020204030204" pitchFamily="34" charset="0"/>
              <a:buChar char="─"/>
            </a:pPr>
            <a:r>
              <a:rPr lang="en-US" dirty="0"/>
              <a:t>Complex queries with calculations and creating aggregates</a:t>
            </a:r>
          </a:p>
          <a:p>
            <a:pPr marL="457200" indent="-457200">
              <a:buFont typeface="Calibri" panose="020F0502020204030204" pitchFamily="34" charset="0"/>
              <a:buChar char="─"/>
            </a:pPr>
            <a:r>
              <a:rPr lang="en-US" dirty="0"/>
              <a:t>For updates the SQL_SAFE_UPDATES flag had to be set (SET SQL_SAFE_UPDATES = 1)</a:t>
            </a:r>
          </a:p>
          <a:p>
            <a:pPr marL="457200" indent="-457200">
              <a:buFont typeface="Calibri" panose="020F0502020204030204" pitchFamily="34" charset="0"/>
              <a:buChar char="─"/>
            </a:pPr>
            <a:r>
              <a:rPr lang="en-US" dirty="0"/>
              <a:t>Basic Visualization using TABLEAU.</a:t>
            </a:r>
          </a:p>
          <a:p>
            <a:pPr marL="457200" indent="-457200">
              <a:buFont typeface="Calibri" panose="020F0502020204030204" pitchFamily="34" charset="0"/>
              <a:buChar char="─"/>
            </a:pPr>
            <a:r>
              <a:rPr lang="en-US" dirty="0"/>
              <a:t>Get in touch With OPEN REFINE, MYSQL,TABLEAU.</a:t>
            </a:r>
          </a:p>
          <a:p>
            <a:endParaRPr lang="en-US" dirty="0"/>
          </a:p>
        </p:txBody>
      </p:sp>
    </p:spTree>
    <p:extLst>
      <p:ext uri="{BB962C8B-B14F-4D97-AF65-F5344CB8AC3E}">
        <p14:creationId xmlns:p14="http://schemas.microsoft.com/office/powerpoint/2010/main" val="244699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AFC6-6DB1-F244-9E4A-A3728B398D4D}"/>
              </a:ext>
            </a:extLst>
          </p:cNvPr>
          <p:cNvSpPr>
            <a:spLocks noGrp="1"/>
          </p:cNvSpPr>
          <p:nvPr>
            <p:ph type="title"/>
          </p:nvPr>
        </p:nvSpPr>
        <p:spPr>
          <a:xfrm>
            <a:off x="1069848" y="484632"/>
            <a:ext cx="10058400" cy="753153"/>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116E4226-2B7C-A848-9D6A-8145D4B09EAA}"/>
              </a:ext>
            </a:extLst>
          </p:cNvPr>
          <p:cNvSpPr>
            <a:spLocks noGrp="1"/>
          </p:cNvSpPr>
          <p:nvPr>
            <p:ph idx="1"/>
          </p:nvPr>
        </p:nvSpPr>
        <p:spPr>
          <a:xfrm>
            <a:off x="1069848" y="1416205"/>
            <a:ext cx="10058400" cy="4755995"/>
          </a:xfrm>
        </p:spPr>
        <p:txBody>
          <a:bodyPr/>
          <a:lstStyle/>
          <a:p>
            <a:r>
              <a:rPr lang="en-IN" dirty="0"/>
              <a:t>The following the database created with integration of crime data  and public school data and police districts data</a:t>
            </a:r>
          </a:p>
          <a:p>
            <a:r>
              <a:rPr lang="en-IN" dirty="0"/>
              <a:t>Chicago crime data is an extensive data set of crimes in Chicago, by city of Chicago with 22 columns and rows about 40,000, this dataset reflects reported incidents of crime (with the exception of murders where data exists for each victim) and described columns are ID, case number, date, block, primary type, FBI code, latitude, longitude, etc are listed </a:t>
            </a:r>
          </a:p>
          <a:p>
            <a:r>
              <a:rPr lang="en-IN" dirty="0"/>
              <a:t>Public school data set gives us  information about the school name, its category, community area, school id </a:t>
            </a:r>
          </a:p>
          <a:p>
            <a:r>
              <a:rPr lang="en-IN" dirty="0"/>
              <a:t>Above are listed  datasets are integrated with the Chicago police station data to implement action plans</a:t>
            </a:r>
          </a:p>
          <a:p>
            <a:endParaRPr lang="en-US" dirty="0"/>
          </a:p>
        </p:txBody>
      </p:sp>
      <p:grpSp>
        <p:nvGrpSpPr>
          <p:cNvPr id="4" name="Group 3">
            <a:extLst>
              <a:ext uri="{FF2B5EF4-FFF2-40B4-BE49-F238E27FC236}">
                <a16:creationId xmlns:a16="http://schemas.microsoft.com/office/drawing/2014/main" id="{98BAAD24-0B7F-E14D-968B-45410C284282}"/>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B24E8ECA-E742-A449-B76B-73B91DBFF269}"/>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C0C9DB28-030D-8940-81FA-836D1436494B}"/>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INTRO</a:t>
              </a:r>
            </a:p>
          </p:txBody>
        </p:sp>
      </p:grpSp>
    </p:spTree>
    <p:extLst>
      <p:ext uri="{BB962C8B-B14F-4D97-AF65-F5344CB8AC3E}">
        <p14:creationId xmlns:p14="http://schemas.microsoft.com/office/powerpoint/2010/main" val="265615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6DE4-AA43-FC43-BABA-25FCC18F2738}"/>
              </a:ext>
            </a:extLst>
          </p:cNvPr>
          <p:cNvSpPr>
            <a:spLocks noGrp="1"/>
          </p:cNvSpPr>
          <p:nvPr>
            <p:ph type="title"/>
          </p:nvPr>
        </p:nvSpPr>
        <p:spPr>
          <a:xfrm>
            <a:off x="1069848" y="688597"/>
            <a:ext cx="10058400" cy="530129"/>
          </a:xfrm>
        </p:spPr>
        <p:txBody>
          <a:bodyPr>
            <a:normAutofit fontScale="90000"/>
          </a:bodyPr>
          <a:lstStyle/>
          <a:p>
            <a:r>
              <a:rPr lang="en-IN" dirty="0"/>
              <a:t>Scope of project</a:t>
            </a:r>
            <a:endParaRPr lang="en-US" dirty="0"/>
          </a:p>
        </p:txBody>
      </p:sp>
      <p:sp>
        <p:nvSpPr>
          <p:cNvPr id="3" name="Content Placeholder 2">
            <a:extLst>
              <a:ext uri="{FF2B5EF4-FFF2-40B4-BE49-F238E27FC236}">
                <a16:creationId xmlns:a16="http://schemas.microsoft.com/office/drawing/2014/main" id="{9B11924D-B012-2348-A970-A78CB174634B}"/>
              </a:ext>
            </a:extLst>
          </p:cNvPr>
          <p:cNvSpPr>
            <a:spLocks noGrp="1"/>
          </p:cNvSpPr>
          <p:nvPr>
            <p:ph idx="1"/>
          </p:nvPr>
        </p:nvSpPr>
        <p:spPr>
          <a:xfrm>
            <a:off x="1069848" y="1650380"/>
            <a:ext cx="10058400" cy="4047893"/>
          </a:xfrm>
        </p:spPr>
        <p:txBody>
          <a:bodyPr/>
          <a:lstStyle/>
          <a:p>
            <a:pPr algn="just"/>
            <a:r>
              <a:rPr lang="en-IN" dirty="0"/>
              <a:t>We can predict over the years how crime is changing, areas which are repeatedly affected by the crime, which areas of the city are evolved in a time span, how often a specific crime is happening in time span, how often the domestic violence is noticed in area or time span, and how particular crime is noticed in specific area, which type of crimes are more in specific areas, how many crimes are related to national threat, and which beats have high crime concentration ,which police sector have high crime concentration, how many crimes are happened with specific FBI code, and in how many crimes actually the victim was arrested, in how many crimes the victim was not arrested, by figuring the pattern of crime ,time span, area ,FBI code can we predict the happening of the next crime, we can design patrol table for police to a specific areas so that crimes happenings can be minimised, to which specific area of city, or to which specific timespan(date) where when high concentration of patrolling is required can assigned to the department. </a:t>
            </a:r>
          </a:p>
          <a:p>
            <a:pPr algn="just"/>
            <a:endParaRPr lang="en-US" dirty="0"/>
          </a:p>
        </p:txBody>
      </p:sp>
      <p:grpSp>
        <p:nvGrpSpPr>
          <p:cNvPr id="4" name="Group 3">
            <a:extLst>
              <a:ext uri="{FF2B5EF4-FFF2-40B4-BE49-F238E27FC236}">
                <a16:creationId xmlns:a16="http://schemas.microsoft.com/office/drawing/2014/main" id="{E89FE7B9-F962-F045-BB5F-851ABA22F82C}"/>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AC1BCE35-DD7A-F642-AFFA-9FA3AAB22965}"/>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1EFD949A-9D99-594F-82B0-65FC1DFC8B87}"/>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INTRO</a:t>
              </a:r>
            </a:p>
          </p:txBody>
        </p:sp>
      </p:grpSp>
    </p:spTree>
    <p:extLst>
      <p:ext uri="{BB962C8B-B14F-4D97-AF65-F5344CB8AC3E}">
        <p14:creationId xmlns:p14="http://schemas.microsoft.com/office/powerpoint/2010/main" val="44931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76B-21DA-EF42-B579-800F2D0999C3}"/>
              </a:ext>
            </a:extLst>
          </p:cNvPr>
          <p:cNvSpPr>
            <a:spLocks noGrp="1"/>
          </p:cNvSpPr>
          <p:nvPr>
            <p:ph type="title"/>
          </p:nvPr>
        </p:nvSpPr>
        <p:spPr>
          <a:xfrm>
            <a:off x="1069848" y="484632"/>
            <a:ext cx="10058400" cy="753153"/>
          </a:xfrm>
        </p:spPr>
        <p:txBody>
          <a:bodyPr>
            <a:normAutofit fontScale="90000"/>
          </a:bodyPr>
          <a:lstStyle/>
          <a:p>
            <a:r>
              <a:rPr lang="en-US" b="1" dirty="0">
                <a:solidFill>
                  <a:schemeClr val="accent5">
                    <a:lumMod val="75000"/>
                  </a:schemeClr>
                </a:solidFill>
              </a:rPr>
              <a:t>Entity Relationship Diagram</a:t>
            </a:r>
            <a:endParaRPr lang="en-US" dirty="0"/>
          </a:p>
        </p:txBody>
      </p:sp>
      <p:pic>
        <p:nvPicPr>
          <p:cNvPr id="4" name="Content Placeholder 3">
            <a:extLst>
              <a:ext uri="{FF2B5EF4-FFF2-40B4-BE49-F238E27FC236}">
                <a16:creationId xmlns:a16="http://schemas.microsoft.com/office/drawing/2014/main" id="{2E90C7C5-1025-B64C-9A06-C6721190A3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23" t="11928" r="17226" b="8230"/>
          <a:stretch/>
        </p:blipFill>
        <p:spPr>
          <a:xfrm>
            <a:off x="1193180" y="1237786"/>
            <a:ext cx="8753708" cy="4934414"/>
          </a:xfrm>
          <a:prstGeom prst="rect">
            <a:avLst/>
          </a:prstGeom>
        </p:spPr>
      </p:pic>
      <p:grpSp>
        <p:nvGrpSpPr>
          <p:cNvPr id="5" name="Group 4">
            <a:extLst>
              <a:ext uri="{FF2B5EF4-FFF2-40B4-BE49-F238E27FC236}">
                <a16:creationId xmlns:a16="http://schemas.microsoft.com/office/drawing/2014/main" id="{26A7EA54-4A39-9149-84A7-998047B1EE74}"/>
              </a:ext>
            </a:extLst>
          </p:cNvPr>
          <p:cNvGrpSpPr/>
          <p:nvPr/>
        </p:nvGrpSpPr>
        <p:grpSpPr>
          <a:xfrm>
            <a:off x="0" y="-1"/>
            <a:ext cx="2720340" cy="449922"/>
            <a:chOff x="4670974" y="1653197"/>
            <a:chExt cx="3578446" cy="1037004"/>
          </a:xfrm>
          <a:solidFill>
            <a:schemeClr val="accent1"/>
          </a:solidFill>
        </p:grpSpPr>
        <p:sp>
          <p:nvSpPr>
            <p:cNvPr id="6" name="Chevron 5">
              <a:extLst>
                <a:ext uri="{FF2B5EF4-FFF2-40B4-BE49-F238E27FC236}">
                  <a16:creationId xmlns:a16="http://schemas.microsoft.com/office/drawing/2014/main" id="{89890C21-7986-5349-9CC5-F8A156AA42E9}"/>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 name="Chevron 4">
              <a:extLst>
                <a:ext uri="{FF2B5EF4-FFF2-40B4-BE49-F238E27FC236}">
                  <a16:creationId xmlns:a16="http://schemas.microsoft.com/office/drawing/2014/main" id="{2237CEA1-901F-6543-8D2E-8DBD67A5C05C}"/>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dirty="0"/>
                <a:t>Design</a:t>
              </a:r>
              <a:endParaRPr lang="en-US" sz="2400" kern="1200" dirty="0"/>
            </a:p>
          </p:txBody>
        </p:sp>
      </p:grpSp>
    </p:spTree>
    <p:extLst>
      <p:ext uri="{BB962C8B-B14F-4D97-AF65-F5344CB8AC3E}">
        <p14:creationId xmlns:p14="http://schemas.microsoft.com/office/powerpoint/2010/main" val="366548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C1C6-94F5-EE40-A748-92DE9FAE665F}"/>
              </a:ext>
            </a:extLst>
          </p:cNvPr>
          <p:cNvSpPr>
            <a:spLocks noGrp="1"/>
          </p:cNvSpPr>
          <p:nvPr>
            <p:ph type="title"/>
          </p:nvPr>
        </p:nvSpPr>
        <p:spPr>
          <a:xfrm>
            <a:off x="1069848" y="484632"/>
            <a:ext cx="10058400" cy="697397"/>
          </a:xfrm>
        </p:spPr>
        <p:txBody>
          <a:bodyPr>
            <a:normAutofit fontScale="90000"/>
          </a:bodyPr>
          <a:lstStyle/>
          <a:p>
            <a:r>
              <a:rPr lang="en-US" dirty="0"/>
              <a:t>Normalizing and uploading data </a:t>
            </a:r>
          </a:p>
        </p:txBody>
      </p:sp>
      <p:sp>
        <p:nvSpPr>
          <p:cNvPr id="3" name="Content Placeholder 2">
            <a:extLst>
              <a:ext uri="{FF2B5EF4-FFF2-40B4-BE49-F238E27FC236}">
                <a16:creationId xmlns:a16="http://schemas.microsoft.com/office/drawing/2014/main" id="{4A3D5689-D2F1-C94A-8BC4-C220B5494064}"/>
              </a:ext>
            </a:extLst>
          </p:cNvPr>
          <p:cNvSpPr>
            <a:spLocks noGrp="1"/>
          </p:cNvSpPr>
          <p:nvPr>
            <p:ph idx="1"/>
          </p:nvPr>
        </p:nvSpPr>
        <p:spPr>
          <a:xfrm>
            <a:off x="1069848" y="1505415"/>
            <a:ext cx="10058400" cy="4666785"/>
          </a:xfrm>
        </p:spPr>
        <p:txBody>
          <a:bodyPr anchor="ctr"/>
          <a:lstStyle/>
          <a:p>
            <a:pPr marL="341313" indent="-341313" algn="just">
              <a:buFontTx/>
              <a:buChar char="-"/>
            </a:pPr>
            <a:r>
              <a:rPr lang="en-US" dirty="0">
                <a:solidFill>
                  <a:schemeClr val="accent5">
                    <a:lumMod val="75000"/>
                  </a:schemeClr>
                </a:solidFill>
              </a:rPr>
              <a:t>Data Source: </a:t>
            </a:r>
            <a:r>
              <a:rPr lang="en-US" dirty="0">
                <a:hlinkClick r:id="rId2">
                  <a:extLst>
                    <a:ext uri="{A12FA001-AC4F-418D-AE19-62706E023703}">
                      <ahyp:hlinkClr xmlns:ahyp="http://schemas.microsoft.com/office/drawing/2018/hyperlinkcolor" val="tx"/>
                    </a:ext>
                  </a:extLst>
                </a:hlinkClick>
              </a:rPr>
              <a:t>www.Kaggle.com/Chicagocrimes</a:t>
            </a:r>
            <a:r>
              <a:rPr lang="en-US" dirty="0"/>
              <a:t>, </a:t>
            </a:r>
            <a:r>
              <a:rPr lang="en-US" dirty="0" err="1"/>
              <a:t>data.cityofchicago.org</a:t>
            </a:r>
            <a:endParaRPr lang="en-US" dirty="0"/>
          </a:p>
          <a:p>
            <a:pPr marL="341313" indent="-341313" algn="just">
              <a:buFontTx/>
              <a:buChar char="-"/>
            </a:pPr>
            <a:r>
              <a:rPr lang="en-US" dirty="0">
                <a:solidFill>
                  <a:schemeClr val="accent5">
                    <a:lumMod val="75000"/>
                  </a:schemeClr>
                </a:solidFill>
              </a:rPr>
              <a:t>Data Preparation: </a:t>
            </a:r>
            <a:r>
              <a:rPr lang="en-US" dirty="0"/>
              <a:t>Used Open refine and Removed many unnecessary fields from original tables</a:t>
            </a:r>
          </a:p>
          <a:p>
            <a:pPr marL="341313" indent="-341313" algn="just">
              <a:buFontTx/>
              <a:buChar char="-"/>
            </a:pPr>
            <a:r>
              <a:rPr lang="en-US" dirty="0">
                <a:solidFill>
                  <a:schemeClr val="accent5">
                    <a:lumMod val="75000"/>
                  </a:schemeClr>
                </a:solidFill>
              </a:rPr>
              <a:t>Data Cleanup: </a:t>
            </a:r>
            <a:r>
              <a:rPr lang="en-US" dirty="0"/>
              <a:t>used Open Refine and Removed null values from wards and community.</a:t>
            </a:r>
          </a:p>
          <a:p>
            <a:pPr marL="341313" indent="-341313" algn="just">
              <a:buFontTx/>
              <a:buChar char="-"/>
            </a:pPr>
            <a:r>
              <a:rPr lang="en-US" dirty="0">
                <a:solidFill>
                  <a:schemeClr val="accent5">
                    <a:lumMod val="75000"/>
                  </a:schemeClr>
                </a:solidFill>
              </a:rPr>
              <a:t>Data Loading: </a:t>
            </a:r>
            <a:r>
              <a:rPr lang="en-US" dirty="0"/>
              <a:t>Used a csv file import. Issues we encountered centered around file size and attributes sizes and formats defined in the MYSQL work bench. </a:t>
            </a:r>
          </a:p>
          <a:p>
            <a:pPr marL="342900" indent="-342900" algn="just">
              <a:buFontTx/>
              <a:buChar char="-"/>
            </a:pPr>
            <a:r>
              <a:rPr lang="en-US" dirty="0">
                <a:solidFill>
                  <a:schemeClr val="accent5">
                    <a:lumMod val="75000"/>
                  </a:schemeClr>
                </a:solidFill>
              </a:rPr>
              <a:t>Troubleshooting/lessons learned: </a:t>
            </a:r>
            <a:r>
              <a:rPr lang="en-US" dirty="0"/>
              <a:t>Identifying the fields rejected fields and changed according to the table definition.</a:t>
            </a:r>
          </a:p>
          <a:p>
            <a:pPr marL="0" indent="0" algn="just">
              <a:buNone/>
            </a:pPr>
            <a:endParaRPr lang="en-US" dirty="0"/>
          </a:p>
        </p:txBody>
      </p:sp>
      <p:grpSp>
        <p:nvGrpSpPr>
          <p:cNvPr id="4" name="Group 3">
            <a:extLst>
              <a:ext uri="{FF2B5EF4-FFF2-40B4-BE49-F238E27FC236}">
                <a16:creationId xmlns:a16="http://schemas.microsoft.com/office/drawing/2014/main" id="{6E15BDCC-C99D-DB4D-8609-F6008B9455F4}"/>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00EF8DF6-798A-6043-B8AF-C14B53EE323F}"/>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23F2F750-327C-874A-9FFD-FB6D92012F4A}"/>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Build</a:t>
              </a:r>
            </a:p>
          </p:txBody>
        </p:sp>
      </p:grpSp>
    </p:spTree>
    <p:extLst>
      <p:ext uri="{BB962C8B-B14F-4D97-AF65-F5344CB8AC3E}">
        <p14:creationId xmlns:p14="http://schemas.microsoft.com/office/powerpoint/2010/main" val="355857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C89B-4C47-DB46-8910-05DFFA280C58}"/>
              </a:ext>
            </a:extLst>
          </p:cNvPr>
          <p:cNvSpPr>
            <a:spLocks noGrp="1"/>
          </p:cNvSpPr>
          <p:nvPr>
            <p:ph type="title"/>
          </p:nvPr>
        </p:nvSpPr>
        <p:spPr>
          <a:xfrm>
            <a:off x="824521" y="596144"/>
            <a:ext cx="10058400" cy="697397"/>
          </a:xfrm>
        </p:spPr>
        <p:txBody>
          <a:bodyPr>
            <a:normAutofit fontScale="90000"/>
          </a:bodyPr>
          <a:lstStyle/>
          <a:p>
            <a:r>
              <a:rPr lang="en-US" dirty="0"/>
              <a:t>Extraction of DATA from </a:t>
            </a:r>
            <a:r>
              <a:rPr lang="en-US" dirty="0" err="1"/>
              <a:t>MYsql</a:t>
            </a:r>
            <a:endParaRPr lang="en-US" dirty="0"/>
          </a:p>
        </p:txBody>
      </p:sp>
      <p:sp>
        <p:nvSpPr>
          <p:cNvPr id="3" name="Content Placeholder 2">
            <a:extLst>
              <a:ext uri="{FF2B5EF4-FFF2-40B4-BE49-F238E27FC236}">
                <a16:creationId xmlns:a16="http://schemas.microsoft.com/office/drawing/2014/main" id="{69D9E8ED-868B-684D-9B26-B13790B11F5F}"/>
              </a:ext>
            </a:extLst>
          </p:cNvPr>
          <p:cNvSpPr>
            <a:spLocks noGrp="1"/>
          </p:cNvSpPr>
          <p:nvPr>
            <p:ph idx="1"/>
          </p:nvPr>
        </p:nvSpPr>
        <p:spPr>
          <a:xfrm>
            <a:off x="824521" y="2018371"/>
            <a:ext cx="10058400" cy="3774688"/>
          </a:xfrm>
        </p:spPr>
        <p:txBody>
          <a:bodyPr/>
          <a:lstStyle/>
          <a:p>
            <a:r>
              <a:rPr lang="en-US" dirty="0"/>
              <a:t>Queries Executed as part of the Analysis.</a:t>
            </a:r>
          </a:p>
          <a:p>
            <a:endParaRPr lang="en-US" dirty="0"/>
          </a:p>
          <a:p>
            <a:r>
              <a:rPr lang="en-US" dirty="0"/>
              <a:t>Used SQL Intensively to join two or more tables and also used advanced SQL queries.</a:t>
            </a:r>
          </a:p>
          <a:p>
            <a:r>
              <a:rPr lang="en-US" dirty="0"/>
              <a:t>Used SQL to a create view of summarized data of schools vs police and crimes based on the community Id.</a:t>
            </a:r>
          </a:p>
          <a:p>
            <a:r>
              <a:rPr lang="en-US" dirty="0"/>
              <a:t>Used Group by and Order by and advanced SQL to extract month &amp; day from DATE.</a:t>
            </a:r>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grpSp>
        <p:nvGrpSpPr>
          <p:cNvPr id="7" name="Group 6">
            <a:extLst>
              <a:ext uri="{FF2B5EF4-FFF2-40B4-BE49-F238E27FC236}">
                <a16:creationId xmlns:a16="http://schemas.microsoft.com/office/drawing/2014/main" id="{42924C62-4E68-F643-AE2B-3265100AE8F6}"/>
              </a:ext>
            </a:extLst>
          </p:cNvPr>
          <p:cNvGrpSpPr/>
          <p:nvPr/>
        </p:nvGrpSpPr>
        <p:grpSpPr>
          <a:xfrm>
            <a:off x="0" y="-1"/>
            <a:ext cx="2720340" cy="449922"/>
            <a:chOff x="4670974" y="1653197"/>
            <a:chExt cx="3578446" cy="1037004"/>
          </a:xfrm>
          <a:solidFill>
            <a:schemeClr val="accent1"/>
          </a:solidFill>
        </p:grpSpPr>
        <p:sp>
          <p:nvSpPr>
            <p:cNvPr id="8" name="Chevron 7">
              <a:extLst>
                <a:ext uri="{FF2B5EF4-FFF2-40B4-BE49-F238E27FC236}">
                  <a16:creationId xmlns:a16="http://schemas.microsoft.com/office/drawing/2014/main" id="{6E757E1F-E1FA-7C4B-9E03-7F3CF410F021}"/>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9" name="Chevron 4">
              <a:extLst>
                <a:ext uri="{FF2B5EF4-FFF2-40B4-BE49-F238E27FC236}">
                  <a16:creationId xmlns:a16="http://schemas.microsoft.com/office/drawing/2014/main" id="{C393F821-1217-4947-9EBD-81AA27074EDB}"/>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Build</a:t>
              </a:r>
            </a:p>
          </p:txBody>
        </p:sp>
      </p:grpSp>
    </p:spTree>
    <p:extLst>
      <p:ext uri="{BB962C8B-B14F-4D97-AF65-F5344CB8AC3E}">
        <p14:creationId xmlns:p14="http://schemas.microsoft.com/office/powerpoint/2010/main" val="264752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7EB21-0CB5-3E4F-BE0D-8B9F8D8B358B}"/>
              </a:ext>
            </a:extLst>
          </p:cNvPr>
          <p:cNvSpPr>
            <a:spLocks noGrp="1"/>
          </p:cNvSpPr>
          <p:nvPr>
            <p:ph idx="1"/>
          </p:nvPr>
        </p:nvSpPr>
        <p:spPr>
          <a:xfrm>
            <a:off x="1069848" y="758283"/>
            <a:ext cx="10058400" cy="5413917"/>
          </a:xfrm>
        </p:spPr>
        <p:txBody>
          <a:bodyPr/>
          <a:lstStyle/>
          <a:p>
            <a:r>
              <a:rPr lang="en-US" dirty="0"/>
              <a:t>Queries Executed as part of the Analysis.</a:t>
            </a:r>
          </a:p>
          <a:p>
            <a:endParaRPr lang="en-US" dirty="0"/>
          </a:p>
        </p:txBody>
      </p:sp>
      <p:pic>
        <p:nvPicPr>
          <p:cNvPr id="8" name="Picture 7">
            <a:extLst>
              <a:ext uri="{FF2B5EF4-FFF2-40B4-BE49-F238E27FC236}">
                <a16:creationId xmlns:a16="http://schemas.microsoft.com/office/drawing/2014/main" id="{CE1A9A20-FD4E-CC42-98E0-8D115CF6A3A2}"/>
              </a:ext>
            </a:extLst>
          </p:cNvPr>
          <p:cNvPicPr>
            <a:picLocks noChangeAspect="1"/>
          </p:cNvPicPr>
          <p:nvPr/>
        </p:nvPicPr>
        <p:blipFill rotWithShape="1">
          <a:blip r:embed="rId2">
            <a:extLst>
              <a:ext uri="{28A0092B-C50C-407E-A947-70E740481C1C}">
                <a14:useLocalDpi xmlns:a14="http://schemas.microsoft.com/office/drawing/2010/main" val="0"/>
              </a:ext>
            </a:extLst>
          </a:blip>
          <a:srcRect l="19208" t="13171" r="15035" b="17561"/>
          <a:stretch/>
        </p:blipFill>
        <p:spPr>
          <a:xfrm>
            <a:off x="1069848" y="1237785"/>
            <a:ext cx="9813073" cy="5207619"/>
          </a:xfrm>
          <a:prstGeom prst="rect">
            <a:avLst/>
          </a:prstGeom>
        </p:spPr>
      </p:pic>
      <p:grpSp>
        <p:nvGrpSpPr>
          <p:cNvPr id="12" name="Group 11">
            <a:extLst>
              <a:ext uri="{FF2B5EF4-FFF2-40B4-BE49-F238E27FC236}">
                <a16:creationId xmlns:a16="http://schemas.microsoft.com/office/drawing/2014/main" id="{4290A920-750B-4E43-A33D-3084C51CBED3}"/>
              </a:ext>
            </a:extLst>
          </p:cNvPr>
          <p:cNvGrpSpPr/>
          <p:nvPr/>
        </p:nvGrpSpPr>
        <p:grpSpPr>
          <a:xfrm>
            <a:off x="0" y="-1"/>
            <a:ext cx="2720340" cy="449922"/>
            <a:chOff x="4670974" y="1653197"/>
            <a:chExt cx="3578446" cy="1037004"/>
          </a:xfrm>
          <a:solidFill>
            <a:schemeClr val="accent1"/>
          </a:solidFill>
        </p:grpSpPr>
        <p:sp>
          <p:nvSpPr>
            <p:cNvPr id="13" name="Chevron 12">
              <a:extLst>
                <a:ext uri="{FF2B5EF4-FFF2-40B4-BE49-F238E27FC236}">
                  <a16:creationId xmlns:a16="http://schemas.microsoft.com/office/drawing/2014/main" id="{96C5B6E7-6166-7246-8282-22345A7AF5EE}"/>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Chevron 4">
              <a:extLst>
                <a:ext uri="{FF2B5EF4-FFF2-40B4-BE49-F238E27FC236}">
                  <a16:creationId xmlns:a16="http://schemas.microsoft.com/office/drawing/2014/main" id="{F9A82629-FC19-D24D-A0B4-FDF992B98F5E}"/>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Build</a:t>
              </a:r>
            </a:p>
          </p:txBody>
        </p:sp>
      </p:grpSp>
    </p:spTree>
    <p:extLst>
      <p:ext uri="{BB962C8B-B14F-4D97-AF65-F5344CB8AC3E}">
        <p14:creationId xmlns:p14="http://schemas.microsoft.com/office/powerpoint/2010/main" val="322164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7AA1D-54C7-864B-8D50-AF8601175C2E}"/>
              </a:ext>
            </a:extLst>
          </p:cNvPr>
          <p:cNvSpPr>
            <a:spLocks noGrp="1"/>
          </p:cNvSpPr>
          <p:nvPr>
            <p:ph idx="1"/>
          </p:nvPr>
        </p:nvSpPr>
        <p:spPr>
          <a:xfrm>
            <a:off x="1069848" y="635620"/>
            <a:ext cx="10058400" cy="5536580"/>
          </a:xfrm>
        </p:spPr>
        <p:txBody>
          <a:bodyPr/>
          <a:lstStyle/>
          <a:p>
            <a:r>
              <a:rPr lang="en-US" dirty="0"/>
              <a:t>Queries Executed as part of the Analysis.</a:t>
            </a:r>
          </a:p>
          <a:p>
            <a:pPr marL="0" indent="0">
              <a:buNone/>
            </a:pPr>
            <a:endParaRPr lang="en-US" dirty="0"/>
          </a:p>
          <a:p>
            <a:pPr marL="0" indent="0">
              <a:buNone/>
            </a:pPr>
            <a:endParaRPr lang="en-US" dirty="0"/>
          </a:p>
          <a:p>
            <a:endParaRPr lang="en-US" dirty="0"/>
          </a:p>
        </p:txBody>
      </p:sp>
      <p:grpSp>
        <p:nvGrpSpPr>
          <p:cNvPr id="4" name="Group 3">
            <a:extLst>
              <a:ext uri="{FF2B5EF4-FFF2-40B4-BE49-F238E27FC236}">
                <a16:creationId xmlns:a16="http://schemas.microsoft.com/office/drawing/2014/main" id="{9BE1ECCA-DA20-7E4D-B892-90FD4A3C5FD7}"/>
              </a:ext>
            </a:extLst>
          </p:cNvPr>
          <p:cNvGrpSpPr/>
          <p:nvPr/>
        </p:nvGrpSpPr>
        <p:grpSpPr>
          <a:xfrm>
            <a:off x="0" y="-1"/>
            <a:ext cx="2720340" cy="449922"/>
            <a:chOff x="4670974" y="1653197"/>
            <a:chExt cx="3578446" cy="1037004"/>
          </a:xfrm>
          <a:solidFill>
            <a:schemeClr val="accent1"/>
          </a:solidFill>
        </p:grpSpPr>
        <p:sp>
          <p:nvSpPr>
            <p:cNvPr id="5" name="Chevron 4">
              <a:extLst>
                <a:ext uri="{FF2B5EF4-FFF2-40B4-BE49-F238E27FC236}">
                  <a16:creationId xmlns:a16="http://schemas.microsoft.com/office/drawing/2014/main" id="{F4DDB34D-82E8-1A4B-84FB-8140F5FF403B}"/>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Chevron 4">
              <a:extLst>
                <a:ext uri="{FF2B5EF4-FFF2-40B4-BE49-F238E27FC236}">
                  <a16:creationId xmlns:a16="http://schemas.microsoft.com/office/drawing/2014/main" id="{273F2047-D8EE-6F40-821B-3D0B653076D0}"/>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Build</a:t>
              </a:r>
            </a:p>
          </p:txBody>
        </p:sp>
      </p:grpSp>
      <p:pic>
        <p:nvPicPr>
          <p:cNvPr id="8" name="Picture 7">
            <a:extLst>
              <a:ext uri="{FF2B5EF4-FFF2-40B4-BE49-F238E27FC236}">
                <a16:creationId xmlns:a16="http://schemas.microsoft.com/office/drawing/2014/main" id="{E5FEDFD9-50C5-4F49-81F7-1656E1AB7167}"/>
              </a:ext>
            </a:extLst>
          </p:cNvPr>
          <p:cNvPicPr>
            <a:picLocks noChangeAspect="1"/>
          </p:cNvPicPr>
          <p:nvPr/>
        </p:nvPicPr>
        <p:blipFill rotWithShape="1">
          <a:blip r:embed="rId2">
            <a:extLst>
              <a:ext uri="{28A0092B-C50C-407E-A947-70E740481C1C}">
                <a14:useLocalDpi xmlns:a14="http://schemas.microsoft.com/office/drawing/2010/main" val="0"/>
              </a:ext>
            </a:extLst>
          </a:blip>
          <a:srcRect l="15984" t="12029" r="16226" b="23362"/>
          <a:stretch/>
        </p:blipFill>
        <p:spPr>
          <a:xfrm>
            <a:off x="1069847" y="1092818"/>
            <a:ext cx="9568415" cy="4661211"/>
          </a:xfrm>
          <a:prstGeom prst="rect">
            <a:avLst/>
          </a:prstGeom>
        </p:spPr>
      </p:pic>
    </p:spTree>
    <p:extLst>
      <p:ext uri="{BB962C8B-B14F-4D97-AF65-F5344CB8AC3E}">
        <p14:creationId xmlns:p14="http://schemas.microsoft.com/office/powerpoint/2010/main" val="356811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4700-A0C7-9640-AE2F-BB0B30D3C54C}"/>
              </a:ext>
            </a:extLst>
          </p:cNvPr>
          <p:cNvSpPr>
            <a:spLocks noGrp="1"/>
          </p:cNvSpPr>
          <p:nvPr>
            <p:ph type="title"/>
          </p:nvPr>
        </p:nvSpPr>
        <p:spPr>
          <a:xfrm>
            <a:off x="1069848" y="484632"/>
            <a:ext cx="10058400" cy="753153"/>
          </a:xfrm>
        </p:spPr>
        <p:txBody>
          <a:bodyPr>
            <a:normAutofit fontScale="90000"/>
          </a:bodyPr>
          <a:lstStyle/>
          <a:p>
            <a:r>
              <a:rPr lang="en-US" dirty="0"/>
              <a:t>Visualization Using </a:t>
            </a:r>
            <a:r>
              <a:rPr lang="en-US" dirty="0" err="1"/>
              <a:t>TablEAu</a:t>
            </a:r>
            <a:endParaRPr lang="en-US" dirty="0"/>
          </a:p>
        </p:txBody>
      </p:sp>
      <p:sp>
        <p:nvSpPr>
          <p:cNvPr id="3" name="Content Placeholder 2">
            <a:extLst>
              <a:ext uri="{FF2B5EF4-FFF2-40B4-BE49-F238E27FC236}">
                <a16:creationId xmlns:a16="http://schemas.microsoft.com/office/drawing/2014/main" id="{B0456532-8AAB-4F40-BFFB-101279BF54B1}"/>
              </a:ext>
            </a:extLst>
          </p:cNvPr>
          <p:cNvSpPr>
            <a:spLocks noGrp="1"/>
          </p:cNvSpPr>
          <p:nvPr>
            <p:ph idx="1"/>
          </p:nvPr>
        </p:nvSpPr>
        <p:spPr>
          <a:xfrm>
            <a:off x="1069848" y="1272496"/>
            <a:ext cx="10058400" cy="4899704"/>
          </a:xfrm>
        </p:spPr>
        <p:txBody>
          <a:bodyPr>
            <a:normAutofit lnSpcReduction="10000"/>
          </a:bodyPr>
          <a:lstStyle/>
          <a:p>
            <a:pPr marL="0" indent="0">
              <a:buNone/>
            </a:pPr>
            <a:r>
              <a:rPr lang="en-US" dirty="0">
                <a:solidFill>
                  <a:schemeClr val="accent1">
                    <a:lumMod val="60000"/>
                    <a:lumOff val="40000"/>
                  </a:schemeClr>
                </a:solidFill>
              </a:rPr>
              <a:t>Dashboard 1</a:t>
            </a:r>
          </a:p>
          <a:p>
            <a:pPr marL="0" indent="0">
              <a:buNone/>
            </a:pPr>
            <a:r>
              <a:rPr lang="en-US" dirty="0"/>
              <a:t>Used Wards, Police districts, Community, Year, Month, Location type as different attributes to visualize the crime types and there frequency.</a:t>
            </a:r>
          </a:p>
          <a:p>
            <a:pPr marL="0" indent="0">
              <a:buNone/>
            </a:pPr>
            <a:r>
              <a:rPr lang="en-US" dirty="0"/>
              <a:t>Created Bar chats for each attribute vs frequency of the particular crimes.</a:t>
            </a:r>
          </a:p>
          <a:p>
            <a:pPr marL="0" indent="0">
              <a:buNone/>
            </a:pPr>
            <a:endParaRPr lang="en-US" dirty="0"/>
          </a:p>
          <a:p>
            <a:pPr marL="0" indent="0">
              <a:buNone/>
            </a:pPr>
            <a:r>
              <a:rPr lang="en-US" dirty="0">
                <a:solidFill>
                  <a:schemeClr val="accent1">
                    <a:lumMod val="60000"/>
                    <a:lumOff val="40000"/>
                  </a:schemeClr>
                </a:solidFill>
              </a:rPr>
              <a:t>Dashboard 2</a:t>
            </a:r>
          </a:p>
          <a:p>
            <a:pPr marL="0" indent="0">
              <a:buNone/>
            </a:pPr>
            <a:r>
              <a:rPr lang="en-US" dirty="0"/>
              <a:t>Used Arrest and Domestic attributes to analyze  trends starting from 2002 to 2016.</a:t>
            </a:r>
          </a:p>
          <a:p>
            <a:pPr marL="0" indent="0">
              <a:buNone/>
            </a:pPr>
            <a:r>
              <a:rPr lang="en-US" dirty="0"/>
              <a:t>Used </a:t>
            </a:r>
            <a:r>
              <a:rPr lang="en-US" dirty="0" err="1"/>
              <a:t>Treemaps</a:t>
            </a:r>
            <a:r>
              <a:rPr lang="en-US" dirty="0"/>
              <a:t> to analyze the no of Crimes vs Years along with Arrest and Domestic.</a:t>
            </a:r>
          </a:p>
          <a:p>
            <a:pPr marL="0" indent="0">
              <a:buNone/>
            </a:pPr>
            <a:endParaRPr lang="en-US" dirty="0"/>
          </a:p>
          <a:p>
            <a:pPr marL="0" indent="0">
              <a:buNone/>
            </a:pPr>
            <a:r>
              <a:rPr lang="en-US" dirty="0">
                <a:solidFill>
                  <a:schemeClr val="accent1">
                    <a:lumMod val="60000"/>
                    <a:lumOff val="40000"/>
                  </a:schemeClr>
                </a:solidFill>
              </a:rPr>
              <a:t>Dashboard 3</a:t>
            </a:r>
          </a:p>
          <a:p>
            <a:pPr marL="0" indent="0">
              <a:buNone/>
            </a:pPr>
            <a:r>
              <a:rPr lang="en-US" dirty="0"/>
              <a:t>Used data from the view created as part the analysis and created a dashboard to </a:t>
            </a:r>
          </a:p>
          <a:p>
            <a:pPr marL="0" indent="0">
              <a:buNone/>
            </a:pPr>
            <a:r>
              <a:rPr lang="en-US" dirty="0"/>
              <a:t>Visualize No of Crimes near by The Schools and Police Districts near by and Provide the help line No. </a:t>
            </a:r>
          </a:p>
        </p:txBody>
      </p:sp>
      <p:grpSp>
        <p:nvGrpSpPr>
          <p:cNvPr id="7" name="Group 6">
            <a:extLst>
              <a:ext uri="{FF2B5EF4-FFF2-40B4-BE49-F238E27FC236}">
                <a16:creationId xmlns:a16="http://schemas.microsoft.com/office/drawing/2014/main" id="{EE20B780-EBBC-D342-ADD8-7C0C9FCD9655}"/>
              </a:ext>
            </a:extLst>
          </p:cNvPr>
          <p:cNvGrpSpPr/>
          <p:nvPr/>
        </p:nvGrpSpPr>
        <p:grpSpPr>
          <a:xfrm>
            <a:off x="0" y="-1"/>
            <a:ext cx="2720340" cy="449922"/>
            <a:chOff x="4670974" y="1653197"/>
            <a:chExt cx="3578446" cy="1037004"/>
          </a:xfrm>
          <a:solidFill>
            <a:schemeClr val="accent1"/>
          </a:solidFill>
        </p:grpSpPr>
        <p:sp>
          <p:nvSpPr>
            <p:cNvPr id="8" name="Chevron 7">
              <a:extLst>
                <a:ext uri="{FF2B5EF4-FFF2-40B4-BE49-F238E27FC236}">
                  <a16:creationId xmlns:a16="http://schemas.microsoft.com/office/drawing/2014/main" id="{268F0292-F597-614B-B58C-AC2B912F0EAC}"/>
                </a:ext>
              </a:extLst>
            </p:cNvPr>
            <p:cNvSpPr/>
            <p:nvPr/>
          </p:nvSpPr>
          <p:spPr>
            <a:xfrm>
              <a:off x="4670974" y="1653197"/>
              <a:ext cx="3578446" cy="1037004"/>
            </a:xfrm>
            <a:prstGeom prst="chevron">
              <a:avLst/>
            </a:prstGeom>
            <a:grp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9" name="Chevron 4">
              <a:extLst>
                <a:ext uri="{FF2B5EF4-FFF2-40B4-BE49-F238E27FC236}">
                  <a16:creationId xmlns:a16="http://schemas.microsoft.com/office/drawing/2014/main" id="{B0A29B27-CA45-E146-97E2-2513B2D1AF93}"/>
                </a:ext>
              </a:extLst>
            </p:cNvPr>
            <p:cNvSpPr/>
            <p:nvPr/>
          </p:nvSpPr>
          <p:spPr>
            <a:xfrm>
              <a:off x="5189476" y="1653197"/>
              <a:ext cx="2590458" cy="10370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sz="2400" kern="1200" dirty="0"/>
                <a:t>Final</a:t>
              </a:r>
            </a:p>
          </p:txBody>
        </p:sp>
      </p:grpSp>
    </p:spTree>
    <p:extLst>
      <p:ext uri="{BB962C8B-B14F-4D97-AF65-F5344CB8AC3E}">
        <p14:creationId xmlns:p14="http://schemas.microsoft.com/office/powerpoint/2010/main" val="1050630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{253409E2-7E52-424F-BB82-A4E8022663E9}tf10001070</Template>
  <TotalTime>288</TotalTime>
  <Words>671</Words>
  <Application>Microsoft Macintosh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Rockwell</vt:lpstr>
      <vt:lpstr>Rockwell Condensed</vt:lpstr>
      <vt:lpstr>Rockwell Extra Bold</vt:lpstr>
      <vt:lpstr>Times New Roman</vt:lpstr>
      <vt:lpstr>Wingdings</vt:lpstr>
      <vt:lpstr>Wood Type</vt:lpstr>
      <vt:lpstr>Chicago CRIMES</vt:lpstr>
      <vt:lpstr>Introduction</vt:lpstr>
      <vt:lpstr>Scope of project</vt:lpstr>
      <vt:lpstr>Entity Relationship Diagram</vt:lpstr>
      <vt:lpstr>Normalizing and uploading data </vt:lpstr>
      <vt:lpstr>Extraction of DATA from MYsql</vt:lpstr>
      <vt:lpstr>PowerPoint Presentation</vt:lpstr>
      <vt:lpstr>PowerPoint Presentation</vt:lpstr>
      <vt:lpstr>Visualization Using TablEAu</vt:lpstr>
      <vt:lpstr>PowerPoint Presentation</vt:lpstr>
      <vt:lpstr>PowerPoint Presentation</vt:lpstr>
      <vt:lpstr>PowerPoint Presentation</vt:lpstr>
      <vt:lpstr>PowerPoint Presentation</vt:lpstr>
      <vt:lpstr>PowerPoint Presentation</vt:lpstr>
      <vt:lpstr>Lessons Learned</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CRIMES</dc:title>
  <dc:creator>Anil Kumar Ravada</dc:creator>
  <cp:lastModifiedBy>Anil Kumar Ravada</cp:lastModifiedBy>
  <cp:revision>9</cp:revision>
  <dcterms:created xsi:type="dcterms:W3CDTF">2018-09-08T11:55:01Z</dcterms:created>
  <dcterms:modified xsi:type="dcterms:W3CDTF">2018-09-08T16:43:12Z</dcterms:modified>
</cp:coreProperties>
</file>