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0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ikman\Dropbox\Universidad\Organo\Figuras\Latenci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Latencia de salida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Salida!$C$1</c:f>
              <c:strCache>
                <c:ptCount val="1"/>
                <c:pt idx="0">
                  <c:v>Prototipo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Salida!$C$2:$C$58</c:f>
              <c:numCache>
                <c:formatCode>General</c:formatCode>
                <c:ptCount val="57"/>
                <c:pt idx="0">
                  <c:v>1.4011859893798799</c:v>
                </c:pt>
                <c:pt idx="1">
                  <c:v>0.92291831970214799</c:v>
                </c:pt>
                <c:pt idx="2">
                  <c:v>0.94008445739746005</c:v>
                </c:pt>
                <c:pt idx="3">
                  <c:v>0.92411041259765603</c:v>
                </c:pt>
                <c:pt idx="4">
                  <c:v>1.00588798522949</c:v>
                </c:pt>
                <c:pt idx="5">
                  <c:v>0.92506408691406194</c:v>
                </c:pt>
                <c:pt idx="6">
                  <c:v>0.94699859619140603</c:v>
                </c:pt>
                <c:pt idx="7">
                  <c:v>1.1329650878906199</c:v>
                </c:pt>
                <c:pt idx="8">
                  <c:v>0.94413757324218694</c:v>
                </c:pt>
                <c:pt idx="9">
                  <c:v>0.926971435546875</c:v>
                </c:pt>
                <c:pt idx="10">
                  <c:v>1.0488033294677701</c:v>
                </c:pt>
                <c:pt idx="11">
                  <c:v>0.92506408691406194</c:v>
                </c:pt>
                <c:pt idx="12">
                  <c:v>0.93698501586913996</c:v>
                </c:pt>
                <c:pt idx="13">
                  <c:v>1.01494789123535</c:v>
                </c:pt>
                <c:pt idx="14">
                  <c:v>1.0430812835693299</c:v>
                </c:pt>
                <c:pt idx="15">
                  <c:v>0.92005729675292902</c:v>
                </c:pt>
                <c:pt idx="16">
                  <c:v>0.94199180603027299</c:v>
                </c:pt>
                <c:pt idx="17">
                  <c:v>0.94509124755859297</c:v>
                </c:pt>
                <c:pt idx="18">
                  <c:v>0.94389915466308505</c:v>
                </c:pt>
                <c:pt idx="19">
                  <c:v>0.93579292297363204</c:v>
                </c:pt>
                <c:pt idx="20">
                  <c:v>0.93507766723632801</c:v>
                </c:pt>
                <c:pt idx="21">
                  <c:v>0.91600418090820301</c:v>
                </c:pt>
                <c:pt idx="22">
                  <c:v>0.94699859619140603</c:v>
                </c:pt>
                <c:pt idx="23">
                  <c:v>0.91910362243652299</c:v>
                </c:pt>
                <c:pt idx="24">
                  <c:v>0.94795227050781194</c:v>
                </c:pt>
                <c:pt idx="25">
                  <c:v>0.93102455139160101</c:v>
                </c:pt>
                <c:pt idx="26">
                  <c:v>1.0838508605957</c:v>
                </c:pt>
                <c:pt idx="27">
                  <c:v>0.93817710876464799</c:v>
                </c:pt>
                <c:pt idx="28">
                  <c:v>0.94509124755859297</c:v>
                </c:pt>
                <c:pt idx="29">
                  <c:v>0.93698501586913996</c:v>
                </c:pt>
                <c:pt idx="30">
                  <c:v>0.94389915466308505</c:v>
                </c:pt>
                <c:pt idx="31">
                  <c:v>1.0268688201904199</c:v>
                </c:pt>
                <c:pt idx="32">
                  <c:v>0.94199180603027299</c:v>
                </c:pt>
                <c:pt idx="33">
                  <c:v>0.94389915466308505</c:v>
                </c:pt>
                <c:pt idx="34">
                  <c:v>1.04498863220214</c:v>
                </c:pt>
                <c:pt idx="35">
                  <c:v>1.0049343109130799</c:v>
                </c:pt>
                <c:pt idx="36">
                  <c:v>0.93698501586913996</c:v>
                </c:pt>
                <c:pt idx="37">
                  <c:v>0.91600418090820301</c:v>
                </c:pt>
                <c:pt idx="38">
                  <c:v>0.94103813171386697</c:v>
                </c:pt>
                <c:pt idx="39">
                  <c:v>0.93698501586913996</c:v>
                </c:pt>
                <c:pt idx="40">
                  <c:v>0.94699859619140603</c:v>
                </c:pt>
                <c:pt idx="41">
                  <c:v>0.92887878417968694</c:v>
                </c:pt>
                <c:pt idx="42">
                  <c:v>0.94699859619140603</c:v>
                </c:pt>
                <c:pt idx="43">
                  <c:v>0.92196464538574197</c:v>
                </c:pt>
                <c:pt idx="44">
                  <c:v>0.946044921875</c:v>
                </c:pt>
                <c:pt idx="45">
                  <c:v>1.0480880737304601</c:v>
                </c:pt>
                <c:pt idx="46">
                  <c:v>0.95009803771972601</c:v>
                </c:pt>
                <c:pt idx="47">
                  <c:v>1.0340213775634699</c:v>
                </c:pt>
                <c:pt idx="48">
                  <c:v>1.0781288146972601</c:v>
                </c:pt>
                <c:pt idx="49">
                  <c:v>0.99301338195800704</c:v>
                </c:pt>
                <c:pt idx="50">
                  <c:v>1.04689598083496</c:v>
                </c:pt>
                <c:pt idx="51">
                  <c:v>1.0199546813964799</c:v>
                </c:pt>
                <c:pt idx="52">
                  <c:v>0.94103813171386697</c:v>
                </c:pt>
                <c:pt idx="53">
                  <c:v>0.92601776123046797</c:v>
                </c:pt>
                <c:pt idx="54">
                  <c:v>0.94199180603027299</c:v>
                </c:pt>
                <c:pt idx="55">
                  <c:v>0.98204612731933505</c:v>
                </c:pt>
                <c:pt idx="56">
                  <c:v>0.95486640930175704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Salida!$D$1</c:f>
              <c:strCache>
                <c:ptCount val="1"/>
                <c:pt idx="0">
                  <c:v>Final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Salida!$D$2:$D$58</c:f>
              <c:numCache>
                <c:formatCode>General</c:formatCode>
                <c:ptCount val="57"/>
                <c:pt idx="0">
                  <c:v>0.80799299999999996</c:v>
                </c:pt>
                <c:pt idx="1">
                  <c:v>0.97699199999999997</c:v>
                </c:pt>
                <c:pt idx="2">
                  <c:v>0.66899399999999998</c:v>
                </c:pt>
                <c:pt idx="3">
                  <c:v>0.73299400000000003</c:v>
                </c:pt>
                <c:pt idx="4">
                  <c:v>0.72699400000000003</c:v>
                </c:pt>
                <c:pt idx="5">
                  <c:v>0.73499400000000004</c:v>
                </c:pt>
                <c:pt idx="6">
                  <c:v>0.71599400000000002</c:v>
                </c:pt>
                <c:pt idx="7">
                  <c:v>0.73399400000000004</c:v>
                </c:pt>
                <c:pt idx="8">
                  <c:v>0.80099299999999996</c:v>
                </c:pt>
                <c:pt idx="9">
                  <c:v>0.73699300000000001</c:v>
                </c:pt>
                <c:pt idx="10">
                  <c:v>0.72599400000000003</c:v>
                </c:pt>
                <c:pt idx="11">
                  <c:v>0.73699300000000001</c:v>
                </c:pt>
                <c:pt idx="12">
                  <c:v>0.72199400000000002</c:v>
                </c:pt>
                <c:pt idx="13">
                  <c:v>0.73799400000000004</c:v>
                </c:pt>
                <c:pt idx="14">
                  <c:v>0.72599400000000003</c:v>
                </c:pt>
                <c:pt idx="15">
                  <c:v>0.72799400000000003</c:v>
                </c:pt>
                <c:pt idx="16">
                  <c:v>0.71499400000000002</c:v>
                </c:pt>
                <c:pt idx="17">
                  <c:v>0.73599400000000004</c:v>
                </c:pt>
                <c:pt idx="18">
                  <c:v>0.71899400000000002</c:v>
                </c:pt>
                <c:pt idx="19">
                  <c:v>0.81499299999999997</c:v>
                </c:pt>
                <c:pt idx="20">
                  <c:v>0.73399400000000004</c:v>
                </c:pt>
                <c:pt idx="21">
                  <c:v>0.75099400000000005</c:v>
                </c:pt>
                <c:pt idx="22">
                  <c:v>0.80299399999999999</c:v>
                </c:pt>
                <c:pt idx="23">
                  <c:v>0.73399400000000004</c:v>
                </c:pt>
                <c:pt idx="24">
                  <c:v>0.72399400000000003</c:v>
                </c:pt>
                <c:pt idx="25">
                  <c:v>0.73999300000000001</c:v>
                </c:pt>
                <c:pt idx="26">
                  <c:v>0.71899400000000002</c:v>
                </c:pt>
                <c:pt idx="27">
                  <c:v>0.76499399999999995</c:v>
                </c:pt>
                <c:pt idx="28">
                  <c:v>0.74199400000000004</c:v>
                </c:pt>
                <c:pt idx="29">
                  <c:v>0.73199400000000003</c:v>
                </c:pt>
                <c:pt idx="30">
                  <c:v>0.72999400000000003</c:v>
                </c:pt>
                <c:pt idx="31">
                  <c:v>0.75099400000000005</c:v>
                </c:pt>
                <c:pt idx="32">
                  <c:v>0.73399400000000004</c:v>
                </c:pt>
                <c:pt idx="33">
                  <c:v>0.71199400000000002</c:v>
                </c:pt>
                <c:pt idx="34">
                  <c:v>0.73399400000000004</c:v>
                </c:pt>
                <c:pt idx="35">
                  <c:v>0.71399400000000002</c:v>
                </c:pt>
                <c:pt idx="36">
                  <c:v>0.74699400000000005</c:v>
                </c:pt>
                <c:pt idx="37">
                  <c:v>0.73299300000000001</c:v>
                </c:pt>
                <c:pt idx="38">
                  <c:v>0.73599400000000004</c:v>
                </c:pt>
                <c:pt idx="39">
                  <c:v>0.72099400000000002</c:v>
                </c:pt>
                <c:pt idx="40">
                  <c:v>0.72899400000000003</c:v>
                </c:pt>
                <c:pt idx="41">
                  <c:v>0.71599400000000002</c:v>
                </c:pt>
                <c:pt idx="42">
                  <c:v>0.78999299999999995</c:v>
                </c:pt>
                <c:pt idx="43">
                  <c:v>0.73699400000000004</c:v>
                </c:pt>
                <c:pt idx="44">
                  <c:v>0.74899400000000005</c:v>
                </c:pt>
                <c:pt idx="45">
                  <c:v>0.73099400000000003</c:v>
                </c:pt>
                <c:pt idx="46">
                  <c:v>0.74199400000000004</c:v>
                </c:pt>
                <c:pt idx="47">
                  <c:v>0.72699400000000003</c:v>
                </c:pt>
                <c:pt idx="48">
                  <c:v>0.73899300000000001</c:v>
                </c:pt>
                <c:pt idx="49">
                  <c:v>0.72499400000000003</c:v>
                </c:pt>
                <c:pt idx="50">
                  <c:v>0.73899300000000001</c:v>
                </c:pt>
                <c:pt idx="51">
                  <c:v>0.72799400000000003</c:v>
                </c:pt>
                <c:pt idx="52">
                  <c:v>0.73699400000000004</c:v>
                </c:pt>
                <c:pt idx="53">
                  <c:v>0.72299400000000003</c:v>
                </c:pt>
                <c:pt idx="54">
                  <c:v>0.73499400000000004</c:v>
                </c:pt>
                <c:pt idx="55">
                  <c:v>0.729993</c:v>
                </c:pt>
                <c:pt idx="56">
                  <c:v>0.75799399999999995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33514336"/>
        <c:axId val="-333508352"/>
      </c:lineChart>
      <c:catAx>
        <c:axId val="-333514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-333508352"/>
        <c:crosses val="autoZero"/>
        <c:auto val="1"/>
        <c:lblAlgn val="ctr"/>
        <c:lblOffset val="100"/>
        <c:noMultiLvlLbl val="0"/>
      </c:catAx>
      <c:valAx>
        <c:axId val="-33350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33351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2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4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9" y="4402668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4" y="6117338"/>
            <a:ext cx="857473" cy="365125"/>
          </a:xfrm>
        </p:spPr>
        <p:txBody>
          <a:bodyPr/>
          <a:lstStyle/>
          <a:p>
            <a:fld id="{C538B420-DC7E-4591-8043-A563F56CE592}" type="datetime1">
              <a:rPr lang="es-ES" smtClean="0"/>
              <a:t>22/09/2015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8"/>
            <a:ext cx="36094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8"/>
            <a:ext cx="411480" cy="365125"/>
          </a:xfrm>
        </p:spPr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9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6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415B-C7BC-42B9-96BF-539C5376EB65}" type="datetime1">
              <a:rPr lang="es-ES" smtClean="0"/>
              <a:t>22/09/2015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5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083F-A127-4112-93FF-49E48F5FC727}" type="datetime1">
              <a:rPr lang="es-ES" smtClean="0"/>
              <a:t>22/09/2015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2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8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2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FB94-4F70-4AE7-A32E-ACC76A82F713}" type="datetime1">
              <a:rPr lang="es-ES" smtClean="0"/>
              <a:t>22/09/2015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6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4AEB-D1C5-42DF-BA8F-02D79C931A17}" type="datetime1">
              <a:rPr lang="es-ES" smtClean="0"/>
              <a:t>22/09/2015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12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2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8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2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E4A1-560C-498B-A05B-E0FB31D3ECE4}" type="datetime1">
              <a:rPr lang="es-ES" smtClean="0"/>
              <a:t>22/09/2015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17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6" y="685803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5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070F-7B52-4E0D-A0C4-C319C7E93404}" type="datetime1">
              <a:rPr lang="es-ES" smtClean="0"/>
              <a:t>22/09/2015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60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8066-F5D0-4425-979B-8B7D1691BEAA}" type="datetime1">
              <a:rPr lang="es-ES" smtClean="0"/>
              <a:t>22/09/2015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30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4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5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88A1-BE8A-4334-9D9B-DDC2D42ABC4C}" type="datetime1">
              <a:rPr lang="es-ES" smtClean="0"/>
              <a:t>22/09/2015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21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4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4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30" y="6108175"/>
            <a:ext cx="857473" cy="365125"/>
          </a:xfrm>
        </p:spPr>
        <p:txBody>
          <a:bodyPr/>
          <a:lstStyle/>
          <a:p>
            <a:fld id="{4DCCF2C8-0A4D-472F-9DFD-8E47953189E2}" type="datetime1">
              <a:rPr lang="es-ES" smtClean="0"/>
              <a:t>22/09/2015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8" y="6108175"/>
            <a:ext cx="5314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8" y="6108175"/>
            <a:ext cx="427833" cy="365125"/>
          </a:xfrm>
        </p:spPr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6" y="2667000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9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2F02-EECB-4759-8807-25A93FEF2CD0}" type="datetime1">
              <a:rPr lang="es-ES" smtClean="0"/>
              <a:t>22/09/2015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8" y="6116072"/>
            <a:ext cx="413483" cy="365125"/>
          </a:xfrm>
        </p:spPr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5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4" y="685803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8649-F13A-492D-AB59-4AE51F044A3C}" type="datetime1">
              <a:rPr lang="es-ES" smtClean="0"/>
              <a:t>22/09/2015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8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2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8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7" y="3335338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EEE4-5B92-4631-8593-3263BB96D587}" type="datetime1">
              <a:rPr lang="es-ES" smtClean="0"/>
              <a:t>22/09/2015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3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02DA-FB44-4FAE-B2A4-F467E1B43508}" type="datetime1">
              <a:rPr lang="es-ES" smtClean="0"/>
              <a:t>22/09/2015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52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EAE9-B6F9-4896-B93A-AE2310351328}" type="datetime1">
              <a:rPr lang="es-ES" smtClean="0"/>
              <a:t>22/09/2015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5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2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5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BBEA-8581-49C4-8A14-100EEE99CC92}" type="datetime1">
              <a:rPr lang="es-ES" smtClean="0"/>
              <a:t>22/09/2015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40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3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6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3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C926-681A-40C3-B634-95213FBBBC19}" type="datetime1">
              <a:rPr lang="es-ES" smtClean="0"/>
              <a:t>22/09/2015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7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2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4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2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80" y="6116072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A2E394-EA18-48F1-B706-CBD0CD8D974E}" type="datetime1">
              <a:rPr lang="es-ES" smtClean="0"/>
              <a:t>22/09/2015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8" y="6116072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8" y="611607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3F4424-CF42-4985-A288-E48E084C35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3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jp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2.vsdx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7" Type="http://schemas.openxmlformats.org/officeDocument/2006/relationships/image" Target="../media/image4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hart" Target="../charts/chart1.xml"/><Relationship Id="rId5" Type="http://schemas.openxmlformats.org/officeDocument/2006/relationships/image" Target="../media/image47.emf"/><Relationship Id="rId4" Type="http://schemas.openxmlformats.org/officeDocument/2006/relationships/package" Target="../embeddings/Dibujo_de_Microsoft_Visio3.vsd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jpeg"/><Relationship Id="rId10" Type="http://schemas.openxmlformats.org/officeDocument/2006/relationships/image" Target="../media/image20.emf"/><Relationship Id="rId4" Type="http://schemas.openxmlformats.org/officeDocument/2006/relationships/image" Target="../media/image14.jpeg"/><Relationship Id="rId9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</a:t>
            </a:r>
            <a:br>
              <a:rPr lang="es-ES" dirty="0" smtClean="0"/>
            </a:br>
            <a:r>
              <a:rPr lang="es-ES" dirty="0" smtClean="0"/>
              <a:t>Fin de Carrera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24239" y="4402668"/>
            <a:ext cx="5762563" cy="2455332"/>
          </a:xfrm>
        </p:spPr>
        <p:txBody>
          <a:bodyPr/>
          <a:lstStyle/>
          <a:p>
            <a:endParaRPr lang="es-ES" dirty="0" smtClean="0"/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Víctor Manuel Fernández Castro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Andrés María Roldán Aranda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María Isabel García Arenas</a:t>
            </a:r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924239" y="914400"/>
            <a:ext cx="5762563" cy="13645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INTERPRETACIÓN REMOTA DE PARTITURAS</a:t>
            </a:r>
          </a:p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INSTRUMENTOS DE VIENTO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56" y="2278931"/>
            <a:ext cx="1184566" cy="11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982134" y="1266825"/>
            <a:ext cx="2815167" cy="3590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4" y="457201"/>
            <a:ext cx="7704667" cy="733424"/>
          </a:xfrm>
        </p:spPr>
        <p:txBody>
          <a:bodyPr/>
          <a:lstStyle/>
          <a:p>
            <a:r>
              <a:rPr lang="es-ES" dirty="0" smtClean="0"/>
              <a:t>Diseño interfaz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10</a:t>
            </a:fld>
            <a:endParaRPr lang="es-ES"/>
          </a:p>
        </p:txBody>
      </p:sp>
      <p:grpSp>
        <p:nvGrpSpPr>
          <p:cNvPr id="13" name="Grupo 12"/>
          <p:cNvGrpSpPr/>
          <p:nvPr/>
        </p:nvGrpSpPr>
        <p:grpSpPr>
          <a:xfrm>
            <a:off x="1439093" y="1966834"/>
            <a:ext cx="1379224" cy="1088192"/>
            <a:chOff x="2135501" y="1966834"/>
            <a:chExt cx="1379224" cy="108819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12249" y="1966834"/>
              <a:ext cx="721476" cy="720635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2135501" y="2685694"/>
              <a:ext cx="1379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Reproductor</a:t>
              </a:r>
              <a:endParaRPr lang="es-ES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206133" y="3315139"/>
            <a:ext cx="1114408" cy="1365191"/>
            <a:chOff x="4845991" y="1966834"/>
            <a:chExt cx="1114408" cy="1365191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3765" y="1966834"/>
              <a:ext cx="718860" cy="718860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4845991" y="2685694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/>
                <a:t>Listas y</a:t>
              </a:r>
            </a:p>
            <a:p>
              <a:pPr algn="ctr"/>
              <a:r>
                <a:rPr lang="es-ES" dirty="0" smtClean="0"/>
                <a:t>partituras</a:t>
              </a:r>
              <a:endParaRPr lang="es-ES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2505075" y="2848147"/>
            <a:ext cx="978153" cy="1365191"/>
            <a:chOff x="3731758" y="1966834"/>
            <a:chExt cx="978153" cy="136519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145" y="1966834"/>
              <a:ext cx="721380" cy="721380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3731758" y="2685694"/>
              <a:ext cx="978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/>
                <a:t>Botones</a:t>
              </a:r>
            </a:p>
            <a:p>
              <a:pPr algn="ctr"/>
              <a:r>
                <a:rPr lang="es-ES" dirty="0" smtClean="0"/>
                <a:t>mando</a:t>
              </a:r>
              <a:endParaRPr lang="es-ES" dirty="0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2016899" y="1432640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32066" y="1266825"/>
            <a:ext cx="3328263" cy="3590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5570302" y="143264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6746820" y="2473641"/>
            <a:ext cx="1229376" cy="484507"/>
            <a:chOff x="1890387" y="5385168"/>
            <a:chExt cx="1229376" cy="484507"/>
          </a:xfrm>
        </p:grpSpPr>
        <p:sp>
          <p:nvSpPr>
            <p:cNvPr id="32" name="Elipse 31"/>
            <p:cNvSpPr/>
            <p:nvPr/>
          </p:nvSpPr>
          <p:spPr>
            <a:xfrm>
              <a:off x="1890388" y="5385168"/>
              <a:ext cx="1161492" cy="48450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890387" y="5430293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Traducción</a:t>
              </a:r>
              <a:endParaRPr lang="es-ES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5116933" y="1964023"/>
            <a:ext cx="1494448" cy="692180"/>
            <a:chOff x="5664540" y="1993514"/>
            <a:chExt cx="1494448" cy="692180"/>
          </a:xfrm>
        </p:grpSpPr>
        <p:sp>
          <p:nvSpPr>
            <p:cNvPr id="25" name="Elipse 24"/>
            <p:cNvSpPr/>
            <p:nvPr/>
          </p:nvSpPr>
          <p:spPr>
            <a:xfrm>
              <a:off x="5713234" y="1993514"/>
              <a:ext cx="1397061" cy="69218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664540" y="2133800"/>
              <a:ext cx="1494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Reproducción</a:t>
              </a:r>
              <a:endParaRPr lang="es-ES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5158735" y="2906881"/>
            <a:ext cx="1397061" cy="692180"/>
            <a:chOff x="5664540" y="3005854"/>
            <a:chExt cx="1397061" cy="692180"/>
          </a:xfrm>
        </p:grpSpPr>
        <p:sp>
          <p:nvSpPr>
            <p:cNvPr id="24" name="Elipse 23"/>
            <p:cNvSpPr/>
            <p:nvPr/>
          </p:nvSpPr>
          <p:spPr>
            <a:xfrm>
              <a:off x="5664540" y="3005854"/>
              <a:ext cx="1397061" cy="69218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5932599" y="3146140"/>
              <a:ext cx="860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/>
                <a:t>Acceso</a:t>
              </a:r>
              <a:endParaRPr lang="es-ES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5165627" y="4003519"/>
            <a:ext cx="1397061" cy="692180"/>
            <a:chOff x="5713234" y="1993514"/>
            <a:chExt cx="1397061" cy="692180"/>
          </a:xfrm>
        </p:grpSpPr>
        <p:sp>
          <p:nvSpPr>
            <p:cNvPr id="30" name="Elipse 29"/>
            <p:cNvSpPr/>
            <p:nvPr/>
          </p:nvSpPr>
          <p:spPr>
            <a:xfrm>
              <a:off x="5713234" y="1993514"/>
              <a:ext cx="1397061" cy="69218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98980" y="1993514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/>
                <a:t>Listas y </a:t>
              </a:r>
            </a:p>
            <a:p>
              <a:pPr algn="ctr"/>
              <a:r>
                <a:rPr lang="es-ES" dirty="0" smtClean="0"/>
                <a:t>partituras</a:t>
              </a:r>
              <a:endParaRPr lang="es-ES" dirty="0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6752744" y="3521823"/>
            <a:ext cx="1161492" cy="484507"/>
            <a:chOff x="3483228" y="5806230"/>
            <a:chExt cx="1161492" cy="484507"/>
          </a:xfrm>
        </p:grpSpPr>
        <p:sp>
          <p:nvSpPr>
            <p:cNvPr id="33" name="Elipse 32"/>
            <p:cNvSpPr/>
            <p:nvPr/>
          </p:nvSpPr>
          <p:spPr>
            <a:xfrm>
              <a:off x="3483228" y="5806230"/>
              <a:ext cx="1161492" cy="48450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3624590" y="5869675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Apagar</a:t>
              </a:r>
              <a:endParaRPr lang="es-ES" dirty="0"/>
            </a:p>
          </p:txBody>
        </p:sp>
      </p:grpSp>
      <p:sp>
        <p:nvSpPr>
          <p:cNvPr id="36" name="Rectángulo 35"/>
          <p:cNvSpPr/>
          <p:nvPr/>
        </p:nvSpPr>
        <p:spPr>
          <a:xfrm>
            <a:off x="2817567" y="5295314"/>
            <a:ext cx="3328263" cy="1177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3921801" y="5392897"/>
            <a:ext cx="11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3182614" y="5830461"/>
            <a:ext cx="1161492" cy="4845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3292718" y="587558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Servicio</a:t>
            </a:r>
            <a:endParaRPr lang="es-ES" dirty="0"/>
          </a:p>
        </p:txBody>
      </p:sp>
      <p:sp>
        <p:nvSpPr>
          <p:cNvPr id="42" name="Elipse 41"/>
          <p:cNvSpPr/>
          <p:nvPr/>
        </p:nvSpPr>
        <p:spPr>
          <a:xfrm>
            <a:off x="4631459" y="5830461"/>
            <a:ext cx="1161492" cy="4845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CuadroTexto 42"/>
          <p:cNvSpPr txBox="1"/>
          <p:nvPr/>
        </p:nvSpPr>
        <p:spPr>
          <a:xfrm>
            <a:off x="4602821" y="587558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Base datos</a:t>
            </a:r>
            <a:endParaRPr lang="es-ES" dirty="0"/>
          </a:p>
        </p:txBody>
      </p:sp>
      <p:cxnSp>
        <p:nvCxnSpPr>
          <p:cNvPr id="49" name="Conector angular 48"/>
          <p:cNvCxnSpPr>
            <a:stCxn id="36" idx="1"/>
            <a:endCxn id="15" idx="2"/>
          </p:cNvCxnSpPr>
          <p:nvPr/>
        </p:nvCxnSpPr>
        <p:spPr>
          <a:xfrm rot="10800000">
            <a:off x="2389719" y="4857751"/>
            <a:ext cx="427849" cy="1026557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/>
          <p:nvPr/>
        </p:nvCxnSpPr>
        <p:spPr>
          <a:xfrm rot="5400000">
            <a:off x="5845075" y="5158507"/>
            <a:ext cx="1202501" cy="600990"/>
          </a:xfrm>
          <a:prstGeom prst="bentConnector3">
            <a:avLst>
              <a:gd name="adj1" fmla="val 9990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2505075" y="2104309"/>
            <a:ext cx="26118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>
            <a:off x="2491372" y="2473641"/>
            <a:ext cx="26118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904978" y="180119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904978" y="216650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AJAX</a:t>
            </a:r>
            <a:endParaRPr lang="es-ES" dirty="0"/>
          </a:p>
        </p:txBody>
      </p:sp>
      <p:pic>
        <p:nvPicPr>
          <p:cNvPr id="7170" name="Picture 2" descr="http://chrisreeves.co.nz/wp-content/uploads/2013/10/apache-logo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39" y="5125166"/>
            <a:ext cx="1307281" cy="8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hp.net/manual/es/images/c0d23d2d6769e53e24a1b3136c064577-php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58" y="5866197"/>
            <a:ext cx="1224381" cy="73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9"/>
            <a:ext cx="9144000" cy="684014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9"/>
            <a:ext cx="9144000" cy="6840141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9"/>
            <a:ext cx="9144000" cy="68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2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4" grpId="0"/>
      <p:bldP spid="14" grpId="0"/>
      <p:bldP spid="16" grpId="0" animBg="1"/>
      <p:bldP spid="17" grpId="0"/>
      <p:bldP spid="36" grpId="0" animBg="1"/>
      <p:bldP spid="37" grpId="0"/>
      <p:bldP spid="39" grpId="0" animBg="1"/>
      <p:bldP spid="40" grpId="0"/>
      <p:bldP spid="42" grpId="0" animBg="1"/>
      <p:bldP spid="43" grpId="0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4" y="457201"/>
            <a:ext cx="7704667" cy="733424"/>
          </a:xfrm>
        </p:spPr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11</a:t>
            </a:fld>
            <a:endParaRPr lang="es-ES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795771"/>
              </p:ext>
            </p:extLst>
          </p:nvPr>
        </p:nvGraphicFramePr>
        <p:xfrm>
          <a:off x="1634067" y="1796787"/>
          <a:ext cx="640080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3" imgW="6400800" imgH="3705239" progId="Visio.Drawing.15">
                  <p:embed/>
                </p:oleObj>
              </mc:Choice>
              <mc:Fallback>
                <p:oleObj name="Visio" r:id="rId3" imgW="6400800" imgH="370523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4067" y="1796787"/>
                        <a:ext cx="6400800" cy="370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33" y="4758799"/>
            <a:ext cx="1799166" cy="13493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44" y="2273444"/>
            <a:ext cx="7111111" cy="2311111"/>
          </a:xfrm>
          <a:prstGeom prst="rect">
            <a:avLst/>
          </a:prstGeom>
        </p:spPr>
      </p:pic>
      <p:pic>
        <p:nvPicPr>
          <p:cNvPr id="6148" name="Picture 4" descr="http://velozityweb.com/blog/wp-content/uploads/2013/09/mysql-logo900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56" y="5464708"/>
            <a:ext cx="1447799" cy="64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59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1379923" y="1472648"/>
            <a:ext cx="3189816" cy="1457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6413" y="157655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Usuario Linux</a:t>
            </a:r>
            <a:endParaRPr lang="es-ES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4" y="457201"/>
            <a:ext cx="7704667" cy="723899"/>
          </a:xfrm>
        </p:spPr>
        <p:txBody>
          <a:bodyPr>
            <a:normAutofit/>
          </a:bodyPr>
          <a:lstStyle/>
          <a:p>
            <a:r>
              <a:rPr lang="es-ES" dirty="0" smtClean="0"/>
              <a:t>Seguridad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857" y="2049795"/>
            <a:ext cx="291115" cy="356303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323" y="2049796"/>
            <a:ext cx="948038" cy="7146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916" y="2049795"/>
            <a:ext cx="715501" cy="714667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endCxn id="7" idx="1"/>
          </p:cNvCxnSpPr>
          <p:nvPr/>
        </p:nvCxnSpPr>
        <p:spPr>
          <a:xfrm>
            <a:off x="2236114" y="2406098"/>
            <a:ext cx="1425802" cy="10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3" name="Grupo 32"/>
          <p:cNvGrpSpPr/>
          <p:nvPr/>
        </p:nvGrpSpPr>
        <p:grpSpPr>
          <a:xfrm>
            <a:off x="5730012" y="1266825"/>
            <a:ext cx="2186630" cy="2650039"/>
            <a:chOff x="5461945" y="1255211"/>
            <a:chExt cx="2186630" cy="2650039"/>
          </a:xfrm>
        </p:grpSpPr>
        <p:sp>
          <p:nvSpPr>
            <p:cNvPr id="32" name="Rectángulo 31"/>
            <p:cNvSpPr/>
            <p:nvPr/>
          </p:nvSpPr>
          <p:spPr>
            <a:xfrm>
              <a:off x="5461945" y="1255211"/>
              <a:ext cx="2186630" cy="26500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4" name="Marcador de contenido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2884" y="1817335"/>
              <a:ext cx="291115" cy="356303"/>
            </a:xfrm>
            <a:prstGeom prst="rect">
              <a:avLst/>
            </a:prstGeom>
          </p:spPr>
        </p:pic>
        <p:pic>
          <p:nvPicPr>
            <p:cNvPr id="15" name="Marcador de contenido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2883" y="2367847"/>
              <a:ext cx="291115" cy="356303"/>
            </a:xfrm>
            <a:prstGeom prst="rect">
              <a:avLst/>
            </a:prstGeom>
          </p:spPr>
        </p:pic>
        <p:pic>
          <p:nvPicPr>
            <p:cNvPr id="16" name="Marcador de contenido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2883" y="2918359"/>
              <a:ext cx="291115" cy="356303"/>
            </a:xfrm>
            <a:prstGeom prst="rect">
              <a:avLst/>
            </a:prstGeom>
          </p:spPr>
        </p:pic>
        <p:pic>
          <p:nvPicPr>
            <p:cNvPr id="17" name="Marcador de contenido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2883" y="3466486"/>
              <a:ext cx="291115" cy="356303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2834" y="2545998"/>
              <a:ext cx="948038" cy="714667"/>
            </a:xfrm>
            <a:prstGeom prst="rect">
              <a:avLst/>
            </a:prstGeom>
          </p:spPr>
        </p:pic>
        <p:cxnSp>
          <p:nvCxnSpPr>
            <p:cNvPr id="21" name="Conector recto de flecha 20"/>
            <p:cNvCxnSpPr>
              <a:stCxn id="15" idx="3"/>
            </p:cNvCxnSpPr>
            <p:nvPr/>
          </p:nvCxnSpPr>
          <p:spPr>
            <a:xfrm>
              <a:off x="5883998" y="2545999"/>
              <a:ext cx="621577" cy="178151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4" idx="3"/>
            </p:cNvCxnSpPr>
            <p:nvPr/>
          </p:nvCxnSpPr>
          <p:spPr>
            <a:xfrm>
              <a:off x="5883999" y="1995487"/>
              <a:ext cx="698835" cy="639587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16" idx="3"/>
            </p:cNvCxnSpPr>
            <p:nvPr/>
          </p:nvCxnSpPr>
          <p:spPr>
            <a:xfrm flipV="1">
              <a:off x="5883998" y="2863407"/>
              <a:ext cx="621577" cy="23310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stCxn id="17" idx="3"/>
            </p:cNvCxnSpPr>
            <p:nvPr/>
          </p:nvCxnSpPr>
          <p:spPr>
            <a:xfrm flipV="1">
              <a:off x="5883998" y="3007435"/>
              <a:ext cx="698836" cy="637203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/>
            <p:cNvSpPr txBox="1"/>
            <p:nvPr/>
          </p:nvSpPr>
          <p:spPr>
            <a:xfrm>
              <a:off x="5565245" y="1372057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Varias conexiones</a:t>
              </a:r>
              <a:endParaRPr lang="es-ES" b="1" dirty="0"/>
            </a:p>
          </p:txBody>
        </p:sp>
      </p:grpSp>
      <p:sp>
        <p:nvSpPr>
          <p:cNvPr id="40" name="Rectángulo 39"/>
          <p:cNvSpPr/>
          <p:nvPr/>
        </p:nvSpPr>
        <p:spPr>
          <a:xfrm>
            <a:off x="982133" y="3478100"/>
            <a:ext cx="3133541" cy="1322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redondeado 40"/>
          <p:cNvSpPr/>
          <p:nvPr/>
        </p:nvSpPr>
        <p:spPr>
          <a:xfrm>
            <a:off x="1200111" y="4267200"/>
            <a:ext cx="1038225" cy="31238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redondeado 41"/>
          <p:cNvSpPr/>
          <p:nvPr/>
        </p:nvSpPr>
        <p:spPr>
          <a:xfrm>
            <a:off x="2267558" y="4267199"/>
            <a:ext cx="1447153" cy="31238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redondeado 42"/>
          <p:cNvSpPr/>
          <p:nvPr/>
        </p:nvSpPr>
        <p:spPr>
          <a:xfrm>
            <a:off x="3743934" y="4267198"/>
            <a:ext cx="133102" cy="31238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1124474" y="3677685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Inyección de código</a:t>
            </a:r>
          </a:p>
          <a:p>
            <a:pPr algn="ctr"/>
            <a:endParaRPr lang="es-ES" b="1" dirty="0" smtClean="0"/>
          </a:p>
          <a:p>
            <a:r>
              <a:rPr lang="es-ES" dirty="0" err="1" smtClean="0"/>
              <a:t>login</a:t>
            </a:r>
            <a:r>
              <a:rPr lang="es-ES" dirty="0" smtClean="0"/>
              <a:t> “pi” “ “ || sudo </a:t>
            </a:r>
            <a:r>
              <a:rPr lang="es-ES" dirty="0" err="1" smtClean="0"/>
              <a:t>rm</a:t>
            </a:r>
            <a:r>
              <a:rPr lang="es-ES" dirty="0" smtClean="0"/>
              <a:t> / || “ “</a:t>
            </a:r>
            <a:endParaRPr lang="es-ES" dirty="0"/>
          </a:p>
        </p:txBody>
      </p:sp>
      <p:sp>
        <p:nvSpPr>
          <p:cNvPr id="44" name="Rectángulo 43"/>
          <p:cNvSpPr/>
          <p:nvPr/>
        </p:nvSpPr>
        <p:spPr>
          <a:xfrm>
            <a:off x="4553851" y="4543321"/>
            <a:ext cx="3623452" cy="15648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redondeado 44"/>
          <p:cNvSpPr/>
          <p:nvPr/>
        </p:nvSpPr>
        <p:spPr>
          <a:xfrm>
            <a:off x="4814511" y="5644802"/>
            <a:ext cx="2066436" cy="31238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redondeado 45"/>
          <p:cNvSpPr/>
          <p:nvPr/>
        </p:nvSpPr>
        <p:spPr>
          <a:xfrm>
            <a:off x="4814511" y="5135546"/>
            <a:ext cx="2771568" cy="31238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/>
          <p:cNvSpPr txBox="1"/>
          <p:nvPr/>
        </p:nvSpPr>
        <p:spPr>
          <a:xfrm>
            <a:off x="4814511" y="4615934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Desbordamiento de memoria</a:t>
            </a:r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5292725" y="5447927"/>
            <a:ext cx="0" cy="196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>
            <a:off x="6019207" y="5447927"/>
            <a:ext cx="0" cy="196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>
            <a:off x="6733582" y="5447927"/>
            <a:ext cx="0" cy="196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7092357" y="5447927"/>
            <a:ext cx="0" cy="196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7454307" y="5447927"/>
            <a:ext cx="0" cy="196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>
            <a:off x="4984750" y="5447927"/>
            <a:ext cx="0" cy="196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>
            <a:off x="6365576" y="5447926"/>
            <a:ext cx="0" cy="196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>
            <a:off x="5651500" y="5447926"/>
            <a:ext cx="0" cy="196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6975561" y="561172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?     ?</a:t>
            </a:r>
            <a:endParaRPr lang="es-ES" dirty="0"/>
          </a:p>
        </p:txBody>
      </p:sp>
      <p:pic>
        <p:nvPicPr>
          <p:cNvPr id="3074" name="Picture 2" descr="http://ih0.redbubble.net/image.5890406.6855/flat,800x800,070,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57" y="1513043"/>
            <a:ext cx="5957349" cy="446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2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37" grpId="0"/>
      <p:bldP spid="37" grpId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/>
      <p:bldP spid="48" grpId="1"/>
      <p:bldP spid="64" grpId="0"/>
      <p:bldP spid="6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4" y="457201"/>
            <a:ext cx="7704667" cy="747485"/>
          </a:xfrm>
        </p:spPr>
        <p:txBody>
          <a:bodyPr/>
          <a:lstStyle/>
          <a:p>
            <a:r>
              <a:rPr lang="es-ES" dirty="0" smtClean="0"/>
              <a:t>Validación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13</a:t>
            </a:fld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1524000" y="1496905"/>
            <a:ext cx="6096000" cy="4572000"/>
            <a:chOff x="1524000" y="1143000"/>
            <a:chExt cx="6096000" cy="45720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143000"/>
              <a:ext cx="6096000" cy="4572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aphicFrame>
          <p:nvGraphicFramePr>
            <p:cNvPr id="6" name="Objeto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906980"/>
                </p:ext>
              </p:extLst>
            </p:nvPr>
          </p:nvGraphicFramePr>
          <p:xfrm>
            <a:off x="1704975" y="3581400"/>
            <a:ext cx="2000250" cy="200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Visio" r:id="rId4" imgW="2000178" imgH="2009803" progId="Visio.Drawing.15">
                    <p:embed/>
                  </p:oleObj>
                </mc:Choice>
                <mc:Fallback>
                  <p:oleObj name="Visio" r:id="rId4" imgW="2000178" imgH="2009803" progId="Visio.Drawing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04975" y="3581400"/>
                          <a:ext cx="2000250" cy="2009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115552"/>
              </p:ext>
            </p:extLst>
          </p:nvPr>
        </p:nvGraphicFramePr>
        <p:xfrm>
          <a:off x="2286000" y="24113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96905"/>
            <a:ext cx="6096000" cy="4572000"/>
          </a:xfrm>
          <a:prstGeom prst="rect">
            <a:avLst/>
          </a:prstGeom>
        </p:spPr>
      </p:pic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982134" y="2667000"/>
            <a:ext cx="7704667" cy="3332816"/>
          </a:xfrm>
        </p:spPr>
        <p:txBody>
          <a:bodyPr/>
          <a:lstStyle/>
          <a:p>
            <a:r>
              <a:rPr lang="es-ES" dirty="0" err="1"/>
              <a:t>Valgrind</a:t>
            </a:r>
            <a:r>
              <a:rPr lang="es-ES" dirty="0"/>
              <a:t>.</a:t>
            </a:r>
          </a:p>
          <a:p>
            <a:r>
              <a:rPr lang="es-ES" dirty="0" smtClean="0"/>
              <a:t>Archivos MIDI estándar.</a:t>
            </a:r>
          </a:p>
          <a:p>
            <a:r>
              <a:rPr lang="es-ES" dirty="0" smtClean="0"/>
              <a:t>Cadenas de entrada erróneas.</a:t>
            </a:r>
          </a:p>
          <a:p>
            <a:r>
              <a:rPr lang="es-ES" dirty="0" smtClean="0"/>
              <a:t>Hasta 9 navegadores web.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07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8" grpId="1">
        <p:bldAsOne/>
      </p:bldGraphic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Software: </a:t>
            </a:r>
            <a:r>
              <a:rPr lang="es-ES" b="1" dirty="0" smtClean="0"/>
              <a:t>objetivos alcanzados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Futuras </a:t>
            </a:r>
            <a:r>
              <a:rPr lang="es-ES" b="1" dirty="0" smtClean="0"/>
              <a:t>mejoras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Dispositivos móviles.</a:t>
            </a:r>
          </a:p>
          <a:p>
            <a:pPr lvl="1"/>
            <a:r>
              <a:rPr lang="es-ES" dirty="0" smtClean="0"/>
              <a:t>Ampliar controles del mando.</a:t>
            </a:r>
          </a:p>
          <a:p>
            <a:pPr lvl="1"/>
            <a:r>
              <a:rPr lang="es-ES" dirty="0"/>
              <a:t>Encender y apagar el órgano remotamente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Buscar estándar para asignar registros.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60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40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4" y="-28679"/>
            <a:ext cx="7704667" cy="198120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494" y="3795811"/>
            <a:ext cx="2157307" cy="1617980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2</a:t>
            </a:fld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13" y="3795811"/>
            <a:ext cx="1201054" cy="109075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4" y="1952521"/>
            <a:ext cx="2157307" cy="74786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86" b="13216"/>
          <a:stretch/>
        </p:blipFill>
        <p:spPr>
          <a:xfrm>
            <a:off x="4834467" y="1949476"/>
            <a:ext cx="2157307" cy="1095424"/>
          </a:xfrm>
          <a:prstGeom prst="rect">
            <a:avLst/>
          </a:prstGeom>
        </p:spPr>
      </p:pic>
      <p:cxnSp>
        <p:nvCxnSpPr>
          <p:cNvPr id="22" name="Conector recto de flecha 21"/>
          <p:cNvCxnSpPr/>
          <p:nvPr/>
        </p:nvCxnSpPr>
        <p:spPr>
          <a:xfrm>
            <a:off x="3259667" y="2513504"/>
            <a:ext cx="1574801" cy="463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0" idx="2"/>
          </p:cNvCxnSpPr>
          <p:nvPr/>
        </p:nvCxnSpPr>
        <p:spPr>
          <a:xfrm>
            <a:off x="5913121" y="3044900"/>
            <a:ext cx="868679" cy="101452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545261" y="270038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Partitura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786376" y="306424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Organista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152733" y="541379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Órgano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3616305" y="4886565"/>
            <a:ext cx="1124026" cy="57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s-ES" dirty="0" smtClean="0"/>
              <a:t>Hardware</a:t>
            </a:r>
            <a:br>
              <a:rPr lang="es-ES" dirty="0" smtClean="0"/>
            </a:br>
            <a:r>
              <a:rPr lang="es-ES" dirty="0" smtClean="0"/>
              <a:t>+</a:t>
            </a:r>
            <a:br>
              <a:rPr lang="es-ES" dirty="0" smtClean="0"/>
            </a:br>
            <a:r>
              <a:rPr lang="es-ES" b="1" u="sng" dirty="0" smtClean="0"/>
              <a:t>Software</a:t>
            </a:r>
            <a:endParaRPr lang="es-ES" b="1" u="sng" dirty="0"/>
          </a:p>
        </p:txBody>
      </p:sp>
      <p:cxnSp>
        <p:nvCxnSpPr>
          <p:cNvPr id="31" name="Conector recto de flecha 30"/>
          <p:cNvCxnSpPr>
            <a:stCxn id="26" idx="2"/>
          </p:cNvCxnSpPr>
          <p:nvPr/>
        </p:nvCxnSpPr>
        <p:spPr>
          <a:xfrm>
            <a:off x="2060787" y="3069719"/>
            <a:ext cx="1572626" cy="98970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4905375" y="4509551"/>
            <a:ext cx="162411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t="18575" r="19528" b="22289"/>
          <a:stretch/>
        </p:blipFill>
        <p:spPr>
          <a:xfrm>
            <a:off x="980549" y="4186493"/>
            <a:ext cx="940729" cy="1276512"/>
          </a:xfrm>
          <a:prstGeom prst="rect">
            <a:avLst/>
          </a:prstGeom>
        </p:spPr>
      </p:pic>
      <p:cxnSp>
        <p:nvCxnSpPr>
          <p:cNvPr id="48" name="Conector recto de flecha 47"/>
          <p:cNvCxnSpPr>
            <a:stCxn id="45" idx="3"/>
            <a:endCxn id="12" idx="1"/>
          </p:cNvCxnSpPr>
          <p:nvPr/>
        </p:nvCxnSpPr>
        <p:spPr>
          <a:xfrm flipV="1">
            <a:off x="1921278" y="4341188"/>
            <a:ext cx="1712135" cy="48356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4" y="214712"/>
            <a:ext cx="7704667" cy="709850"/>
          </a:xfrm>
        </p:spPr>
        <p:txBody>
          <a:bodyPr/>
          <a:lstStyle/>
          <a:p>
            <a:r>
              <a:rPr lang="es-ES" dirty="0" smtClean="0"/>
              <a:t>Órgano de la Parroquia de Santa Fe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3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8" r="20520"/>
          <a:stretch/>
        </p:blipFill>
        <p:spPr>
          <a:xfrm>
            <a:off x="2750489" y="1213283"/>
            <a:ext cx="4385416" cy="526001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2116" y="1213090"/>
            <a:ext cx="2120159" cy="1771449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/>
              <a:t>Barroco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1775 (Pedro </a:t>
            </a:r>
            <a:r>
              <a:rPr lang="es-ES" sz="1800" dirty="0" err="1" smtClean="0"/>
              <a:t>Ghys</a:t>
            </a:r>
            <a:r>
              <a:rPr lang="es-ES" sz="1800" dirty="0" smtClean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1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/>
              <a:t>Romántico (1830)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1830 (G. </a:t>
            </a:r>
            <a:r>
              <a:rPr lang="es-ES" sz="1800" dirty="0" err="1" smtClean="0"/>
              <a:t>D’Enoyer</a:t>
            </a:r>
            <a:r>
              <a:rPr lang="es-ES" sz="1800" dirty="0" smtClean="0"/>
              <a:t>.)</a:t>
            </a:r>
            <a:endParaRPr lang="es-ES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42116" y="2984539"/>
            <a:ext cx="1785794" cy="23208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 dirty="0" smtClean="0"/>
              <a:t>Registros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8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Barrocos: 19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Románticos: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/>
              <a:t>Palancas</a:t>
            </a:r>
            <a:r>
              <a:rPr lang="es-ES" sz="1800" dirty="0" smtClean="0"/>
              <a:t>: 26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/>
              <a:t>Presión</a:t>
            </a:r>
            <a:r>
              <a:rPr lang="es-ES" sz="1800" dirty="0" smtClean="0"/>
              <a:t>: 17,05 N</a:t>
            </a:r>
            <a:endParaRPr lang="es-ES" sz="1800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7135905" y="1252135"/>
            <a:ext cx="1935561" cy="2986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 dirty="0" smtClean="0"/>
              <a:t>2 teclados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u="sng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Barroco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Romántico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/>
              <a:t>Teclas</a:t>
            </a:r>
            <a:r>
              <a:rPr lang="es-ES" sz="1800" dirty="0" smtClean="0"/>
              <a:t>: 98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/>
              <a:t>Presión</a:t>
            </a:r>
            <a:r>
              <a:rPr lang="es-ES" sz="1800" dirty="0" smtClean="0"/>
              <a:t>: 2,70 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/>
              <a:t>Intervalo</a:t>
            </a:r>
            <a:r>
              <a:rPr lang="es-ES" sz="1800" dirty="0" smtClean="0"/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1800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7135904" y="4375179"/>
            <a:ext cx="1935561" cy="2133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 dirty="0" err="1" smtClean="0"/>
              <a:t>Pedalier</a:t>
            </a:r>
            <a:r>
              <a:rPr lang="es-ES" sz="1800" b="1" dirty="0" smtClean="0"/>
              <a:t> </a:t>
            </a:r>
            <a:r>
              <a:rPr lang="es-ES" sz="1800" dirty="0" smtClean="0"/>
              <a:t>(barroco)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/>
              <a:t>Pedales</a:t>
            </a:r>
            <a:r>
              <a:rPr lang="es-ES" sz="1800" dirty="0" smtClean="0"/>
              <a:t>: 12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/>
              <a:t>Presión</a:t>
            </a:r>
            <a:r>
              <a:rPr lang="es-ES" sz="1800" dirty="0" smtClean="0"/>
              <a:t>: 30,54 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/>
              <a:t>Intervalo</a:t>
            </a:r>
            <a:r>
              <a:rPr lang="es-ES" sz="1800" dirty="0" smtClean="0"/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18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11620" r="70155" b="81982"/>
          <a:stretch/>
        </p:blipFill>
        <p:spPr>
          <a:xfrm>
            <a:off x="7206161" y="3522562"/>
            <a:ext cx="1791765" cy="641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" t="11172" r="69439" b="80179"/>
          <a:stretch/>
        </p:blipFill>
        <p:spPr>
          <a:xfrm>
            <a:off x="7213034" y="5649822"/>
            <a:ext cx="1786511" cy="82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ángulo redondeado 11"/>
          <p:cNvSpPr/>
          <p:nvPr/>
        </p:nvSpPr>
        <p:spPr>
          <a:xfrm rot="20626607">
            <a:off x="4133913" y="2843043"/>
            <a:ext cx="1868416" cy="366721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Rectángulo redondeado 12"/>
          <p:cNvSpPr/>
          <p:nvPr/>
        </p:nvSpPr>
        <p:spPr>
          <a:xfrm rot="20626607">
            <a:off x="4205916" y="3274465"/>
            <a:ext cx="2044675" cy="366721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Rectángulo redondeado 13"/>
          <p:cNvSpPr/>
          <p:nvPr/>
        </p:nvSpPr>
        <p:spPr>
          <a:xfrm rot="20626607">
            <a:off x="3937882" y="5028422"/>
            <a:ext cx="2183269" cy="566679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3606971" y="3919506"/>
            <a:ext cx="307265" cy="63344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3967846" y="2996145"/>
            <a:ext cx="331055" cy="15668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416950" y="3463463"/>
            <a:ext cx="1485240" cy="2144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416950" y="4044233"/>
            <a:ext cx="1114510" cy="1197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6016358" y="2004845"/>
            <a:ext cx="1119546" cy="7002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>
            <a:off x="6261111" y="2266950"/>
            <a:ext cx="945050" cy="8477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6186832" y="5064640"/>
            <a:ext cx="949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57" y="5577372"/>
            <a:ext cx="1815583" cy="8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ángulo redondeado 39"/>
          <p:cNvSpPr/>
          <p:nvPr/>
        </p:nvSpPr>
        <p:spPr>
          <a:xfrm>
            <a:off x="3632380" y="2977281"/>
            <a:ext cx="2548830" cy="1963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redondeado 37"/>
          <p:cNvSpPr/>
          <p:nvPr/>
        </p:nvSpPr>
        <p:spPr>
          <a:xfrm>
            <a:off x="6733234" y="3550962"/>
            <a:ext cx="1858778" cy="25572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/>
          <p:cNvSpPr/>
          <p:nvPr/>
        </p:nvSpPr>
        <p:spPr>
          <a:xfrm>
            <a:off x="6733234" y="1695121"/>
            <a:ext cx="1382037" cy="13207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redondeado 35"/>
          <p:cNvSpPr/>
          <p:nvPr/>
        </p:nvSpPr>
        <p:spPr>
          <a:xfrm>
            <a:off x="4819649" y="1227091"/>
            <a:ext cx="1382037" cy="13207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/>
          <p:cNvSpPr txBox="1"/>
          <p:nvPr/>
        </p:nvSpPr>
        <p:spPr>
          <a:xfrm>
            <a:off x="6857407" y="453952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Memoria</a:t>
            </a:r>
            <a:endParaRPr lang="es-ES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4819649" y="5186020"/>
            <a:ext cx="1382037" cy="13207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redondeado 30"/>
          <p:cNvSpPr/>
          <p:nvPr/>
        </p:nvSpPr>
        <p:spPr>
          <a:xfrm>
            <a:off x="1856888" y="5221117"/>
            <a:ext cx="1782721" cy="13207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redondeado 19"/>
          <p:cNvSpPr/>
          <p:nvPr/>
        </p:nvSpPr>
        <p:spPr>
          <a:xfrm>
            <a:off x="742890" y="2486249"/>
            <a:ext cx="2276475" cy="20532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4" y="457201"/>
            <a:ext cx="7704667" cy="723899"/>
          </a:xfrm>
        </p:spPr>
        <p:txBody>
          <a:bodyPr/>
          <a:lstStyle/>
          <a:p>
            <a:r>
              <a:rPr lang="es-ES" dirty="0" smtClean="0"/>
              <a:t>Arquitectura del sistema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4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09" y="3015826"/>
            <a:ext cx="2389716" cy="161192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936" y="5004433"/>
            <a:ext cx="463437" cy="700281"/>
          </a:xfrm>
          <a:prstGeom prst="rect">
            <a:avLst/>
          </a:prstGeom>
        </p:spPr>
      </p:pic>
      <p:pic>
        <p:nvPicPr>
          <p:cNvPr id="1028" name="Picture 4" descr="http://www.ljv.cn/uploadfile/20121109092911330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3147" r="28945"/>
          <a:stretch/>
        </p:blipFill>
        <p:spPr bwMode="auto">
          <a:xfrm>
            <a:off x="982134" y="3238940"/>
            <a:ext cx="622715" cy="84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ages.clipartpanda.com/tv-remote-clipart-stock-vector-a-tv-dvd-set-top-box-remote-control-93924841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" b="10316"/>
          <a:stretch/>
        </p:blipFill>
        <p:spPr bwMode="auto">
          <a:xfrm>
            <a:off x="3457295" y="1631460"/>
            <a:ext cx="770518" cy="51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265" y="3625356"/>
            <a:ext cx="545569" cy="9558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644" y="1850828"/>
            <a:ext cx="771219" cy="73274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4847" y="1349254"/>
            <a:ext cx="511642" cy="73203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8841" y="2763198"/>
            <a:ext cx="827250" cy="73274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2399" y="5306302"/>
            <a:ext cx="697613" cy="6968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3003" y="5341398"/>
            <a:ext cx="703194" cy="6968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859876" y="342654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Display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828577" y="255342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Zumbador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082525" y="207918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Mando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82801" y="3992569"/>
            <a:ext cx="82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Rotary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964420" y="599889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Mecánica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31905" y="5895491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Fuente</a:t>
            </a:r>
          </a:p>
          <a:p>
            <a:pPr algn="ctr"/>
            <a:r>
              <a:rPr lang="es-ES" dirty="0" smtClean="0"/>
              <a:t>alimentación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809863" y="566170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LEDs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336289" y="454855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Raspberry</a:t>
            </a:r>
            <a:r>
              <a:rPr lang="es-ES" dirty="0" smtClean="0"/>
              <a:t> Pi</a:t>
            </a:r>
            <a:endParaRPr lang="es-ES" dirty="0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6193714" y="4154494"/>
            <a:ext cx="844930" cy="174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1704180" y="3992569"/>
            <a:ext cx="185817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 flipV="1">
            <a:off x="2745055" y="3171825"/>
            <a:ext cx="817296" cy="2547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25" idx="1"/>
          </p:cNvCxnSpPr>
          <p:nvPr/>
        </p:nvCxnSpPr>
        <p:spPr>
          <a:xfrm flipV="1">
            <a:off x="6181210" y="2738092"/>
            <a:ext cx="647367" cy="4337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36" idx="2"/>
          </p:cNvCxnSpPr>
          <p:nvPr/>
        </p:nvCxnSpPr>
        <p:spPr>
          <a:xfrm flipH="1">
            <a:off x="5478383" y="2547796"/>
            <a:ext cx="32285" cy="43586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1034" idx="3"/>
          </p:cNvCxnSpPr>
          <p:nvPr/>
        </p:nvCxnSpPr>
        <p:spPr>
          <a:xfrm>
            <a:off x="4227813" y="1887443"/>
            <a:ext cx="102703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/>
          <p:nvPr/>
        </p:nvCxnSpPr>
        <p:spPr>
          <a:xfrm rot="10800000" flipV="1">
            <a:off x="6022707" y="4878943"/>
            <a:ext cx="1089908" cy="690844"/>
          </a:xfrm>
          <a:prstGeom prst="bentConnector3">
            <a:avLst>
              <a:gd name="adj1" fmla="val 18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angular 1024"/>
          <p:cNvCxnSpPr>
            <a:endCxn id="10" idx="1"/>
          </p:cNvCxnSpPr>
          <p:nvPr/>
        </p:nvCxnSpPr>
        <p:spPr>
          <a:xfrm rot="16200000" flipH="1">
            <a:off x="7568200" y="4999838"/>
            <a:ext cx="436686" cy="272785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Conector angular 1032"/>
          <p:cNvCxnSpPr/>
          <p:nvPr/>
        </p:nvCxnSpPr>
        <p:spPr>
          <a:xfrm flipV="1">
            <a:off x="3096197" y="4941178"/>
            <a:ext cx="1131616" cy="954314"/>
          </a:xfrm>
          <a:prstGeom prst="bentConnector3">
            <a:avLst>
              <a:gd name="adj1" fmla="val 996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7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4" y="457201"/>
            <a:ext cx="7704667" cy="723899"/>
          </a:xfrm>
        </p:spPr>
        <p:txBody>
          <a:bodyPr/>
          <a:lstStyle/>
          <a:p>
            <a:r>
              <a:rPr lang="es-ES" dirty="0" smtClean="0"/>
              <a:t>Diseño del sistema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5</a:t>
            </a:fld>
            <a:endParaRPr lang="es-ES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6820"/>
              </p:ext>
            </p:extLst>
          </p:nvPr>
        </p:nvGraphicFramePr>
        <p:xfrm>
          <a:off x="2544498" y="2261925"/>
          <a:ext cx="4579938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3" imgW="4579628" imgH="2765917" progId="Visio.Drawing.15">
                  <p:embed/>
                </p:oleObj>
              </mc:Choice>
              <mc:Fallback>
                <p:oleObj name="Visio" r:id="rId3" imgW="4579628" imgH="276591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4498" y="2261925"/>
                        <a:ext cx="4579938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859" y="1691466"/>
            <a:ext cx="7110282" cy="34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4" y="457201"/>
            <a:ext cx="7704667" cy="723899"/>
          </a:xfrm>
        </p:spPr>
        <p:txBody>
          <a:bodyPr/>
          <a:lstStyle/>
          <a:p>
            <a:r>
              <a:rPr lang="es-ES" dirty="0" smtClean="0"/>
              <a:t>Diseño interno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6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96" y="1181099"/>
            <a:ext cx="5485341" cy="52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8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4" y="457201"/>
            <a:ext cx="7704667" cy="723899"/>
          </a:xfrm>
        </p:spPr>
        <p:txBody>
          <a:bodyPr/>
          <a:lstStyle/>
          <a:p>
            <a:r>
              <a:rPr lang="es-ES" dirty="0" smtClean="0"/>
              <a:t>Analizador de MIDI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7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09" y="495301"/>
            <a:ext cx="661838" cy="6521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28"/>
          <a:stretch/>
        </p:blipFill>
        <p:spPr>
          <a:xfrm>
            <a:off x="2324587" y="1610136"/>
            <a:ext cx="4395498" cy="44096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32111"/>
              </p:ext>
            </p:extLst>
          </p:nvPr>
        </p:nvGraphicFramePr>
        <p:xfrm>
          <a:off x="6939358" y="1620072"/>
          <a:ext cx="15335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Archivo MIDI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Pista 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Pista 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Pista 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Pista 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77758"/>
              </p:ext>
            </p:extLst>
          </p:nvPr>
        </p:nvGraphicFramePr>
        <p:xfrm>
          <a:off x="7153275" y="3814968"/>
          <a:ext cx="15335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Instrucciones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Tocar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Apagar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Velocidad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Fin de pista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10706"/>
              </p:ext>
            </p:extLst>
          </p:nvPr>
        </p:nvGraphicFramePr>
        <p:xfrm>
          <a:off x="571788" y="2732592"/>
          <a:ext cx="153352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352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T. Barroco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T. Romántico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Pedalier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Registros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Conector recto de flecha 18"/>
          <p:cNvCxnSpPr/>
          <p:nvPr/>
        </p:nvCxnSpPr>
        <p:spPr>
          <a:xfrm flipV="1">
            <a:off x="2019300" y="2819400"/>
            <a:ext cx="38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2019300" y="3162300"/>
            <a:ext cx="381000" cy="1047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2019300" y="3609975"/>
            <a:ext cx="485775" cy="476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2019300" y="3952875"/>
            <a:ext cx="514350" cy="76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0533"/>
              </p:ext>
            </p:extLst>
          </p:nvPr>
        </p:nvGraphicFramePr>
        <p:xfrm>
          <a:off x="7091758" y="1772472"/>
          <a:ext cx="15335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Evento MIDI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Tiempo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Instrucción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Conector recto de flecha 14"/>
          <p:cNvCxnSpPr/>
          <p:nvPr/>
        </p:nvCxnSpPr>
        <p:spPr>
          <a:xfrm flipV="1">
            <a:off x="6438900" y="2162175"/>
            <a:ext cx="500460" cy="16655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endCxn id="9" idx="1"/>
          </p:cNvCxnSpPr>
          <p:nvPr/>
        </p:nvCxnSpPr>
        <p:spPr>
          <a:xfrm flipV="1">
            <a:off x="6482445" y="2547172"/>
            <a:ext cx="456913" cy="1854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6520401" y="2951032"/>
            <a:ext cx="418957" cy="18573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6558845" y="3309807"/>
            <a:ext cx="380513" cy="2025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790" y="1229804"/>
            <a:ext cx="5856568" cy="467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8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4" y="457201"/>
            <a:ext cx="7704667" cy="714374"/>
          </a:xfrm>
        </p:spPr>
        <p:txBody>
          <a:bodyPr/>
          <a:lstStyle/>
          <a:p>
            <a:r>
              <a:rPr lang="es-ES" dirty="0" smtClean="0"/>
              <a:t>Reproductor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8</a:t>
            </a:fld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880534" y="5474122"/>
            <a:ext cx="7385935" cy="567478"/>
            <a:chOff x="880534" y="5474122"/>
            <a:chExt cx="7385935" cy="567478"/>
          </a:xfrm>
        </p:grpSpPr>
        <p:cxnSp>
          <p:nvCxnSpPr>
            <p:cNvPr id="8" name="Conector recto 7"/>
            <p:cNvCxnSpPr/>
            <p:nvPr/>
          </p:nvCxnSpPr>
          <p:spPr>
            <a:xfrm>
              <a:off x="973667" y="5579533"/>
              <a:ext cx="7205133" cy="0"/>
            </a:xfrm>
            <a:prstGeom prst="lin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768571" y="5486400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/>
            <p:cNvSpPr/>
            <p:nvPr/>
          </p:nvSpPr>
          <p:spPr>
            <a:xfrm>
              <a:off x="1606115" y="5486400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/>
            <p:cNvSpPr/>
            <p:nvPr/>
          </p:nvSpPr>
          <p:spPr>
            <a:xfrm>
              <a:off x="2331696" y="5489574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Elipse 11"/>
            <p:cNvSpPr/>
            <p:nvPr/>
          </p:nvSpPr>
          <p:spPr>
            <a:xfrm>
              <a:off x="3061463" y="5486400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880534" y="5486400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4483100" y="5489045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5205228" y="5484283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5919757" y="5480049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Elipse 16"/>
            <p:cNvSpPr/>
            <p:nvPr/>
          </p:nvSpPr>
          <p:spPr>
            <a:xfrm>
              <a:off x="6626865" y="5474122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Elipse 17"/>
            <p:cNvSpPr/>
            <p:nvPr/>
          </p:nvSpPr>
          <p:spPr>
            <a:xfrm>
              <a:off x="7341394" y="5484283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/>
            <p:cNvSpPr/>
            <p:nvPr/>
          </p:nvSpPr>
          <p:spPr>
            <a:xfrm>
              <a:off x="8080203" y="5484283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973667" y="5945293"/>
              <a:ext cx="7205133" cy="0"/>
            </a:xfrm>
            <a:prstGeom prst="lin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3768571" y="5852160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/>
            <p:cNvSpPr/>
            <p:nvPr/>
          </p:nvSpPr>
          <p:spPr>
            <a:xfrm>
              <a:off x="1606115" y="5852160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/>
            <p:cNvSpPr/>
            <p:nvPr/>
          </p:nvSpPr>
          <p:spPr>
            <a:xfrm>
              <a:off x="2331696" y="5855334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Elipse 23"/>
            <p:cNvSpPr/>
            <p:nvPr/>
          </p:nvSpPr>
          <p:spPr>
            <a:xfrm>
              <a:off x="3061463" y="5852160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Elipse 24"/>
            <p:cNvSpPr/>
            <p:nvPr/>
          </p:nvSpPr>
          <p:spPr>
            <a:xfrm>
              <a:off x="880534" y="5852160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Elipse 25"/>
            <p:cNvSpPr/>
            <p:nvPr/>
          </p:nvSpPr>
          <p:spPr>
            <a:xfrm>
              <a:off x="4483100" y="5854805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Elipse 26"/>
            <p:cNvSpPr/>
            <p:nvPr/>
          </p:nvSpPr>
          <p:spPr>
            <a:xfrm>
              <a:off x="5205228" y="5850043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Elipse 27"/>
            <p:cNvSpPr/>
            <p:nvPr/>
          </p:nvSpPr>
          <p:spPr>
            <a:xfrm>
              <a:off x="5919757" y="5845809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6626865" y="5839882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7341394" y="5850043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8080203" y="5850043"/>
              <a:ext cx="186266" cy="186266"/>
            </a:xfrm>
            <a:prstGeom prst="ellipse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2" name="Conector recto de flecha 31"/>
          <p:cNvCxnSpPr>
            <a:endCxn id="10" idx="0"/>
          </p:cNvCxnSpPr>
          <p:nvPr/>
        </p:nvCxnSpPr>
        <p:spPr>
          <a:xfrm flipH="1">
            <a:off x="1699248" y="5173980"/>
            <a:ext cx="12" cy="3124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154596" y="6063880"/>
            <a:ext cx="0" cy="3369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783033" y="4621769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Varias pistas:</a:t>
            </a:r>
            <a:endParaRPr lang="es-ES" b="1" dirty="0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0168"/>
            <a:ext cx="7013403" cy="3528874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15" y="336454"/>
            <a:ext cx="885431" cy="9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-3.61111E-6 -0.063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4" y="457201"/>
            <a:ext cx="7704667" cy="733424"/>
          </a:xfrm>
        </p:spPr>
        <p:txBody>
          <a:bodyPr/>
          <a:lstStyle/>
          <a:p>
            <a:r>
              <a:rPr lang="es-ES" dirty="0" smtClean="0"/>
              <a:t>Salida GPIO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57293" y="3842704"/>
            <a:ext cx="2513541" cy="24696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b="1" dirty="0" smtClean="0"/>
              <a:t>ALTERNATIVAS</a:t>
            </a:r>
          </a:p>
          <a:p>
            <a:r>
              <a:rPr lang="es-ES" sz="1800" dirty="0" smtClean="0"/>
              <a:t> </a:t>
            </a:r>
            <a:r>
              <a:rPr lang="es-ES" sz="1800" strike="sngStrike" dirty="0" smtClean="0"/>
              <a:t>Sistema de archivos</a:t>
            </a:r>
          </a:p>
          <a:p>
            <a:r>
              <a:rPr lang="es-ES" sz="1800" dirty="0" smtClean="0"/>
              <a:t> </a:t>
            </a:r>
            <a:r>
              <a:rPr lang="es-ES" sz="1800" strike="sngStrike" dirty="0" smtClean="0"/>
              <a:t>Llamadas al sistema</a:t>
            </a:r>
          </a:p>
          <a:p>
            <a:r>
              <a:rPr lang="es-ES" sz="1800" dirty="0" smtClean="0"/>
              <a:t>Mapa en memoria.</a:t>
            </a:r>
          </a:p>
          <a:p>
            <a:pPr lvl="1"/>
            <a:r>
              <a:rPr lang="es-ES" sz="1400" b="1" dirty="0" smtClean="0"/>
              <a:t>Ahorro</a:t>
            </a:r>
            <a:r>
              <a:rPr lang="es-ES" sz="1400" dirty="0" smtClean="0"/>
              <a:t>: 44 – </a:t>
            </a:r>
            <a:r>
              <a:rPr lang="es-ES" sz="1400" dirty="0" smtClean="0"/>
              <a:t>8 </a:t>
            </a:r>
            <a:r>
              <a:rPr lang="es-ES" sz="1400" dirty="0" smtClean="0"/>
              <a:t>= </a:t>
            </a:r>
            <a:r>
              <a:rPr lang="es-ES" sz="1400" b="1" dirty="0" smtClean="0"/>
              <a:t>36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424-CF42-4985-A288-E48E084C3595}" type="slidenum">
              <a:rPr lang="es-ES" smtClean="0"/>
              <a:t>9</a:t>
            </a:fld>
            <a:endParaRPr lang="es-ES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57929"/>
              </p:ext>
            </p:extLst>
          </p:nvPr>
        </p:nvGraphicFramePr>
        <p:xfrm>
          <a:off x="1343557" y="1397000"/>
          <a:ext cx="4113736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217"/>
                <a:gridCol w="514217"/>
                <a:gridCol w="514217"/>
                <a:gridCol w="514217"/>
                <a:gridCol w="514217"/>
                <a:gridCol w="514217"/>
                <a:gridCol w="514217"/>
                <a:gridCol w="51421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PISTAS</a:t>
                      </a:r>
                      <a:endParaRPr lang="es-E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96396"/>
              </p:ext>
            </p:extLst>
          </p:nvPr>
        </p:nvGraphicFramePr>
        <p:xfrm>
          <a:off x="7363617" y="1397000"/>
          <a:ext cx="13231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GPIO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Canal 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Canal 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Canal 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Canal 4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Reloj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Conector recto de flecha 9"/>
          <p:cNvCxnSpPr/>
          <p:nvPr/>
        </p:nvCxnSpPr>
        <p:spPr>
          <a:xfrm>
            <a:off x="5457293" y="1914525"/>
            <a:ext cx="190632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5457293" y="2324100"/>
            <a:ext cx="190632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5457293" y="2686050"/>
            <a:ext cx="190632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457293" y="3057525"/>
            <a:ext cx="190632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6753225" y="3429000"/>
            <a:ext cx="610392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bre 17"/>
          <p:cNvSpPr/>
          <p:nvPr/>
        </p:nvSpPr>
        <p:spPr>
          <a:xfrm>
            <a:off x="3415242" y="3829050"/>
            <a:ext cx="1428750" cy="0"/>
          </a:xfrm>
          <a:custGeom>
            <a:avLst/>
            <a:gdLst>
              <a:gd name="connsiteX0" fmla="*/ 0 w 1428750"/>
              <a:gd name="connsiteY0" fmla="*/ 0 h 0"/>
              <a:gd name="connsiteX1" fmla="*/ 1428750 w 1428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0">
                <a:moveTo>
                  <a:pt x="0" y="0"/>
                </a:moveTo>
                <a:lnTo>
                  <a:pt x="142875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orma libre 18"/>
          <p:cNvSpPr/>
          <p:nvPr/>
        </p:nvSpPr>
        <p:spPr>
          <a:xfrm>
            <a:off x="3415242" y="5581650"/>
            <a:ext cx="1428750" cy="0"/>
          </a:xfrm>
          <a:custGeom>
            <a:avLst/>
            <a:gdLst>
              <a:gd name="connsiteX0" fmla="*/ 0 w 1428750"/>
              <a:gd name="connsiteY0" fmla="*/ 0 h 0"/>
              <a:gd name="connsiteX1" fmla="*/ 1428750 w 1428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0">
                <a:moveTo>
                  <a:pt x="0" y="0"/>
                </a:moveTo>
                <a:lnTo>
                  <a:pt x="142875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/>
          <p:cNvSpPr/>
          <p:nvPr/>
        </p:nvSpPr>
        <p:spPr>
          <a:xfrm>
            <a:off x="3415242" y="4561841"/>
            <a:ext cx="1428750" cy="0"/>
          </a:xfrm>
          <a:custGeom>
            <a:avLst/>
            <a:gdLst>
              <a:gd name="connsiteX0" fmla="*/ 0 w 1428750"/>
              <a:gd name="connsiteY0" fmla="*/ 0 h 0"/>
              <a:gd name="connsiteX1" fmla="*/ 1428750 w 1428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0">
                <a:moveTo>
                  <a:pt x="0" y="0"/>
                </a:moveTo>
                <a:lnTo>
                  <a:pt x="142875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2681290" y="3829050"/>
            <a:ext cx="733952" cy="3143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2681290" y="4561841"/>
            <a:ext cx="733952" cy="3143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2681290" y="5277169"/>
            <a:ext cx="733952" cy="3143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orma libre 24"/>
          <p:cNvSpPr/>
          <p:nvPr/>
        </p:nvSpPr>
        <p:spPr>
          <a:xfrm>
            <a:off x="2672292" y="6000750"/>
            <a:ext cx="2162175" cy="314325"/>
          </a:xfrm>
          <a:custGeom>
            <a:avLst/>
            <a:gdLst>
              <a:gd name="connsiteX0" fmla="*/ 0 w 2162175"/>
              <a:gd name="connsiteY0" fmla="*/ 285750 h 314325"/>
              <a:gd name="connsiteX1" fmla="*/ 1438275 w 2162175"/>
              <a:gd name="connsiteY1" fmla="*/ 285750 h 314325"/>
              <a:gd name="connsiteX2" fmla="*/ 1438275 w 2162175"/>
              <a:gd name="connsiteY2" fmla="*/ 0 h 314325"/>
              <a:gd name="connsiteX3" fmla="*/ 1809750 w 2162175"/>
              <a:gd name="connsiteY3" fmla="*/ 0 h 314325"/>
              <a:gd name="connsiteX4" fmla="*/ 1809750 w 2162175"/>
              <a:gd name="connsiteY4" fmla="*/ 314325 h 314325"/>
              <a:gd name="connsiteX5" fmla="*/ 2162175 w 2162175"/>
              <a:gd name="connsiteY5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2175" h="314325">
                <a:moveTo>
                  <a:pt x="0" y="285750"/>
                </a:moveTo>
                <a:lnTo>
                  <a:pt x="1438275" y="285750"/>
                </a:lnTo>
                <a:lnTo>
                  <a:pt x="1438275" y="0"/>
                </a:lnTo>
                <a:lnTo>
                  <a:pt x="1809750" y="0"/>
                </a:lnTo>
                <a:lnTo>
                  <a:pt x="1809750" y="314325"/>
                </a:lnTo>
                <a:lnTo>
                  <a:pt x="2162175" y="314325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1658272" y="379944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Canal 1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51057" y="452032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Canal 2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658272" y="521231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Canal 3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658271" y="5943047"/>
            <a:ext cx="66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Reloj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3962504" y="631237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sleep</a:t>
            </a:r>
            <a:r>
              <a:rPr lang="es-ES" dirty="0" smtClean="0"/>
              <a:t>()</a:t>
            </a:r>
            <a:endParaRPr lang="es-ES" dirty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40" y="487028"/>
            <a:ext cx="456131" cy="67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9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A9228050-2969-402F-8B32-D35390AE0E07}" vid="{85AEF70D-D10B-4E67-914D-81B48F03A3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737</TotalTime>
  <Words>324</Words>
  <Application>Microsoft Office PowerPoint</Application>
  <PresentationFormat>Presentación en pantalla (4:3)</PresentationFormat>
  <Paragraphs>166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Corbel</vt:lpstr>
      <vt:lpstr>Tema1</vt:lpstr>
      <vt:lpstr>Visio</vt:lpstr>
      <vt:lpstr>Proyecto Fin de Carrera</vt:lpstr>
      <vt:lpstr>Objetivos</vt:lpstr>
      <vt:lpstr>Órgano de la Parroquia de Santa Fe</vt:lpstr>
      <vt:lpstr>Arquitectura del sistema</vt:lpstr>
      <vt:lpstr>Diseño del sistema</vt:lpstr>
      <vt:lpstr>Diseño interno</vt:lpstr>
      <vt:lpstr>Analizador de MIDI</vt:lpstr>
      <vt:lpstr>Reproductor</vt:lpstr>
      <vt:lpstr>Salida GPIO</vt:lpstr>
      <vt:lpstr>Diseño interfaz</vt:lpstr>
      <vt:lpstr>Base de datos</vt:lpstr>
      <vt:lpstr>Seguridad</vt:lpstr>
      <vt:lpstr>Validación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 de Carrera</dc:title>
  <dc:creator>Vikman</dc:creator>
  <cp:lastModifiedBy>Vikman</cp:lastModifiedBy>
  <cp:revision>53</cp:revision>
  <dcterms:created xsi:type="dcterms:W3CDTF">2015-09-21T14:51:22Z</dcterms:created>
  <dcterms:modified xsi:type="dcterms:W3CDTF">2015-09-22T09:58:39Z</dcterms:modified>
</cp:coreProperties>
</file>