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64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40" autoAdjust="0"/>
    <p:restoredTop sz="99046" autoAdjust="0"/>
  </p:normalViewPr>
  <p:slideViewPr>
    <p:cSldViewPr snapToGrid="0" snapToObjects="1">
      <p:cViewPr varScale="1">
        <p:scale>
          <a:sx n="87" d="100"/>
          <a:sy n="87" d="100"/>
        </p:scale>
        <p:origin x="12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786A1-AF3D-C049-8916-4F9B530F5027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3C1FF-4CE9-F64A-A178-469FDBFF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3C1FF-4CE9-F64A-A178-469FDBFF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3C1FF-4CE9-F64A-A178-469FDBFF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C138-8EEA-EB4A-9C10-EAC2FE7FF271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1AE7-5158-2345-AFF5-4FE86B6D8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Sincre Deployment Guide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v</a:t>
            </a:r>
            <a:r>
              <a:rPr lang="en-US" i="1" dirty="0" smtClean="0"/>
              <a:t>ersion 1.0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32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6633754" y="87103"/>
            <a:ext cx="2001116" cy="162115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298462" y="81630"/>
            <a:ext cx="1504461" cy="162115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26858" y="236593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S3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26858" y="1069406"/>
            <a:ext cx="200111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26859" y="3246731"/>
            <a:ext cx="1422794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S3/DynamoDB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426858" y="4431089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ElastiCache </a:t>
            </a:r>
            <a:r>
              <a:rPr lang="en-US" sz="1400" b="1" dirty="0" smtClean="0"/>
              <a:t>(Radis)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26859" y="5270268"/>
            <a:ext cx="200111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415520" y="6124305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SQS</a:t>
            </a:r>
            <a:endParaRPr lang="en-US" sz="2000" dirty="0" smtClean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427416" y="654520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0993" y="3455695"/>
            <a:ext cx="268110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8392" y="4849016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8392" y="5688195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9610" y="87103"/>
            <a:ext cx="2423816" cy="161568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610" y="2190021"/>
            <a:ext cx="2423816" cy="161568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53629" y="4242602"/>
            <a:ext cx="2423816" cy="2461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138581" y="3455695"/>
            <a:ext cx="0" cy="97539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020" y="2807779"/>
            <a:ext cx="113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Layer-C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583" y="5085602"/>
            <a:ext cx="118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Layer-D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63" y="960273"/>
            <a:ext cx="1154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Frame Processor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31" y="3158157"/>
            <a:ext cx="1263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Indexing &amp; Storage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073" y="5457363"/>
            <a:ext cx="59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Search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8465" y="619139"/>
            <a:ext cx="142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Layer-A/B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6859" y="2389852"/>
            <a:ext cx="911031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Cache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65328" y="2389852"/>
            <a:ext cx="96264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51248" y="2822368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4038" y="1487333"/>
            <a:ext cx="0" cy="9025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37890" y="2471819"/>
            <a:ext cx="12743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22404" y="5085602"/>
            <a:ext cx="2423816" cy="16192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33754" y="6008889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ElastiCache </a:t>
            </a:r>
            <a:r>
              <a:rPr lang="en-US" sz="1400" b="1" dirty="0" smtClean="0"/>
              <a:t>(Radis)</a:t>
            </a:r>
            <a:endParaRPr lang="en-US" sz="14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633754" y="5258168"/>
            <a:ext cx="200111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EC2</a:t>
            </a:r>
            <a:endParaRPr lang="en-US" sz="19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416078" y="6551709"/>
            <a:ext cx="0" cy="276982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3" idx="1"/>
          </p:cNvCxnSpPr>
          <p:nvPr/>
        </p:nvCxnSpPr>
        <p:spPr>
          <a:xfrm>
            <a:off x="3438771" y="526963"/>
            <a:ext cx="985346" cy="0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1248" y="5027349"/>
            <a:ext cx="114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Layer-X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6904" y="5377727"/>
            <a:ext cx="12190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Streaming Service</a:t>
            </a:r>
            <a:endParaRPr lang="en-US" sz="900" b="1" i="1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406311" y="6838460"/>
            <a:ext cx="2643715" cy="0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424117" y="897456"/>
            <a:ext cx="124805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Manager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4427876" y="1279769"/>
            <a:ext cx="1244300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Manager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4424117" y="400536"/>
            <a:ext cx="1248059" cy="252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Video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72" idx="2"/>
          </p:cNvCxnSpPr>
          <p:nvPr/>
        </p:nvCxnSpPr>
        <p:spPr>
          <a:xfrm flipV="1">
            <a:off x="5050026" y="1524573"/>
            <a:ext cx="0" cy="5313887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44997" y="32045"/>
            <a:ext cx="121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Job Scheduler</a:t>
            </a:r>
            <a:endParaRPr lang="en-US" sz="14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6989517" y="400536"/>
            <a:ext cx="1248059" cy="252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Video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7810288" y="851210"/>
            <a:ext cx="69870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Search</a:t>
            </a:r>
            <a:endParaRPr lang="en-US" sz="1200" i="1" dirty="0"/>
          </a:p>
        </p:txBody>
      </p:sp>
      <p:sp>
        <p:nvSpPr>
          <p:cNvPr id="102" name="Rounded Rectangle 101"/>
          <p:cNvSpPr/>
          <p:nvPr/>
        </p:nvSpPr>
        <p:spPr>
          <a:xfrm>
            <a:off x="6722000" y="851211"/>
            <a:ext cx="69870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Store</a:t>
            </a:r>
            <a:endParaRPr lang="en-US" sz="12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429482" y="830433"/>
            <a:ext cx="41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 smtClean="0"/>
              <a:t>OR</a:t>
            </a:r>
            <a:endParaRPr lang="en-US" sz="1200" b="1" i="1" u="sng" dirty="0"/>
          </a:p>
        </p:txBody>
      </p:sp>
      <p:sp>
        <p:nvSpPr>
          <p:cNvPr id="104" name="Rounded Rectangle 103"/>
          <p:cNvSpPr/>
          <p:nvPr/>
        </p:nvSpPr>
        <p:spPr>
          <a:xfrm>
            <a:off x="7234672" y="1316800"/>
            <a:ext cx="776097" cy="244804"/>
          </a:xfrm>
          <a:prstGeom prst="roundRect">
            <a:avLst/>
          </a:prstGeom>
          <a:solidFill>
            <a:srgbClr val="0080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Playback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990858" y="35505"/>
            <a:ext cx="136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Request</a:t>
            </a:r>
            <a:endParaRPr lang="en-US" sz="1400" b="1" dirty="0"/>
          </a:p>
        </p:txBody>
      </p:sp>
      <p:cxnSp>
        <p:nvCxnSpPr>
          <p:cNvPr id="107" name="Straight Arrow Connector 106"/>
          <p:cNvCxnSpPr>
            <a:stCxn id="56" idx="0"/>
            <a:endCxn id="104" idx="2"/>
          </p:cNvCxnSpPr>
          <p:nvPr/>
        </p:nvCxnSpPr>
        <p:spPr>
          <a:xfrm flipH="1" flipV="1">
            <a:off x="7622721" y="1561604"/>
            <a:ext cx="11591" cy="369656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5" idx="0"/>
            <a:endCxn id="56" idx="2"/>
          </p:cNvCxnSpPr>
          <p:nvPr/>
        </p:nvCxnSpPr>
        <p:spPr>
          <a:xfrm flipV="1">
            <a:off x="7634312" y="5676095"/>
            <a:ext cx="0" cy="33279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55" idx="1"/>
          </p:cNvCxnSpPr>
          <p:nvPr/>
        </p:nvCxnSpPr>
        <p:spPr>
          <a:xfrm flipV="1">
            <a:off x="5187462" y="6217853"/>
            <a:ext cx="1446292" cy="6755"/>
          </a:xfrm>
          <a:prstGeom prst="straightConnector1">
            <a:avLst/>
          </a:prstGeom>
          <a:ln w="635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855304" y="5978387"/>
            <a:ext cx="182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From  Frame Processor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129340" y="23832"/>
            <a:ext cx="4716880" cy="1783476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6" idx="1"/>
            <a:endCxn id="88" idx="3"/>
          </p:cNvCxnSpPr>
          <p:nvPr/>
        </p:nvCxnSpPr>
        <p:spPr>
          <a:xfrm flipH="1" flipV="1">
            <a:off x="5802923" y="892208"/>
            <a:ext cx="830831" cy="5473"/>
          </a:xfrm>
          <a:prstGeom prst="straightConnector1">
            <a:avLst/>
          </a:prstGeom>
          <a:ln w="6350" cmpd="sng">
            <a:solidFill>
              <a:schemeClr val="tx1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564994" y="1037401"/>
            <a:ext cx="932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Frame Processor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24890" y="204868"/>
            <a:ext cx="9778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Raw Video Bucket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911211" y="3201981"/>
            <a:ext cx="1006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Processed Dataset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1871" y="2331238"/>
            <a:ext cx="97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De-Serialize  Data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97736" y="2620404"/>
            <a:ext cx="795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Serialize Data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82556" y="5240961"/>
            <a:ext cx="92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Search Algorithm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51540" y="5214186"/>
            <a:ext cx="958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Streaming Engine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2897534" y="3406211"/>
            <a:ext cx="63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Search?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91922" y="6089654"/>
            <a:ext cx="901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Message Queue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78978" y="719672"/>
            <a:ext cx="46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Frame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899861" y="181019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FeatureVector, Histogram, FrameIndex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87728" y="3914210"/>
            <a:ext cx="1622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Data: </a:t>
            </a:r>
            <a:r>
              <a:rPr lang="en-US" sz="900" b="1" i="1" dirty="0" smtClean="0">
                <a:latin typeface="Arial Narrow"/>
                <a:cs typeface="Arial Narrow"/>
              </a:rPr>
              <a:t>Frames Search </a:t>
            </a:r>
            <a:r>
              <a:rPr lang="en-US" sz="900" b="1" i="1" dirty="0">
                <a:latin typeface="Arial Narrow"/>
                <a:cs typeface="Arial Narrow"/>
              </a:rPr>
              <a:t>{</a:t>
            </a:r>
            <a:r>
              <a:rPr lang="en-US" sz="900" b="1" i="1" dirty="0" smtClean="0">
                <a:latin typeface="Arial Narrow"/>
                <a:cs typeface="Arial Narrow"/>
              </a:rPr>
              <a:t>Property</a:t>
            </a:r>
            <a:r>
              <a:rPr lang="en-US" sz="900" b="1" i="1" dirty="0">
                <a:latin typeface="Arial Narrow"/>
                <a:cs typeface="Arial Narrow"/>
              </a:rPr>
              <a:t>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617223" y="2891006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Data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64147" y="4911933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Data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366389" y="5747555"/>
            <a:ext cx="81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Search Result</a:t>
            </a:r>
            <a:endParaRPr lang="en-US" sz="900" b="1" dirty="0">
              <a:latin typeface="Arial Narrow"/>
              <a:cs typeface="Arial Narrow"/>
            </a:endParaRPr>
          </a:p>
        </p:txBody>
      </p:sp>
      <p:cxnSp>
        <p:nvCxnSpPr>
          <p:cNvPr id="69" name="Straight Arrow Connector 68"/>
          <p:cNvCxnSpPr>
            <a:stCxn id="5" idx="3"/>
          </p:cNvCxnSpPr>
          <p:nvPr/>
        </p:nvCxnSpPr>
        <p:spPr>
          <a:xfrm flipV="1">
            <a:off x="3427973" y="1037401"/>
            <a:ext cx="996144" cy="240969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3"/>
            <a:endCxn id="72" idx="1"/>
          </p:cNvCxnSpPr>
          <p:nvPr/>
        </p:nvCxnSpPr>
        <p:spPr>
          <a:xfrm>
            <a:off x="3427973" y="1278370"/>
            <a:ext cx="999903" cy="123801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02833" y="165733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Parameters</a:t>
            </a:r>
          </a:p>
          <a:p>
            <a:pPr algn="ctr"/>
            <a:r>
              <a:rPr lang="en-US" sz="1200" dirty="0" smtClean="0"/>
              <a:t>ROIparameter, FrameRate, VideoResolution </a:t>
            </a:r>
            <a:endParaRPr lang="en-US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02833" y="4870435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Video Encoder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- ROI Shape Injection</a:t>
            </a:r>
          </a:p>
          <a:p>
            <a:pPr algn="ctr"/>
            <a:r>
              <a:rPr lang="en-US" sz="1200" dirty="0" smtClean="0"/>
              <a:t>- Frame Rate Adaptation</a:t>
            </a:r>
          </a:p>
          <a:p>
            <a:pPr algn="ctr"/>
            <a:r>
              <a:rPr lang="en-US" sz="1200" dirty="0" smtClean="0"/>
              <a:t>- Resolution Adaptation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2833" y="327235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Sender</a:t>
            </a:r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06483" y="4870435"/>
            <a:ext cx="2211917" cy="91440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Grabber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06483" y="327235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Receiver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06483" y="1657334"/>
            <a:ext cx="221191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Communication Module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84245" y="1440547"/>
            <a:ext cx="2651174" cy="457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0584" y="1440547"/>
            <a:ext cx="2664827" cy="457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2608792" y="4186754"/>
            <a:ext cx="0" cy="683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6412442" y="2571734"/>
            <a:ext cx="0" cy="70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02833" y="6307650"/>
            <a:ext cx="2211917" cy="455081"/>
          </a:xfrm>
          <a:prstGeom prst="rect">
            <a:avLst/>
          </a:prstGeom>
          <a:ln w="38100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Video Database</a:t>
            </a:r>
            <a:endParaRPr lang="en-US" sz="11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306483" y="6307650"/>
            <a:ext cx="2211917" cy="4550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2000"/>
                </a:schemeClr>
              </a:gs>
              <a:gs pos="35000">
                <a:schemeClr val="accent1">
                  <a:tint val="37000"/>
                  <a:satMod val="300000"/>
                  <a:alpha val="22000"/>
                </a:schemeClr>
              </a:gs>
              <a:gs pos="100000">
                <a:schemeClr val="accent1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Video on Disk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4" idx="2"/>
          </p:cNvCxnSpPr>
          <p:nvPr/>
        </p:nvCxnSpPr>
        <p:spPr>
          <a:xfrm flipV="1">
            <a:off x="2608792" y="5784835"/>
            <a:ext cx="0" cy="52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6" idx="2"/>
          </p:cNvCxnSpPr>
          <p:nvPr/>
        </p:nvCxnSpPr>
        <p:spPr>
          <a:xfrm flipV="1">
            <a:off x="6412442" y="5784835"/>
            <a:ext cx="0" cy="522815"/>
          </a:xfrm>
          <a:prstGeom prst="straightConnector1">
            <a:avLst/>
          </a:prstGeom>
          <a:ln w="12700" cmpd="sng"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 rot="5400000">
            <a:off x="6011601" y="1076575"/>
            <a:ext cx="801681" cy="3175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42832" y="379403"/>
            <a:ext cx="2211917" cy="455081"/>
          </a:xfrm>
          <a:prstGeom prst="rect">
            <a:avLst/>
          </a:prstGeom>
          <a:ln w="38100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10790" y="1063489"/>
            <a:ext cx="793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RTSP/RTP</a:t>
            </a:r>
            <a:endParaRPr lang="en-US" sz="11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0571" y="227870"/>
            <a:ext cx="466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Video Streaming Architecture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93" y="1538362"/>
            <a:ext cx="121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latin typeface="Apple Chancery"/>
                <a:cs typeface="Apple Chancery"/>
              </a:rPr>
              <a:t>Frame </a:t>
            </a:r>
          </a:p>
          <a:p>
            <a:pPr algn="ctr"/>
            <a:r>
              <a:rPr lang="en-US" b="1" i="1" dirty="0" smtClean="0">
                <a:latin typeface="Apple Chancery"/>
                <a:cs typeface="Apple Chancery"/>
              </a:rPr>
              <a:t>Processor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8574" y="1549058"/>
            <a:ext cx="130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Streaming </a:t>
            </a:r>
          </a:p>
          <a:p>
            <a:r>
              <a:rPr lang="en-US" b="1" i="1" dirty="0" smtClean="0">
                <a:latin typeface="Apple Chancery"/>
                <a:cs typeface="Apple Chancery"/>
              </a:rPr>
              <a:t>Engine</a:t>
            </a:r>
            <a:endParaRPr lang="en-US" b="1" i="1" dirty="0">
              <a:latin typeface="Apple Chancery"/>
              <a:cs typeface="Apple Chancery"/>
            </a:endParaRPr>
          </a:p>
        </p:txBody>
      </p: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7518400" y="2114098"/>
            <a:ext cx="132823" cy="436"/>
          </a:xfrm>
          <a:prstGeom prst="line">
            <a:avLst/>
          </a:prstGeom>
          <a:ln w="3175" cmpd="sng">
            <a:solidFill>
              <a:srgbClr val="A6A6A6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60360" y="2115346"/>
            <a:ext cx="0" cy="3242143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18400" y="5350872"/>
            <a:ext cx="132823" cy="436"/>
          </a:xfrm>
          <a:prstGeom prst="line">
            <a:avLst/>
          </a:prstGeom>
          <a:ln w="12700" cmpd="sng">
            <a:solidFill>
              <a:srgbClr val="A6A6A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81691" y="2108729"/>
            <a:ext cx="0" cy="3242143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378931" y="5333888"/>
            <a:ext cx="132823" cy="436"/>
          </a:xfrm>
          <a:prstGeom prst="line">
            <a:avLst/>
          </a:prstGeom>
          <a:ln w="3175" cmpd="sng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70010" y="2123400"/>
            <a:ext cx="132823" cy="436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714750" y="3499895"/>
            <a:ext cx="1591733" cy="3102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55977" y="3527494"/>
            <a:ext cx="1686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HTTPS: Amazon ElastiCache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0858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71500" y="336745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version 1.2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635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6633754" y="87103"/>
            <a:ext cx="2001116" cy="162115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298462" y="81630"/>
            <a:ext cx="1504461" cy="1621155"/>
          </a:xfrm>
          <a:prstGeom prst="round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7416" y="236593"/>
            <a:ext cx="1000557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S3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27416" y="1069406"/>
            <a:ext cx="1000557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26859" y="3246731"/>
            <a:ext cx="1422794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S3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426858" y="4431089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ElastiCache </a:t>
            </a:r>
            <a:r>
              <a:rPr lang="en-US" sz="1400" b="1" dirty="0" smtClean="0"/>
              <a:t>(Radis)</a:t>
            </a:r>
            <a:endParaRPr lang="en-US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26859" y="5270268"/>
            <a:ext cx="200111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415520" y="6124305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SQS</a:t>
            </a:r>
            <a:endParaRPr lang="en-US" sz="2000" dirty="0" smtClean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927695" y="654520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0993" y="3455695"/>
            <a:ext cx="268110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8392" y="4849016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18392" y="5688195"/>
            <a:ext cx="0" cy="414886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19610" y="87103"/>
            <a:ext cx="2423816" cy="161568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610" y="2190021"/>
            <a:ext cx="2423816" cy="161568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53629" y="4242602"/>
            <a:ext cx="2423816" cy="246122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129789" y="3455695"/>
            <a:ext cx="0" cy="975394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020" y="2807779"/>
            <a:ext cx="113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Layer-C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583" y="5085602"/>
            <a:ext cx="118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Layer-D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163" y="960273"/>
            <a:ext cx="1154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Frame Processor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31" y="3158157"/>
            <a:ext cx="12635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Indexing &amp; Storage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0073" y="5457363"/>
            <a:ext cx="59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Search</a:t>
            </a:r>
            <a:endParaRPr lang="en-US" sz="900" b="1" i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8465" y="619139"/>
            <a:ext cx="142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Layer-A/B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701" y="2337903"/>
            <a:ext cx="704154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SQS</a:t>
            </a:r>
            <a:endParaRPr lang="en-US" sz="20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65959" y="2765307"/>
            <a:ext cx="0" cy="4814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2927695" y="1487333"/>
            <a:ext cx="0" cy="85057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07828" y="2424761"/>
            <a:ext cx="42039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22404" y="5085602"/>
            <a:ext cx="2423816" cy="16192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33754" y="6008889"/>
            <a:ext cx="2001115" cy="41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ElastiCache</a:t>
            </a:r>
            <a:r>
              <a:rPr lang="en-US" sz="2000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Radis</a:t>
            </a:r>
            <a:r>
              <a:rPr lang="en-US" sz="1400" b="1" dirty="0" smtClean="0"/>
              <a:t>)</a:t>
            </a:r>
            <a:endParaRPr lang="en-US" sz="14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633754" y="5258168"/>
            <a:ext cx="200111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EC2</a:t>
            </a:r>
            <a:endParaRPr lang="en-US" sz="19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416078" y="6551709"/>
            <a:ext cx="0" cy="276982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3" idx="1"/>
          </p:cNvCxnSpPr>
          <p:nvPr/>
        </p:nvCxnSpPr>
        <p:spPr>
          <a:xfrm>
            <a:off x="3438771" y="526963"/>
            <a:ext cx="985346" cy="0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41248" y="5027349"/>
            <a:ext cx="114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Layer-X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6904" y="5377727"/>
            <a:ext cx="12190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latin typeface="Arial"/>
                <a:cs typeface="Arial"/>
              </a:rPr>
              <a:t>Streaming Service</a:t>
            </a:r>
            <a:endParaRPr lang="en-US" sz="900" b="1" i="1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406311" y="6838460"/>
            <a:ext cx="2643715" cy="0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424117" y="897456"/>
            <a:ext cx="124805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Manager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4427876" y="1279769"/>
            <a:ext cx="1244300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Manager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4424117" y="400536"/>
            <a:ext cx="1248059" cy="252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Video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72" idx="2"/>
          </p:cNvCxnSpPr>
          <p:nvPr/>
        </p:nvCxnSpPr>
        <p:spPr>
          <a:xfrm flipV="1">
            <a:off x="5050026" y="1524573"/>
            <a:ext cx="0" cy="5313887"/>
          </a:xfrm>
          <a:prstGeom prst="straightConnector1">
            <a:avLst/>
          </a:prstGeom>
          <a:ln w="6350" cmpd="sng">
            <a:solidFill>
              <a:srgbClr val="4F81BD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44997" y="32045"/>
            <a:ext cx="121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Job Scheduler</a:t>
            </a:r>
            <a:endParaRPr lang="en-US" sz="14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6989517" y="400536"/>
            <a:ext cx="1248059" cy="2528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Video</a:t>
            </a:r>
            <a:endParaRPr lang="en-US" sz="1200" dirty="0"/>
          </a:p>
        </p:txBody>
      </p:sp>
      <p:sp>
        <p:nvSpPr>
          <p:cNvPr id="101" name="Rounded Rectangle 100"/>
          <p:cNvSpPr/>
          <p:nvPr/>
        </p:nvSpPr>
        <p:spPr>
          <a:xfrm>
            <a:off x="7810288" y="851210"/>
            <a:ext cx="69870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Search</a:t>
            </a:r>
            <a:endParaRPr lang="en-US" sz="1200" i="1" dirty="0"/>
          </a:p>
        </p:txBody>
      </p:sp>
      <p:sp>
        <p:nvSpPr>
          <p:cNvPr id="102" name="Rounded Rectangle 101"/>
          <p:cNvSpPr/>
          <p:nvPr/>
        </p:nvSpPr>
        <p:spPr>
          <a:xfrm>
            <a:off x="6722000" y="851211"/>
            <a:ext cx="698709" cy="244804"/>
          </a:xfrm>
          <a:prstGeom prst="roundRect">
            <a:avLst/>
          </a:prstGeom>
          <a:solidFill>
            <a:srgbClr val="FFFF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Store</a:t>
            </a:r>
            <a:endParaRPr lang="en-US" sz="12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429482" y="830433"/>
            <a:ext cx="41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 smtClean="0"/>
              <a:t>OR</a:t>
            </a:r>
            <a:endParaRPr lang="en-US" sz="1200" b="1" i="1" u="sng" dirty="0"/>
          </a:p>
        </p:txBody>
      </p:sp>
      <p:sp>
        <p:nvSpPr>
          <p:cNvPr id="104" name="Rounded Rectangle 103"/>
          <p:cNvSpPr/>
          <p:nvPr/>
        </p:nvSpPr>
        <p:spPr>
          <a:xfrm>
            <a:off x="7234672" y="1316800"/>
            <a:ext cx="776097" cy="244804"/>
          </a:xfrm>
          <a:prstGeom prst="roundRect">
            <a:avLst/>
          </a:prstGeom>
          <a:solidFill>
            <a:srgbClr val="008000"/>
          </a:solidFill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Playback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990858" y="35505"/>
            <a:ext cx="136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Service Request</a:t>
            </a:r>
            <a:endParaRPr lang="en-US" sz="1400" b="1" dirty="0"/>
          </a:p>
        </p:txBody>
      </p:sp>
      <p:cxnSp>
        <p:nvCxnSpPr>
          <p:cNvPr id="107" name="Straight Arrow Connector 106"/>
          <p:cNvCxnSpPr>
            <a:stCxn id="56" idx="0"/>
            <a:endCxn id="104" idx="2"/>
          </p:cNvCxnSpPr>
          <p:nvPr/>
        </p:nvCxnSpPr>
        <p:spPr>
          <a:xfrm flipH="1" flipV="1">
            <a:off x="7622721" y="1561604"/>
            <a:ext cx="11591" cy="369656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5" idx="0"/>
            <a:endCxn id="56" idx="2"/>
          </p:cNvCxnSpPr>
          <p:nvPr/>
        </p:nvCxnSpPr>
        <p:spPr>
          <a:xfrm flipV="1">
            <a:off x="7634312" y="5676095"/>
            <a:ext cx="0" cy="33279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55" idx="1"/>
          </p:cNvCxnSpPr>
          <p:nvPr/>
        </p:nvCxnSpPr>
        <p:spPr>
          <a:xfrm flipV="1">
            <a:off x="5187462" y="6217853"/>
            <a:ext cx="1446292" cy="6755"/>
          </a:xfrm>
          <a:prstGeom prst="straightConnector1">
            <a:avLst/>
          </a:prstGeom>
          <a:ln w="6350" cmpd="sng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855304" y="5978387"/>
            <a:ext cx="182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/>
              <a:t>From  Frame Processor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129340" y="23832"/>
            <a:ext cx="4716880" cy="1783476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6" idx="1"/>
            <a:endCxn id="88" idx="3"/>
          </p:cNvCxnSpPr>
          <p:nvPr/>
        </p:nvCxnSpPr>
        <p:spPr>
          <a:xfrm flipH="1" flipV="1">
            <a:off x="5802923" y="892208"/>
            <a:ext cx="830831" cy="5473"/>
          </a:xfrm>
          <a:prstGeom prst="straightConnector1">
            <a:avLst/>
          </a:prstGeom>
          <a:ln w="6350" cmpd="sng">
            <a:solidFill>
              <a:schemeClr val="tx1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564994" y="1022161"/>
            <a:ext cx="932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Frame Processor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79927" y="726846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 Narrow"/>
                <a:cs typeface="Arial Narrow"/>
              </a:rPr>
              <a:t>Raw </a:t>
            </a:r>
            <a:r>
              <a:rPr lang="en-US" sz="800" b="1" dirty="0" smtClean="0">
                <a:latin typeface="Arial Narrow"/>
                <a:cs typeface="Arial Narrow"/>
              </a:rPr>
              <a:t>Video</a:t>
            </a:r>
            <a:endParaRPr lang="en-US" sz="800" b="1" dirty="0">
              <a:latin typeface="Arial Narrow"/>
              <a:cs typeface="Arial Narrow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99284" y="3212630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Bucket2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267115" y="2305665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Arial Narrow"/>
                <a:cs typeface="Arial Narrow"/>
              </a:rPr>
              <a:t>TransactionID: &lt;filepath&gt;</a:t>
            </a:r>
            <a:endParaRPr lang="en-US" sz="800" i="1" dirty="0">
              <a:latin typeface="Arial Narrow"/>
              <a:cs typeface="Arial Narrow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582556" y="5240961"/>
            <a:ext cx="92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Search Algorithm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51540" y="5214186"/>
            <a:ext cx="958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Streaming Engine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2897534" y="3406211"/>
            <a:ext cx="63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>
                <a:solidFill>
                  <a:schemeClr val="bg1">
                    <a:lumMod val="50000"/>
                  </a:schemeClr>
                </a:solidFill>
              </a:rPr>
              <a:t>Search?</a:t>
            </a:r>
            <a:endParaRPr lang="en-US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591922" y="6089654"/>
            <a:ext cx="901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Message Queue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482746" y="82253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 Narrow"/>
                <a:cs typeface="Arial Narrow"/>
              </a:rPr>
              <a:t>FeatureVector, </a:t>
            </a:r>
            <a:endParaRPr lang="en-US" sz="800" b="1" dirty="0" smtClean="0">
              <a:latin typeface="Arial Narrow"/>
              <a:cs typeface="Arial Narrow"/>
            </a:endParaRPr>
          </a:p>
          <a:p>
            <a:r>
              <a:rPr lang="en-US" sz="800" b="1" dirty="0" smtClean="0">
                <a:latin typeface="Arial Narrow"/>
                <a:cs typeface="Arial Narrow"/>
              </a:rPr>
              <a:t>Histogram</a:t>
            </a:r>
            <a:r>
              <a:rPr lang="en-US" sz="800" b="1" dirty="0" smtClean="0">
                <a:latin typeface="Arial Narrow"/>
                <a:cs typeface="Arial Narrow"/>
              </a:rPr>
              <a:t>, </a:t>
            </a:r>
            <a:endParaRPr lang="en-US" sz="800" b="1" dirty="0" smtClean="0">
              <a:latin typeface="Arial Narrow"/>
              <a:cs typeface="Arial Narrow"/>
            </a:endParaRPr>
          </a:p>
          <a:p>
            <a:r>
              <a:rPr lang="en-US" sz="800" b="1" dirty="0" smtClean="0">
                <a:latin typeface="Arial Narrow"/>
                <a:cs typeface="Arial Narrow"/>
              </a:rPr>
              <a:t>FrameIndex</a:t>
            </a:r>
            <a:endParaRPr lang="en-US" sz="800" b="1" dirty="0">
              <a:latin typeface="Arial Narrow"/>
              <a:cs typeface="Arial Narrow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87728" y="3914210"/>
            <a:ext cx="16221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Data: </a:t>
            </a:r>
            <a:r>
              <a:rPr lang="en-US" sz="900" b="1" i="1" dirty="0" smtClean="0">
                <a:latin typeface="Arial Narrow"/>
                <a:cs typeface="Arial Narrow"/>
              </a:rPr>
              <a:t>Frames Search </a:t>
            </a:r>
            <a:r>
              <a:rPr lang="en-US" sz="900" b="1" i="1" dirty="0">
                <a:latin typeface="Arial Narrow"/>
                <a:cs typeface="Arial Narrow"/>
              </a:rPr>
              <a:t>{</a:t>
            </a:r>
            <a:r>
              <a:rPr lang="en-US" sz="900" b="1" i="1" dirty="0" smtClean="0">
                <a:latin typeface="Arial Narrow"/>
                <a:cs typeface="Arial Narrow"/>
              </a:rPr>
              <a:t>Property</a:t>
            </a:r>
            <a:r>
              <a:rPr lang="en-US" sz="900" b="1" i="1" dirty="0">
                <a:latin typeface="Arial Narrow"/>
                <a:cs typeface="Arial Narrow"/>
              </a:rPr>
              <a:t>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219278" y="287707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 Narrow"/>
                <a:cs typeface="Arial Narrow"/>
              </a:rPr>
              <a:t>Filepath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364147" y="4911933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Data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366389" y="5747555"/>
            <a:ext cx="81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 Narrow"/>
                <a:cs typeface="Arial Narrow"/>
              </a:rPr>
              <a:t>Search Result</a:t>
            </a:r>
            <a:endParaRPr lang="en-US" sz="900" b="1" dirty="0">
              <a:latin typeface="Arial Narrow"/>
              <a:cs typeface="Arial Narrow"/>
            </a:endParaRPr>
          </a:p>
        </p:txBody>
      </p:sp>
      <p:cxnSp>
        <p:nvCxnSpPr>
          <p:cNvPr id="69" name="Straight Arrow Connector 68"/>
          <p:cNvCxnSpPr>
            <a:stCxn id="5" idx="3"/>
          </p:cNvCxnSpPr>
          <p:nvPr/>
        </p:nvCxnSpPr>
        <p:spPr>
          <a:xfrm flipV="1">
            <a:off x="3427973" y="1037402"/>
            <a:ext cx="996144" cy="240968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3"/>
            <a:endCxn id="72" idx="1"/>
          </p:cNvCxnSpPr>
          <p:nvPr/>
        </p:nvCxnSpPr>
        <p:spPr>
          <a:xfrm>
            <a:off x="3427973" y="1278370"/>
            <a:ext cx="999903" cy="123801"/>
          </a:xfrm>
          <a:prstGeom prst="straightConnector1">
            <a:avLst/>
          </a:prstGeom>
          <a:ln w="6350" cmpd="sng">
            <a:solidFill>
              <a:srgbClr val="4F81BD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957888" y="2765307"/>
            <a:ext cx="0" cy="4814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889837" y="2883712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 Narrow"/>
                <a:cs typeface="Arial Narrow"/>
              </a:rPr>
              <a:t>File</a:t>
            </a:r>
            <a:endParaRPr lang="en-US" sz="900" b="1" dirty="0">
              <a:latin typeface="Arial Narrow"/>
              <a:cs typeface="Arial Narro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0689" y="2580862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Arial Narrow"/>
                <a:cs typeface="Arial Narrow"/>
              </a:rPr>
              <a:t>Serialized Data</a:t>
            </a:r>
            <a:endParaRPr lang="en-US" sz="800" i="1" dirty="0">
              <a:latin typeface="Arial Narrow"/>
              <a:cs typeface="Arial Narrow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297565" y="2670947"/>
            <a:ext cx="426361" cy="0"/>
          </a:xfrm>
          <a:prstGeom prst="straightConnector1">
            <a:avLst/>
          </a:prstGeom>
          <a:ln w="635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8133" y="226170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Get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67683" y="2506192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Delete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73754" y="1800498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Put</a:t>
            </a:r>
            <a:r>
              <a:rPr lang="en-US" sz="800" dirty="0" smtClean="0"/>
              <a:t>: </a:t>
            </a:r>
            <a:r>
              <a:rPr lang="en-US" sz="800" i="1" dirty="0" smtClean="0"/>
              <a:t>Transaction type</a:t>
            </a:r>
          </a:p>
          <a:p>
            <a:r>
              <a:rPr lang="en-US" sz="800" i="1" dirty="0" smtClean="0"/>
              <a:t>         and filepath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1313616" y="241477"/>
            <a:ext cx="1000557" cy="411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S3</a:t>
            </a:r>
            <a:endParaRPr lang="en-US" sz="2000" dirty="0" smtClean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1543913" y="668539"/>
            <a:ext cx="0" cy="62384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43913" y="1297467"/>
            <a:ext cx="88823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0572" y="2337903"/>
            <a:ext cx="962645" cy="4179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EC2</a:t>
            </a:r>
            <a:endParaRPr lang="en-US" sz="2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1869851" y="20799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latin typeface="Arial Narrow"/>
                <a:cs typeface="Arial Narrow"/>
              </a:rPr>
              <a:t>Bucket2</a:t>
            </a:r>
            <a:endParaRPr lang="en-US" sz="900" b="1" i="1" dirty="0">
              <a:latin typeface="Arial Narrow"/>
              <a:cs typeface="Arial Narrow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83016" y="214123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 smtClean="0">
                <a:latin typeface="Arial Narrow"/>
                <a:cs typeface="Arial Narrow"/>
              </a:rPr>
              <a:t>Bucket1</a:t>
            </a:r>
            <a:endParaRPr lang="en-US" sz="900" b="1" i="1" dirty="0">
              <a:latin typeface="Arial Narrow"/>
              <a:cs typeface="Arial Narro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65635" y="2283009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Arial Narrow"/>
                <a:cs typeface="Arial Narrow"/>
              </a:rPr>
              <a:t>Indexer/</a:t>
            </a:r>
            <a:r>
              <a:rPr lang="en-US" sz="900" i="1" dirty="0" err="1" smtClean="0">
                <a:latin typeface="Arial Narrow"/>
                <a:cs typeface="Arial Narrow"/>
              </a:rPr>
              <a:t>Storer</a:t>
            </a:r>
            <a:endParaRPr lang="en-US" sz="900" i="1" dirty="0">
              <a:latin typeface="Arial Narrow"/>
              <a:cs typeface="Arial Narro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74575" y="492516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Serialized</a:t>
            </a:r>
            <a:endParaRPr lang="en-US" sz="900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691833" y="258405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De-Serialize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41524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02833" y="165733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Parameters</a:t>
            </a:r>
          </a:p>
          <a:p>
            <a:pPr algn="ctr"/>
            <a:r>
              <a:rPr lang="en-US" sz="1200" dirty="0" smtClean="0"/>
              <a:t>ROIparameter, FrameRate, VideoResolution </a:t>
            </a:r>
            <a:endParaRPr lang="en-US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02833" y="4870435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Video Encoder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- ROI Shape Injection</a:t>
            </a:r>
          </a:p>
          <a:p>
            <a:pPr algn="ctr"/>
            <a:r>
              <a:rPr lang="en-US" sz="1200" dirty="0" smtClean="0"/>
              <a:t>- Frame Rate Adaptation</a:t>
            </a:r>
          </a:p>
          <a:p>
            <a:pPr algn="ctr"/>
            <a:r>
              <a:rPr lang="en-US" sz="1200" dirty="0" smtClean="0"/>
              <a:t>- Resolution Adaptation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2833" y="327235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Sender</a:t>
            </a:r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06483" y="4870435"/>
            <a:ext cx="2211917" cy="91440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Grabber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06483" y="3272354"/>
            <a:ext cx="22119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Frame Receiver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06483" y="1657334"/>
            <a:ext cx="2211917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Communication Module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84245" y="1440547"/>
            <a:ext cx="2651174" cy="457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0584" y="1440547"/>
            <a:ext cx="2664827" cy="457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"/>
                </a:schemeClr>
              </a:gs>
            </a:gsLst>
            <a:lin ang="16200000" scaled="0"/>
            <a:tileRect/>
          </a:gradFill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2608792" y="4186754"/>
            <a:ext cx="0" cy="683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8" idx="2"/>
          </p:cNvCxnSpPr>
          <p:nvPr/>
        </p:nvCxnSpPr>
        <p:spPr>
          <a:xfrm flipV="1">
            <a:off x="6412442" y="2571734"/>
            <a:ext cx="0" cy="700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02833" y="6307650"/>
            <a:ext cx="2211917" cy="455081"/>
          </a:xfrm>
          <a:prstGeom prst="rect">
            <a:avLst/>
          </a:prstGeom>
          <a:ln w="38100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Video Database</a:t>
            </a:r>
            <a:endParaRPr lang="en-US" sz="11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306483" y="6307650"/>
            <a:ext cx="2211917" cy="45508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22000"/>
                </a:schemeClr>
              </a:gs>
              <a:gs pos="35000">
                <a:schemeClr val="accent1">
                  <a:tint val="37000"/>
                  <a:satMod val="300000"/>
                  <a:alpha val="22000"/>
                </a:schemeClr>
              </a:gs>
              <a:gs pos="100000">
                <a:schemeClr val="accent1">
                  <a:tint val="15000"/>
                  <a:satMod val="350000"/>
                  <a:alpha val="22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Video on Disk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4" idx="2"/>
          </p:cNvCxnSpPr>
          <p:nvPr/>
        </p:nvCxnSpPr>
        <p:spPr>
          <a:xfrm flipV="1">
            <a:off x="2608792" y="5784835"/>
            <a:ext cx="0" cy="52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6" idx="2"/>
          </p:cNvCxnSpPr>
          <p:nvPr/>
        </p:nvCxnSpPr>
        <p:spPr>
          <a:xfrm flipV="1">
            <a:off x="6412442" y="5784835"/>
            <a:ext cx="0" cy="522815"/>
          </a:xfrm>
          <a:prstGeom prst="straightConnector1">
            <a:avLst/>
          </a:prstGeom>
          <a:ln w="12700" cmpd="sng"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 rot="5400000">
            <a:off x="6011601" y="1076575"/>
            <a:ext cx="801681" cy="3175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42832" y="379403"/>
            <a:ext cx="2211917" cy="455081"/>
          </a:xfrm>
          <a:prstGeom prst="rect">
            <a:avLst/>
          </a:prstGeom>
          <a:ln w="38100" cmpd="sng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10790" y="1063489"/>
            <a:ext cx="793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/>
              <a:t>RTSP/RTP</a:t>
            </a:r>
            <a:endParaRPr lang="en-US" sz="11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0571" y="227870"/>
            <a:ext cx="466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Video Streaming Architecture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293" y="1538362"/>
            <a:ext cx="1215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latin typeface="Apple Chancery"/>
                <a:cs typeface="Apple Chancery"/>
              </a:rPr>
              <a:t>Frame </a:t>
            </a:r>
          </a:p>
          <a:p>
            <a:pPr algn="ctr"/>
            <a:r>
              <a:rPr lang="en-US" b="1" i="1" dirty="0" smtClean="0">
                <a:latin typeface="Apple Chancery"/>
                <a:cs typeface="Apple Chancery"/>
              </a:rPr>
              <a:t>Processor</a:t>
            </a:r>
            <a:endParaRPr lang="en-US" b="1" i="1" dirty="0">
              <a:latin typeface="Apple Chancery"/>
              <a:cs typeface="Apple Chancery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8574" y="1549058"/>
            <a:ext cx="130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Apple Chancery"/>
                <a:cs typeface="Apple Chancery"/>
              </a:rPr>
              <a:t>Streaming </a:t>
            </a:r>
          </a:p>
          <a:p>
            <a:r>
              <a:rPr lang="en-US" b="1" i="1" dirty="0" smtClean="0">
                <a:latin typeface="Apple Chancery"/>
                <a:cs typeface="Apple Chancery"/>
              </a:rPr>
              <a:t>Engine</a:t>
            </a:r>
            <a:endParaRPr lang="en-US" b="1" i="1" dirty="0">
              <a:latin typeface="Apple Chancery"/>
              <a:cs typeface="Apple Chancery"/>
            </a:endParaRPr>
          </a:p>
        </p:txBody>
      </p:sp>
      <p:cxnSp>
        <p:nvCxnSpPr>
          <p:cNvPr id="34" name="Straight Connector 33"/>
          <p:cNvCxnSpPr>
            <a:stCxn id="8" idx="3"/>
          </p:cNvCxnSpPr>
          <p:nvPr/>
        </p:nvCxnSpPr>
        <p:spPr>
          <a:xfrm flipV="1">
            <a:off x="7518400" y="2114098"/>
            <a:ext cx="132823" cy="436"/>
          </a:xfrm>
          <a:prstGeom prst="line">
            <a:avLst/>
          </a:prstGeom>
          <a:ln w="3175" cmpd="sng">
            <a:solidFill>
              <a:srgbClr val="A6A6A6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60360" y="2115346"/>
            <a:ext cx="0" cy="3242143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18400" y="5350872"/>
            <a:ext cx="132823" cy="436"/>
          </a:xfrm>
          <a:prstGeom prst="line">
            <a:avLst/>
          </a:prstGeom>
          <a:ln w="12700" cmpd="sng">
            <a:solidFill>
              <a:srgbClr val="A6A6A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81691" y="2108729"/>
            <a:ext cx="0" cy="3242143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378931" y="5333888"/>
            <a:ext cx="132823" cy="436"/>
          </a:xfrm>
          <a:prstGeom prst="line">
            <a:avLst/>
          </a:prstGeom>
          <a:ln w="3175" cmpd="sng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70010" y="2123400"/>
            <a:ext cx="132823" cy="436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3714750" y="3499895"/>
            <a:ext cx="1591733" cy="3102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55977" y="3527494"/>
            <a:ext cx="1686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HTTPS: Amazon ElastiCache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426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255</Words>
  <Application>Microsoft Office PowerPoint</Application>
  <PresentationFormat>On-screen Show (4:3)</PresentationFormat>
  <Paragraphs>143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Apple Chancery</vt:lpstr>
      <vt:lpstr>Arial</vt:lpstr>
      <vt:lpstr>Arial Narrow</vt:lpstr>
      <vt:lpstr>Calibri</vt:lpstr>
      <vt:lpstr>Office Theme</vt:lpstr>
      <vt:lpstr>Sincre Deployment Guide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CHREC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Ojika</dc:creator>
  <cp:lastModifiedBy>Dave Ojika</cp:lastModifiedBy>
  <cp:revision>79</cp:revision>
  <dcterms:created xsi:type="dcterms:W3CDTF">2014-10-27T16:50:54Z</dcterms:created>
  <dcterms:modified xsi:type="dcterms:W3CDTF">2014-11-06T00:56:37Z</dcterms:modified>
</cp:coreProperties>
</file>