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68" r:id="rId9"/>
    <p:sldId id="261" r:id="rId10"/>
    <p:sldId id="269" r:id="rId11"/>
    <p:sldId id="262" r:id="rId12"/>
    <p:sldId id="270" r:id="rId13"/>
    <p:sldId id="271" r:id="rId14"/>
    <p:sldId id="263" r:id="rId15"/>
    <p:sldId id="264" r:id="rId16"/>
    <p:sldId id="272" r:id="rId17"/>
    <p:sldId id="273" r:id="rId18"/>
    <p:sldId id="274" r:id="rId19"/>
    <p:sldId id="275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B96053-3ECA-44A3-BB70-0ACD2DC5EBAD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B8EC1A-EC33-4EA1-9A80-A24DF2D43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75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053-3ECA-44A3-BB70-0ACD2DC5EBAD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EC1A-EC33-4EA1-9A80-A24DF2D43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78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B96053-3ECA-44A3-BB70-0ACD2DC5EBAD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B8EC1A-EC33-4EA1-9A80-A24DF2D43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70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053-3ECA-44A3-BB70-0ACD2DC5EBAD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CB8EC1A-EC33-4EA1-9A80-A24DF2D43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20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B96053-3ECA-44A3-BB70-0ACD2DC5EBAD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B8EC1A-EC33-4EA1-9A80-A24DF2D43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58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053-3ECA-44A3-BB70-0ACD2DC5EBAD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EC1A-EC33-4EA1-9A80-A24DF2D43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29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053-3ECA-44A3-BB70-0ACD2DC5EBAD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EC1A-EC33-4EA1-9A80-A24DF2D43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78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053-3ECA-44A3-BB70-0ACD2DC5EBAD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EC1A-EC33-4EA1-9A80-A24DF2D43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07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053-3ECA-44A3-BB70-0ACD2DC5EBAD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EC1A-EC33-4EA1-9A80-A24DF2D43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7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B96053-3ECA-44A3-BB70-0ACD2DC5EBAD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B8EC1A-EC33-4EA1-9A80-A24DF2D43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25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053-3ECA-44A3-BB70-0ACD2DC5EBAD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EC1A-EC33-4EA1-9A80-A24DF2D43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94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7B96053-3ECA-44A3-BB70-0ACD2DC5EBAD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CB8EC1A-EC33-4EA1-9A80-A24DF2D4308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066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knigam/Imarticus-Captsone-Project-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villehobson.com/2015/07/20/fir-817-sarcasm-poses-a-challenge-in-sentiment-analysi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iknigam/Imarticus-Captsone-Project-2" TargetMode="External"/><Relationship Id="rId4" Type="http://schemas.openxmlformats.org/officeDocument/2006/relationships/hyperlink" Target="https://creativecommons.org/licenses/by-nc-sa/3.0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CBFB-4A5C-467E-8561-FCD66D47D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cap="none" dirty="0"/>
              <a:t>Amazon Reviews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83D56-01EE-461A-94CB-7D8684B60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cap="none" dirty="0"/>
              <a:t>Using NLTK &amp; RNN</a:t>
            </a:r>
          </a:p>
          <a:p>
            <a:r>
              <a:rPr lang="en-IN" cap="none" dirty="0">
                <a:hlinkClick r:id="rId2"/>
              </a:rPr>
              <a:t>Github link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822660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4E82-0179-4644-9B69-B32F9B4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Processing data for NLP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706-05AD-4962-A0B2-0CB741ED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 sentiment class is now categorized not 1 for positive sentiment and 0 for negative sentiment.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7AE580-8899-4252-BE3C-42F3ED6F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39" y="2659231"/>
            <a:ext cx="5346841" cy="1738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79D852-7887-4EE2-A96F-4632409597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2" t="1222"/>
          <a:stretch/>
        </p:blipFill>
        <p:spPr>
          <a:xfrm>
            <a:off x="6159359" y="2599478"/>
            <a:ext cx="5034421" cy="378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36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4E82-0179-4644-9B69-B32F9B4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Applying NLTK’s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706-05AD-4962-A0B2-0CB741ED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We download the NLTK’s ‘</a:t>
            </a:r>
            <a:r>
              <a:rPr lang="en-US" dirty="0" err="1"/>
              <a:t>vader_lexicon</a:t>
            </a:r>
            <a:r>
              <a:rPr lang="en-US" dirty="0"/>
              <a:t>’ for doing the sentiment analysis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also import the library </a:t>
            </a:r>
            <a:r>
              <a:rPr lang="en-US" dirty="0" err="1"/>
              <a:t>SentimentIntensityAnalyzer</a:t>
            </a:r>
            <a:r>
              <a:rPr lang="en-US" dirty="0"/>
              <a:t> of the </a:t>
            </a:r>
            <a:r>
              <a:rPr lang="en-US" dirty="0" err="1"/>
              <a:t>nltk.sentiment.vader</a:t>
            </a:r>
            <a:r>
              <a:rPr lang="en-US" dirty="0"/>
              <a:t>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split the </a:t>
            </a:r>
            <a:r>
              <a:rPr lang="en-US" dirty="0" err="1"/>
              <a:t>dataframe</a:t>
            </a:r>
            <a:r>
              <a:rPr lang="en-US" dirty="0"/>
              <a:t> into X and y and then do the train and test splits for training the model. 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EF6BF2-F575-481B-BDAE-1598FE0BC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17" b="18196"/>
          <a:stretch/>
        </p:blipFill>
        <p:spPr>
          <a:xfrm>
            <a:off x="1206455" y="2590800"/>
            <a:ext cx="5191850" cy="464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0D2547-57DA-4401-8CD2-7B0A71AA0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55" y="3429000"/>
            <a:ext cx="6459520" cy="10916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144A47-5835-4150-A64C-4B88BDA84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52" y="5078829"/>
            <a:ext cx="9187148" cy="138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0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4E82-0179-4644-9B69-B32F9B4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Applying NLTK’s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706-05AD-4962-A0B2-0CB741ED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dirty="0"/>
              <a:t>We use the Sentiment Intensity Analyzer’s polarity scores method to create the scores for the reviews. </a:t>
            </a:r>
          </a:p>
          <a:p>
            <a:r>
              <a:rPr lang="en-US" dirty="0"/>
              <a:t>We then use the compound score to categorize the output into 1 for positive and 0 for negative reviews.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take the </a:t>
            </a:r>
            <a:r>
              <a:rPr lang="en-US" dirty="0" err="1"/>
              <a:t>Comp_score</a:t>
            </a:r>
            <a:r>
              <a:rPr lang="en-US" dirty="0"/>
              <a:t> output and store it in the predict class for testing the accuracy of the model.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2CFEE-BF04-4632-93EA-9328CF796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54" y="3062236"/>
            <a:ext cx="5373261" cy="6662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5C3652-186B-46E6-BC2A-AC05522D4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21" y="3895854"/>
            <a:ext cx="5425294" cy="428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308F3B-34AD-4E6D-A1DA-5A66C4D3B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854" y="4841057"/>
            <a:ext cx="6458851" cy="3620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8BB3F1-8CD2-44A4-B3DA-4AC5909E0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639" y="3118019"/>
            <a:ext cx="5262797" cy="155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98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4E82-0179-4644-9B69-B32F9B4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Applying NLTK’s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706-05AD-4962-A0B2-0CB741ED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dirty="0"/>
              <a:t>We get a very good accuracy score of 87%.</a:t>
            </a:r>
          </a:p>
          <a:p>
            <a:r>
              <a:rPr lang="en-US" dirty="0"/>
              <a:t>But, on closely observing we get a biased scores for class 1 than class 0 as the score class was highly imbalanced.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now need to balance the score class to check if we get better score.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D8D1E8-5AF8-4890-B08F-66F984B45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46" y="3077913"/>
            <a:ext cx="6894502" cy="236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46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4E82-0179-4644-9B69-B32F9B4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Balancing the dataset and reapplying NLTK’s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706-05AD-4962-A0B2-0CB741ED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514807" cy="3678303"/>
          </a:xfrm>
        </p:spPr>
        <p:txBody>
          <a:bodyPr anchor="t"/>
          <a:lstStyle/>
          <a:p>
            <a:r>
              <a:rPr lang="en-IN" dirty="0"/>
              <a:t>We balance the dataset using </a:t>
            </a:r>
            <a:r>
              <a:rPr lang="en-IN" dirty="0" err="1"/>
              <a:t>RandomUndersampler</a:t>
            </a:r>
            <a:endParaRPr lang="en-IN" dirty="0"/>
          </a:p>
          <a:p>
            <a:r>
              <a:rPr lang="en-IN" dirty="0"/>
              <a:t>This gives us 82007 records for 0 and 1 values in sentiment class</a:t>
            </a:r>
          </a:p>
          <a:p>
            <a:r>
              <a:rPr lang="en-IN" dirty="0"/>
              <a:t>Reapplying the same steps as done above we run the NLTK’s sentiment analysis check on the balanced dataset. </a:t>
            </a:r>
          </a:p>
          <a:p>
            <a:r>
              <a:rPr lang="en-IN" dirty="0"/>
              <a:t>Sadly we get a reduced overall accuracy of 68% but the overall metric scores increase drastically as compared from earlier.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5EF4A-FCB2-4C75-B713-83D8DD9BD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559" y="2172224"/>
            <a:ext cx="3787141" cy="2513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19150-47EE-40C0-BFD6-3802EAC41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95" y="4809866"/>
            <a:ext cx="6025362" cy="195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39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4E82-0179-4644-9B69-B32F9B4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Creating a Recurrent Neural Network for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706-05AD-4962-A0B2-0CB741ED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en-IN" dirty="0"/>
              <a:t>Now lets create a RNN network to do the sentiment analysis and see if it gives us better accuracy and other scores. </a:t>
            </a:r>
          </a:p>
          <a:p>
            <a:r>
              <a:rPr lang="en-IN" dirty="0"/>
              <a:t>Before we proceed we create the below functions to do the following:</a:t>
            </a:r>
          </a:p>
          <a:p>
            <a:pPr lvl="1"/>
            <a:r>
              <a:rPr lang="en-IN" dirty="0" err="1"/>
              <a:t>Clean_text</a:t>
            </a:r>
            <a:r>
              <a:rPr lang="en-IN" dirty="0"/>
              <a:t>: to clean the text with any special characters apart from alphabets, https etc. and to lower the text field</a:t>
            </a:r>
          </a:p>
          <a:p>
            <a:pPr lvl="1"/>
            <a:r>
              <a:rPr lang="en-IN" dirty="0" err="1"/>
              <a:t>Remove_punctuation</a:t>
            </a:r>
            <a:r>
              <a:rPr lang="en-IN" dirty="0"/>
              <a:t>: to remove any punctuation marks in the text field</a:t>
            </a:r>
          </a:p>
          <a:p>
            <a:pPr lvl="1"/>
            <a:r>
              <a:rPr lang="en-IN" dirty="0" err="1"/>
              <a:t>Remove_html</a:t>
            </a:r>
            <a:r>
              <a:rPr lang="en-IN" dirty="0"/>
              <a:t>: to remove any https links from the text field</a:t>
            </a:r>
          </a:p>
          <a:p>
            <a:pPr lvl="1"/>
            <a:r>
              <a:rPr lang="en-IN" dirty="0" err="1"/>
              <a:t>Remove_emoji</a:t>
            </a:r>
            <a:r>
              <a:rPr lang="en-IN" dirty="0"/>
              <a:t>: to remove any emojis from the text field</a:t>
            </a:r>
          </a:p>
          <a:p>
            <a:pPr lvl="1"/>
            <a:r>
              <a:rPr lang="en-IN" dirty="0" err="1"/>
              <a:t>Lemmatize_text</a:t>
            </a:r>
            <a:r>
              <a:rPr lang="en-IN" dirty="0"/>
              <a:t>: to lemmatize the cleaned text</a:t>
            </a:r>
          </a:p>
          <a:p>
            <a:r>
              <a:rPr lang="en-IN" dirty="0"/>
              <a:t>We then remove stop words from the text field to avoid any unnecessary words in the text field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49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4E82-0179-4644-9B69-B32F9B4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Creating a Recurrent Neural Network for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706-05AD-4962-A0B2-0CB741ED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B863F1-C8FA-423C-A26F-2BAF7220306A}"/>
              </a:ext>
            </a:extLst>
          </p:cNvPr>
          <p:cNvSpPr txBox="1">
            <a:spLocks/>
          </p:cNvSpPr>
          <p:nvPr/>
        </p:nvSpPr>
        <p:spPr>
          <a:xfrm>
            <a:off x="576000" y="2196000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Let us split the data set into X and y, where X has the independent variables and y has the target variable. </a:t>
            </a:r>
          </a:p>
          <a:p>
            <a:r>
              <a:rPr lang="en-IN" dirty="0"/>
              <a:t>We then split this dataset into train and test sets.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then calculate the word index of the target variable for being able to create text to sequences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2B46F5-F5DE-4CC4-9281-015271CBA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336" y="2555827"/>
            <a:ext cx="4675388" cy="21082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F2D866-2992-44A1-9FC9-CAD91F068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722" y="2874946"/>
            <a:ext cx="2972065" cy="20352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3E6FDF-E9DD-4ACC-8BC4-330877335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722" y="5616433"/>
            <a:ext cx="2564199" cy="107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28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4E82-0179-4644-9B69-B32F9B4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Creating a Recurrent Neural Network for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706-05AD-4962-A0B2-0CB741ED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We then create text to sequences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After this we create pad sequences</a:t>
            </a:r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7B882F-D88E-4F3E-AEE8-CB4EB8608F6A}"/>
              </a:ext>
            </a:extLst>
          </p:cNvPr>
          <p:cNvSpPr txBox="1">
            <a:spLocks/>
          </p:cNvSpPr>
          <p:nvPr/>
        </p:nvSpPr>
        <p:spPr>
          <a:xfrm>
            <a:off x="576000" y="2196000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658FC2-03B3-4AF6-BAEF-5242B7F18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5" t="11011" r="-25521" b="6064"/>
          <a:stretch/>
        </p:blipFill>
        <p:spPr>
          <a:xfrm>
            <a:off x="845820" y="2506979"/>
            <a:ext cx="10876388" cy="918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BD9AD3-6811-436C-9C86-1B28A369FF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8"/>
          <a:stretch/>
        </p:blipFill>
        <p:spPr>
          <a:xfrm>
            <a:off x="845820" y="3707367"/>
            <a:ext cx="10172700" cy="244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63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4E82-0179-4644-9B69-B32F9B4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Creating a Recurrent Neural Network for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706-05AD-4962-A0B2-0CB741ED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We then create the Simple RNN network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789A7-52B1-4D95-A798-5BE2E113A0D0}"/>
              </a:ext>
            </a:extLst>
          </p:cNvPr>
          <p:cNvSpPr txBox="1">
            <a:spLocks/>
          </p:cNvSpPr>
          <p:nvPr/>
        </p:nvSpPr>
        <p:spPr>
          <a:xfrm>
            <a:off x="576000" y="2196000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75434F-F915-4138-8814-35700AFDD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" y="2498979"/>
            <a:ext cx="7856220" cy="38553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4254A6-93A9-4295-AAF0-0D257607A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636" y="4183499"/>
            <a:ext cx="4663127" cy="23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07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4E82-0179-4644-9B69-B32F9B4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Creating a Recurrent Neural Network for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706-05AD-4962-A0B2-0CB741ED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We then compile the model and fit it with training dataset and then use the predict function to predict the outcome from the test dataset. </a:t>
            </a:r>
          </a:p>
          <a:p>
            <a:r>
              <a:rPr lang="en-IN" dirty="0"/>
              <a:t>We get an accuracy of 86% by the classification report which has all the other metrics also around the same value. 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789A7-52B1-4D95-A798-5BE2E113A0D0}"/>
              </a:ext>
            </a:extLst>
          </p:cNvPr>
          <p:cNvSpPr txBox="1">
            <a:spLocks/>
          </p:cNvSpPr>
          <p:nvPr/>
        </p:nvSpPr>
        <p:spPr>
          <a:xfrm>
            <a:off x="576000" y="2196000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3C226-B794-4280-A791-C6E5BDBC1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2" t="5769"/>
          <a:stretch/>
        </p:blipFill>
        <p:spPr>
          <a:xfrm>
            <a:off x="2225040" y="3428999"/>
            <a:ext cx="8920960" cy="292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1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14310F2-3261-4221-8BE1-03BD4833D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99317D7-85D8-46BD-91BD-5CBA4D522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556" r="5556"/>
          <a:stretch/>
        </p:blipFill>
        <p:spPr>
          <a:xfrm>
            <a:off x="0" y="-4454"/>
            <a:ext cx="12191980" cy="685799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FE35E27-4960-4298-8262-95AFA4BD080C}"/>
              </a:ext>
            </a:extLst>
          </p:cNvPr>
          <p:cNvSpPr txBox="1"/>
          <p:nvPr/>
        </p:nvSpPr>
        <p:spPr>
          <a:xfrm>
            <a:off x="-2810343" y="6853536"/>
            <a:ext cx="12191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www.nevillehobson.com/2015/07/20/fir-817-sarcasm-poses-a-challenge-in-sentiment-analysis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66CB6-CA0B-306C-09B8-EC0CCAFAC7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555" r="26046"/>
          <a:stretch/>
        </p:blipFill>
        <p:spPr>
          <a:xfrm>
            <a:off x="2810363" y="10"/>
            <a:ext cx="9381617" cy="685799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A11065F-8617-40E7-AC2B-F98E48C99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58BA2E5-C873-4530-B394-51996F6E2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D8F77D0-1D04-4C5F-9CBB-0F8353D35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0FFDD02-D586-474F-B2FD-CC429198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7E9AAA-F02F-499E-A9BA-235E11D7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372177"/>
          </a:xfrm>
        </p:spPr>
        <p:txBody>
          <a:bodyPr anchor="ctr">
            <a:normAutofit/>
          </a:bodyPr>
          <a:lstStyle/>
          <a:p>
            <a:r>
              <a:rPr lang="en-IN" cap="none" dirty="0">
                <a:solidFill>
                  <a:srgbClr val="FFFFFF"/>
                </a:solidFill>
              </a:rPr>
              <a:t>Agenda</a:t>
            </a:r>
            <a:br>
              <a:rPr lang="en-IN" cap="none" dirty="0">
                <a:solidFill>
                  <a:srgbClr val="FFFFFF"/>
                </a:solidFill>
              </a:rPr>
            </a:b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Github link: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  <a:hlinkClick r:id="rId5"/>
              </a:rPr>
              <a:t>Amazon reviews sentiment analysis</a:t>
            </a:r>
            <a:endParaRPr lang="en-IN" cap="none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9196-0958-4F09-A95E-902D54560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38399"/>
            <a:ext cx="7216607" cy="356446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Introduction</a:t>
            </a:r>
          </a:p>
          <a:p>
            <a:r>
              <a:rPr lang="en-IN" dirty="0">
                <a:solidFill>
                  <a:schemeClr val="tx1"/>
                </a:solidFill>
              </a:rPr>
              <a:t>Data cleaning</a:t>
            </a:r>
          </a:p>
          <a:p>
            <a:r>
              <a:rPr lang="en-IN" dirty="0">
                <a:solidFill>
                  <a:schemeClr val="tx1"/>
                </a:solidFill>
              </a:rPr>
              <a:t>Exploratory Data Analysis</a:t>
            </a:r>
          </a:p>
          <a:p>
            <a:r>
              <a:rPr lang="en-IN" dirty="0">
                <a:solidFill>
                  <a:schemeClr val="tx1"/>
                </a:solidFill>
              </a:rPr>
              <a:t>Processing for NLP analysis</a:t>
            </a:r>
          </a:p>
          <a:p>
            <a:r>
              <a:rPr lang="en-IN" dirty="0">
                <a:solidFill>
                  <a:schemeClr val="tx1"/>
                </a:solidFill>
              </a:rPr>
              <a:t>Applying NLTK’s sentiment analysis to the dataset</a:t>
            </a:r>
          </a:p>
          <a:p>
            <a:r>
              <a:rPr lang="en-IN" dirty="0">
                <a:solidFill>
                  <a:schemeClr val="tx1"/>
                </a:solidFill>
              </a:rPr>
              <a:t>Balancing the dataset using </a:t>
            </a:r>
            <a:r>
              <a:rPr lang="en-IN" dirty="0" err="1">
                <a:solidFill>
                  <a:schemeClr val="tx1"/>
                </a:solidFill>
              </a:rPr>
              <a:t>imblearn</a:t>
            </a:r>
            <a:r>
              <a:rPr lang="en-IN" dirty="0">
                <a:solidFill>
                  <a:schemeClr val="tx1"/>
                </a:solidFill>
              </a:rPr>
              <a:t> and reapplying NLTK’s sentiment analysis</a:t>
            </a:r>
          </a:p>
          <a:p>
            <a:r>
              <a:rPr lang="en-IN" dirty="0">
                <a:solidFill>
                  <a:schemeClr val="tx1"/>
                </a:solidFill>
              </a:rPr>
              <a:t>Creating a Recurrent Neural Network for sentiment analysis</a:t>
            </a:r>
          </a:p>
          <a:p>
            <a:r>
              <a:rPr lang="en-IN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47A97-64C4-4DCF-A3A0-13702531DC00}"/>
              </a:ext>
            </a:extLst>
          </p:cNvPr>
          <p:cNvSpPr txBox="1"/>
          <p:nvPr/>
        </p:nvSpPr>
        <p:spPr>
          <a:xfrm>
            <a:off x="20" y="6858000"/>
            <a:ext cx="12191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www.nevillehobson.com/2015/07/20/fir-817-sarcasm-poses-a-challenge-in-sentiment-analysis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218346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4E82-0179-4644-9B69-B32F9B4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706-05AD-4962-A0B2-0CB741ED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As we have seen by running the NLTK’s sentiment analysis we go 68% accuracy but by running the same dataset through an RNN network to get the sentiment, we got an accuracy of 86%. </a:t>
            </a:r>
          </a:p>
        </p:txBody>
      </p:sp>
    </p:spTree>
    <p:extLst>
      <p:ext uri="{BB962C8B-B14F-4D97-AF65-F5344CB8AC3E}">
        <p14:creationId xmlns:p14="http://schemas.microsoft.com/office/powerpoint/2010/main" val="223831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4E82-0179-4644-9B69-B32F9B4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706-05AD-4962-A0B2-0CB741ED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Amazon is the biggest seller online in present day. One of the best features of Amazon is the product reviews a customer can go through before making a purchase of a particular product. In this project, we are using such customer reviews dataset on amazon products from Kaggle to prepare a model which can understand the sentiment of a review. </a:t>
            </a:r>
          </a:p>
          <a:p>
            <a:pPr marL="0" indent="0">
              <a:buNone/>
            </a:pPr>
            <a:r>
              <a:rPr lang="en-IN" dirty="0"/>
              <a:t>In this project we have taken a Kaggle dataset of Amazon product reviews of different products. The dataset consists of labelled 5.6 lakh reviews with details like:</a:t>
            </a:r>
          </a:p>
          <a:p>
            <a:r>
              <a:rPr lang="en-IN" dirty="0"/>
              <a:t>Product ID</a:t>
            </a:r>
          </a:p>
          <a:p>
            <a:r>
              <a:rPr lang="en-IN" dirty="0"/>
              <a:t>User ID</a:t>
            </a:r>
          </a:p>
          <a:p>
            <a:r>
              <a:rPr lang="en-IN" dirty="0"/>
              <a:t>Profile Name</a:t>
            </a:r>
          </a:p>
          <a:p>
            <a:r>
              <a:rPr lang="en-IN" dirty="0"/>
              <a:t>Score</a:t>
            </a:r>
          </a:p>
          <a:p>
            <a:r>
              <a:rPr lang="en-IN" dirty="0"/>
              <a:t>Time of the review</a:t>
            </a:r>
          </a:p>
          <a:p>
            <a:r>
              <a:rPr lang="en-IN" dirty="0"/>
              <a:t>Summary</a:t>
            </a:r>
          </a:p>
          <a:p>
            <a:r>
              <a:rPr lang="en-IN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38128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4E82-0179-4644-9B69-B32F9B4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Title!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706-05AD-4962-A0B2-0CB741ED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86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4E82-0179-4644-9B69-B32F9B4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706-05AD-4962-A0B2-0CB741ED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Shape of the dataset is: (568454 X 10)</a:t>
            </a:r>
          </a:p>
          <a:p>
            <a:r>
              <a:rPr lang="en-US" dirty="0"/>
              <a:t>We got a few blanks (around 27 overall) in the dataset which we deleted</a:t>
            </a:r>
          </a:p>
          <a:p>
            <a:r>
              <a:rPr lang="en-IN" dirty="0"/>
              <a:t>There were no duplicates found in the dataset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7E9CE-3C16-478F-8B5A-E110C0C10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" y="3467147"/>
            <a:ext cx="8907780" cy="285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1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4E82-0179-4644-9B69-B32F9B4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706-05AD-4962-A0B2-0CB741ED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787873" cy="3678303"/>
          </a:xfrm>
        </p:spPr>
        <p:txBody>
          <a:bodyPr anchor="t"/>
          <a:lstStyle/>
          <a:p>
            <a:r>
              <a:rPr lang="en-US" dirty="0"/>
              <a:t>The score column is highly imbalanced</a:t>
            </a:r>
          </a:p>
          <a:p>
            <a:r>
              <a:rPr lang="en-US" dirty="0"/>
              <a:t>Below is the percentage split of the values from 1 to 5.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4A57A-B409-4E88-9B2C-752A5E267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475" y="1996537"/>
            <a:ext cx="5914387" cy="4046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C6D42D-16DD-4696-8319-A29D7A235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78" y="3528060"/>
            <a:ext cx="4899111" cy="214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7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4E82-0179-4644-9B69-B32F9B4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706-05AD-4962-A0B2-0CB741ED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99328" cy="3678303"/>
          </a:xfrm>
        </p:spPr>
        <p:txBody>
          <a:bodyPr anchor="t"/>
          <a:lstStyle/>
          <a:p>
            <a:r>
              <a:rPr lang="en-US" dirty="0"/>
              <a:t>Below we look at the average review length from the dataset.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134B21-86BC-44BF-B6D7-D2E5D552D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00" y="2831819"/>
            <a:ext cx="8103199" cy="354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5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4E82-0179-4644-9B69-B32F9B4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706-05AD-4962-A0B2-0CB741ED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38368" cy="3678303"/>
          </a:xfrm>
        </p:spPr>
        <p:txBody>
          <a:bodyPr anchor="t"/>
          <a:lstStyle/>
          <a:p>
            <a:r>
              <a:rPr lang="en-US" dirty="0"/>
              <a:t>Below we create a </a:t>
            </a:r>
            <a:r>
              <a:rPr lang="en-US" dirty="0" err="1"/>
              <a:t>wordcloud</a:t>
            </a:r>
            <a:r>
              <a:rPr lang="en-US" dirty="0"/>
              <a:t> of the reviews text to see the most commonly used words in the dataset.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7CE29-F7B1-4D86-97A9-3CD98C7F6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98" y="2540686"/>
            <a:ext cx="6533404" cy="416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60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4E82-0179-4644-9B69-B32F9B4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Processing data for NLP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706-05AD-4962-A0B2-0CB741ED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We create a </a:t>
            </a:r>
            <a:r>
              <a:rPr lang="en-US" dirty="0" err="1"/>
              <a:t>dataframe</a:t>
            </a:r>
            <a:r>
              <a:rPr lang="en-US" dirty="0"/>
              <a:t> out of the existing </a:t>
            </a:r>
            <a:r>
              <a:rPr lang="en-US" dirty="0" err="1"/>
              <a:t>dataframe</a:t>
            </a:r>
            <a:r>
              <a:rPr lang="en-US" dirty="0"/>
              <a:t> to have only Score, Text and ID for doing the analysis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create a function to categorize all scores below 2 as 0 which means they are negative and all scores greater than 2 as positive with a 1.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397F2-2576-4582-B031-CE957D911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59" y="2495420"/>
            <a:ext cx="10145155" cy="819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52293B-277F-491D-B2E4-2157AB51B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4136725"/>
            <a:ext cx="6726388" cy="233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144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9883</TotalTime>
  <Words>924</Words>
  <Application>Microsoft Office PowerPoint</Application>
  <PresentationFormat>Widescreen</PresentationFormat>
  <Paragraphs>125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Gill Sans MT</vt:lpstr>
      <vt:lpstr>Wingdings 2</vt:lpstr>
      <vt:lpstr>Dividend</vt:lpstr>
      <vt:lpstr>Amazon Reviews Sentiment Analysis</vt:lpstr>
      <vt:lpstr>Agenda Github link: Amazon reviews sentiment analysis</vt:lpstr>
      <vt:lpstr>Introduction</vt:lpstr>
      <vt:lpstr>Title!</vt:lpstr>
      <vt:lpstr>Data cleaning</vt:lpstr>
      <vt:lpstr>Exploratory Data Analysis</vt:lpstr>
      <vt:lpstr>Exploratory Data Analysis</vt:lpstr>
      <vt:lpstr>Exploratory Data Analysis</vt:lpstr>
      <vt:lpstr>Processing data for NLP analysis</vt:lpstr>
      <vt:lpstr>Processing data for NLP analysis</vt:lpstr>
      <vt:lpstr>Applying NLTK’s sentiment analysis</vt:lpstr>
      <vt:lpstr>Applying NLTK’s sentiment analysis</vt:lpstr>
      <vt:lpstr>Applying NLTK’s sentiment analysis</vt:lpstr>
      <vt:lpstr>Balancing the dataset and reapplying NLTK’s sentiment analysis</vt:lpstr>
      <vt:lpstr>Creating a Recurrent Neural Network for sentiment analysis</vt:lpstr>
      <vt:lpstr>Creating a Recurrent Neural Network for sentiment analysis</vt:lpstr>
      <vt:lpstr>Creating a Recurrent Neural Network for sentiment analysis</vt:lpstr>
      <vt:lpstr>Creating a Recurrent Neural Network for sentiment analysis</vt:lpstr>
      <vt:lpstr>Creating a Recurrent Neural Network for sentiment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Reviews Sentiment Analysis</dc:title>
  <dc:creator>Nigam, Yash</dc:creator>
  <cp:lastModifiedBy>Nigam, Yash</cp:lastModifiedBy>
  <cp:revision>59</cp:revision>
  <dcterms:created xsi:type="dcterms:W3CDTF">2022-03-20T09:58:43Z</dcterms:created>
  <dcterms:modified xsi:type="dcterms:W3CDTF">2022-04-08T09:59:28Z</dcterms:modified>
</cp:coreProperties>
</file>