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5" r:id="rId10"/>
    <p:sldId id="262" r:id="rId11"/>
    <p:sldId id="267" r:id="rId12"/>
    <p:sldId id="268" r:id="rId13"/>
    <p:sldId id="269" r:id="rId14"/>
    <p:sldId id="270" r:id="rId15"/>
    <p:sldId id="27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B96053-3ECA-44A3-BB70-0ACD2DC5EBAD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B8EC1A-EC33-4EA1-9A80-A24DF2D43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10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053-3ECA-44A3-BB70-0ACD2DC5EBAD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EC1A-EC33-4EA1-9A80-A24DF2D43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92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B96053-3ECA-44A3-BB70-0ACD2DC5EBAD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B8EC1A-EC33-4EA1-9A80-A24DF2D43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91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053-3ECA-44A3-BB70-0ACD2DC5EBAD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CB8EC1A-EC33-4EA1-9A80-A24DF2D43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38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B96053-3ECA-44A3-BB70-0ACD2DC5EBAD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B8EC1A-EC33-4EA1-9A80-A24DF2D43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90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053-3ECA-44A3-BB70-0ACD2DC5EBAD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EC1A-EC33-4EA1-9A80-A24DF2D43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0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053-3ECA-44A3-BB70-0ACD2DC5EBAD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EC1A-EC33-4EA1-9A80-A24DF2D43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0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053-3ECA-44A3-BB70-0ACD2DC5EBAD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EC1A-EC33-4EA1-9A80-A24DF2D4308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6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053-3ECA-44A3-BB70-0ACD2DC5EBAD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EC1A-EC33-4EA1-9A80-A24DF2D43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0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B96053-3ECA-44A3-BB70-0ACD2DC5EBAD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B8EC1A-EC33-4EA1-9A80-A24DF2D43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3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053-3ECA-44A3-BB70-0ACD2DC5EBAD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EC1A-EC33-4EA1-9A80-A24DF2D43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16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7B96053-3ECA-44A3-BB70-0ACD2DC5EBAD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CB8EC1A-EC33-4EA1-9A80-A24DF2D4308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902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knigam/Imarticus-Capstone-Project-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knigam/Imarticus-Capstone-Project-1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cleverprogrammer.com/wp-content/uploads/2020/05/churn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7C35B5F-59FB-4E4A-A4E6-85CC504D7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ick figure families holding hands">
            <a:extLst>
              <a:ext uri="{FF2B5EF4-FFF2-40B4-BE49-F238E27FC236}">
                <a16:creationId xmlns:a16="http://schemas.microsoft.com/office/drawing/2014/main" id="{6DC0FC09-64AD-0B49-750E-BE3B82F442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79" r="9091" b="72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66203B4-6411-4E9D-AAC1-D798EF73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0D9114-A47D-47E3-9417-1858C7C6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6705EF-CBA4-4963-9FCA-08B278014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F6CBFB-4A5C-467E-8561-FCD66D47D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142067"/>
            <a:ext cx="3412067" cy="2971801"/>
          </a:xfrm>
        </p:spPr>
        <p:txBody>
          <a:bodyPr>
            <a:normAutofit/>
          </a:bodyPr>
          <a:lstStyle/>
          <a:p>
            <a:r>
              <a:rPr lang="en-IN" cap="none" dirty="0">
                <a:solidFill>
                  <a:schemeClr val="bg1"/>
                </a:solidFill>
              </a:rPr>
              <a:t>Telco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83D56-01EE-461A-94CB-7D8684B60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IN" cap="none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Using Machine Learning</a:t>
            </a:r>
          </a:p>
          <a:p>
            <a:r>
              <a:rPr lang="en-IN" cap="none" dirty="0">
                <a:solidFill>
                  <a:schemeClr val="accent1">
                    <a:lumMod val="50000"/>
                    <a:lumOff val="50000"/>
                  </a:schemeClr>
                </a:solidFill>
                <a:hlinkClick r:id="rId3"/>
              </a:rPr>
              <a:t>Github link</a:t>
            </a:r>
            <a:endParaRPr lang="en-IN" cap="none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Creating 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We create a Logistic regression model with the below parameters: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600" dirty="0" err="1"/>
              <a:t>LogisticRegression</a:t>
            </a:r>
            <a:r>
              <a:rPr lang="en-IN" sz="1600" dirty="0"/>
              <a:t>(C=1.0, </a:t>
            </a:r>
            <a:r>
              <a:rPr lang="en-IN" sz="1600" dirty="0" err="1"/>
              <a:t>class_weight</a:t>
            </a:r>
            <a:r>
              <a:rPr lang="en-IN" sz="1600" dirty="0"/>
              <a:t>=None, dual=False, </a:t>
            </a:r>
            <a:r>
              <a:rPr lang="en-IN" sz="1600" dirty="0" err="1"/>
              <a:t>fit_intercept</a:t>
            </a:r>
            <a:r>
              <a:rPr lang="en-IN" sz="1600" dirty="0"/>
              <a:t>=True, </a:t>
            </a:r>
            <a:r>
              <a:rPr lang="en-IN" sz="1600" dirty="0" err="1"/>
              <a:t>intercept_scaling</a:t>
            </a:r>
            <a:r>
              <a:rPr lang="en-IN" sz="1600" dirty="0"/>
              <a:t>=1, 	l1_ratio=None, </a:t>
            </a:r>
            <a:r>
              <a:rPr lang="en-IN" sz="1600" dirty="0" err="1"/>
              <a:t>max_iter</a:t>
            </a:r>
            <a:r>
              <a:rPr lang="en-IN" sz="1600" dirty="0"/>
              <a:t>=100, </a:t>
            </a:r>
            <a:r>
              <a:rPr lang="en-IN" sz="1600" dirty="0" err="1"/>
              <a:t>multi_class</a:t>
            </a:r>
            <a:r>
              <a:rPr lang="en-IN" sz="1600" dirty="0"/>
              <a:t>='auto', </a:t>
            </a:r>
            <a:r>
              <a:rPr lang="en-IN" sz="1600" dirty="0" err="1"/>
              <a:t>n_jobs</a:t>
            </a:r>
            <a:r>
              <a:rPr lang="en-IN" sz="1600" dirty="0"/>
              <a:t>=None, penalty='l2’,  </a:t>
            </a:r>
            <a:r>
              <a:rPr lang="en-IN" sz="1600" dirty="0" err="1"/>
              <a:t>random_state</a:t>
            </a:r>
            <a:r>
              <a:rPr lang="en-IN" sz="1600" dirty="0"/>
              <a:t>=None, 	solver='</a:t>
            </a:r>
            <a:r>
              <a:rPr lang="en-IN" sz="1600" dirty="0" err="1"/>
              <a:t>lbfgs</a:t>
            </a:r>
            <a:r>
              <a:rPr lang="en-IN" sz="1600" dirty="0"/>
              <a:t>', </a:t>
            </a:r>
            <a:r>
              <a:rPr lang="en-IN" sz="1600" dirty="0" err="1"/>
              <a:t>tol</a:t>
            </a:r>
            <a:r>
              <a:rPr lang="en-IN" sz="1600" dirty="0"/>
              <a:t>=0.0001, verbose=0, </a:t>
            </a:r>
            <a:r>
              <a:rPr lang="en-IN" sz="1600" dirty="0" err="1"/>
              <a:t>warm_start</a:t>
            </a:r>
            <a:r>
              <a:rPr lang="en-IN" sz="1600" dirty="0"/>
              <a:t>=False)</a:t>
            </a:r>
          </a:p>
          <a:p>
            <a:r>
              <a:rPr lang="en-IN" dirty="0"/>
              <a:t>We fit the </a:t>
            </a:r>
            <a:r>
              <a:rPr lang="en-IN" dirty="0" err="1"/>
              <a:t>xtrain</a:t>
            </a:r>
            <a:r>
              <a:rPr lang="en-IN" dirty="0"/>
              <a:t> and </a:t>
            </a:r>
            <a:r>
              <a:rPr lang="en-IN" dirty="0" err="1"/>
              <a:t>ytrain</a:t>
            </a:r>
            <a:r>
              <a:rPr lang="en-IN" dirty="0"/>
              <a:t> with the above model and then create predictions data. </a:t>
            </a:r>
          </a:p>
          <a:p>
            <a:r>
              <a:rPr lang="en-IN" dirty="0"/>
              <a:t>We get the below metrics by running the classification report: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D1905-236E-47F8-8B0C-FD7D624B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20" y="4315778"/>
            <a:ext cx="6247480" cy="22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Balancing the Churn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As the churn field is imbalanced, i.e., it has unequal records for Yes and No.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try to balance the Churn field by using the SMOTE </a:t>
            </a:r>
            <a:r>
              <a:rPr lang="en-IN" dirty="0" err="1"/>
              <a:t>over_sampling</a:t>
            </a:r>
            <a:r>
              <a:rPr lang="en-IN" dirty="0"/>
              <a:t> algorithm from the </a:t>
            </a:r>
            <a:r>
              <a:rPr lang="en-IN" dirty="0" err="1"/>
              <a:t>imblearn</a:t>
            </a:r>
            <a:r>
              <a:rPr lang="en-IN" dirty="0"/>
              <a:t> class.</a:t>
            </a:r>
          </a:p>
          <a:p>
            <a:r>
              <a:rPr lang="en-IN" dirty="0"/>
              <a:t>The </a:t>
            </a:r>
            <a:r>
              <a:rPr lang="en-IN" dirty="0" err="1"/>
              <a:t>over_sampling</a:t>
            </a:r>
            <a:r>
              <a:rPr lang="en-IN" dirty="0"/>
              <a:t> SMOTE algorithm creates samples of the “Yes” class to balance the overall target variable.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BE4FD-53C5-4E1A-9766-79CFEF857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39" y="2679212"/>
            <a:ext cx="2782869" cy="749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F86B97-75BC-4D83-ADBB-1E7A58F1D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622" y="4301015"/>
            <a:ext cx="5332633" cy="185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5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Using the updated dataset for training the 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Using the updated dataset for training the Logistic Regression model, we get a reduced accuracy score of 78%.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ABCC6-D3BC-4F70-8FF0-2474A659D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12" y="2603304"/>
            <a:ext cx="8768548" cy="401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8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Using Gradient Boosting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17484"/>
          </a:xfrm>
        </p:spPr>
        <p:txBody>
          <a:bodyPr anchor="t">
            <a:normAutofit/>
          </a:bodyPr>
          <a:lstStyle/>
          <a:p>
            <a:r>
              <a:rPr lang="en-IN" dirty="0"/>
              <a:t>We try using a Gradient Boosting Classifier to see if it can improve the accuracy score of the model.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get a boost in the overall accuracy of the model to 85%.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43B2E-2731-4D25-9CE6-CB3434C32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58" y="2700677"/>
            <a:ext cx="7697274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8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Using Gradient Boosting Classifier: Hyper 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We try to tune the hyper parameters to improve the accuracy of the Gradient Boosting Classifier. </a:t>
            </a:r>
          </a:p>
          <a:p>
            <a:r>
              <a:rPr lang="en-IN" dirty="0"/>
              <a:t>We use </a:t>
            </a:r>
            <a:r>
              <a:rPr lang="en-IN" dirty="0" err="1"/>
              <a:t>GridSearch</a:t>
            </a:r>
            <a:r>
              <a:rPr lang="en-IN" dirty="0"/>
              <a:t> CV to find the most suitable number of </a:t>
            </a:r>
            <a:r>
              <a:rPr lang="en-IN" dirty="0" err="1"/>
              <a:t>n_estimators</a:t>
            </a:r>
            <a:r>
              <a:rPr lang="en-IN" dirty="0"/>
              <a:t> between 1 to 500. </a:t>
            </a:r>
          </a:p>
          <a:p>
            <a:r>
              <a:rPr lang="en-IN" dirty="0"/>
              <a:t>Using the recommended </a:t>
            </a:r>
            <a:r>
              <a:rPr lang="en-IN" dirty="0" err="1"/>
              <a:t>n_estimator</a:t>
            </a:r>
            <a:r>
              <a:rPr lang="en-IN" dirty="0"/>
              <a:t> 238 we get the below accuracy of 85%.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CE715-F5C0-4E7D-98B4-3E1ECA653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75" y="3429000"/>
            <a:ext cx="6382641" cy="685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7E8BD9-DFA3-45AF-888C-7A9FA11DA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75" y="4329531"/>
            <a:ext cx="3124636" cy="1314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0BE8E0-82BC-4755-B571-CA648C632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920" y="4268662"/>
            <a:ext cx="6722791" cy="200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2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Using Gradient Boosting Classifier: Hyper 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We try to look for the best learning rate and </a:t>
            </a:r>
            <a:r>
              <a:rPr lang="en-IN" dirty="0" err="1"/>
              <a:t>n_estimators</a:t>
            </a:r>
            <a:r>
              <a:rPr lang="en-IN" dirty="0"/>
              <a:t> along with the best </a:t>
            </a:r>
            <a:r>
              <a:rPr lang="en-IN" dirty="0" err="1"/>
              <a:t>max_depth</a:t>
            </a:r>
            <a:r>
              <a:rPr lang="en-IN" dirty="0"/>
              <a:t> for the model. </a:t>
            </a:r>
          </a:p>
          <a:p>
            <a:r>
              <a:rPr lang="en-IN" dirty="0"/>
              <a:t>Using the recommended parameters we get 86% accuracy.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00C19-3821-4162-8B1B-0DB38632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45" y="3072747"/>
            <a:ext cx="5864466" cy="712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D4C3A-0D45-4CF7-AF91-D78C69EC5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45" y="3868065"/>
            <a:ext cx="3546806" cy="809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83B008-CCE2-4C0F-B4C3-02758D151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177" y="3616520"/>
            <a:ext cx="5411672" cy="253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9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The logistic regression model gives us 82% accuracy which is a very good accuracy for customer churn prediction. </a:t>
            </a:r>
          </a:p>
          <a:p>
            <a:r>
              <a:rPr lang="en-IN" dirty="0"/>
              <a:t>After balancing the data strangely we got a reduction in the accuracy of the model. </a:t>
            </a:r>
          </a:p>
          <a:p>
            <a:r>
              <a:rPr lang="en-IN" dirty="0"/>
              <a:t>After trying the Gradient Boosting Classifier algorithm along with </a:t>
            </a:r>
            <a:r>
              <a:rPr lang="en-IN" dirty="0" err="1"/>
              <a:t>GridSearch</a:t>
            </a:r>
            <a:r>
              <a:rPr lang="en-IN" dirty="0"/>
              <a:t> CV for finding optimum parameters we get an increase in the overall accuracy of the model to 86%. </a:t>
            </a:r>
          </a:p>
        </p:txBody>
      </p:sp>
    </p:spTree>
    <p:extLst>
      <p:ext uri="{BB962C8B-B14F-4D97-AF65-F5344CB8AC3E}">
        <p14:creationId xmlns:p14="http://schemas.microsoft.com/office/powerpoint/2010/main" val="286740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Digital financial graph">
            <a:extLst>
              <a:ext uri="{FF2B5EF4-FFF2-40B4-BE49-F238E27FC236}">
                <a16:creationId xmlns:a16="http://schemas.microsoft.com/office/drawing/2014/main" id="{CCF4085E-21A6-F407-8948-73019BD08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7E9AAA-F02F-499E-A9BA-235E11D7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anchor="ctr">
            <a:normAutofit/>
          </a:bodyPr>
          <a:lstStyle/>
          <a:p>
            <a:r>
              <a:rPr lang="en-IN" cap="none" dirty="0"/>
              <a:t>Agenda</a:t>
            </a:r>
            <a:br>
              <a:rPr lang="en-IN" cap="none" dirty="0"/>
            </a:br>
            <a:r>
              <a:rPr lang="en-IN" sz="1800" cap="none" dirty="0"/>
              <a:t>Github link: </a:t>
            </a:r>
            <a:r>
              <a:rPr lang="en-IN" sz="1800" cap="none" dirty="0">
                <a:hlinkClick r:id="rId3"/>
              </a:rPr>
              <a:t>Telco Customer churn prediction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9196-0958-4F09-A95E-902D54560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38399"/>
            <a:ext cx="7216607" cy="35644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Introduction</a:t>
            </a:r>
          </a:p>
          <a:p>
            <a:r>
              <a:rPr lang="en-IN" dirty="0">
                <a:solidFill>
                  <a:schemeClr val="bg1"/>
                </a:solidFill>
              </a:rPr>
              <a:t>Data cleaning</a:t>
            </a:r>
          </a:p>
          <a:p>
            <a:r>
              <a:rPr lang="en-IN" dirty="0">
                <a:solidFill>
                  <a:schemeClr val="bg1"/>
                </a:solidFill>
              </a:rPr>
              <a:t>Exploratory Data Analysis</a:t>
            </a:r>
          </a:p>
          <a:p>
            <a:r>
              <a:rPr lang="en-IN" dirty="0">
                <a:solidFill>
                  <a:schemeClr val="bg1"/>
                </a:solidFill>
              </a:rPr>
              <a:t>Splitting the dataset into Independent and Target variables</a:t>
            </a:r>
          </a:p>
          <a:p>
            <a:r>
              <a:rPr lang="en-IN" dirty="0">
                <a:solidFill>
                  <a:schemeClr val="bg1"/>
                </a:solidFill>
              </a:rPr>
              <a:t>Creating Train and Test splits</a:t>
            </a:r>
          </a:p>
          <a:p>
            <a:r>
              <a:rPr lang="en-IN" dirty="0">
                <a:solidFill>
                  <a:schemeClr val="bg1"/>
                </a:solidFill>
              </a:rPr>
              <a:t>Creating a Logistic Regression model, predicting and testing the accuracy</a:t>
            </a:r>
          </a:p>
          <a:p>
            <a:r>
              <a:rPr lang="en-IN" dirty="0">
                <a:solidFill>
                  <a:schemeClr val="bg1"/>
                </a:solidFill>
              </a:rPr>
              <a:t>Creating other models?</a:t>
            </a:r>
          </a:p>
          <a:p>
            <a:r>
              <a:rPr lang="en-IN" dirty="0">
                <a:solidFill>
                  <a:schemeClr val="bg1"/>
                </a:solidFill>
              </a:rPr>
              <a:t>Conclusion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4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3006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With the increase in the number of competitors in the market in the tele communication domain, telecom companies face a tough competition with each other in maintaining their existing customers as well as adding new customers to their network. </a:t>
            </a:r>
          </a:p>
          <a:p>
            <a:pPr marL="0" indent="0">
              <a:buNone/>
            </a:pPr>
            <a:r>
              <a:rPr lang="en-IN" dirty="0"/>
              <a:t>In this project we will be using a Telco’s dataset from this </a:t>
            </a:r>
            <a:r>
              <a:rPr lang="en-IN" dirty="0">
                <a:hlinkClick r:id="rId2"/>
              </a:rPr>
              <a:t>link</a:t>
            </a:r>
            <a:r>
              <a:rPr lang="en-IN" dirty="0"/>
              <a:t> and create a model to predict the Customer Churn. </a:t>
            </a:r>
          </a:p>
          <a:p>
            <a:pPr marL="0" indent="0">
              <a:buNone/>
            </a:pPr>
            <a:r>
              <a:rPr lang="en-IN" dirty="0"/>
              <a:t>The dataset consists of data for 7043 customers with 21 column details like:</a:t>
            </a:r>
          </a:p>
          <a:p>
            <a:r>
              <a:rPr lang="en-IN" dirty="0"/>
              <a:t>Gender</a:t>
            </a:r>
          </a:p>
          <a:p>
            <a:r>
              <a:rPr lang="en-IN" dirty="0"/>
              <a:t>Senior Citizen</a:t>
            </a:r>
          </a:p>
          <a:p>
            <a:r>
              <a:rPr lang="en-IN" dirty="0"/>
              <a:t>Partner &amp; Dependents</a:t>
            </a:r>
          </a:p>
          <a:p>
            <a:r>
              <a:rPr lang="en-IN" dirty="0"/>
              <a:t>Tenure</a:t>
            </a:r>
          </a:p>
          <a:p>
            <a:r>
              <a:rPr lang="en-IN" dirty="0"/>
              <a:t>Type of service a customer has</a:t>
            </a:r>
          </a:p>
          <a:p>
            <a:r>
              <a:rPr lang="en-IN" dirty="0"/>
              <a:t>Contract type </a:t>
            </a:r>
          </a:p>
          <a:p>
            <a:r>
              <a:rPr lang="en-IN" dirty="0"/>
              <a:t>Total charges and many other columns. </a:t>
            </a:r>
          </a:p>
        </p:txBody>
      </p:sp>
    </p:spTree>
    <p:extLst>
      <p:ext uri="{BB962C8B-B14F-4D97-AF65-F5344CB8AC3E}">
        <p14:creationId xmlns:p14="http://schemas.microsoft.com/office/powerpoint/2010/main" val="238128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Shape of dataset: 7043 X 21</a:t>
            </a:r>
          </a:p>
          <a:p>
            <a:r>
              <a:rPr lang="en-IN" dirty="0"/>
              <a:t>Blanks: There were no blanks in the dataset</a:t>
            </a:r>
          </a:p>
          <a:p>
            <a:r>
              <a:rPr lang="en-IN" dirty="0"/>
              <a:t>Duplicates: There were no duplicates in the dataset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EE330E-6DCB-4D59-A641-916968586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51" y="3547849"/>
            <a:ext cx="8573696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1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IN" dirty="0"/>
          </a:p>
          <a:p>
            <a:r>
              <a:rPr lang="en-IN" dirty="0"/>
              <a:t>Churn column: Is imbalanced, it has 5174 “No” and 1869 “Yes”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Gender wise churn split: The Churn rate is balanced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F62EB96-1E20-4570-95D2-6A14FA042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870" y="2075364"/>
            <a:ext cx="3310655" cy="219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6EC266F-5E17-46F2-99E8-134CB2BAE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870" y="4362450"/>
            <a:ext cx="3310655" cy="219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31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480182" cy="3678303"/>
          </a:xfrm>
        </p:spPr>
        <p:txBody>
          <a:bodyPr anchor="t"/>
          <a:lstStyle/>
          <a:p>
            <a:r>
              <a:rPr lang="en-IN" dirty="0"/>
              <a:t>Looking at Partner &amp; Dependents combined:</a:t>
            </a:r>
          </a:p>
          <a:p>
            <a:pPr marL="0" indent="0">
              <a:buNone/>
            </a:pPr>
            <a:r>
              <a:rPr lang="en-IN" dirty="0"/>
              <a:t>     Looking at the Partner and Dependent combination, we can say that there are more customers who do not have dependents.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Senior Citizen: There are very few Senior Citizen customers in the dataset.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5FFA8C-1305-4105-95E9-0629678E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375" y="2000698"/>
            <a:ext cx="69246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79EEC5F-F7F2-4DE0-83AA-ED22CC899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375" y="4543425"/>
            <a:ext cx="3306127" cy="219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09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08646" cy="3678303"/>
          </a:xfrm>
        </p:spPr>
        <p:txBody>
          <a:bodyPr anchor="t"/>
          <a:lstStyle/>
          <a:p>
            <a:r>
              <a:rPr lang="en-IN" dirty="0"/>
              <a:t>Payment Method: Looking at the churn rate based on the Payment method we can say that maximum number of customers prefer electronic check.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DD4C2-620A-417C-82D9-3510B940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839" y="2180496"/>
            <a:ext cx="39243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1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08646" cy="3678303"/>
          </a:xfrm>
        </p:spPr>
        <p:txBody>
          <a:bodyPr anchor="t"/>
          <a:lstStyle/>
          <a:p>
            <a:r>
              <a:rPr lang="en-IN" dirty="0"/>
              <a:t>Correlation: </a:t>
            </a:r>
          </a:p>
          <a:p>
            <a:pPr marL="324000" lvl="1" indent="0">
              <a:buNone/>
            </a:pPr>
            <a:r>
              <a:rPr lang="en-IN" dirty="0"/>
              <a:t>Looking for correlation between all the features we can see that there is strong correlation between Streaming Movies and Streaming TV features.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0AD9AAA-8D2B-4DCB-942B-385F4F104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39" y="1939411"/>
            <a:ext cx="6519991" cy="486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16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4E82-0179-4644-9B69-B32F9B4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Creating Train and Test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706-05AD-4962-A0B2-0CB741ED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We use </a:t>
            </a:r>
            <a:r>
              <a:rPr lang="en-IN" dirty="0" err="1"/>
              <a:t>LabelEncoder</a:t>
            </a:r>
            <a:r>
              <a:rPr lang="en-IN" dirty="0"/>
              <a:t>() to convert all the non numeric fields to numeric in the dataset. </a:t>
            </a:r>
          </a:p>
          <a:p>
            <a:r>
              <a:rPr lang="en-IN" dirty="0"/>
              <a:t>Using the </a:t>
            </a:r>
            <a:r>
              <a:rPr lang="en-IN" dirty="0" err="1"/>
              <a:t>sklearn</a:t>
            </a:r>
            <a:r>
              <a:rPr lang="en-IN" dirty="0"/>
              <a:t> train test split we convert the data into train and test splits, with a test size of 20%. </a:t>
            </a:r>
          </a:p>
          <a:p>
            <a:r>
              <a:rPr lang="en-IN" dirty="0"/>
              <a:t>The shape of the test and train datasets is below: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B5125-949E-4698-9934-4D585D1A7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52" y="3375660"/>
            <a:ext cx="3877216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6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13009</TotalTime>
  <Words>794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Gill Sans MT</vt:lpstr>
      <vt:lpstr>Wingdings 2</vt:lpstr>
      <vt:lpstr>Dividend</vt:lpstr>
      <vt:lpstr>Telco Churn prediction</vt:lpstr>
      <vt:lpstr>Agenda Github link: Telco Customer churn prediction</vt:lpstr>
      <vt:lpstr>Introduction</vt:lpstr>
      <vt:lpstr>Data Cleaning</vt:lpstr>
      <vt:lpstr>Exploratory Data Analysis</vt:lpstr>
      <vt:lpstr>Exploratory Data Analysis</vt:lpstr>
      <vt:lpstr>Exploratory Data Analysis</vt:lpstr>
      <vt:lpstr>Exploratory Data Analysis</vt:lpstr>
      <vt:lpstr>Creating Train and Test splits</vt:lpstr>
      <vt:lpstr>Creating Logistic Regression model</vt:lpstr>
      <vt:lpstr>Balancing the Churn data</vt:lpstr>
      <vt:lpstr>Using the updated dataset for training the Logistic Regression model</vt:lpstr>
      <vt:lpstr>Using Gradient Boosting Classifier</vt:lpstr>
      <vt:lpstr>Using Gradient Boosting Classifier: Hyper parameter tuning</vt:lpstr>
      <vt:lpstr>Using Gradient Boosting Classifier: Hyper parameter tuning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Reviews Sentiment Analysis</dc:title>
  <dc:creator>Nigam, Yash</dc:creator>
  <cp:lastModifiedBy>Nigam, Yash</cp:lastModifiedBy>
  <cp:revision>48</cp:revision>
  <dcterms:created xsi:type="dcterms:W3CDTF">2022-03-20T09:58:43Z</dcterms:created>
  <dcterms:modified xsi:type="dcterms:W3CDTF">2022-04-04T15:33:32Z</dcterms:modified>
</cp:coreProperties>
</file>