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7" r:id="rId4"/>
    <p:sldId id="268" r:id="rId5"/>
    <p:sldId id="288" r:id="rId6"/>
    <p:sldId id="278" r:id="rId7"/>
    <p:sldId id="269" r:id="rId8"/>
    <p:sldId id="258" r:id="rId9"/>
    <p:sldId id="277" r:id="rId10"/>
    <p:sldId id="279" r:id="rId11"/>
    <p:sldId id="280" r:id="rId12"/>
    <p:sldId id="281" r:id="rId13"/>
    <p:sldId id="282" r:id="rId14"/>
    <p:sldId id="283" r:id="rId15"/>
    <p:sldId id="287" r:id="rId16"/>
    <p:sldId id="262" r:id="rId17"/>
    <p:sldId id="259" r:id="rId18"/>
    <p:sldId id="260" r:id="rId19"/>
    <p:sldId id="285" r:id="rId20"/>
    <p:sldId id="286" r:id="rId21"/>
    <p:sldId id="261" r:id="rId22"/>
    <p:sldId id="296" r:id="rId23"/>
    <p:sldId id="284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95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>
      <p:cViewPr varScale="1">
        <p:scale>
          <a:sx n="124" d="100"/>
          <a:sy n="124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0182-D104-46C4-879A-73D1B13D17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F391A-4FA8-4BC2-8E29-A48B3434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ECB77-2B3A-4966-8801-C3670C90E8E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EC3FC-7338-416D-9C81-7E3B6E5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EC3FC-7338-416D-9C81-7E3B6E5B5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75F44E-2103-4802-8B39-47CC9281BA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63CEBB-6700-4006-8E7A-742B437C198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meo.com/131631884" TargetMode="External"/><Relationship Id="rId4" Type="http://schemas.openxmlformats.org/officeDocument/2006/relationships/hyperlink" Target="http://fsharpforfunandprofit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851648" cy="213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Functional programming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Type-Driven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10200"/>
            <a:ext cx="7854696" cy="1171136"/>
          </a:xfrm>
        </p:spPr>
        <p:txBody>
          <a:bodyPr/>
          <a:lstStyle/>
          <a:p>
            <a:r>
              <a:rPr lang="en-US" dirty="0" err="1" smtClean="0"/>
              <a:t>Vrasidas</a:t>
            </a:r>
            <a:r>
              <a:rPr lang="en-US" dirty="0" smtClean="0"/>
              <a:t> </a:t>
            </a:r>
            <a:r>
              <a:rPr lang="en-US" dirty="0" err="1" smtClean="0"/>
              <a:t>Oikonomakos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An Immutable class in C#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     public </a:t>
            </a:r>
            <a:r>
              <a:rPr lang="en-US" sz="1600" dirty="0"/>
              <a:t>class Movie</a:t>
            </a:r>
          </a:p>
          <a:p>
            <a:pPr marL="137160" indent="0">
              <a:buNone/>
            </a:pPr>
            <a:r>
              <a:rPr lang="en-US" sz="1600" dirty="0"/>
              <a:t>    {</a:t>
            </a:r>
          </a:p>
          <a:p>
            <a:pPr marL="502920" lvl="1" indent="0">
              <a:buNone/>
            </a:pPr>
            <a:r>
              <a:rPr lang="en-US" sz="1400" dirty="0"/>
              <a:t>        private </a:t>
            </a:r>
            <a:r>
              <a:rPr lang="en-US" sz="1400" dirty="0" err="1"/>
              <a:t>readonly</a:t>
            </a:r>
            <a:r>
              <a:rPr lang="en-US" sz="1400" dirty="0"/>
              <a:t> string title;</a:t>
            </a:r>
          </a:p>
          <a:p>
            <a:pPr marL="502920" lvl="1" indent="0">
              <a:buNone/>
            </a:pPr>
            <a:r>
              <a:rPr lang="en-US" sz="1400" dirty="0"/>
              <a:t>        private </a:t>
            </a:r>
            <a:r>
              <a:rPr lang="en-US" sz="1400" dirty="0" err="1"/>
              <a:t>readonly</a:t>
            </a:r>
            <a:r>
              <a:rPr lang="en-US" sz="1400" dirty="0"/>
              <a:t> string director;</a:t>
            </a:r>
          </a:p>
          <a:p>
            <a:pPr marL="502920" lvl="1" indent="0">
              <a:buNone/>
            </a:pPr>
            <a:r>
              <a:rPr lang="en-US" sz="1400" dirty="0"/>
              <a:t>        private </a:t>
            </a:r>
            <a:r>
              <a:rPr lang="en-US" sz="1400" dirty="0" err="1"/>
              <a:t>readonly</a:t>
            </a:r>
            <a:r>
              <a:rPr lang="en-US" sz="1400" dirty="0"/>
              <a:t> </a:t>
            </a:r>
            <a:r>
              <a:rPr lang="en-US" sz="1400" dirty="0" err="1" smtClean="0"/>
              <a:t>MovieGenre</a:t>
            </a:r>
            <a:r>
              <a:rPr lang="en-US" sz="1400" dirty="0" smtClean="0"/>
              <a:t> </a:t>
            </a:r>
            <a:r>
              <a:rPr lang="en-US" sz="1400" dirty="0"/>
              <a:t>genre;</a:t>
            </a:r>
          </a:p>
          <a:p>
            <a:pPr marL="502920" lvl="1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private </a:t>
            </a:r>
            <a:r>
              <a:rPr lang="en-US" sz="1400" dirty="0" err="1"/>
              <a:t>readonly</a:t>
            </a:r>
            <a:r>
              <a:rPr lang="en-US" sz="1400" dirty="0" smtClean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releasedYear</a:t>
            </a:r>
            <a:r>
              <a:rPr lang="en-US" sz="1400" dirty="0"/>
              <a:t>;</a:t>
            </a:r>
          </a:p>
          <a:p>
            <a:pPr marL="502920" lvl="1" indent="0">
              <a:buNone/>
            </a:pPr>
            <a:endParaRPr lang="en-US" sz="1400" dirty="0"/>
          </a:p>
          <a:p>
            <a:pPr marL="502920" lvl="1" indent="0">
              <a:buNone/>
            </a:pPr>
            <a:r>
              <a:rPr lang="en-US" sz="1400" dirty="0"/>
              <a:t>        public Movie(string title, string director, </a:t>
            </a:r>
            <a:r>
              <a:rPr lang="en-US" sz="1400" dirty="0" err="1"/>
              <a:t>MovieGenre</a:t>
            </a:r>
            <a:r>
              <a:rPr lang="en-US" sz="1400" dirty="0"/>
              <a:t> genre,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releasedYear</a:t>
            </a:r>
            <a:r>
              <a:rPr lang="en-US" sz="1400" dirty="0"/>
              <a:t>)</a:t>
            </a:r>
          </a:p>
          <a:p>
            <a:pPr marL="502920" lvl="1" indent="0">
              <a:buNone/>
            </a:pPr>
            <a:r>
              <a:rPr lang="en-US" sz="1400" dirty="0"/>
              <a:t>        {</a:t>
            </a:r>
          </a:p>
          <a:p>
            <a:pPr marL="502920" lvl="1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this.title</a:t>
            </a:r>
            <a:r>
              <a:rPr lang="en-US" sz="1400" dirty="0"/>
              <a:t> = title;</a:t>
            </a:r>
          </a:p>
          <a:p>
            <a:pPr marL="502920" lvl="1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this.director</a:t>
            </a:r>
            <a:r>
              <a:rPr lang="en-US" sz="1400" dirty="0"/>
              <a:t> = director;</a:t>
            </a:r>
          </a:p>
          <a:p>
            <a:pPr marL="502920" lvl="1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this.genre</a:t>
            </a:r>
            <a:r>
              <a:rPr lang="en-US" sz="1400" dirty="0"/>
              <a:t> = genre;</a:t>
            </a:r>
          </a:p>
          <a:p>
            <a:pPr marL="502920" lvl="1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this.releasedYear</a:t>
            </a:r>
            <a:r>
              <a:rPr lang="en-US" sz="1400" dirty="0"/>
              <a:t> = </a:t>
            </a:r>
            <a:r>
              <a:rPr lang="en-US" sz="1400" dirty="0" err="1"/>
              <a:t>releasedYear</a:t>
            </a:r>
            <a:r>
              <a:rPr lang="en-US" sz="1400" dirty="0"/>
              <a:t>;</a:t>
            </a:r>
          </a:p>
          <a:p>
            <a:pPr marL="502920" lvl="1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</a:p>
          <a:p>
            <a:pPr marL="502920" lvl="1" indent="0">
              <a:buNone/>
            </a:pPr>
            <a:endParaRPr lang="en-US" sz="1400" dirty="0"/>
          </a:p>
          <a:p>
            <a:pPr marL="502920" lvl="1" indent="0">
              <a:buNone/>
            </a:pPr>
            <a:r>
              <a:rPr lang="en-US" sz="1400" dirty="0"/>
              <a:t>        public string Title { get {return title;} }</a:t>
            </a:r>
          </a:p>
          <a:p>
            <a:pPr marL="502920" lvl="1" indent="0">
              <a:buNone/>
            </a:pPr>
            <a:r>
              <a:rPr lang="en-US" sz="1400" dirty="0"/>
              <a:t>        public string Director { get {return director;} }</a:t>
            </a:r>
          </a:p>
          <a:p>
            <a:pPr marL="502920" lvl="1" indent="0">
              <a:buNone/>
            </a:pPr>
            <a:r>
              <a:rPr lang="en-US" sz="1400" dirty="0"/>
              <a:t>        public </a:t>
            </a:r>
            <a:r>
              <a:rPr lang="en-US" sz="1400" dirty="0" err="1"/>
              <a:t>MovieGenre</a:t>
            </a:r>
            <a:r>
              <a:rPr lang="en-US" sz="1400" dirty="0"/>
              <a:t> Genre { get {return genre;} }</a:t>
            </a:r>
          </a:p>
          <a:p>
            <a:pPr marL="502920" lvl="1" indent="0">
              <a:buNone/>
            </a:pPr>
            <a:r>
              <a:rPr lang="en-US" sz="1400" dirty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ReleasedYear</a:t>
            </a:r>
            <a:r>
              <a:rPr lang="en-US" sz="1400" dirty="0"/>
              <a:t> { get { return </a:t>
            </a:r>
            <a:r>
              <a:rPr lang="en-US" sz="1400" dirty="0" err="1"/>
              <a:t>releasedYear</a:t>
            </a:r>
            <a:r>
              <a:rPr lang="en-US" sz="1400" dirty="0"/>
              <a:t>;} 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23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/>
              <a:t>  </a:t>
            </a:r>
            <a:r>
              <a:rPr lang="en-US" sz="1600" dirty="0" smtClean="0"/>
              <a:t>    </a:t>
            </a:r>
            <a:r>
              <a:rPr lang="en-US" sz="1400" dirty="0" smtClean="0"/>
              <a:t>protected </a:t>
            </a:r>
            <a:r>
              <a:rPr lang="en-US" sz="1400" dirty="0" err="1"/>
              <a:t>bool</a:t>
            </a:r>
            <a:r>
              <a:rPr lang="en-US" sz="1400" dirty="0"/>
              <a:t> Equals(Movie other)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       return </a:t>
            </a:r>
            <a:r>
              <a:rPr lang="en-US" sz="1400" dirty="0" err="1"/>
              <a:t>string.Equals</a:t>
            </a:r>
            <a:r>
              <a:rPr lang="en-US" sz="1400" dirty="0"/>
              <a:t>(title, </a:t>
            </a:r>
            <a:r>
              <a:rPr lang="en-US" sz="1400" dirty="0" err="1"/>
              <a:t>other.title</a:t>
            </a:r>
            <a:r>
              <a:rPr lang="en-US" sz="1400" dirty="0"/>
              <a:t>) &amp;&amp; </a:t>
            </a:r>
            <a:r>
              <a:rPr lang="en-US" sz="1400" dirty="0" err="1"/>
              <a:t>string.Equals</a:t>
            </a:r>
            <a:r>
              <a:rPr lang="en-US" sz="1400" dirty="0"/>
              <a:t>(director, </a:t>
            </a:r>
            <a:r>
              <a:rPr lang="en-US" sz="1400" dirty="0" err="1"/>
              <a:t>other.director</a:t>
            </a:r>
            <a:r>
              <a:rPr lang="en-US" sz="1400" dirty="0"/>
              <a:t>) &amp;&amp; </a:t>
            </a:r>
            <a:r>
              <a:rPr lang="en-US" sz="1400" dirty="0" smtClean="0"/>
              <a:t>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</a:t>
            </a:r>
            <a:r>
              <a:rPr lang="en-US" sz="1400" dirty="0" err="1" smtClean="0"/>
              <a:t>releasedYear</a:t>
            </a:r>
            <a:r>
              <a:rPr lang="en-US" sz="1400" dirty="0" smtClean="0"/>
              <a:t> </a:t>
            </a:r>
            <a:r>
              <a:rPr lang="en-US" sz="1400" dirty="0"/>
              <a:t>== </a:t>
            </a:r>
            <a:r>
              <a:rPr lang="en-US" sz="1400" dirty="0" err="1"/>
              <a:t>other.releasedYear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public </a:t>
            </a:r>
            <a:r>
              <a:rPr lang="en-US" sz="1400" dirty="0"/>
              <a:t>override </a:t>
            </a:r>
            <a:r>
              <a:rPr lang="en-US" sz="1400" dirty="0" err="1"/>
              <a:t>bool</a:t>
            </a:r>
            <a:r>
              <a:rPr lang="en-US" sz="1400" dirty="0"/>
              <a:t> Equals(object </a:t>
            </a:r>
            <a:r>
              <a:rPr lang="en-US" sz="1400" dirty="0" err="1"/>
              <a:t>obj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ReferenceEquals</a:t>
            </a:r>
            <a:r>
              <a:rPr lang="en-US" sz="1400" dirty="0"/>
              <a:t>(null, </a:t>
            </a:r>
            <a:r>
              <a:rPr lang="en-US" sz="1400" dirty="0" err="1"/>
              <a:t>obj</a:t>
            </a:r>
            <a:r>
              <a:rPr lang="en-US" sz="1400" dirty="0"/>
              <a:t>)) return false;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ReferenceEquals</a:t>
            </a:r>
            <a:r>
              <a:rPr lang="en-US" sz="1400" dirty="0"/>
              <a:t>(this, </a:t>
            </a:r>
            <a:r>
              <a:rPr lang="en-US" sz="1400" dirty="0" err="1"/>
              <a:t>obj</a:t>
            </a:r>
            <a:r>
              <a:rPr lang="en-US" sz="1400" dirty="0"/>
              <a:t>)) return true;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obj.GetType</a:t>
            </a:r>
            <a:r>
              <a:rPr lang="en-US" sz="1400" dirty="0"/>
              <a:t>() != </a:t>
            </a:r>
            <a:r>
              <a:rPr lang="en-US" sz="1400" dirty="0" err="1"/>
              <a:t>this.GetType</a:t>
            </a:r>
            <a:r>
              <a:rPr lang="en-US" sz="1400" dirty="0"/>
              <a:t>()) return false;</a:t>
            </a:r>
          </a:p>
          <a:p>
            <a:r>
              <a:rPr lang="en-US" sz="1400" dirty="0"/>
              <a:t>            return Equals((Movie) </a:t>
            </a:r>
            <a:r>
              <a:rPr lang="en-US" sz="1400" dirty="0" err="1"/>
              <a:t>obj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 public override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GetHashCode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unchecked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hashCode</a:t>
            </a:r>
            <a:r>
              <a:rPr lang="en-US" sz="1400" dirty="0"/>
              <a:t> = (title != null ? </a:t>
            </a:r>
            <a:r>
              <a:rPr lang="en-US" sz="1400" dirty="0" err="1"/>
              <a:t>title.GetHashCode</a:t>
            </a:r>
            <a:r>
              <a:rPr lang="en-US" sz="1400" dirty="0"/>
              <a:t>() : 0);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hashCode</a:t>
            </a:r>
            <a:r>
              <a:rPr lang="en-US" sz="1400" dirty="0"/>
              <a:t> = (</a:t>
            </a:r>
            <a:r>
              <a:rPr lang="en-US" sz="1400" dirty="0" err="1"/>
              <a:t>hashCode</a:t>
            </a:r>
            <a:r>
              <a:rPr lang="en-US" sz="1400" b="1" dirty="0"/>
              <a:t>*</a:t>
            </a:r>
            <a:r>
              <a:rPr lang="en-US" sz="1400" dirty="0"/>
              <a:t>397) ^ (director != null ? </a:t>
            </a:r>
            <a:r>
              <a:rPr lang="en-US" sz="1400" dirty="0" err="1"/>
              <a:t>director.GetHashCode</a:t>
            </a:r>
            <a:r>
              <a:rPr lang="en-US" sz="1400" dirty="0"/>
              <a:t>() : 0);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hashCode</a:t>
            </a:r>
            <a:r>
              <a:rPr lang="en-US" sz="1400" dirty="0"/>
              <a:t> = (</a:t>
            </a:r>
            <a:r>
              <a:rPr lang="en-US" sz="1400" dirty="0" err="1"/>
              <a:t>hashCode</a:t>
            </a:r>
            <a:r>
              <a:rPr lang="en-US" sz="1400" b="1" dirty="0"/>
              <a:t>*</a:t>
            </a:r>
            <a:r>
              <a:rPr lang="en-US" sz="1400" dirty="0"/>
              <a:t>397) ^ </a:t>
            </a:r>
            <a:r>
              <a:rPr lang="en-US" sz="1400" dirty="0" err="1"/>
              <a:t>releasedYear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return </a:t>
            </a:r>
            <a:r>
              <a:rPr lang="en-US" sz="1400" dirty="0" err="1"/>
              <a:t>hashCode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9795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/>
              <a:t>An immutable type in F#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610600" cy="438912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2000" dirty="0" smtClean="0"/>
              <a:t>type  Movie </a:t>
            </a:r>
            <a:r>
              <a:rPr lang="en-US" sz="2000" dirty="0"/>
              <a:t>= {Title: string; Director: string; </a:t>
            </a:r>
            <a:r>
              <a:rPr lang="en-US" sz="2000" dirty="0" smtClean="0"/>
              <a:t> Genre</a:t>
            </a:r>
            <a:r>
              <a:rPr lang="en-US" sz="2000" dirty="0"/>
              <a:t>: </a:t>
            </a:r>
            <a:r>
              <a:rPr lang="en-US" sz="2000" dirty="0" err="1"/>
              <a:t>MovieGenre</a:t>
            </a:r>
            <a:r>
              <a:rPr lang="en-US" sz="2000" dirty="0"/>
              <a:t>; </a:t>
            </a:r>
            <a:r>
              <a:rPr lang="en-US" sz="2000" dirty="0" err="1" smtClean="0"/>
              <a:t>ReleasedYear</a:t>
            </a:r>
            <a:r>
              <a:rPr lang="en-US" sz="2000" dirty="0" smtClean="0"/>
              <a:t>: </a:t>
            </a:r>
            <a:r>
              <a:rPr lang="en-US" sz="2000" dirty="0" err="1" smtClean="0"/>
              <a:t>int</a:t>
            </a:r>
            <a:r>
              <a:rPr lang="en-US" sz="2000" dirty="0" smtClean="0"/>
              <a:t> }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70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610600" cy="914400"/>
          </a:xfrm>
        </p:spPr>
        <p:txBody>
          <a:bodyPr>
            <a:noAutofit/>
          </a:bodyPr>
          <a:lstStyle/>
          <a:p>
            <a:r>
              <a:rPr lang="en-US" sz="3000" dirty="0"/>
              <a:t>The Problem: Find </a:t>
            </a:r>
            <a:r>
              <a:rPr lang="en-US" sz="3000" dirty="0" smtClean="0"/>
              <a:t>the day with the </a:t>
            </a:r>
            <a:r>
              <a:rPr lang="en-US" sz="3000" dirty="0"/>
              <a:t>greatest variance between the opening and closing price in stock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300" dirty="0"/>
              <a:t/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6" name="Rectangle 5"/>
          <p:cNvSpPr/>
          <p:nvPr/>
        </p:nvSpPr>
        <p:spPr>
          <a:xfrm>
            <a:off x="341086" y="19812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//"</a:t>
            </a:r>
            <a:r>
              <a:rPr lang="en-US" dirty="0" err="1"/>
              <a:t>Date,Open,High,Low,Close,Volume,Adj</a:t>
            </a:r>
            <a:r>
              <a:rPr lang="en-US" dirty="0"/>
              <a:t> Close"</a:t>
            </a:r>
          </a:p>
          <a:p>
            <a:r>
              <a:rPr lang="en-US" dirty="0"/>
              <a:t>let </a:t>
            </a:r>
            <a:r>
              <a:rPr lang="en-US" dirty="0" err="1"/>
              <a:t>stockData</a:t>
            </a:r>
            <a:r>
              <a:rPr lang="en-US" dirty="0"/>
              <a:t> =</a:t>
            </a:r>
          </a:p>
          <a:p>
            <a:r>
              <a:rPr lang="en-US" dirty="0"/>
              <a:t>    [ </a:t>
            </a:r>
          </a:p>
          <a:p>
            <a:r>
              <a:rPr lang="en-US" dirty="0"/>
              <a:t>      "2012-03-30,32.40,32.41,32.04,32.26,31749400,32.26";</a:t>
            </a:r>
          </a:p>
          <a:p>
            <a:r>
              <a:rPr lang="en-US" dirty="0"/>
              <a:t>      "2012-03-29,32.06,32.19,31.81,32.12,37038500,32.12";</a:t>
            </a:r>
          </a:p>
          <a:p>
            <a:r>
              <a:rPr lang="en-US" dirty="0"/>
              <a:t>      "2012-03-28,32.52,32.70,32.04,32.19,41344800,32.19";</a:t>
            </a:r>
          </a:p>
          <a:p>
            <a:r>
              <a:rPr lang="en-US" dirty="0"/>
              <a:t>      "2012-03-27,32.65,32.70,32.40,32.52,36274900,32.52";</a:t>
            </a:r>
          </a:p>
          <a:p>
            <a:r>
              <a:rPr lang="en-US" dirty="0"/>
              <a:t>      "2012-03-26,32.19,32.61,32.15,32.59,36758300,32.59";</a:t>
            </a:r>
          </a:p>
          <a:p>
            <a:r>
              <a:rPr lang="en-US" dirty="0"/>
              <a:t>      "2012-03-23,32.10,32.11,31.72,32.01,35912200,32.01";</a:t>
            </a:r>
          </a:p>
          <a:p>
            <a:r>
              <a:rPr lang="en-US" dirty="0"/>
              <a:t>      "2012-03-22,31.81,32.09,31.79,32.00,31749500,32.00";</a:t>
            </a:r>
          </a:p>
          <a:p>
            <a:r>
              <a:rPr lang="en-US" dirty="0"/>
              <a:t>      "2012-03-21,31.96,32.15,31.82,31.91,37928600,31.91";</a:t>
            </a:r>
          </a:p>
          <a:p>
            <a:r>
              <a:rPr lang="en-US" dirty="0"/>
              <a:t>      "2012-03-20,32.10,32.15,31.74,31.99,41566800,31.99";</a:t>
            </a:r>
          </a:p>
          <a:p>
            <a:r>
              <a:rPr lang="en-US" dirty="0"/>
              <a:t>      "2012-03-19,32.54,32.61,32.15,32.20,44789200,32.20";</a:t>
            </a:r>
          </a:p>
          <a:p>
            <a:r>
              <a:rPr lang="en-US" dirty="0"/>
              <a:t>      "2012-03-16,32.91,32.95,32.50,32.60,65626400,32.60";</a:t>
            </a:r>
          </a:p>
          <a:p>
            <a:r>
              <a:rPr lang="en-US" dirty="0" smtClean="0"/>
              <a:t>     </a:t>
            </a:r>
            <a:r>
              <a:rPr lang="en-US" dirty="0"/>
              <a:t>"2012-03-09,32.10,32.16,31.92,31.99,34628400,31.99";</a:t>
            </a:r>
          </a:p>
          <a:p>
            <a:r>
              <a:rPr lang="en-US" dirty="0"/>
              <a:t>      "2012-03-08,32.04,32.21,31.90,32.01,36747400,32.01</a:t>
            </a:r>
            <a:r>
              <a:rPr lang="en-US" dirty="0" smtClean="0"/>
              <a:t>";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127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The solution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/>
              <a:t>let </a:t>
            </a:r>
            <a:r>
              <a:rPr lang="en-US" sz="2000" dirty="0" err="1"/>
              <a:t>splitCommas</a:t>
            </a:r>
            <a:r>
              <a:rPr lang="en-US" sz="2000" dirty="0"/>
              <a:t> (</a:t>
            </a:r>
            <a:r>
              <a:rPr lang="en-US" sz="2000" dirty="0" err="1"/>
              <a:t>x:string</a:t>
            </a:r>
            <a:r>
              <a:rPr lang="en-US" sz="2000" dirty="0"/>
              <a:t>) =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x.Split</a:t>
            </a:r>
            <a:r>
              <a:rPr lang="en-US" sz="2000" dirty="0"/>
              <a:t>([|','|]) </a:t>
            </a: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2000" dirty="0" err="1" smtClean="0"/>
              <a:t>stockData</a:t>
            </a:r>
            <a:r>
              <a:rPr lang="en-US" sz="2000" dirty="0" smtClean="0"/>
              <a:t> </a:t>
            </a:r>
          </a:p>
          <a:p>
            <a:pPr marL="137160" indent="0">
              <a:buNone/>
            </a:pPr>
            <a:r>
              <a:rPr lang="en-US" sz="2000" dirty="0" smtClean="0"/>
              <a:t>|&gt; </a:t>
            </a:r>
            <a:r>
              <a:rPr lang="en-US" sz="2000" dirty="0" err="1"/>
              <a:t>List.map</a:t>
            </a:r>
            <a:r>
              <a:rPr lang="en-US" sz="2000" dirty="0"/>
              <a:t> </a:t>
            </a:r>
            <a:r>
              <a:rPr lang="en-US" sz="2000" dirty="0" err="1"/>
              <a:t>splitCommas</a:t>
            </a:r>
            <a:r>
              <a:rPr lang="en-US" sz="2000" dirty="0"/>
              <a:t>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|&gt; </a:t>
            </a:r>
            <a:r>
              <a:rPr lang="en-US" sz="2000" dirty="0" err="1"/>
              <a:t>List.maxBy</a:t>
            </a:r>
            <a:r>
              <a:rPr lang="en-US" sz="2000" dirty="0"/>
              <a:t> (fun x -&gt; abs(float x.[1] - float x.[4]))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|&gt; </a:t>
            </a:r>
            <a:r>
              <a:rPr lang="en-US" sz="2000" dirty="0"/>
              <a:t>(fun x -&gt; x.[0])</a:t>
            </a:r>
          </a:p>
        </p:txBody>
      </p:sp>
    </p:spTree>
    <p:extLst>
      <p:ext uri="{BB962C8B-B14F-4D97-AF65-F5344CB8AC3E}">
        <p14:creationId xmlns:p14="http://schemas.microsoft.com/office/powerpoint/2010/main" val="39989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/>
              <a:t>Crash course in F#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// The "let" keyword defines an (immutable) value</a:t>
            </a:r>
          </a:p>
          <a:p>
            <a:pPr marL="0" indent="0">
              <a:buNone/>
            </a:pPr>
            <a:r>
              <a:rPr lang="en-US" sz="1200" dirty="0"/>
              <a:t>let year = 2000</a:t>
            </a:r>
          </a:p>
          <a:p>
            <a:pPr marL="0" indent="0">
              <a:buNone/>
            </a:pPr>
            <a:r>
              <a:rPr lang="en-US" sz="1200" dirty="0"/>
              <a:t>let title = "Mars"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// ======== Lists ============</a:t>
            </a:r>
          </a:p>
          <a:p>
            <a:pPr marL="0" indent="0">
              <a:buNone/>
            </a:pPr>
            <a:r>
              <a:rPr lang="en-US" sz="1200" dirty="0"/>
              <a:t>let numbers = [2;3;4;5]    </a:t>
            </a:r>
          </a:p>
          <a:p>
            <a:pPr marL="0" indent="0">
              <a:buNone/>
            </a:pPr>
            <a:r>
              <a:rPr lang="en-US" sz="1200" dirty="0"/>
              <a:t>let </a:t>
            </a:r>
            <a:r>
              <a:rPr lang="en-US" sz="1200" dirty="0" err="1"/>
              <a:t>firstHundredNumbers</a:t>
            </a:r>
            <a:r>
              <a:rPr lang="en-US" sz="1200" dirty="0"/>
              <a:t> = [1..100];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// ======== Functions ========</a:t>
            </a:r>
          </a:p>
          <a:p>
            <a:pPr marL="0" indent="0">
              <a:buNone/>
            </a:pPr>
            <a:r>
              <a:rPr lang="en-US" sz="1200" dirty="0"/>
              <a:t>// The "let" keyword also defines a named function.</a:t>
            </a:r>
          </a:p>
          <a:p>
            <a:pPr marL="0" indent="0">
              <a:buNone/>
            </a:pPr>
            <a:r>
              <a:rPr lang="es-ES" sz="1200" dirty="0"/>
              <a:t> </a:t>
            </a:r>
            <a:r>
              <a:rPr lang="es-ES" sz="1200" dirty="0" err="1"/>
              <a:t>let</a:t>
            </a:r>
            <a:r>
              <a:rPr lang="es-ES" sz="1200" dirty="0"/>
              <a:t> </a:t>
            </a:r>
            <a:r>
              <a:rPr lang="es-ES" sz="1200" dirty="0" err="1"/>
              <a:t>multiply</a:t>
            </a:r>
            <a:r>
              <a:rPr lang="es-ES" sz="1200" dirty="0"/>
              <a:t> x y= x * 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//Pipe Operator</a:t>
            </a:r>
          </a:p>
          <a:p>
            <a:pPr marL="0" indent="0">
              <a:buNone/>
            </a:pPr>
            <a:r>
              <a:rPr lang="en-US" sz="1200" dirty="0"/>
              <a:t> [1..100] |&gt; </a:t>
            </a:r>
            <a:r>
              <a:rPr lang="en-US" sz="1200" smtClean="0"/>
              <a:t>List.map</a:t>
            </a:r>
            <a:r>
              <a:rPr lang="en-US" sz="1200" dirty="0" smtClean="0"/>
              <a:t> </a:t>
            </a:r>
            <a:r>
              <a:rPr lang="en-US" sz="1200" dirty="0"/>
              <a:t>(fun x-&gt;x*x) |&gt; </a:t>
            </a:r>
            <a:r>
              <a:rPr lang="en-US" sz="1200" dirty="0" err="1"/>
              <a:t>List.sum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 smtClean="0"/>
              <a:t>// </a:t>
            </a:r>
            <a:r>
              <a:rPr lang="en-US" sz="1200" dirty="0"/>
              <a:t>Record types have named fields. Semicolons are separators.</a:t>
            </a:r>
          </a:p>
          <a:p>
            <a:pPr marL="0" indent="0">
              <a:buNone/>
            </a:pPr>
            <a:r>
              <a:rPr lang="en-US" sz="1200" dirty="0"/>
              <a:t>type Movie = {</a:t>
            </a:r>
            <a:r>
              <a:rPr lang="en-US" sz="1200" dirty="0" err="1"/>
              <a:t>Title:string</a:t>
            </a:r>
            <a:r>
              <a:rPr lang="en-US" sz="1200" dirty="0"/>
              <a:t>; </a:t>
            </a:r>
            <a:r>
              <a:rPr lang="en-US" sz="1200" dirty="0" err="1"/>
              <a:t>Year:int</a:t>
            </a: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let movie = {Title = "Predator"; Year= 1987}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let </a:t>
            </a:r>
            <a:r>
              <a:rPr lang="en-US" sz="1200" dirty="0" err="1"/>
              <a:t>validValue</a:t>
            </a:r>
            <a:r>
              <a:rPr lang="en-US" sz="1200" dirty="0"/>
              <a:t> = </a:t>
            </a:r>
            <a:r>
              <a:rPr lang="en-US" sz="1200" dirty="0" smtClean="0"/>
              <a:t>Some(movie)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let </a:t>
            </a:r>
            <a:r>
              <a:rPr lang="en-US" sz="1200" dirty="0" err="1"/>
              <a:t>invalidValue</a:t>
            </a:r>
            <a:r>
              <a:rPr lang="en-US" sz="1200" dirty="0"/>
              <a:t> = None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// ======== Pattern Matching ========</a:t>
            </a:r>
          </a:p>
          <a:p>
            <a:pPr marL="0" indent="0">
              <a:buNone/>
            </a:pPr>
            <a:r>
              <a:rPr lang="en-US" sz="1200" dirty="0"/>
              <a:t>let </a:t>
            </a:r>
            <a:r>
              <a:rPr lang="en-US" sz="1200" dirty="0" err="1"/>
              <a:t>matchMovie</a:t>
            </a:r>
            <a:r>
              <a:rPr lang="en-US" sz="1200" dirty="0"/>
              <a:t> movie =</a:t>
            </a:r>
          </a:p>
          <a:p>
            <a:pPr marL="0" indent="0">
              <a:buNone/>
            </a:pPr>
            <a:r>
              <a:rPr lang="en-US" sz="1200" dirty="0"/>
              <a:t>    match movie with</a:t>
            </a:r>
          </a:p>
          <a:p>
            <a:pPr marL="0" indent="0">
              <a:buNone/>
            </a:pPr>
            <a:r>
              <a:rPr lang="en-US" sz="1200" dirty="0"/>
              <a:t>    | Some m  -&gt; </a:t>
            </a:r>
            <a:r>
              <a:rPr lang="en-US" sz="1200" dirty="0" err="1"/>
              <a:t>printfn</a:t>
            </a:r>
            <a:r>
              <a:rPr lang="en-US" sz="1200" dirty="0"/>
              <a:t> "Movie found %s" </a:t>
            </a:r>
            <a:r>
              <a:rPr lang="en-US" sz="1200" dirty="0" err="1"/>
              <a:t>m.Title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| _ -&gt; </a:t>
            </a:r>
            <a:r>
              <a:rPr lang="en-US" sz="1200" dirty="0" err="1"/>
              <a:t>printfn</a:t>
            </a:r>
            <a:r>
              <a:rPr lang="en-US" sz="1200" dirty="0"/>
              <a:t> "Movie does not exist" // underscore matches anything</a:t>
            </a:r>
          </a:p>
        </p:txBody>
      </p:sp>
    </p:spTree>
    <p:extLst>
      <p:ext uri="{BB962C8B-B14F-4D97-AF65-F5344CB8AC3E}">
        <p14:creationId xmlns:p14="http://schemas.microsoft.com/office/powerpoint/2010/main" val="7091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0" y="1219200"/>
            <a:ext cx="4572000" cy="5562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OO Pattern/Principle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2300" dirty="0" smtClean="0"/>
              <a:t>Single Responsibility Principle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2300" dirty="0" smtClean="0"/>
              <a:t>Open/Closed principle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2300" dirty="0" smtClean="0"/>
              <a:t>Dependency Inversion Principle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2300" dirty="0" smtClean="0"/>
              <a:t>Interface Segregation Principle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2300" dirty="0" smtClean="0"/>
              <a:t>Factory Pattern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2300" dirty="0" smtClean="0"/>
              <a:t>Strategy Pattern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2300" dirty="0" smtClean="0"/>
              <a:t>Command Pattern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2300" dirty="0" smtClean="0"/>
              <a:t>Decorator Pattern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85216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585216" lvl="1" indent="0">
              <a:buNone/>
            </a:pPr>
            <a:endParaRPr lang="en-US" sz="1700" dirty="0"/>
          </a:p>
          <a:p>
            <a:pPr marL="585216" lvl="1" indent="0">
              <a:buNone/>
            </a:pPr>
            <a:r>
              <a:rPr lang="en-US" sz="1800" b="1" dirty="0" smtClean="0"/>
              <a:t>Functional Programming design patterns, Scott </a:t>
            </a:r>
            <a:r>
              <a:rPr lang="en-US" sz="1800" b="1" dirty="0" err="1" smtClean="0"/>
              <a:t>Wlaschin</a:t>
            </a:r>
            <a:r>
              <a:rPr lang="en-US" sz="1800" b="1" dirty="0" smtClean="0"/>
              <a:t>, NDC London 2014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43000"/>
            <a:ext cx="4041775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FP equivalent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Functions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Functions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Functions</a:t>
            </a:r>
            <a:endParaRPr 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Functions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Functions again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/>
              <a:t>Eeeh</a:t>
            </a:r>
            <a:r>
              <a:rPr lang="en-US" sz="1800" dirty="0" smtClean="0"/>
              <a:t>..,  Functions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Functions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Yes, the F word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/>
              <a:t>Command and Decorator pattern the OO way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200" dirty="0"/>
              <a:t> interface </a:t>
            </a:r>
            <a:r>
              <a:rPr lang="en-US" sz="1200" dirty="0" err="1"/>
              <a:t>ISendMessageCommand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{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    Task Execute();</a:t>
            </a:r>
          </a:p>
          <a:p>
            <a:pPr marL="137160" indent="0">
              <a:buNone/>
            </a:pPr>
            <a:r>
              <a:rPr lang="en-US" sz="1200" dirty="0"/>
              <a:t>  </a:t>
            </a:r>
            <a:r>
              <a:rPr lang="en-US" sz="1200" dirty="0" smtClean="0"/>
              <a:t> 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SendMessageWithTimeStatsCommand</a:t>
            </a:r>
            <a:r>
              <a:rPr lang="en-US" sz="1200" dirty="0"/>
              <a:t> : </a:t>
            </a:r>
            <a:r>
              <a:rPr lang="en-US" sz="1200" dirty="0" err="1"/>
              <a:t>ISendMessageCommand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    private </a:t>
            </a:r>
            <a:r>
              <a:rPr lang="en-US" sz="1200" dirty="0" err="1"/>
              <a:t>readonly</a:t>
            </a:r>
            <a:r>
              <a:rPr lang="en-US" sz="1200" dirty="0"/>
              <a:t> </a:t>
            </a:r>
            <a:r>
              <a:rPr lang="en-US" sz="1200" dirty="0" err="1"/>
              <a:t>ISendMessageCommand</a:t>
            </a:r>
            <a:r>
              <a:rPr lang="en-US" sz="1200" dirty="0"/>
              <a:t> </a:t>
            </a:r>
            <a:r>
              <a:rPr lang="en-US" sz="1200" dirty="0" err="1"/>
              <a:t>sendMessageCommand</a:t>
            </a:r>
            <a:r>
              <a:rPr lang="en-US" sz="1200" dirty="0"/>
              <a:t>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    public </a:t>
            </a:r>
            <a:r>
              <a:rPr lang="en-US" sz="1200" dirty="0" err="1"/>
              <a:t>SendMessageWithTimeStatsCommand</a:t>
            </a:r>
            <a:r>
              <a:rPr lang="en-US" sz="1200" dirty="0"/>
              <a:t>(</a:t>
            </a:r>
            <a:r>
              <a:rPr lang="en-US" sz="1200" dirty="0" err="1"/>
              <a:t>ISendMessageCommand</a:t>
            </a:r>
            <a:r>
              <a:rPr lang="en-US" sz="1200" dirty="0"/>
              <a:t> </a:t>
            </a:r>
            <a:r>
              <a:rPr lang="en-US" sz="1200" dirty="0" err="1"/>
              <a:t>sendMessageCommand</a:t>
            </a:r>
            <a:r>
              <a:rPr lang="en-US" sz="1200" dirty="0"/>
              <a:t>)</a:t>
            </a:r>
          </a:p>
          <a:p>
            <a:pPr marL="137160" indent="0">
              <a:buNone/>
            </a:pPr>
            <a:r>
              <a:rPr lang="en-US" sz="1200" dirty="0"/>
              <a:t>        {</a:t>
            </a:r>
          </a:p>
          <a:p>
            <a:pPr marL="13716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this.sendMessageCommand</a:t>
            </a:r>
            <a:r>
              <a:rPr lang="en-US" sz="1200" dirty="0"/>
              <a:t> = </a:t>
            </a:r>
            <a:r>
              <a:rPr lang="en-US" sz="1200" dirty="0" err="1"/>
              <a:t>sendMessageCommand</a:t>
            </a:r>
            <a:r>
              <a:rPr lang="en-US" sz="1200" dirty="0"/>
              <a:t>;</a:t>
            </a:r>
          </a:p>
          <a:p>
            <a:pPr marL="137160" indent="0">
              <a:buNone/>
            </a:pPr>
            <a:r>
              <a:rPr lang="en-US" sz="1200" dirty="0"/>
              <a:t>        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    public Task Execute()</a:t>
            </a:r>
          </a:p>
          <a:p>
            <a:pPr marL="137160" indent="0">
              <a:buNone/>
            </a:pPr>
            <a:r>
              <a:rPr lang="en-US" sz="1200" dirty="0"/>
              <a:t>        {</a:t>
            </a:r>
          </a:p>
          <a:p>
            <a:pPr marL="137160" indent="0">
              <a:buNone/>
            </a:pPr>
            <a:r>
              <a:rPr lang="en-US" sz="1200" dirty="0"/>
              <a:t>            Stopwatch </a:t>
            </a:r>
            <a:r>
              <a:rPr lang="en-US" sz="1200" dirty="0" err="1"/>
              <a:t>stopwatch</a:t>
            </a:r>
            <a:r>
              <a:rPr lang="en-US" sz="1200" dirty="0"/>
              <a:t> = </a:t>
            </a:r>
            <a:r>
              <a:rPr lang="en-US" sz="1200" dirty="0" err="1"/>
              <a:t>Stopwatch.StartNew</a:t>
            </a:r>
            <a:r>
              <a:rPr lang="en-US" sz="1200" dirty="0"/>
              <a:t>();</a:t>
            </a:r>
          </a:p>
          <a:p>
            <a:pPr marL="137160" indent="0">
              <a:buNone/>
            </a:pPr>
            <a:r>
              <a:rPr lang="en-US" sz="1200" dirty="0"/>
              <a:t>            Task result = </a:t>
            </a:r>
            <a:r>
              <a:rPr lang="en-US" sz="1200" dirty="0" err="1"/>
              <a:t>sendMessageCommand.Execute</a:t>
            </a:r>
            <a:r>
              <a:rPr lang="en-US" sz="1200" dirty="0"/>
              <a:t>();</a:t>
            </a:r>
          </a:p>
          <a:p>
            <a:pPr marL="13716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stopwatch.Stop</a:t>
            </a:r>
            <a:r>
              <a:rPr lang="en-US" sz="1200" dirty="0"/>
              <a:t>();</a:t>
            </a:r>
          </a:p>
          <a:p>
            <a:pPr marL="137160" indent="0">
              <a:buNone/>
            </a:pPr>
            <a:r>
              <a:rPr lang="en-US" sz="1200" dirty="0"/>
              <a:t>            // record time elapsed</a:t>
            </a:r>
          </a:p>
          <a:p>
            <a:pPr marL="137160" indent="0">
              <a:buNone/>
            </a:pPr>
            <a:r>
              <a:rPr lang="en-US" sz="1200" dirty="0"/>
              <a:t>            return result;</a:t>
            </a:r>
          </a:p>
          <a:p>
            <a:pPr marL="137160" indent="0">
              <a:buNone/>
            </a:pPr>
            <a:r>
              <a:rPr lang="en-US" sz="1200" dirty="0"/>
              <a:t>        }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}</a:t>
            </a:r>
          </a:p>
          <a:p>
            <a:pPr marL="137160" indent="0">
              <a:buNone/>
            </a:pP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2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577596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class </a:t>
            </a:r>
            <a:r>
              <a:rPr lang="en-US" sz="1200" dirty="0" err="1"/>
              <a:t>SendMessageWithDelayCommand</a:t>
            </a:r>
            <a:r>
              <a:rPr lang="en-US" sz="1200" dirty="0"/>
              <a:t> : </a:t>
            </a:r>
            <a:r>
              <a:rPr lang="en-US" sz="1200" dirty="0" err="1"/>
              <a:t>ISendMessageCommand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{</a:t>
            </a:r>
          </a:p>
          <a:p>
            <a:pPr marL="137160" indent="0">
              <a:buNone/>
            </a:pPr>
            <a:r>
              <a:rPr lang="en-US" sz="1200" dirty="0"/>
              <a:t>        private </a:t>
            </a:r>
            <a:r>
              <a:rPr lang="en-US" sz="1200" dirty="0" err="1"/>
              <a:t>readonly</a:t>
            </a:r>
            <a:r>
              <a:rPr lang="en-US" sz="1200" dirty="0"/>
              <a:t> </a:t>
            </a:r>
            <a:r>
              <a:rPr lang="en-US" sz="1200" dirty="0" err="1"/>
              <a:t>ISendMessageCommand</a:t>
            </a:r>
            <a:r>
              <a:rPr lang="en-US" sz="1200" dirty="0"/>
              <a:t> </a:t>
            </a:r>
            <a:r>
              <a:rPr lang="en-US" sz="1200" dirty="0" err="1"/>
              <a:t>sendMessageCommand</a:t>
            </a:r>
            <a:r>
              <a:rPr lang="en-US" sz="1200" dirty="0"/>
              <a:t>;</a:t>
            </a:r>
          </a:p>
          <a:p>
            <a:pPr marL="137160" indent="0">
              <a:buNone/>
            </a:pPr>
            <a:r>
              <a:rPr lang="en-US" sz="1200" dirty="0"/>
              <a:t>        private </a:t>
            </a:r>
            <a:r>
              <a:rPr lang="en-US" sz="1200" dirty="0" err="1"/>
              <a:t>readonly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delay;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    public </a:t>
            </a:r>
            <a:r>
              <a:rPr lang="en-US" sz="1200" dirty="0" err="1"/>
              <a:t>SendMessageWithDelayCommand</a:t>
            </a:r>
            <a:r>
              <a:rPr lang="en-US" sz="1200" dirty="0"/>
              <a:t>(</a:t>
            </a:r>
            <a:r>
              <a:rPr lang="en-US" sz="1200" dirty="0" err="1"/>
              <a:t>ISendMessageCommand</a:t>
            </a:r>
            <a:r>
              <a:rPr lang="en-US" sz="1200" dirty="0"/>
              <a:t> </a:t>
            </a:r>
            <a:r>
              <a:rPr lang="en-US" sz="1200" dirty="0" err="1"/>
              <a:t>sendMessageCommand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delay)</a:t>
            </a:r>
          </a:p>
          <a:p>
            <a:pPr marL="137160" indent="0">
              <a:buNone/>
            </a:pPr>
            <a:r>
              <a:rPr lang="en-US" sz="1200" dirty="0"/>
              <a:t>        {</a:t>
            </a:r>
          </a:p>
          <a:p>
            <a:pPr marL="13716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this.sendMessageCommand</a:t>
            </a:r>
            <a:r>
              <a:rPr lang="en-US" sz="1200" dirty="0"/>
              <a:t> = </a:t>
            </a:r>
            <a:r>
              <a:rPr lang="en-US" sz="1200" dirty="0" err="1"/>
              <a:t>sendMessageCommand</a:t>
            </a:r>
            <a:r>
              <a:rPr lang="en-US" sz="1200" dirty="0"/>
              <a:t>;</a:t>
            </a:r>
          </a:p>
          <a:p>
            <a:pPr marL="13716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this.delay</a:t>
            </a:r>
            <a:r>
              <a:rPr lang="en-US" sz="1200" dirty="0"/>
              <a:t> = delay;</a:t>
            </a:r>
          </a:p>
          <a:p>
            <a:pPr marL="137160" indent="0">
              <a:buNone/>
            </a:pPr>
            <a:r>
              <a:rPr lang="en-US" sz="1200" dirty="0"/>
              <a:t>        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    public </a:t>
            </a:r>
            <a:r>
              <a:rPr lang="en-US" sz="1200" dirty="0" err="1"/>
              <a:t>async</a:t>
            </a:r>
            <a:r>
              <a:rPr lang="en-US" sz="1200" dirty="0"/>
              <a:t> Task Execute()</a:t>
            </a:r>
          </a:p>
          <a:p>
            <a:pPr marL="137160" indent="0">
              <a:buNone/>
            </a:pPr>
            <a:r>
              <a:rPr lang="en-US" sz="1200" dirty="0"/>
              <a:t>        {</a:t>
            </a:r>
          </a:p>
          <a:p>
            <a:pPr marL="137160" indent="0">
              <a:buNone/>
            </a:pPr>
            <a:r>
              <a:rPr lang="en-US" sz="1200" dirty="0"/>
              <a:t>            await </a:t>
            </a:r>
            <a:r>
              <a:rPr lang="en-US" sz="1200" dirty="0" err="1"/>
              <a:t>Task.Delay</a:t>
            </a:r>
            <a:r>
              <a:rPr lang="en-US" sz="1200" dirty="0"/>
              <a:t>(delay);</a:t>
            </a:r>
          </a:p>
          <a:p>
            <a:pPr marL="137160" indent="0">
              <a:buNone/>
            </a:pPr>
            <a:r>
              <a:rPr lang="en-US" sz="1200" dirty="0"/>
              <a:t>            return </a:t>
            </a:r>
            <a:r>
              <a:rPr lang="en-US" sz="1200" dirty="0" err="1"/>
              <a:t>sendMessageCommand.Execute</a:t>
            </a:r>
            <a:r>
              <a:rPr lang="en-US" sz="1200" dirty="0"/>
              <a:t>();</a:t>
            </a:r>
          </a:p>
          <a:p>
            <a:pPr marL="137160" indent="0">
              <a:buNone/>
            </a:pPr>
            <a:r>
              <a:rPr lang="en-US" sz="1200" dirty="0"/>
              <a:t>        }</a:t>
            </a:r>
          </a:p>
          <a:p>
            <a:pPr marL="137160" indent="0">
              <a:buNone/>
            </a:pPr>
            <a:r>
              <a:rPr lang="en-US" sz="1200" dirty="0"/>
              <a:t>   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 smtClean="0"/>
              <a:t>public </a:t>
            </a:r>
            <a:r>
              <a:rPr lang="en-US" sz="1200" dirty="0" err="1"/>
              <a:t>ISendMessageCommand</a:t>
            </a:r>
            <a:r>
              <a:rPr lang="en-US" sz="1200" dirty="0"/>
              <a:t> </a:t>
            </a:r>
            <a:r>
              <a:rPr lang="en-US" sz="1200" dirty="0" err="1"/>
              <a:t>CreateDelayedCommand</a:t>
            </a:r>
            <a:r>
              <a:rPr lang="en-US" sz="1200" dirty="0"/>
              <a:t>(</a:t>
            </a:r>
            <a:r>
              <a:rPr lang="en-US" sz="1200" dirty="0" err="1"/>
              <a:t>ISendMessageCommand</a:t>
            </a:r>
            <a:r>
              <a:rPr lang="en-US" sz="1200" dirty="0"/>
              <a:t> command, </a:t>
            </a:r>
            <a:r>
              <a:rPr lang="en-US" sz="1200" dirty="0" err="1"/>
              <a:t>TimeSpan</a:t>
            </a:r>
            <a:r>
              <a:rPr lang="en-US" sz="1200" dirty="0"/>
              <a:t> delay)</a:t>
            </a:r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/>
              <a:t>return new </a:t>
            </a:r>
            <a:r>
              <a:rPr lang="en-US" sz="1200" dirty="0" err="1"/>
              <a:t>SendMessageWithDelayCommand</a:t>
            </a:r>
            <a:r>
              <a:rPr lang="en-US" sz="1200" dirty="0"/>
              <a:t>(command, delay);</a:t>
            </a:r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}</a:t>
            </a:r>
            <a:endParaRPr lang="en-US" sz="1200" dirty="0"/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public </a:t>
            </a:r>
            <a:r>
              <a:rPr lang="en-US" sz="1200" dirty="0" err="1"/>
              <a:t>ISendMessageCommand</a:t>
            </a:r>
            <a:r>
              <a:rPr lang="en-US" sz="1200" dirty="0"/>
              <a:t> </a:t>
            </a:r>
            <a:r>
              <a:rPr lang="en-US" sz="1200" dirty="0" err="1"/>
              <a:t>CreateDelayedCommand</a:t>
            </a:r>
            <a:r>
              <a:rPr lang="en-US" sz="1200" dirty="0"/>
              <a:t>(</a:t>
            </a:r>
            <a:r>
              <a:rPr lang="en-US" sz="1200" dirty="0" err="1"/>
              <a:t>ISendMessageCommand</a:t>
            </a:r>
            <a:r>
              <a:rPr lang="en-US" sz="1200" dirty="0"/>
              <a:t> command)</a:t>
            </a:r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/>
              <a:t>return new </a:t>
            </a:r>
            <a:r>
              <a:rPr lang="en-US" sz="1200" dirty="0" err="1"/>
              <a:t>SendMessageWithTimeStatsCommand</a:t>
            </a:r>
            <a:r>
              <a:rPr lang="en-US" sz="1200" dirty="0"/>
              <a:t>(command);</a:t>
            </a:r>
          </a:p>
          <a:p>
            <a:pPr marL="13716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}</a:t>
            </a:r>
            <a:endParaRPr lang="en-US" sz="1200" dirty="0"/>
          </a:p>
          <a:p>
            <a:pPr marL="137160" indent="0">
              <a:buNone/>
            </a:pP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22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But now we want to delay sending a message as well as record time stats.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 marL="137160" indent="0">
              <a:buNone/>
            </a:pPr>
            <a:endParaRPr lang="en-US" sz="1400" dirty="0" smtClean="0"/>
          </a:p>
          <a:p>
            <a:pPr marL="13716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public </a:t>
            </a:r>
            <a:r>
              <a:rPr lang="en-US" sz="1400" dirty="0" err="1"/>
              <a:t>ISendMessageCommand</a:t>
            </a:r>
            <a:r>
              <a:rPr lang="en-US" sz="1400" dirty="0"/>
              <a:t> </a:t>
            </a:r>
            <a:r>
              <a:rPr lang="en-US" sz="1400" dirty="0" err="1"/>
              <a:t>CreateDelayedWithStatsCommand</a:t>
            </a:r>
            <a:r>
              <a:rPr lang="en-US" sz="1400" dirty="0"/>
              <a:t>(</a:t>
            </a:r>
            <a:r>
              <a:rPr lang="en-US" sz="1400" dirty="0" err="1"/>
              <a:t>ISendMessageCommand</a:t>
            </a:r>
            <a:r>
              <a:rPr lang="en-US" sz="1400" dirty="0"/>
              <a:t> command, </a:t>
            </a:r>
            <a:r>
              <a:rPr lang="en-US" sz="1400" dirty="0" err="1"/>
              <a:t>TimeSpan</a:t>
            </a:r>
            <a:r>
              <a:rPr lang="en-US" sz="1400" dirty="0"/>
              <a:t> delay)</a:t>
            </a:r>
          </a:p>
          <a:p>
            <a:pPr marL="137160" indent="0">
              <a:buNone/>
            </a:pPr>
            <a:r>
              <a:rPr lang="en-US" sz="1400" dirty="0"/>
              <a:t> {</a:t>
            </a:r>
          </a:p>
          <a:p>
            <a:pPr marL="137160" indent="0">
              <a:buNone/>
            </a:pPr>
            <a:r>
              <a:rPr lang="en-US" sz="1400" dirty="0"/>
              <a:t>       return new </a:t>
            </a:r>
            <a:r>
              <a:rPr lang="en-US" sz="1400" dirty="0" err="1"/>
              <a:t>SendMessageWithDelayCommand</a:t>
            </a:r>
            <a:r>
              <a:rPr lang="en-US" sz="1400" dirty="0"/>
              <a:t>(new </a:t>
            </a:r>
            <a:r>
              <a:rPr lang="en-US" sz="1400" dirty="0" err="1"/>
              <a:t>SendMessageWithTimeStatsCommand</a:t>
            </a:r>
            <a:r>
              <a:rPr lang="en-US" sz="1400" dirty="0"/>
              <a:t> (command, delay));</a:t>
            </a:r>
          </a:p>
          <a:p>
            <a:pPr marL="137160" indent="0">
              <a:buNone/>
            </a:pPr>
            <a:r>
              <a:rPr lang="en-US" sz="1400" dirty="0"/>
              <a:t>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686800" cy="1008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Functional Programming </a:t>
            </a:r>
            <a:br>
              <a:rPr lang="en-US" dirty="0"/>
            </a:br>
            <a:r>
              <a:rPr lang="en-US" dirty="0"/>
              <a:t>What???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Separation of data and behavior ?</a:t>
            </a:r>
          </a:p>
          <a:p>
            <a:r>
              <a:rPr lang="en-US" dirty="0" smtClean="0"/>
              <a:t>Functions the core element ?</a:t>
            </a:r>
          </a:p>
          <a:p>
            <a:r>
              <a:rPr lang="en-US" dirty="0" smtClean="0"/>
              <a:t>No variables ?</a:t>
            </a:r>
          </a:p>
          <a:p>
            <a:r>
              <a:rPr lang="en-US" dirty="0" smtClean="0"/>
              <a:t>No Interfaces ?</a:t>
            </a:r>
          </a:p>
          <a:p>
            <a:r>
              <a:rPr lang="en-US" dirty="0" smtClean="0"/>
              <a:t>Monads ??????</a:t>
            </a:r>
          </a:p>
          <a:p>
            <a:r>
              <a:rPr lang="en-US" dirty="0" smtClean="0"/>
              <a:t>What about OO principles like Encapsulation and Polymorphism. </a:t>
            </a:r>
          </a:p>
          <a:p>
            <a:r>
              <a:rPr lang="en-US" dirty="0" smtClean="0"/>
              <a:t>What about S.O.L.I.D and design patterns.</a:t>
            </a:r>
          </a:p>
        </p:txBody>
      </p:sp>
    </p:spTree>
    <p:extLst>
      <p:ext uri="{BB962C8B-B14F-4D97-AF65-F5344CB8AC3E}">
        <p14:creationId xmlns:p14="http://schemas.microsoft.com/office/powerpoint/2010/main" val="40239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u="sng" dirty="0"/>
              <a:t>Command and Decorator </a:t>
            </a:r>
            <a:r>
              <a:rPr lang="en-US" sz="3600" b="1" u="sng" dirty="0" smtClean="0"/>
              <a:t>pattern</a:t>
            </a:r>
            <a:endParaRPr lang="en-US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239000" cy="434340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1393371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The FP way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084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03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28600" y="1187754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execute </a:t>
            </a:r>
            <a:r>
              <a:rPr lang="en-US" dirty="0" err="1"/>
              <a:t>createMessage</a:t>
            </a:r>
            <a:r>
              <a:rPr lang="en-US" dirty="0"/>
              <a:t> </a:t>
            </a:r>
            <a:r>
              <a:rPr lang="en-US" dirty="0" err="1"/>
              <a:t>sendMessage</a:t>
            </a:r>
            <a:r>
              <a:rPr lang="en-US" dirty="0"/>
              <a:t> data = </a:t>
            </a:r>
          </a:p>
          <a:p>
            <a:r>
              <a:rPr lang="en-US" dirty="0"/>
              <a:t>    let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err="1"/>
              <a:t>createMessage</a:t>
            </a:r>
            <a:r>
              <a:rPr lang="en-US" dirty="0"/>
              <a:t> data</a:t>
            </a:r>
          </a:p>
          <a:p>
            <a:r>
              <a:rPr lang="en-US" dirty="0"/>
              <a:t>    </a:t>
            </a:r>
            <a:r>
              <a:rPr lang="en-US" dirty="0" err="1"/>
              <a:t>sendMessage</a:t>
            </a:r>
            <a:r>
              <a:rPr lang="en-US" dirty="0"/>
              <a:t> </a:t>
            </a:r>
            <a:r>
              <a:rPr lang="en-US" dirty="0" err="1"/>
              <a:t>msg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createSmsMessage</a:t>
            </a:r>
            <a:r>
              <a:rPr lang="en-US" dirty="0"/>
              <a:t> data =  </a:t>
            </a:r>
            <a:r>
              <a:rPr lang="en-US" dirty="0" err="1"/>
              <a:t>printfn</a:t>
            </a:r>
            <a:r>
              <a:rPr lang="en-US" dirty="0"/>
              <a:t> "Creating message"; data</a:t>
            </a:r>
          </a:p>
          <a:p>
            <a:r>
              <a:rPr lang="en-US" dirty="0"/>
              <a:t>let </a:t>
            </a:r>
            <a:r>
              <a:rPr lang="en-US" dirty="0" err="1"/>
              <a:t>sendSmsMessage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 =  </a:t>
            </a:r>
            <a:r>
              <a:rPr lang="en-US" dirty="0" err="1"/>
              <a:t>printfn</a:t>
            </a:r>
            <a:r>
              <a:rPr lang="en-US" dirty="0"/>
              <a:t> "Sending message"; </a:t>
            </a:r>
            <a:r>
              <a:rPr lang="en-US" dirty="0" err="1"/>
              <a:t>msg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SmsData</a:t>
            </a:r>
            <a:r>
              <a:rPr lang="en-US" dirty="0"/>
              <a:t> = {Data: string}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executeSmsCommand</a:t>
            </a:r>
            <a:r>
              <a:rPr lang="en-US" dirty="0"/>
              <a:t> = execute </a:t>
            </a:r>
            <a:r>
              <a:rPr lang="en-US" dirty="0" err="1"/>
              <a:t>createSmsMessage</a:t>
            </a:r>
            <a:r>
              <a:rPr lang="en-US" dirty="0"/>
              <a:t> </a:t>
            </a:r>
            <a:r>
              <a:rPr lang="en-US" dirty="0" err="1"/>
              <a:t>sendSmsMessage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sms</a:t>
            </a:r>
            <a:r>
              <a:rPr lang="en-US" dirty="0"/>
              <a:t> = {Data = "</a:t>
            </a:r>
            <a:r>
              <a:rPr lang="en-US" dirty="0" err="1"/>
              <a:t>sms</a:t>
            </a:r>
            <a:r>
              <a:rPr lang="en-US" dirty="0"/>
              <a:t>"}</a:t>
            </a:r>
          </a:p>
          <a:p>
            <a:endParaRPr lang="en-US" dirty="0"/>
          </a:p>
          <a:p>
            <a:r>
              <a:rPr lang="en-US" dirty="0" err="1"/>
              <a:t>executeSmsCommand</a:t>
            </a:r>
            <a:r>
              <a:rPr lang="en-US" dirty="0"/>
              <a:t> </a:t>
            </a:r>
            <a:r>
              <a:rPr lang="en-US" dirty="0" err="1"/>
              <a:t>sms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executeWithDelay</a:t>
            </a:r>
            <a:r>
              <a:rPr lang="en-US" dirty="0"/>
              <a:t> execute data delay =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printfn</a:t>
            </a:r>
            <a:r>
              <a:rPr lang="en-US" dirty="0"/>
              <a:t> "Delaying execution for %</a:t>
            </a:r>
            <a:r>
              <a:rPr lang="en-US" dirty="0" err="1"/>
              <a:t>i</a:t>
            </a:r>
            <a:r>
              <a:rPr lang="en-US" dirty="0"/>
              <a:t>" delay</a:t>
            </a:r>
          </a:p>
          <a:p>
            <a:pPr marL="0" indent="0">
              <a:buNone/>
            </a:pPr>
            <a:r>
              <a:rPr lang="en-US" dirty="0"/>
              <a:t>    execute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executeWithDelay</a:t>
            </a:r>
            <a:r>
              <a:rPr lang="en-US" dirty="0"/>
              <a:t>  </a:t>
            </a:r>
            <a:r>
              <a:rPr lang="en-US" dirty="0" err="1"/>
              <a:t>executeSmsCommand</a:t>
            </a:r>
            <a:r>
              <a:rPr lang="en-US" dirty="0"/>
              <a:t> </a:t>
            </a:r>
            <a:r>
              <a:rPr lang="en-US" dirty="0" err="1"/>
              <a:t>sms</a:t>
            </a:r>
            <a:r>
              <a:rPr lang="en-US" dirty="0"/>
              <a:t>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executeWithTimeStats</a:t>
            </a:r>
            <a:r>
              <a:rPr lang="en-US" dirty="0"/>
              <a:t> execute data =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printfn</a:t>
            </a:r>
            <a:r>
              <a:rPr lang="en-US" dirty="0"/>
              <a:t> "Start"</a:t>
            </a:r>
          </a:p>
          <a:p>
            <a:pPr marL="0" indent="0">
              <a:buNone/>
            </a:pPr>
            <a:r>
              <a:rPr lang="en-US" dirty="0"/>
              <a:t>    let result = execute data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printfn</a:t>
            </a:r>
            <a:r>
              <a:rPr lang="en-US" dirty="0"/>
              <a:t> "Stop"</a:t>
            </a:r>
          </a:p>
          <a:p>
            <a:pPr marL="0" indent="0">
              <a:buNone/>
            </a:pPr>
            <a:r>
              <a:rPr lang="en-US" dirty="0"/>
              <a:t>   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executeWithTimeStats</a:t>
            </a:r>
            <a:r>
              <a:rPr lang="en-US" dirty="0"/>
              <a:t> </a:t>
            </a:r>
            <a:r>
              <a:rPr lang="en-US" dirty="0" err="1"/>
              <a:t>executeSmsCommand</a:t>
            </a:r>
            <a:r>
              <a:rPr lang="en-US" dirty="0"/>
              <a:t> </a:t>
            </a:r>
            <a:r>
              <a:rPr lang="en-US" dirty="0" err="1"/>
              <a:t>sms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executeSmsCommandWithTimeStats</a:t>
            </a:r>
            <a:r>
              <a:rPr lang="en-US" dirty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executeWithTimeStats</a:t>
            </a:r>
            <a:r>
              <a:rPr lang="en-US" dirty="0" smtClean="0"/>
              <a:t> </a:t>
            </a:r>
            <a:r>
              <a:rPr lang="en-US" dirty="0" err="1" smtClean="0"/>
              <a:t>executeSmsCommand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executeWithTimeStatsAndDelay</a:t>
            </a:r>
            <a:r>
              <a:rPr lang="en-US" dirty="0"/>
              <a:t> execute data delay =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executeWithDelay</a:t>
            </a:r>
            <a:r>
              <a:rPr lang="en-US" dirty="0"/>
              <a:t> </a:t>
            </a:r>
            <a:r>
              <a:rPr lang="en-US" dirty="0" err="1"/>
              <a:t>executeSmsCommandWithTimeStats</a:t>
            </a:r>
            <a:r>
              <a:rPr lang="en-US" dirty="0"/>
              <a:t> data </a:t>
            </a:r>
            <a:r>
              <a:rPr lang="en-US" dirty="0" smtClean="0"/>
              <a:t>delay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executeWithTimeStatsAndDelay</a:t>
            </a:r>
            <a:r>
              <a:rPr lang="en-US" dirty="0"/>
              <a:t> </a:t>
            </a:r>
            <a:r>
              <a:rPr lang="en-US" dirty="0" err="1"/>
              <a:t>executeSmsCommand</a:t>
            </a:r>
            <a:r>
              <a:rPr lang="en-US" dirty="0"/>
              <a:t> </a:t>
            </a:r>
            <a:r>
              <a:rPr lang="en-US" dirty="0" err="1"/>
              <a:t>sms</a:t>
            </a:r>
            <a:r>
              <a:rPr lang="en-US" dirty="0"/>
              <a:t> 240</a:t>
            </a:r>
          </a:p>
        </p:txBody>
      </p:sp>
    </p:spTree>
    <p:extLst>
      <p:ext uri="{BB962C8B-B14F-4D97-AF65-F5344CB8AC3E}">
        <p14:creationId xmlns:p14="http://schemas.microsoft.com/office/powerpoint/2010/main" val="176265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/>
              <a:t>Using the Type System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sz="1700" dirty="0"/>
              <a:t> </a:t>
            </a:r>
            <a:r>
              <a:rPr lang="en-US" sz="1600" dirty="0"/>
              <a:t>class </a:t>
            </a:r>
            <a:r>
              <a:rPr lang="en-US" sz="1600" dirty="0" err="1"/>
              <a:t>SendMessageWithDelayCommand</a:t>
            </a:r>
            <a:r>
              <a:rPr lang="en-US" sz="1600" dirty="0"/>
              <a:t> : </a:t>
            </a:r>
            <a:r>
              <a:rPr lang="en-US" sz="1600" dirty="0" err="1"/>
              <a:t>ISendMessageCommand</a:t>
            </a: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    {</a:t>
            </a:r>
          </a:p>
          <a:p>
            <a:pPr marL="137160" indent="0">
              <a:buNone/>
            </a:pPr>
            <a:r>
              <a:rPr lang="en-US" sz="1600" dirty="0"/>
              <a:t>        private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ISendMessageCommand</a:t>
            </a:r>
            <a:r>
              <a:rPr lang="en-US" sz="1600" dirty="0"/>
              <a:t> </a:t>
            </a:r>
            <a:r>
              <a:rPr lang="en-US" sz="1600" dirty="0" err="1"/>
              <a:t>sendMessageCommand</a:t>
            </a:r>
            <a:r>
              <a:rPr lang="en-US" sz="1600" dirty="0"/>
              <a:t>;</a:t>
            </a:r>
          </a:p>
          <a:p>
            <a:pPr marL="137160" indent="0">
              <a:buNone/>
            </a:pPr>
            <a:r>
              <a:rPr lang="en-US" sz="1600" dirty="0"/>
              <a:t>        private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delay;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        public </a:t>
            </a:r>
            <a:r>
              <a:rPr lang="en-US" sz="1600" dirty="0" err="1"/>
              <a:t>SendMessageWithDelayCommand</a:t>
            </a:r>
            <a:r>
              <a:rPr lang="en-US" sz="1600" dirty="0"/>
              <a:t>(</a:t>
            </a:r>
            <a:r>
              <a:rPr lang="en-US" sz="1600" dirty="0" err="1"/>
              <a:t>ISendMessageCommand</a:t>
            </a:r>
            <a:r>
              <a:rPr lang="en-US" sz="1600" dirty="0"/>
              <a:t> </a:t>
            </a:r>
            <a:r>
              <a:rPr lang="en-US" sz="1600" dirty="0" err="1"/>
              <a:t>sendMessageCommand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delay)</a:t>
            </a:r>
          </a:p>
          <a:p>
            <a:pPr marL="137160" indent="0">
              <a:buNone/>
            </a:pPr>
            <a:r>
              <a:rPr lang="en-US" sz="1600" dirty="0"/>
              <a:t>        {</a:t>
            </a:r>
          </a:p>
          <a:p>
            <a:pPr marL="13716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this.sendMessageCommand</a:t>
            </a:r>
            <a:r>
              <a:rPr lang="en-US" sz="1600" dirty="0"/>
              <a:t> = </a:t>
            </a:r>
            <a:r>
              <a:rPr lang="en-US" sz="1600" dirty="0" err="1"/>
              <a:t>sendMessageCommand</a:t>
            </a:r>
            <a:r>
              <a:rPr lang="en-US" sz="1600" dirty="0"/>
              <a:t>;</a:t>
            </a:r>
          </a:p>
          <a:p>
            <a:pPr marL="13716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this.delay</a:t>
            </a:r>
            <a:r>
              <a:rPr lang="en-US" sz="1600" dirty="0"/>
              <a:t> = delay;</a:t>
            </a:r>
          </a:p>
          <a:p>
            <a:pPr marL="13716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}</a:t>
            </a:r>
          </a:p>
          <a:p>
            <a:pPr marL="137160" indent="0">
              <a:buNone/>
            </a:pPr>
            <a:r>
              <a:rPr lang="en-US" sz="1600" dirty="0" smtClean="0"/>
              <a:t>}</a:t>
            </a:r>
          </a:p>
          <a:p>
            <a:pPr marL="137160" indent="0">
              <a:buNone/>
            </a:pPr>
            <a:endParaRPr lang="en-US" sz="1600" dirty="0" smtClean="0"/>
          </a:p>
          <a:p>
            <a:pPr marL="137160" indent="0">
              <a:buNone/>
            </a:pPr>
            <a:r>
              <a:rPr lang="en-US" sz="1600" dirty="0" smtClean="0"/>
              <a:t>class </a:t>
            </a:r>
            <a:r>
              <a:rPr lang="en-US" sz="1600" dirty="0" err="1"/>
              <a:t>SendMessageWithDelayCommand</a:t>
            </a:r>
            <a:r>
              <a:rPr lang="en-US" sz="1600" dirty="0"/>
              <a:t> : </a:t>
            </a:r>
            <a:r>
              <a:rPr lang="en-US" sz="1600" dirty="0" err="1"/>
              <a:t>ISendMessageCommand</a:t>
            </a: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    {</a:t>
            </a:r>
          </a:p>
          <a:p>
            <a:pPr marL="137160" indent="0">
              <a:buNone/>
            </a:pPr>
            <a:r>
              <a:rPr lang="en-US" sz="1600" dirty="0"/>
              <a:t>        private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ISendMessageCommand</a:t>
            </a:r>
            <a:r>
              <a:rPr lang="en-US" sz="1600" dirty="0"/>
              <a:t> </a:t>
            </a:r>
            <a:r>
              <a:rPr lang="en-US" sz="1600" dirty="0" err="1"/>
              <a:t>sendMessageCommand</a:t>
            </a:r>
            <a:r>
              <a:rPr lang="en-US" sz="1600" dirty="0"/>
              <a:t>;</a:t>
            </a:r>
          </a:p>
          <a:p>
            <a:pPr marL="137160" indent="0">
              <a:buNone/>
            </a:pPr>
            <a:r>
              <a:rPr lang="en-US" sz="1600" dirty="0"/>
              <a:t>        private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delayInMilliseconds</a:t>
            </a:r>
            <a:r>
              <a:rPr lang="en-US" sz="1600" dirty="0"/>
              <a:t>;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        public </a:t>
            </a:r>
            <a:r>
              <a:rPr lang="en-US" sz="1600" dirty="0" err="1"/>
              <a:t>SendMessageWithDelayCommand</a:t>
            </a:r>
            <a:r>
              <a:rPr lang="en-US" sz="1600" dirty="0"/>
              <a:t>(</a:t>
            </a:r>
            <a:r>
              <a:rPr lang="en-US" sz="1600" dirty="0" err="1"/>
              <a:t>ISendMessageCommand</a:t>
            </a:r>
            <a:r>
              <a:rPr lang="en-US" sz="1600" dirty="0"/>
              <a:t> </a:t>
            </a:r>
            <a:r>
              <a:rPr lang="en-US" sz="1600" dirty="0" err="1"/>
              <a:t>sendMessageCommand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delayInMilliseconds</a:t>
            </a:r>
            <a:r>
              <a:rPr lang="en-US" sz="1600" dirty="0"/>
              <a:t>)</a:t>
            </a:r>
          </a:p>
          <a:p>
            <a:pPr marL="137160" indent="0">
              <a:buNone/>
            </a:pPr>
            <a:r>
              <a:rPr lang="en-US" sz="1600" dirty="0"/>
              <a:t>        {</a:t>
            </a:r>
          </a:p>
          <a:p>
            <a:pPr marL="13716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this.sendMessageCommand</a:t>
            </a:r>
            <a:r>
              <a:rPr lang="en-US" sz="1600" dirty="0"/>
              <a:t> = </a:t>
            </a:r>
            <a:r>
              <a:rPr lang="en-US" sz="1600" dirty="0" err="1"/>
              <a:t>sendMessageCommand</a:t>
            </a:r>
            <a:r>
              <a:rPr lang="en-US" sz="1600" dirty="0"/>
              <a:t>;</a:t>
            </a:r>
          </a:p>
          <a:p>
            <a:pPr marL="13716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this.delayInMilliseconds</a:t>
            </a:r>
            <a:r>
              <a:rPr lang="en-US" sz="1600" dirty="0"/>
              <a:t> = </a:t>
            </a:r>
            <a:r>
              <a:rPr lang="en-US" sz="1600" dirty="0" err="1"/>
              <a:t>delayInMilliseconds</a:t>
            </a:r>
            <a:r>
              <a:rPr lang="en-US" sz="1600" dirty="0"/>
              <a:t>;</a:t>
            </a:r>
          </a:p>
          <a:p>
            <a:pPr marL="13716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pPr marL="137160" indent="0">
              <a:buNone/>
            </a:pPr>
            <a:r>
              <a:rPr lang="en-US" sz="1600" dirty="0" smtClean="0"/>
              <a:t>}</a:t>
            </a:r>
          </a:p>
          <a:p>
            <a:pPr marL="137160" indent="0">
              <a:buNone/>
            </a:pPr>
            <a:endParaRPr lang="en-US" sz="1600" dirty="0" smtClean="0"/>
          </a:p>
          <a:p>
            <a:pPr marL="137160" indent="0">
              <a:buNone/>
            </a:pPr>
            <a:r>
              <a:rPr lang="en-US" sz="1600" dirty="0"/>
              <a:t> class </a:t>
            </a:r>
            <a:r>
              <a:rPr lang="en-US" sz="1600" dirty="0" err="1"/>
              <a:t>SendMessageWithDelayCommand</a:t>
            </a:r>
            <a:r>
              <a:rPr lang="en-US" sz="1600" dirty="0"/>
              <a:t> : </a:t>
            </a:r>
            <a:r>
              <a:rPr lang="en-US" sz="1600" dirty="0" err="1"/>
              <a:t>ISendMessageCommand</a:t>
            </a: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    {</a:t>
            </a:r>
          </a:p>
          <a:p>
            <a:pPr marL="137160" indent="0">
              <a:buNone/>
            </a:pPr>
            <a:r>
              <a:rPr lang="en-US" sz="1600" dirty="0"/>
              <a:t>        private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ISendMessageCommand</a:t>
            </a:r>
            <a:r>
              <a:rPr lang="en-US" sz="1600" dirty="0"/>
              <a:t> </a:t>
            </a:r>
            <a:r>
              <a:rPr lang="en-US" sz="1600" dirty="0" err="1"/>
              <a:t>sendMessageCommand</a:t>
            </a:r>
            <a:r>
              <a:rPr lang="en-US" sz="1600" dirty="0"/>
              <a:t>;</a:t>
            </a:r>
          </a:p>
          <a:p>
            <a:pPr marL="137160" indent="0">
              <a:buNone/>
            </a:pPr>
            <a:r>
              <a:rPr lang="en-US" sz="1600" dirty="0"/>
              <a:t>        private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TimeSpan</a:t>
            </a:r>
            <a:r>
              <a:rPr lang="en-US" sz="1600" dirty="0"/>
              <a:t> delay;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        public </a:t>
            </a:r>
            <a:r>
              <a:rPr lang="en-US" sz="1600" dirty="0" err="1"/>
              <a:t>SendMessageWithDelayCommand</a:t>
            </a:r>
            <a:r>
              <a:rPr lang="en-US" sz="1600" dirty="0"/>
              <a:t>(</a:t>
            </a:r>
            <a:r>
              <a:rPr lang="en-US" sz="1600" dirty="0" err="1"/>
              <a:t>ISendMessageCommand</a:t>
            </a:r>
            <a:r>
              <a:rPr lang="en-US" sz="1600" dirty="0"/>
              <a:t> </a:t>
            </a:r>
            <a:r>
              <a:rPr lang="en-US" sz="1600" dirty="0" err="1"/>
              <a:t>sendMessageCommand</a:t>
            </a:r>
            <a:r>
              <a:rPr lang="en-US" sz="1600" dirty="0"/>
              <a:t>, </a:t>
            </a:r>
            <a:r>
              <a:rPr lang="en-US" sz="1600" dirty="0" err="1"/>
              <a:t>TimeSpan</a:t>
            </a:r>
            <a:r>
              <a:rPr lang="en-US" sz="1600" dirty="0"/>
              <a:t> delay)</a:t>
            </a:r>
          </a:p>
          <a:p>
            <a:pPr marL="137160" indent="0">
              <a:buNone/>
            </a:pPr>
            <a:r>
              <a:rPr lang="en-US" sz="1600" dirty="0"/>
              <a:t>        {</a:t>
            </a:r>
          </a:p>
          <a:p>
            <a:pPr marL="13716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this.sendMessageCommand</a:t>
            </a:r>
            <a:r>
              <a:rPr lang="en-US" sz="1600" dirty="0"/>
              <a:t> = </a:t>
            </a:r>
            <a:r>
              <a:rPr lang="en-US" sz="1600" dirty="0" err="1"/>
              <a:t>sendMessageCommand</a:t>
            </a:r>
            <a:r>
              <a:rPr lang="en-US" sz="1600" dirty="0"/>
              <a:t>;</a:t>
            </a:r>
          </a:p>
          <a:p>
            <a:pPr marL="13716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this.delay</a:t>
            </a:r>
            <a:r>
              <a:rPr lang="en-US" sz="1600" dirty="0"/>
              <a:t> = delay;</a:t>
            </a:r>
          </a:p>
          <a:p>
            <a:pPr marL="137160" indent="0">
              <a:buNone/>
            </a:pPr>
            <a:r>
              <a:rPr lang="en-US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23160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838200"/>
            <a:ext cx="8763000" cy="66751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RabbitMQ</a:t>
            </a:r>
            <a:r>
              <a:rPr lang="en-US" sz="4000" dirty="0" smtClean="0"/>
              <a:t>: Exchanges, Queues &amp; Routing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</a:t>
            </a:r>
            <a:r>
              <a:rPr lang="en-US" sz="2400" dirty="0" smtClean="0"/>
              <a:t>ublishers publish messages to Exchanges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Consumers consume messages from queues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Exchanges route messages to queues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Queues bind </a:t>
            </a:r>
            <a:r>
              <a:rPr lang="en-US" sz="2400" dirty="0"/>
              <a:t>to </a:t>
            </a:r>
            <a:r>
              <a:rPr lang="en-US" sz="2400" dirty="0" smtClean="0"/>
              <a:t>exchanges with a routing key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3362"/>
            <a:ext cx="9144000" cy="3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76"/>
            <a:ext cx="9143999" cy="68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42" y="1"/>
            <a:ext cx="9167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Publishing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factory = new </a:t>
            </a:r>
            <a:r>
              <a:rPr lang="en-US" dirty="0" err="1"/>
              <a:t>ConnectionFactory</a:t>
            </a:r>
            <a:r>
              <a:rPr lang="en-US" dirty="0"/>
              <a:t>() { </a:t>
            </a:r>
            <a:r>
              <a:rPr lang="en-US" dirty="0" err="1"/>
              <a:t>HostName</a:t>
            </a:r>
            <a:r>
              <a:rPr lang="en-US" dirty="0"/>
              <a:t> = "localhost" };</a:t>
            </a:r>
          </a:p>
          <a:p>
            <a:pPr marL="0" indent="0">
              <a:buNone/>
            </a:pPr>
            <a:r>
              <a:rPr lang="en-US" dirty="0"/>
              <a:t>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using(</a:t>
            </a:r>
            <a:r>
              <a:rPr lang="en-US" dirty="0" err="1"/>
              <a:t>var</a:t>
            </a:r>
            <a:r>
              <a:rPr lang="en-US" dirty="0"/>
              <a:t> connection = </a:t>
            </a:r>
            <a:r>
              <a:rPr lang="en-US" dirty="0" err="1"/>
              <a:t>factory.CreateConnection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    using(</a:t>
            </a:r>
            <a:r>
              <a:rPr lang="en-US" dirty="0" err="1"/>
              <a:t>var</a:t>
            </a:r>
            <a:r>
              <a:rPr lang="en-US" dirty="0"/>
              <a:t> channel = </a:t>
            </a:r>
            <a:r>
              <a:rPr lang="en-US" dirty="0" err="1"/>
              <a:t>connection.CreateModel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channel.ExchangeDeclare</a:t>
            </a:r>
            <a:r>
              <a:rPr lang="en-US" dirty="0"/>
              <a:t>(exchange: "</a:t>
            </a:r>
            <a:r>
              <a:rPr lang="en-US" dirty="0" err="1"/>
              <a:t>direct_logs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                   type: "direct");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string severity = "info";</a:t>
            </a:r>
          </a:p>
          <a:p>
            <a:pPr marL="0" indent="0">
              <a:buNone/>
            </a:pPr>
            <a:r>
              <a:rPr lang="en-US" dirty="0"/>
              <a:t>            string message = "some message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body = Encoding.UTF8.GetBytes(message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channel.BasicPublish</a:t>
            </a:r>
            <a:r>
              <a:rPr lang="en-US" dirty="0"/>
              <a:t>(exchange: "</a:t>
            </a:r>
            <a:r>
              <a:rPr lang="en-US" dirty="0" err="1"/>
              <a:t>direct_logs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routingKey</a:t>
            </a:r>
            <a:r>
              <a:rPr lang="en-US" dirty="0"/>
              <a:t>: severity,</a:t>
            </a:r>
          </a:p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basicProperties</a:t>
            </a:r>
            <a:r>
              <a:rPr lang="en-US" dirty="0"/>
              <a:t>: null,</a:t>
            </a:r>
          </a:p>
          <a:p>
            <a:pPr marL="0" indent="0">
              <a:buNone/>
            </a:pPr>
            <a:r>
              <a:rPr lang="en-US" dirty="0"/>
              <a:t>                                 body: body);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572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Exchange : string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Exchange Type : string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Routing Key: string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2000" dirty="0" smtClean="0"/>
              <a:t>Use empty string to define Default Exchange</a:t>
            </a:r>
          </a:p>
          <a:p>
            <a:pPr marL="137160" indent="0">
              <a:buNone/>
            </a:pPr>
            <a:r>
              <a:rPr lang="en-US" sz="2000" dirty="0" smtClean="0"/>
              <a:t>Use empty string to define no routing key</a:t>
            </a:r>
          </a:p>
          <a:p>
            <a:pPr marL="137160" indent="0">
              <a:buNone/>
            </a:pPr>
            <a:r>
              <a:rPr lang="en-US" sz="2000" dirty="0" smtClean="0"/>
              <a:t>	</a:t>
            </a:r>
          </a:p>
          <a:p>
            <a:pPr marL="137160" indent="0" algn="ctr">
              <a:buNone/>
            </a:pPr>
            <a:r>
              <a:rPr lang="en-US" sz="3600" b="1" dirty="0" smtClean="0"/>
              <a:t>Exchange == Routing Key </a:t>
            </a:r>
          </a:p>
        </p:txBody>
      </p:sp>
    </p:spTree>
    <p:extLst>
      <p:ext uri="{BB962C8B-B14F-4D97-AF65-F5344CB8AC3E}">
        <p14:creationId xmlns:p14="http://schemas.microsoft.com/office/powerpoint/2010/main" val="39379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47500" lnSpcReduction="20000"/>
          </a:bodyPr>
          <a:lstStyle/>
          <a:p>
            <a:pPr marL="137160" indent="0">
              <a:buNone/>
            </a:pPr>
            <a:r>
              <a:rPr lang="en-US" sz="2900" dirty="0"/>
              <a:t>internal class Exchange</a:t>
            </a:r>
          </a:p>
          <a:p>
            <a:pPr marL="137160" indent="0">
              <a:buNone/>
            </a:pPr>
            <a:r>
              <a:rPr lang="en-US" sz="2900" dirty="0"/>
              <a:t>{</a:t>
            </a:r>
          </a:p>
          <a:p>
            <a:pPr marL="137160" indent="0">
              <a:buNone/>
            </a:pPr>
            <a:r>
              <a:rPr lang="en-US" sz="2900" dirty="0"/>
              <a:t>    public string Name {get; private set;}</a:t>
            </a:r>
          </a:p>
          <a:p>
            <a:pPr marL="137160" indent="0">
              <a:buNone/>
            </a:pPr>
            <a:endParaRPr lang="en-US" sz="2900" dirty="0"/>
          </a:p>
          <a:p>
            <a:pPr marL="137160" indent="0">
              <a:buNone/>
            </a:pPr>
            <a:r>
              <a:rPr lang="en-US" sz="2900" dirty="0"/>
              <a:t>    private static Exchange Create(string name)</a:t>
            </a:r>
          </a:p>
          <a:p>
            <a:pPr marL="137160" indent="0">
              <a:buNone/>
            </a:pPr>
            <a:r>
              <a:rPr lang="en-US" sz="2900" dirty="0"/>
              <a:t>    {</a:t>
            </a:r>
          </a:p>
          <a:p>
            <a:pPr marL="137160" indent="0">
              <a:buNone/>
            </a:pPr>
            <a:r>
              <a:rPr lang="en-US" sz="2900" dirty="0"/>
              <a:t>        return new Exchange(name);</a:t>
            </a:r>
          </a:p>
          <a:p>
            <a:pPr marL="137160" indent="0">
              <a:buNone/>
            </a:pPr>
            <a:r>
              <a:rPr lang="en-US" sz="2900" dirty="0"/>
              <a:t>    }</a:t>
            </a:r>
          </a:p>
          <a:p>
            <a:pPr marL="137160" indent="0">
              <a:buNone/>
            </a:pPr>
            <a:endParaRPr lang="en-US" sz="2900" dirty="0"/>
          </a:p>
          <a:p>
            <a:pPr marL="137160" indent="0">
              <a:buNone/>
            </a:pPr>
            <a:r>
              <a:rPr lang="en-US" sz="2900" dirty="0"/>
              <a:t>    private static Exchange Default()</a:t>
            </a:r>
          </a:p>
          <a:p>
            <a:pPr marL="137160" indent="0">
              <a:buNone/>
            </a:pPr>
            <a:r>
              <a:rPr lang="en-US" sz="2900" dirty="0"/>
              <a:t>    {</a:t>
            </a:r>
          </a:p>
          <a:p>
            <a:pPr marL="137160" indent="0">
              <a:buNone/>
            </a:pPr>
            <a:r>
              <a:rPr lang="en-US" sz="2900" dirty="0"/>
              <a:t>        return new Exchange(</a:t>
            </a:r>
            <a:r>
              <a:rPr lang="en-US" sz="2900" dirty="0" err="1"/>
              <a:t>string.Empty</a:t>
            </a:r>
            <a:r>
              <a:rPr lang="en-US" sz="2900" dirty="0"/>
              <a:t>);</a:t>
            </a:r>
          </a:p>
          <a:p>
            <a:pPr marL="137160" indent="0">
              <a:buNone/>
            </a:pPr>
            <a:r>
              <a:rPr lang="en-US" sz="2900" dirty="0"/>
              <a:t>    </a:t>
            </a:r>
            <a:r>
              <a:rPr lang="en-US" sz="2900" dirty="0" smtClean="0"/>
              <a:t>}</a:t>
            </a:r>
          </a:p>
          <a:p>
            <a:pPr marL="137160" indent="0">
              <a:buNone/>
            </a:pPr>
            <a:endParaRPr lang="en-US" sz="2900" dirty="0"/>
          </a:p>
          <a:p>
            <a:pPr marL="137160" indent="0">
              <a:buNone/>
            </a:pPr>
            <a:r>
              <a:rPr lang="en-US" sz="2900" dirty="0"/>
              <a:t>    private Exchange(string name)</a:t>
            </a:r>
          </a:p>
          <a:p>
            <a:pPr marL="137160" indent="0">
              <a:buNone/>
            </a:pPr>
            <a:r>
              <a:rPr lang="en-US" sz="2900" dirty="0"/>
              <a:t>    {</a:t>
            </a:r>
          </a:p>
          <a:p>
            <a:pPr marL="137160" indent="0">
              <a:buNone/>
            </a:pPr>
            <a:r>
              <a:rPr lang="en-US" sz="2900" dirty="0"/>
              <a:t>        Name = name;</a:t>
            </a:r>
          </a:p>
          <a:p>
            <a:pPr marL="137160" indent="0">
              <a:buNone/>
            </a:pPr>
            <a:r>
              <a:rPr lang="en-US" sz="2900" dirty="0"/>
              <a:t>    }</a:t>
            </a:r>
          </a:p>
          <a:p>
            <a:pPr marL="137160" indent="0">
              <a:buNone/>
            </a:pPr>
            <a:r>
              <a:rPr lang="en-US" sz="2900" dirty="0" smtClean="0"/>
              <a:t>}</a:t>
            </a:r>
          </a:p>
          <a:p>
            <a:pPr marL="137160" indent="0">
              <a:buNone/>
            </a:pPr>
            <a:endParaRPr lang="en-US" sz="2900" dirty="0" smtClean="0"/>
          </a:p>
          <a:p>
            <a:pPr marL="137160" indent="0">
              <a:buNone/>
            </a:pPr>
            <a:r>
              <a:rPr lang="en-US" sz="2900" dirty="0"/>
              <a:t>public </a:t>
            </a:r>
            <a:r>
              <a:rPr lang="en-US" sz="2900" dirty="0" err="1"/>
              <a:t>enum</a:t>
            </a:r>
            <a:r>
              <a:rPr lang="en-US" sz="2900" dirty="0"/>
              <a:t> </a:t>
            </a:r>
            <a:r>
              <a:rPr lang="en-US" sz="2900" dirty="0" err="1" smtClean="0"/>
              <a:t>ExchangeType</a:t>
            </a:r>
            <a:endParaRPr lang="en-US" sz="2900" dirty="0"/>
          </a:p>
          <a:p>
            <a:pPr marL="137160" indent="0">
              <a:buNone/>
            </a:pPr>
            <a:r>
              <a:rPr lang="en-US" sz="2900" dirty="0"/>
              <a:t>{</a:t>
            </a:r>
          </a:p>
          <a:p>
            <a:pPr marL="137160" indent="0">
              <a:buNone/>
            </a:pPr>
            <a:r>
              <a:rPr lang="en-US" sz="2900" dirty="0"/>
              <a:t>    Direct,</a:t>
            </a:r>
          </a:p>
          <a:p>
            <a:pPr marL="137160" indent="0">
              <a:buNone/>
            </a:pPr>
            <a:r>
              <a:rPr lang="en-US" sz="2900" dirty="0"/>
              <a:t>    Topic,</a:t>
            </a:r>
          </a:p>
          <a:p>
            <a:pPr marL="137160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Fanout</a:t>
            </a:r>
            <a:endParaRPr lang="en-US" sz="2900" dirty="0"/>
          </a:p>
          <a:p>
            <a:pPr marL="137160" indent="0">
              <a:buNone/>
            </a:pPr>
            <a:r>
              <a:rPr lang="en-US" sz="2900" dirty="0" smtClean="0"/>
              <a:t>}</a:t>
            </a:r>
          </a:p>
          <a:p>
            <a:pPr marL="13716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9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837" y="381000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/>
              <a:t>Functional Programming concepts</a:t>
            </a:r>
            <a:endParaRPr lang="en-US" sz="4000" u="sng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8824">
            <a:off x="1009545" y="2123350"/>
            <a:ext cx="1486108" cy="59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 rot="523903">
            <a:off x="6184549" y="2867552"/>
            <a:ext cx="2501485" cy="629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 smtClean="0">
                <a:solidFill>
                  <a:srgbClr val="254061"/>
                </a:solidFill>
                <a:effectLst/>
                <a:latin typeface="Times New Roman"/>
                <a:ea typeface="Calibri"/>
                <a:cs typeface="Times New Roman"/>
              </a:rPr>
              <a:t>Catamorphism</a:t>
            </a:r>
            <a:endParaRPr lang="en-US" sz="2400" b="1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09002" y="3288745"/>
            <a:ext cx="1687195" cy="486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kern="1800" dirty="0">
                <a:solidFill>
                  <a:srgbClr val="376092"/>
                </a:solidFill>
                <a:effectLst/>
                <a:latin typeface="Times New Roman"/>
                <a:ea typeface="Times New Roman"/>
                <a:cs typeface="Times New Roman"/>
              </a:rPr>
              <a:t>Currying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254061"/>
                </a:solidFill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 rot="189648">
            <a:off x="3167371" y="3110757"/>
            <a:ext cx="2284730" cy="486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kern="1800" dirty="0" err="1">
                <a:solidFill>
                  <a:srgbClr val="E46C0A"/>
                </a:solidFill>
                <a:effectLst/>
                <a:latin typeface="Times New Roman"/>
                <a:ea typeface="Times New Roman"/>
                <a:cs typeface="Times New Roman"/>
              </a:rPr>
              <a:t>Anamorphism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 rot="189648">
            <a:off x="3166949" y="2117031"/>
            <a:ext cx="2838450" cy="4864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kern="1800">
                <a:solidFill>
                  <a:srgbClr val="403152"/>
                </a:solidFill>
                <a:effectLst/>
                <a:latin typeface="Times New Roman"/>
                <a:ea typeface="Times New Roman"/>
                <a:cs typeface="Times New Roman"/>
              </a:rPr>
              <a:t>Partial Application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584">
            <a:off x="3381220" y="4138631"/>
            <a:ext cx="1428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 rot="189648">
            <a:off x="1500580" y="5663000"/>
            <a:ext cx="1391285" cy="486410"/>
          </a:xfrm>
          <a:prstGeom prst="rect">
            <a:avLst/>
          </a:prstGeom>
          <a:solidFill>
            <a:srgbClr val="669900">
              <a:alpha val="69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kern="1800" dirty="0">
                <a:effectLst/>
                <a:latin typeface="Times New Roman"/>
                <a:ea typeface="Times New Roman"/>
                <a:cs typeface="Times New Roman"/>
              </a:rPr>
              <a:t>Monoid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1975">
            <a:off x="5118755" y="3980432"/>
            <a:ext cx="2286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227" y="5196986"/>
            <a:ext cx="29813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 rot="189648">
            <a:off x="333374" y="4502266"/>
            <a:ext cx="2838450" cy="486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kern="1800" dirty="0" smtClean="0">
                <a:solidFill>
                  <a:srgbClr val="403152"/>
                </a:solidFill>
                <a:effectLst/>
                <a:latin typeface="Times New Roman"/>
                <a:ea typeface="Times New Roman"/>
                <a:cs typeface="Times New Roman"/>
              </a:rPr>
              <a:t>Algebraic Types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53730"/>
            <a:ext cx="1504950" cy="1504950"/>
          </a:xfrm>
          <a:prstGeom prst="rect">
            <a:avLst/>
          </a:prstGeom>
          <a:ln w="635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13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RoutingKey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public string Value {get; private set;}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    public static </a:t>
            </a:r>
            <a:r>
              <a:rPr lang="en-US" dirty="0" err="1"/>
              <a:t>RoutingKey</a:t>
            </a:r>
            <a:r>
              <a:rPr lang="en-US" dirty="0"/>
              <a:t> </a:t>
            </a:r>
            <a:r>
              <a:rPr lang="en-US" dirty="0" err="1"/>
              <a:t>CreateForTopic</a:t>
            </a:r>
            <a:r>
              <a:rPr lang="en-US" dirty="0"/>
              <a:t>(string value)</a:t>
            </a:r>
          </a:p>
          <a:p>
            <a:pPr marL="137160" indent="0">
              <a:buNone/>
            </a:pPr>
            <a:r>
              <a:rPr lang="en-US" dirty="0"/>
              <a:t>    {</a:t>
            </a:r>
          </a:p>
          <a:p>
            <a:pPr marL="137160" indent="0">
              <a:buNone/>
            </a:pPr>
            <a:r>
              <a:rPr lang="en-US" dirty="0"/>
              <a:t>        return new </a:t>
            </a:r>
            <a:r>
              <a:rPr lang="en-US" dirty="0" err="1"/>
              <a:t>RoutingKey</a:t>
            </a:r>
            <a:r>
              <a:rPr lang="en-US" dirty="0"/>
              <a:t>(value);</a:t>
            </a:r>
          </a:p>
          <a:p>
            <a:pPr marL="137160" indent="0">
              <a:buNone/>
            </a:pPr>
            <a:r>
              <a:rPr lang="en-US" dirty="0"/>
              <a:t>    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    public static </a:t>
            </a:r>
            <a:r>
              <a:rPr lang="en-US" dirty="0" err="1"/>
              <a:t>RoutingKey</a:t>
            </a:r>
            <a:r>
              <a:rPr lang="en-US" dirty="0"/>
              <a:t> None()</a:t>
            </a:r>
          </a:p>
          <a:p>
            <a:pPr marL="137160" indent="0">
              <a:buNone/>
            </a:pPr>
            <a:r>
              <a:rPr lang="en-US" dirty="0"/>
              <a:t>    {</a:t>
            </a:r>
          </a:p>
          <a:p>
            <a:pPr marL="137160" indent="0">
              <a:buNone/>
            </a:pPr>
            <a:r>
              <a:rPr lang="en-US" dirty="0"/>
              <a:t>        return new </a:t>
            </a:r>
            <a:r>
              <a:rPr lang="en-US" dirty="0" err="1"/>
              <a:t>RoutingKey</a:t>
            </a:r>
            <a:r>
              <a:rPr lang="en-US" dirty="0"/>
              <a:t>(</a:t>
            </a:r>
            <a:r>
              <a:rPr lang="en-US" dirty="0" err="1"/>
              <a:t>string.Empty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    private </a:t>
            </a:r>
            <a:r>
              <a:rPr lang="en-US" dirty="0" err="1"/>
              <a:t>RoutingKey</a:t>
            </a:r>
            <a:r>
              <a:rPr lang="en-US" dirty="0"/>
              <a:t>(string value)</a:t>
            </a:r>
          </a:p>
          <a:p>
            <a:pPr marL="137160" indent="0">
              <a:buNone/>
            </a:pPr>
            <a:r>
              <a:rPr lang="en-US" dirty="0"/>
              <a:t>    {</a:t>
            </a:r>
          </a:p>
          <a:p>
            <a:pPr marL="137160" indent="0">
              <a:buNone/>
            </a:pPr>
            <a:r>
              <a:rPr lang="en-US" dirty="0"/>
              <a:t>        Value = value;</a:t>
            </a:r>
          </a:p>
          <a:p>
            <a:pPr marL="137160" indent="0">
              <a:buNone/>
            </a:pPr>
            <a:r>
              <a:rPr lang="en-US" dirty="0"/>
              <a:t>    }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</a:t>
            </a:r>
            <a:r>
              <a:rPr lang="en-US" dirty="0" err="1"/>
              <a:t>ExchangeDeclare</a:t>
            </a:r>
            <a:r>
              <a:rPr lang="en-US" dirty="0"/>
              <a:t>(Exchange </a:t>
            </a:r>
            <a:r>
              <a:rPr lang="en-US" dirty="0" err="1"/>
              <a:t>exchange</a:t>
            </a:r>
            <a:r>
              <a:rPr lang="en-US" dirty="0"/>
              <a:t>, </a:t>
            </a:r>
            <a:r>
              <a:rPr lang="en-US" dirty="0" err="1"/>
              <a:t>ExchangeType</a:t>
            </a:r>
            <a:r>
              <a:rPr lang="en-US" dirty="0"/>
              <a:t> </a:t>
            </a:r>
            <a:r>
              <a:rPr lang="en-US" dirty="0" err="1"/>
              <a:t>exchangeType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</a:t>
            </a:r>
            <a:r>
              <a:rPr lang="en-US" dirty="0" err="1"/>
              <a:t>BasicPublich</a:t>
            </a:r>
            <a:r>
              <a:rPr lang="en-US" dirty="0"/>
              <a:t> (Exchange </a:t>
            </a:r>
            <a:r>
              <a:rPr lang="en-US" dirty="0" err="1"/>
              <a:t>exchange</a:t>
            </a:r>
            <a:r>
              <a:rPr lang="en-US" dirty="0"/>
              <a:t>, </a:t>
            </a:r>
            <a:r>
              <a:rPr lang="en-US" dirty="0" err="1"/>
              <a:t>RoutingKey</a:t>
            </a:r>
            <a:r>
              <a:rPr lang="en-US" dirty="0"/>
              <a:t> </a:t>
            </a:r>
            <a:r>
              <a:rPr lang="en-US" dirty="0" err="1"/>
              <a:t>routingKey</a:t>
            </a:r>
            <a:r>
              <a:rPr lang="en-US" dirty="0"/>
              <a:t>, </a:t>
            </a:r>
            <a:r>
              <a:rPr lang="en-US" dirty="0" err="1"/>
              <a:t>BasicProperties</a:t>
            </a:r>
            <a:r>
              <a:rPr lang="en-US" dirty="0"/>
              <a:t> </a:t>
            </a:r>
            <a:r>
              <a:rPr lang="en-US" dirty="0" err="1"/>
              <a:t>basicProperties</a:t>
            </a:r>
            <a:r>
              <a:rPr lang="en-US" dirty="0"/>
              <a:t>, byte[] body);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Nulls are Evil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9" y="1935163"/>
            <a:ext cx="7471382" cy="4389437"/>
          </a:xfrm>
        </p:spPr>
      </p:pic>
    </p:spTree>
    <p:extLst>
      <p:ext uri="{BB962C8B-B14F-4D97-AF65-F5344CB8AC3E}">
        <p14:creationId xmlns:p14="http://schemas.microsoft.com/office/powerpoint/2010/main" val="3081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The Maybe Monad</a:t>
            </a:r>
            <a:endParaRPr lang="en-US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5562600" cy="3124200"/>
          </a:xfrm>
        </p:spPr>
      </p:pic>
    </p:spTree>
    <p:extLst>
      <p:ext uri="{BB962C8B-B14F-4D97-AF65-F5344CB8AC3E}">
        <p14:creationId xmlns:p14="http://schemas.microsoft.com/office/powerpoint/2010/main" val="31246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Maybe type is </a:t>
            </a:r>
            <a:r>
              <a:rPr lang="en-US" sz="2000" dirty="0" smtClean="0"/>
              <a:t>the </a:t>
            </a:r>
            <a:r>
              <a:rPr lang="en-US" sz="2000" dirty="0"/>
              <a:t>simplest instance of </a:t>
            </a:r>
            <a:r>
              <a:rPr lang="en-US" sz="2000" dirty="0" smtClean="0"/>
              <a:t>a Monad</a:t>
            </a:r>
            <a:r>
              <a:rPr lang="en-US" sz="2000" dirty="0"/>
              <a:t>. It represents a computation that might not produce a </a:t>
            </a:r>
            <a:r>
              <a:rPr lang="en-US" sz="2000" dirty="0" smtClean="0"/>
              <a:t>result.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type Option&lt;'a&gt; =       </a:t>
            </a:r>
            <a:r>
              <a:rPr lang="en-US" sz="2000" dirty="0" smtClean="0"/>
              <a:t> // </a:t>
            </a:r>
            <a:r>
              <a:rPr lang="en-US" sz="2000" dirty="0"/>
              <a:t>Generic definition  </a:t>
            </a:r>
          </a:p>
          <a:p>
            <a:pPr marL="0" indent="0">
              <a:buNone/>
            </a:pPr>
            <a:r>
              <a:rPr lang="en-US" sz="2000" dirty="0"/>
              <a:t>   | Some of 'a                // Valid value</a:t>
            </a:r>
          </a:p>
          <a:p>
            <a:pPr marL="0" indent="0">
              <a:buNone/>
            </a:pPr>
            <a:r>
              <a:rPr lang="en-US" sz="2000" dirty="0"/>
              <a:t>   | None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dirty="0" err="1"/>
              <a:t>validNumber</a:t>
            </a:r>
            <a:r>
              <a:rPr lang="en-US" sz="2000" dirty="0"/>
              <a:t> = Some 10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dirty="0" err="1"/>
              <a:t>invalidNumber</a:t>
            </a:r>
            <a:r>
              <a:rPr lang="en-US" sz="2000" dirty="0"/>
              <a:t> = </a:t>
            </a:r>
            <a:r>
              <a:rPr lang="en-US" sz="2000" dirty="0" smtClean="0"/>
              <a:t>None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match </a:t>
            </a:r>
            <a:r>
              <a:rPr lang="en-US" sz="2000" dirty="0" err="1"/>
              <a:t>validNumber</a:t>
            </a:r>
            <a:r>
              <a:rPr lang="en-US" sz="2000" dirty="0"/>
              <a:t> with </a:t>
            </a:r>
          </a:p>
          <a:p>
            <a:pPr marL="0" indent="0">
              <a:buNone/>
            </a:pPr>
            <a:r>
              <a:rPr lang="en-US" sz="2000" dirty="0"/>
              <a:t>| Some x -&gt; </a:t>
            </a:r>
            <a:r>
              <a:rPr lang="en-US" sz="2000" dirty="0" err="1"/>
              <a:t>printfn</a:t>
            </a:r>
            <a:r>
              <a:rPr lang="en-US" sz="2000" dirty="0"/>
              <a:t> "the valid value is %A" x</a:t>
            </a:r>
          </a:p>
          <a:p>
            <a:pPr marL="0" indent="0">
              <a:buNone/>
            </a:pPr>
            <a:r>
              <a:rPr lang="en-US" sz="2000" dirty="0"/>
              <a:t>| None -&gt; </a:t>
            </a:r>
            <a:r>
              <a:rPr lang="en-US" sz="2000" dirty="0" err="1"/>
              <a:t>printfn</a:t>
            </a:r>
            <a:r>
              <a:rPr lang="en-US" sz="2000" dirty="0"/>
              <a:t> "the value is None"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err="1" smtClean="0"/>
              <a:t>CallMeMaybe</a:t>
            </a:r>
            <a:r>
              <a:rPr lang="en-US" sz="3200" u="sng" dirty="0" smtClean="0"/>
              <a:t> C# Library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public Maybe&lt;string&gt; </a:t>
            </a:r>
            <a:r>
              <a:rPr lang="en-US" sz="1500" dirty="0" err="1"/>
              <a:t>HowLuckyIs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number)</a:t>
            </a:r>
          </a:p>
          <a:p>
            <a:pPr marL="0" indent="0">
              <a:buNone/>
            </a:pPr>
            <a:r>
              <a:rPr lang="en-US" sz="1500" dirty="0"/>
              <a:t>{</a:t>
            </a:r>
          </a:p>
          <a:p>
            <a:pPr marL="0" indent="0">
              <a:buNone/>
            </a:pPr>
            <a:r>
              <a:rPr lang="en-US" sz="1500" dirty="0"/>
              <a:t>    return number == 13 ? "So lucky." : null;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// </a:t>
            </a:r>
            <a:r>
              <a:rPr lang="en-US" sz="1500" dirty="0" smtClean="0"/>
              <a:t>‘Is’ </a:t>
            </a:r>
            <a:r>
              <a:rPr lang="en-US" sz="1500" dirty="0"/>
              <a:t>will tell you whether the value matches another value or criteria.</a:t>
            </a:r>
          </a:p>
          <a:p>
            <a:pPr marL="0" indent="0">
              <a:buNone/>
            </a:pPr>
            <a:r>
              <a:rPr lang="en-US" sz="1500" dirty="0" err="1"/>
              <a:t>bool</a:t>
            </a:r>
            <a:r>
              <a:rPr lang="en-US" sz="1500" dirty="0"/>
              <a:t> isLucky1 = </a:t>
            </a:r>
            <a:r>
              <a:rPr lang="en-US" sz="1500" dirty="0" err="1"/>
              <a:t>HowLuckyIs</a:t>
            </a:r>
            <a:r>
              <a:rPr lang="en-US" sz="1500" dirty="0"/>
              <a:t>(number).Is("So lucky.");</a:t>
            </a:r>
          </a:p>
          <a:p>
            <a:pPr marL="0" indent="0">
              <a:buNone/>
            </a:pPr>
            <a:r>
              <a:rPr lang="en-US" sz="1500" dirty="0" err="1"/>
              <a:t>bool</a:t>
            </a:r>
            <a:r>
              <a:rPr lang="en-US" sz="1500" dirty="0"/>
              <a:t> isLucky2 = </a:t>
            </a:r>
            <a:r>
              <a:rPr lang="en-US" sz="1500" dirty="0" err="1"/>
              <a:t>HowLuckyIs</a:t>
            </a:r>
            <a:r>
              <a:rPr lang="en-US" sz="1500" dirty="0"/>
              <a:t>(number).Is(s =&gt; </a:t>
            </a:r>
            <a:r>
              <a:rPr lang="en-US" sz="1500" dirty="0" err="1"/>
              <a:t>s.Contains</a:t>
            </a:r>
            <a:r>
              <a:rPr lang="en-US" sz="1500" dirty="0"/>
              <a:t>("lucky"));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// </a:t>
            </a:r>
            <a:r>
              <a:rPr lang="en-US" sz="1500" dirty="0" smtClean="0"/>
              <a:t>‘Else’ </a:t>
            </a:r>
            <a:r>
              <a:rPr lang="en-US" sz="1500" dirty="0"/>
              <a:t>will return the given value if the </a:t>
            </a:r>
            <a:r>
              <a:rPr lang="en-US" sz="1500" dirty="0" smtClean="0"/>
              <a:t>‘Maybe’ </a:t>
            </a:r>
            <a:r>
              <a:rPr lang="en-US" sz="1500" dirty="0"/>
              <a:t>has no value.</a:t>
            </a:r>
          </a:p>
          <a:p>
            <a:pPr marL="0" indent="0">
              <a:buNone/>
            </a:pPr>
            <a:r>
              <a:rPr lang="en-US" sz="1500" dirty="0" err="1"/>
              <a:t>bool</a:t>
            </a:r>
            <a:r>
              <a:rPr lang="en-US" sz="1500" dirty="0"/>
              <a:t> isLucky3 = </a:t>
            </a:r>
            <a:r>
              <a:rPr lang="en-US" sz="1500" dirty="0" err="1"/>
              <a:t>HowLuckyIs</a:t>
            </a:r>
            <a:r>
              <a:rPr lang="en-US" sz="1500" dirty="0"/>
              <a:t>(number).Else("").Contains("lucky");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// </a:t>
            </a:r>
            <a:r>
              <a:rPr lang="en-US" sz="1500" dirty="0" smtClean="0"/>
              <a:t>‘Select’ </a:t>
            </a:r>
            <a:r>
              <a:rPr lang="en-US" sz="1500" dirty="0"/>
              <a:t>will return a </a:t>
            </a:r>
            <a:r>
              <a:rPr lang="en-US" sz="1500" dirty="0" smtClean="0"/>
              <a:t>Maybe&lt;&gt;, </a:t>
            </a:r>
            <a:r>
              <a:rPr lang="en-US" sz="1500" dirty="0"/>
              <a:t>running the lambda only if there's a value. </a:t>
            </a:r>
          </a:p>
          <a:p>
            <a:pPr marL="0" indent="0">
              <a:buNone/>
            </a:pPr>
            <a:r>
              <a:rPr lang="en-US" sz="1500" dirty="0" err="1"/>
              <a:t>bool</a:t>
            </a:r>
            <a:r>
              <a:rPr lang="en-US" sz="1500" dirty="0"/>
              <a:t> isLucky4 = </a:t>
            </a:r>
            <a:r>
              <a:rPr lang="en-US" sz="1500" dirty="0" err="1"/>
              <a:t>HowLuckyIs</a:t>
            </a:r>
            <a:r>
              <a:rPr lang="en-US" sz="1500" dirty="0"/>
              <a:t>(number).Select(n =&gt; </a:t>
            </a:r>
            <a:r>
              <a:rPr lang="en-US" sz="1500" dirty="0" err="1"/>
              <a:t>n.Contains</a:t>
            </a:r>
            <a:r>
              <a:rPr lang="en-US" sz="1500" dirty="0"/>
              <a:t>("lucky")).Else(false);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// </a:t>
            </a:r>
            <a:r>
              <a:rPr lang="en-US" sz="1500" dirty="0" smtClean="0"/>
              <a:t>‘Single’ </a:t>
            </a:r>
            <a:r>
              <a:rPr lang="en-US" sz="1500" dirty="0"/>
              <a:t>will throw an exception if there is no value.</a:t>
            </a:r>
          </a:p>
          <a:p>
            <a:pPr marL="0" indent="0">
              <a:buNone/>
            </a:pPr>
            <a:r>
              <a:rPr lang="en-US" sz="1500" dirty="0" err="1"/>
              <a:t>bool</a:t>
            </a:r>
            <a:r>
              <a:rPr lang="en-US" sz="1500" dirty="0"/>
              <a:t> isLucky5 = </a:t>
            </a:r>
            <a:r>
              <a:rPr lang="en-US" sz="1500" dirty="0" err="1"/>
              <a:t>HowLuckyIs</a:t>
            </a:r>
            <a:r>
              <a:rPr lang="en-US" sz="1500" dirty="0"/>
              <a:t>(number).Single().Contains("lucky");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// </a:t>
            </a:r>
            <a:r>
              <a:rPr lang="en-US" sz="1500" dirty="0" smtClean="0"/>
              <a:t>‘</a:t>
            </a:r>
            <a:r>
              <a:rPr lang="en-US" sz="1500" dirty="0" err="1" smtClean="0"/>
              <a:t>HasValue</a:t>
            </a:r>
            <a:r>
              <a:rPr lang="en-US" sz="1500" dirty="0" smtClean="0"/>
              <a:t>’ </a:t>
            </a:r>
            <a:r>
              <a:rPr lang="en-US" sz="1500" dirty="0"/>
              <a:t>will simply tell you whether there is a value in the </a:t>
            </a:r>
            <a:r>
              <a:rPr lang="en-US" sz="1500" dirty="0" smtClean="0"/>
              <a:t>‘Maybe’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bool</a:t>
            </a:r>
            <a:r>
              <a:rPr lang="en-US" sz="1500" dirty="0"/>
              <a:t> isLucky6 = </a:t>
            </a:r>
            <a:r>
              <a:rPr lang="en-US" sz="1500" dirty="0" err="1"/>
              <a:t>HowLuckyIs</a:t>
            </a:r>
            <a:r>
              <a:rPr lang="en-US" sz="1500" dirty="0"/>
              <a:t>(number).</a:t>
            </a:r>
            <a:r>
              <a:rPr lang="en-US" sz="1500" dirty="0" err="1"/>
              <a:t>HasValue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92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// </a:t>
            </a:r>
            <a:r>
              <a:rPr lang="en-US" sz="1600" dirty="0" smtClean="0"/>
              <a:t>‘Do’ </a:t>
            </a:r>
            <a:r>
              <a:rPr lang="en-US" sz="1600" dirty="0"/>
              <a:t>will only do something if the </a:t>
            </a:r>
            <a:r>
              <a:rPr lang="en-US" sz="1600" dirty="0" smtClean="0"/>
              <a:t>‘Maybe’ </a:t>
            </a:r>
            <a:r>
              <a:rPr lang="en-US" sz="1600" dirty="0"/>
              <a:t>has a value.</a:t>
            </a:r>
          </a:p>
          <a:p>
            <a:pPr marL="0" indent="0">
              <a:buNone/>
            </a:pPr>
            <a:r>
              <a:rPr lang="en-US" sz="1600" dirty="0" err="1"/>
              <a:t>HowLuckyIs</a:t>
            </a:r>
            <a:r>
              <a:rPr lang="en-US" sz="1600" dirty="0"/>
              <a:t>(number).Do(n =&gt; </a:t>
            </a:r>
            <a:r>
              <a:rPr lang="en-US" sz="1600" dirty="0" err="1"/>
              <a:t>Console.WriteLine</a:t>
            </a:r>
            <a:r>
              <a:rPr lang="en-US" sz="1600" dirty="0"/>
              <a:t>(</a:t>
            </a:r>
            <a:r>
              <a:rPr lang="en-US" sz="1600" dirty="0" err="1"/>
              <a:t>n.Contains</a:t>
            </a:r>
            <a:r>
              <a:rPr lang="en-US" sz="1600" dirty="0"/>
              <a:t>("lucky")));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luckyNumbers</a:t>
            </a:r>
            <a:r>
              <a:rPr lang="en-US" sz="1600" dirty="0"/>
              <a:t> =</a:t>
            </a:r>
          </a:p>
          <a:p>
            <a:pPr marL="0" indent="0">
              <a:buNone/>
            </a:pPr>
            <a:r>
              <a:rPr lang="en-US" sz="1600" dirty="0"/>
              <a:t>    from n in </a:t>
            </a:r>
            <a:r>
              <a:rPr lang="en-US" sz="1600" dirty="0" err="1"/>
              <a:t>Enumerable.Range</a:t>
            </a:r>
            <a:r>
              <a:rPr lang="en-US" sz="1600" dirty="0"/>
              <a:t>(1, 20)</a:t>
            </a:r>
          </a:p>
          <a:p>
            <a:pPr marL="0" indent="0">
              <a:buNone/>
            </a:pPr>
            <a:r>
              <a:rPr lang="en-US" sz="1600" dirty="0"/>
              <a:t>    from s in </a:t>
            </a:r>
            <a:r>
              <a:rPr lang="en-US" sz="1600" dirty="0" err="1"/>
              <a:t>HowLuckyIs</a:t>
            </a:r>
            <a:r>
              <a:rPr lang="en-US" sz="1600" dirty="0"/>
              <a:t>(n)</a:t>
            </a:r>
          </a:p>
          <a:p>
            <a:pPr marL="0" indent="0">
              <a:buNone/>
            </a:pPr>
            <a:r>
              <a:rPr lang="en-US" sz="1600" dirty="0"/>
              <a:t>    where </a:t>
            </a:r>
            <a:r>
              <a:rPr lang="en-US" sz="1600" dirty="0" err="1"/>
              <a:t>s.Contains</a:t>
            </a:r>
            <a:r>
              <a:rPr lang="en-US" sz="1600" dirty="0"/>
              <a:t>("lucky")</a:t>
            </a:r>
          </a:p>
          <a:p>
            <a:pPr marL="0" indent="0">
              <a:buNone/>
            </a:pPr>
            <a:r>
              <a:rPr lang="en-US" sz="1600" dirty="0"/>
              <a:t>    select new {number = n, </a:t>
            </a:r>
            <a:r>
              <a:rPr lang="en-US" sz="1600" dirty="0" err="1"/>
              <a:t>howLucky</a:t>
            </a:r>
            <a:r>
              <a:rPr lang="en-US" sz="1600" dirty="0"/>
              <a:t> = s};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validInput</a:t>
            </a:r>
            <a:r>
              <a:rPr lang="en-US" sz="1600" dirty="0"/>
              <a:t> = </a:t>
            </a:r>
            <a:r>
              <a:rPr lang="en-US" sz="1600" dirty="0" err="1"/>
              <a:t>Maybe.From</a:t>
            </a:r>
            <a:r>
              <a:rPr lang="en-US" sz="1600" dirty="0"/>
              <a:t>(input).ParseInt32().Where(</a:t>
            </a:r>
            <a:r>
              <a:rPr lang="en-US" sz="1600" dirty="0" err="1"/>
              <a:t>i</a:t>
            </a:r>
            <a:r>
              <a:rPr lang="en-US" sz="1600" dirty="0"/>
              <a:t> =&gt; </a:t>
            </a:r>
            <a:r>
              <a:rPr lang="en-US" sz="1600" dirty="0" err="1"/>
              <a:t>i</a:t>
            </a:r>
            <a:r>
              <a:rPr lang="en-US" sz="1600" dirty="0"/>
              <a:t> &gt; 0);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https</a:t>
            </a:r>
            <a:r>
              <a:rPr lang="en-US" sz="1800" dirty="0">
                <a:solidFill>
                  <a:schemeClr val="tx2"/>
                </a:solidFill>
              </a:rPr>
              <a:t>://bitbucket.org/j2jensen/callmemaybe</a:t>
            </a:r>
          </a:p>
        </p:txBody>
      </p:sp>
    </p:spTree>
    <p:extLst>
      <p:ext uri="{BB962C8B-B14F-4D97-AF65-F5344CB8AC3E}">
        <p14:creationId xmlns:p14="http://schemas.microsoft.com/office/powerpoint/2010/main" val="18884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002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r>
              <a:rPr lang="en-US" sz="1300" dirty="0"/>
              <a:t>Real-World Functional Programming: With Examples in F# and C# 1st </a:t>
            </a:r>
            <a:r>
              <a:rPr lang="en-US" sz="1300" dirty="0" smtClean="0"/>
              <a:t>Edition by </a:t>
            </a:r>
            <a:r>
              <a:rPr lang="en-US" sz="1300" dirty="0"/>
              <a:t>Tomas </a:t>
            </a:r>
            <a:r>
              <a:rPr lang="en-US" sz="1300" dirty="0" err="1"/>
              <a:t>Petricek</a:t>
            </a:r>
            <a:r>
              <a:rPr lang="en-US" sz="1300" dirty="0"/>
              <a:t>, Jon </a:t>
            </a:r>
            <a:r>
              <a:rPr lang="en-US" sz="1300" dirty="0" smtClean="0"/>
              <a:t>Skeet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Seven Concurrency Models in Seven Weeks: When Threads Unravel (The Pragmatic </a:t>
            </a:r>
            <a:r>
              <a:rPr lang="en-US" sz="1300" dirty="0" smtClean="0"/>
              <a:t>Programmers) by </a:t>
            </a:r>
            <a:r>
              <a:rPr lang="en-US" sz="1300" dirty="0"/>
              <a:t>Paul Butcher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de-DE" sz="1300" dirty="0"/>
              <a:t>Mark Seemann's blog, </a:t>
            </a:r>
            <a:r>
              <a:rPr lang="de-DE" sz="1300" dirty="0">
                <a:hlinkClick r:id="rId2"/>
              </a:rPr>
              <a:t>http://blog.ploeh.dk</a:t>
            </a:r>
            <a:r>
              <a:rPr lang="de-DE" sz="1300" dirty="0" smtClean="0">
                <a:hlinkClick r:id="rId2"/>
              </a:rPr>
              <a:t>/</a:t>
            </a:r>
            <a:endParaRPr lang="de-DE" sz="1300" dirty="0" smtClean="0"/>
          </a:p>
          <a:p>
            <a:endParaRPr lang="de-DE" sz="1300" dirty="0" smtClean="0"/>
          </a:p>
          <a:p>
            <a:r>
              <a:rPr lang="en-US" sz="1300" dirty="0"/>
              <a:t>Tomas </a:t>
            </a:r>
            <a:r>
              <a:rPr lang="en-US" sz="1300" dirty="0" err="1"/>
              <a:t>Petricek's</a:t>
            </a:r>
            <a:r>
              <a:rPr lang="en-US" sz="1300" dirty="0"/>
              <a:t> blog, </a:t>
            </a:r>
            <a:r>
              <a:rPr lang="en-US" sz="1300" dirty="0">
                <a:hlinkClick r:id="rId3"/>
              </a:rPr>
              <a:t>http://tomasp.net</a:t>
            </a:r>
            <a:r>
              <a:rPr lang="en-US" sz="1300" dirty="0" smtClean="0">
                <a:hlinkClick r:id="rId3"/>
              </a:rPr>
              <a:t>/</a:t>
            </a:r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/>
              <a:t>F# for fun and profit, </a:t>
            </a:r>
            <a:r>
              <a:rPr lang="en-US" sz="1300" dirty="0">
                <a:hlinkClick r:id="rId4"/>
              </a:rPr>
              <a:t>http://fsharpforfunandprofit.com</a:t>
            </a:r>
            <a:r>
              <a:rPr lang="en-US" sz="1300" dirty="0" smtClean="0">
                <a:hlinkClick r:id="rId4"/>
              </a:rPr>
              <a:t>/</a:t>
            </a:r>
            <a:endParaRPr lang="en-US" sz="1300" dirty="0" smtClean="0"/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sz="1300" dirty="0" smtClean="0"/>
              <a:t>Eric </a:t>
            </a:r>
            <a:r>
              <a:rPr lang="en-US" sz="1300" dirty="0" err="1" smtClean="0"/>
              <a:t>Lippert’s</a:t>
            </a:r>
            <a:r>
              <a:rPr lang="en-US" sz="1300" dirty="0"/>
              <a:t> blog, Monads, http://ericlippert.com/2013/02/21/monads-part-one/</a:t>
            </a:r>
            <a:endParaRPr lang="en-US" sz="1300" dirty="0" smtClean="0"/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Type-Driven Development - Mark </a:t>
            </a:r>
            <a:r>
              <a:rPr lang="en-US" sz="1300" dirty="0" err="1"/>
              <a:t>Seemann</a:t>
            </a:r>
            <a:r>
              <a:rPr lang="en-US" sz="1300" dirty="0"/>
              <a:t>, https://vimeo.com/131631483</a:t>
            </a:r>
          </a:p>
          <a:p>
            <a:endParaRPr lang="en-US" sz="1300" dirty="0"/>
          </a:p>
          <a:p>
            <a:r>
              <a:rPr lang="en-US" sz="1300" dirty="0"/>
              <a:t>Transforming your C# code to functional style </a:t>
            </a:r>
            <a:r>
              <a:rPr lang="en-US" sz="1300" dirty="0" smtClean="0"/>
              <a:t>- </a:t>
            </a:r>
            <a:r>
              <a:rPr lang="en-US" sz="1300" dirty="0" err="1" smtClean="0"/>
              <a:t>Venkat</a:t>
            </a:r>
            <a:r>
              <a:rPr lang="en-US" sz="1300" dirty="0" smtClean="0"/>
              <a:t> </a:t>
            </a:r>
            <a:r>
              <a:rPr lang="en-US" sz="1300" dirty="0" err="1"/>
              <a:t>Subramaniam</a:t>
            </a:r>
            <a:r>
              <a:rPr lang="en-US" sz="1300" dirty="0"/>
              <a:t> </a:t>
            </a:r>
            <a:r>
              <a:rPr lang="en-US" sz="1300" dirty="0" smtClean="0"/>
              <a:t>, </a:t>
            </a:r>
            <a:r>
              <a:rPr lang="en-US" sz="1300" dirty="0"/>
              <a:t>https://vimeo.com/97519532</a:t>
            </a:r>
          </a:p>
          <a:p>
            <a:endParaRPr lang="en-US" sz="1300" dirty="0"/>
          </a:p>
          <a:p>
            <a:r>
              <a:rPr lang="en-US" sz="1300" dirty="0"/>
              <a:t>Learning from Haskell - </a:t>
            </a:r>
            <a:r>
              <a:rPr lang="en-US" sz="1300" dirty="0" err="1"/>
              <a:t>Venkat</a:t>
            </a:r>
            <a:r>
              <a:rPr lang="en-US" sz="1300" dirty="0"/>
              <a:t> </a:t>
            </a:r>
            <a:r>
              <a:rPr lang="en-US" sz="1300" dirty="0" err="1"/>
              <a:t>Subramaniam</a:t>
            </a:r>
            <a:r>
              <a:rPr lang="en-US" sz="1300" dirty="0"/>
              <a:t>, https://vimeo.com/131409651</a:t>
            </a:r>
          </a:p>
          <a:p>
            <a:endParaRPr lang="en-US" sz="1300" dirty="0"/>
          </a:p>
          <a:p>
            <a:r>
              <a:rPr lang="en-US" sz="1300" dirty="0"/>
              <a:t>Functional programming design </a:t>
            </a:r>
            <a:r>
              <a:rPr lang="en-US" sz="1300" dirty="0" smtClean="0"/>
              <a:t>patterns - Scott </a:t>
            </a:r>
            <a:r>
              <a:rPr lang="en-US" sz="1300" dirty="0" err="1"/>
              <a:t>Wlaschin</a:t>
            </a:r>
            <a:r>
              <a:rPr lang="en-US" sz="1300" dirty="0"/>
              <a:t>, https://vimeo.com/113588389</a:t>
            </a:r>
          </a:p>
          <a:p>
            <a:endParaRPr lang="en-US" sz="1300" dirty="0"/>
          </a:p>
          <a:p>
            <a:r>
              <a:rPr lang="en-US" sz="1300" dirty="0"/>
              <a:t>Idioms for building distributed fault-tolerant applications w/ Elixir - José </a:t>
            </a:r>
            <a:r>
              <a:rPr lang="en-US" sz="1300" dirty="0" err="1"/>
              <a:t>Valim</a:t>
            </a:r>
            <a:r>
              <a:rPr lang="en-US" sz="1300" dirty="0"/>
              <a:t>, </a:t>
            </a:r>
            <a:r>
              <a:rPr lang="en-US" sz="1300" dirty="0">
                <a:hlinkClick r:id="rId5"/>
              </a:rPr>
              <a:t>https://</a:t>
            </a:r>
            <a:r>
              <a:rPr lang="en-US" sz="1300" dirty="0" smtClean="0">
                <a:hlinkClick r:id="rId5"/>
              </a:rPr>
              <a:t>vimeo.com/131631884</a:t>
            </a:r>
            <a:endParaRPr lang="en-US" sz="1300" dirty="0" smtClean="0"/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 smtClean="0"/>
              <a:t>The </a:t>
            </a:r>
            <a:r>
              <a:rPr lang="en-US" sz="1300" dirty="0"/>
              <a:t>Power and Practicalities of Immutability - </a:t>
            </a:r>
            <a:r>
              <a:rPr lang="en-US" sz="1300" dirty="0" err="1"/>
              <a:t>Venkat</a:t>
            </a:r>
            <a:r>
              <a:rPr lang="en-US" sz="1300" dirty="0"/>
              <a:t> </a:t>
            </a:r>
            <a:r>
              <a:rPr lang="en-US" sz="1300" dirty="0" err="1"/>
              <a:t>Subramaniam</a:t>
            </a:r>
            <a:r>
              <a:rPr lang="en-US" sz="1300" dirty="0"/>
              <a:t>, https://vimeo.com/131635253</a:t>
            </a:r>
          </a:p>
        </p:txBody>
      </p:sp>
    </p:spTree>
    <p:extLst>
      <p:ext uri="{BB962C8B-B14F-4D97-AF65-F5344CB8AC3E}">
        <p14:creationId xmlns:p14="http://schemas.microsoft.com/office/powerpoint/2010/main" val="29540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229600" cy="137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44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79331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/>
              <a:t>The dreadful Monad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3733800" y="3252788"/>
            <a:ext cx="5410200" cy="29257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It’s simple. </a:t>
            </a:r>
            <a:r>
              <a:rPr lang="en-US" sz="3200" dirty="0" smtClean="0"/>
              <a:t>A </a:t>
            </a:r>
            <a:r>
              <a:rPr lang="en-US" sz="3200" dirty="0"/>
              <a:t>monad is just a monoid in the category of the </a:t>
            </a:r>
            <a:r>
              <a:rPr lang="en-US" sz="3200" dirty="0" err="1"/>
              <a:t>endofuctors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305080"/>
            <a:ext cx="2824082" cy="27497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055" y="1744085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Can someone please explain me what exactly is a Monad without having to complete a PhD in Mathematics and Physics?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2055" y="6300881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Ok... I got it now!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179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Monad</a:t>
            </a:r>
            <a:endParaRPr lang="en-US" sz="36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In </a:t>
            </a:r>
            <a:r>
              <a:rPr lang="en-US" sz="2000" dirty="0"/>
              <a:t>functional programming, a monad is a structure that represents computations defined as sequences of steps: a type with a monad structure defines what it means to chain operations, or nest functions of that type together. This allows the programmer to build pipelines that process data in a series of steps </a:t>
            </a:r>
            <a:r>
              <a:rPr lang="en-US" sz="2000" dirty="0" smtClean="0"/>
              <a:t>in </a:t>
            </a:r>
            <a:r>
              <a:rPr lang="en-US" sz="2000" dirty="0"/>
              <a:t>which each action is decorated with additional processing rules provided by the monad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Monads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allow a programming style where programs are written by putting together highly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composable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parts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000" dirty="0"/>
              <a:t>[From Wikipedia]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61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Things have changed…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Prevalence of multicore systems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explosion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from a great variety of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Your car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Your refrigerator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Your watch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Your home </a:t>
            </a:r>
            <a:r>
              <a:rPr lang="en-US" smtClean="0"/>
              <a:t>security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6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New functional </a:t>
            </a:r>
            <a:r>
              <a:rPr lang="en-US" b="1" dirty="0" smtClean="0"/>
              <a:t>languages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Elixir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Functional features in mainstream constructs in OO languages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C#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Java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9067800" cy="685800"/>
          </a:xfrm>
        </p:spPr>
        <p:txBody>
          <a:bodyPr>
            <a:noAutofit/>
          </a:bodyPr>
          <a:lstStyle/>
          <a:p>
            <a:r>
              <a:rPr lang="en-US" sz="3600" b="1" u="sng" dirty="0" smtClean="0"/>
              <a:t>Core Principles of Functional Programming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56760"/>
          </a:xfrm>
        </p:spPr>
        <p:txBody>
          <a:bodyPr>
            <a:normAutofit/>
          </a:bodyPr>
          <a:lstStyle/>
          <a:p>
            <a:pPr marL="585216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Functions as First Class Citizens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Ability to store a function as a variable and pass that function as a parameter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High Order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Functions can </a:t>
            </a:r>
            <a:r>
              <a:rPr lang="en-US" dirty="0" smtClean="0"/>
              <a:t>accept and return </a:t>
            </a:r>
            <a:r>
              <a:rPr lang="en-US" dirty="0"/>
              <a:t>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Lazy </a:t>
            </a:r>
            <a:r>
              <a:rPr lang="en-US" dirty="0" smtClean="0"/>
              <a:t>execution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Composition is everywhere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Types are not classes</a:t>
            </a:r>
          </a:p>
          <a:p>
            <a:pPr marL="585216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0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Expressions instead of </a:t>
            </a:r>
            <a:r>
              <a:rPr lang="en-US" sz="2400" b="1" dirty="0" smtClean="0"/>
              <a:t>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Think of LINQ</a:t>
            </a:r>
            <a:r>
              <a:rPr lang="en-US" sz="1800" dirty="0"/>
              <a:t/>
            </a:r>
            <a:br>
              <a:rPr lang="en-US" sz="1800" dirty="0"/>
            </a:br>
            <a:endParaRPr lang="en-US" sz="22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Pure </a:t>
            </a:r>
            <a:r>
              <a:rPr lang="en-US" sz="2400" b="1" dirty="0"/>
              <a:t>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Pure Functions always return the same result for a given set of parameter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side effects caused by Class or Instance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side effects caused by I/O device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time related side effects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Immutability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Thanks to the immutability, we can’t introduce race conditions and we can write lock-free </a:t>
            </a:r>
            <a:r>
              <a:rPr lang="en-US" sz="1900" dirty="0" smtClean="0"/>
              <a:t>code</a:t>
            </a:r>
            <a:endParaRPr lang="en-US" sz="1900" dirty="0"/>
          </a:p>
          <a:p>
            <a:pPr marL="393192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829</TotalTime>
  <Words>2145</Words>
  <Application>Microsoft Office PowerPoint</Application>
  <PresentationFormat>On-screen Show (4:3)</PresentationFormat>
  <Paragraphs>490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Functional programming  and  Type-Driven development</vt:lpstr>
      <vt:lpstr> Functional Programming  What???</vt:lpstr>
      <vt:lpstr>Functional Programming concepts</vt:lpstr>
      <vt:lpstr>The dreadful Monad</vt:lpstr>
      <vt:lpstr>Monad</vt:lpstr>
      <vt:lpstr>Things have changed…</vt:lpstr>
      <vt:lpstr>PowerPoint Presentation</vt:lpstr>
      <vt:lpstr>Core Principles of Functional Programming</vt:lpstr>
      <vt:lpstr>PowerPoint Presentation</vt:lpstr>
      <vt:lpstr>An Immutable class in C#</vt:lpstr>
      <vt:lpstr>PowerPoint Presentation</vt:lpstr>
      <vt:lpstr>An immutable type in F#</vt:lpstr>
      <vt:lpstr>The Problem: Find the day with the greatest variance between the opening and closing price in stock data</vt:lpstr>
      <vt:lpstr>The solution</vt:lpstr>
      <vt:lpstr>Crash course in F#</vt:lpstr>
      <vt:lpstr>PowerPoint Presentation</vt:lpstr>
      <vt:lpstr>Command and Decorator pattern the OO way.</vt:lpstr>
      <vt:lpstr>PowerPoint Presentation</vt:lpstr>
      <vt:lpstr>But now we want to delay sending a message as well as record time stats.</vt:lpstr>
      <vt:lpstr>Command and Decorator pattern</vt:lpstr>
      <vt:lpstr>PowerPoint Presentation</vt:lpstr>
      <vt:lpstr>PowerPoint Presentation</vt:lpstr>
      <vt:lpstr>Using the Type System</vt:lpstr>
      <vt:lpstr>RabbitMQ: Exchanges, Queues &amp; Routing</vt:lpstr>
      <vt:lpstr>PowerPoint Presentation</vt:lpstr>
      <vt:lpstr>PowerPoint Presentation</vt:lpstr>
      <vt:lpstr>Publishing a message</vt:lpstr>
      <vt:lpstr>PowerPoint Presentation</vt:lpstr>
      <vt:lpstr>PowerPoint Presentation</vt:lpstr>
      <vt:lpstr>PowerPoint Presentation</vt:lpstr>
      <vt:lpstr>Nulls are Evil</vt:lpstr>
      <vt:lpstr>The Maybe Monad</vt:lpstr>
      <vt:lpstr>PowerPoint Presentation</vt:lpstr>
      <vt:lpstr>CallMeMaybe C# Library</vt:lpstr>
      <vt:lpstr>PowerPoint Presentation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Vrasidas</dc:creator>
  <cp:lastModifiedBy>Oikonomakos, Vrasidas</cp:lastModifiedBy>
  <cp:revision>214</cp:revision>
  <dcterms:created xsi:type="dcterms:W3CDTF">2016-03-06T08:32:56Z</dcterms:created>
  <dcterms:modified xsi:type="dcterms:W3CDTF">2017-10-02T12:29:52Z</dcterms:modified>
</cp:coreProperties>
</file>