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58" r:id="rId4"/>
    <p:sldId id="263" r:id="rId5"/>
    <p:sldId id="270" r:id="rId6"/>
    <p:sldId id="259" r:id="rId7"/>
    <p:sldId id="271" r:id="rId8"/>
    <p:sldId id="273" r:id="rId9"/>
    <p:sldId id="261" r:id="rId10"/>
    <p:sldId id="257" r:id="rId11"/>
    <p:sldId id="274" r:id="rId12"/>
    <p:sldId id="260" r:id="rId13"/>
    <p:sldId id="264" r:id="rId14"/>
    <p:sldId id="276" r:id="rId15"/>
    <p:sldId id="275" r:id="rId16"/>
    <p:sldId id="265" r:id="rId17"/>
    <p:sldId id="266" r:id="rId18"/>
    <p:sldId id="267" r:id="rId19"/>
    <p:sldId id="277" r:id="rId20"/>
    <p:sldId id="278" r:id="rId21"/>
    <p:sldId id="262" r:id="rId22"/>
    <p:sldId id="279" r:id="rId23"/>
    <p:sldId id="283" r:id="rId24"/>
    <p:sldId id="280" r:id="rId25"/>
    <p:sldId id="281" r:id="rId26"/>
    <p:sldId id="282" r:id="rId27"/>
    <p:sldId id="285" r:id="rId28"/>
    <p:sldId id="286"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0" d="100"/>
          <a:sy n="110" d="100"/>
        </p:scale>
        <p:origin x="-163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40AA902-EA5E-4882-81C1-9304DE6EDECA}" type="datetimeFigureOut">
              <a:rPr lang="en-US" smtClean="0"/>
              <a:pPr/>
              <a:t>01/10/2017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7CEBD99-622E-4EC4-AD17-07574F41EF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40AA902-EA5E-4882-81C1-9304DE6EDECA}" type="datetimeFigureOut">
              <a:rPr lang="en-US" smtClean="0"/>
              <a:pPr/>
              <a:t>01/10/2017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CEBD99-622E-4EC4-AD17-07574F41EF2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40AA902-EA5E-4882-81C1-9304DE6EDECA}" type="datetimeFigureOut">
              <a:rPr lang="en-US" smtClean="0"/>
              <a:pPr/>
              <a:t>01/10/2017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CEBD99-622E-4EC4-AD17-07574F41EF2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40AA902-EA5E-4882-81C1-9304DE6EDECA}" type="datetimeFigureOut">
              <a:rPr lang="en-US" smtClean="0"/>
              <a:pPr/>
              <a:t>01/10/2017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CEBD99-622E-4EC4-AD17-07574F41EF2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40AA902-EA5E-4882-81C1-9304DE6EDECA}" type="datetimeFigureOut">
              <a:rPr lang="en-US" smtClean="0"/>
              <a:pPr/>
              <a:t>01/10/2017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CEBD99-622E-4EC4-AD17-07574F41EF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40AA902-EA5E-4882-81C1-9304DE6EDECA}" type="datetimeFigureOut">
              <a:rPr lang="en-US" smtClean="0"/>
              <a:pPr/>
              <a:t>01/10/2017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CEBD99-622E-4EC4-AD17-07574F41EF2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40AA902-EA5E-4882-81C1-9304DE6EDECA}" type="datetimeFigureOut">
              <a:rPr lang="en-US" smtClean="0"/>
              <a:pPr/>
              <a:t>01/10/2017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CEBD99-622E-4EC4-AD17-07574F41EF2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40AA902-EA5E-4882-81C1-9304DE6EDECA}" type="datetimeFigureOut">
              <a:rPr lang="en-US" smtClean="0"/>
              <a:pPr/>
              <a:t>01/10/2017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CEBD99-622E-4EC4-AD17-07574F41EF2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0AA902-EA5E-4882-81C1-9304DE6EDECA}" type="datetimeFigureOut">
              <a:rPr lang="en-US" smtClean="0"/>
              <a:pPr/>
              <a:t>01/10/2017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CEBD99-622E-4EC4-AD17-07574F41EF2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40AA902-EA5E-4882-81C1-9304DE6EDECA}" type="datetimeFigureOut">
              <a:rPr lang="en-US" smtClean="0"/>
              <a:pPr/>
              <a:t>01/10/2017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CEBD99-622E-4EC4-AD17-07574F41EF2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40AA902-EA5E-4882-81C1-9304DE6EDECA}" type="datetimeFigureOut">
              <a:rPr lang="en-US" smtClean="0"/>
              <a:pPr/>
              <a:t>01/10/2017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7CEBD99-622E-4EC4-AD17-07574F41EF2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40AA902-EA5E-4882-81C1-9304DE6EDECA}" type="datetimeFigureOut">
              <a:rPr lang="en-US" smtClean="0"/>
              <a:pPr/>
              <a:t>01/10/2017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7CEBD99-622E-4EC4-AD17-07574F41EF2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Reactive_programmin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371600"/>
            <a:ext cx="8077200" cy="1828800"/>
          </a:xfrm>
        </p:spPr>
        <p:txBody>
          <a:bodyPr>
            <a:normAutofit/>
          </a:bodyPr>
          <a:lstStyle/>
          <a:p>
            <a:r>
              <a:rPr lang="en-US" sz="5400" dirty="0" smtClean="0"/>
              <a:t>Introduction to Reactive Extensions</a:t>
            </a:r>
            <a:endParaRPr lang="en-US" sz="5400" dirty="0"/>
          </a:p>
        </p:txBody>
      </p:sp>
      <p:sp>
        <p:nvSpPr>
          <p:cNvPr id="3" name="Subtitle 2"/>
          <p:cNvSpPr>
            <a:spLocks noGrp="1"/>
          </p:cNvSpPr>
          <p:nvPr>
            <p:ph type="subTitle" idx="1"/>
          </p:nvPr>
        </p:nvSpPr>
        <p:spPr/>
        <p:txBody>
          <a:bodyPr/>
          <a:lstStyle/>
          <a:p>
            <a:endParaRPr lang="en-US" dirty="0" smtClean="0"/>
          </a:p>
          <a:p>
            <a:r>
              <a:rPr lang="en-US" dirty="0" err="1" smtClean="0"/>
              <a:t>Vrasidas</a:t>
            </a:r>
            <a:r>
              <a:rPr lang="en-US" dirty="0" smtClean="0"/>
              <a:t> </a:t>
            </a:r>
            <a:r>
              <a:rPr lang="en-US" dirty="0" err="1" smtClean="0"/>
              <a:t>Oikonomakos</a:t>
            </a:r>
            <a:endParaRPr lang="en-US" dirty="0"/>
          </a:p>
        </p:txBody>
      </p:sp>
      <p:pic>
        <p:nvPicPr>
          <p:cNvPr id="5" name="Picture 4" descr="Rx_Logo_S.png"/>
          <p:cNvPicPr>
            <a:picLocks noChangeAspect="1"/>
          </p:cNvPicPr>
          <p:nvPr/>
        </p:nvPicPr>
        <p:blipFill>
          <a:blip r:embed="rId2"/>
          <a:stretch>
            <a:fillRect/>
          </a:stretch>
        </p:blipFill>
        <p:spPr>
          <a:xfrm>
            <a:off x="381000" y="1524000"/>
            <a:ext cx="952633" cy="95263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pPr algn="ctr"/>
            <a:r>
              <a:rPr lang="en-US" sz="4400" u="sng" dirty="0" smtClean="0"/>
              <a:t>Reactive Extensions</a:t>
            </a:r>
            <a:endParaRPr lang="en-US" sz="4400" u="sng" dirty="0"/>
          </a:p>
        </p:txBody>
      </p:sp>
      <p:sp>
        <p:nvSpPr>
          <p:cNvPr id="3" name="Content Placeholder 2"/>
          <p:cNvSpPr>
            <a:spLocks noGrp="1"/>
          </p:cNvSpPr>
          <p:nvPr>
            <p:ph idx="1"/>
          </p:nvPr>
        </p:nvSpPr>
        <p:spPr>
          <a:xfrm>
            <a:off x="457200" y="1676400"/>
            <a:ext cx="8229600" cy="4648200"/>
          </a:xfrm>
        </p:spPr>
        <p:txBody>
          <a:bodyPr/>
          <a:lstStyle/>
          <a:p>
            <a:r>
              <a:rPr lang="en-US" dirty="0" smtClean="0"/>
              <a:t>Rx is</a:t>
            </a:r>
          </a:p>
          <a:p>
            <a:pPr marL="971550" lvl="1" indent="-514350">
              <a:buFont typeface="+mj-lt"/>
              <a:buAutoNum type="arabicPeriod"/>
            </a:pPr>
            <a:r>
              <a:rPr lang="en-US" dirty="0" smtClean="0"/>
              <a:t>A set of types representing asynchronous data streams</a:t>
            </a:r>
          </a:p>
          <a:p>
            <a:pPr marL="971550" lvl="1" indent="-514350">
              <a:buFont typeface="+mj-lt"/>
              <a:buAutoNum type="arabicPeriod"/>
            </a:pPr>
            <a:r>
              <a:rPr lang="en-US" dirty="0" smtClean="0"/>
              <a:t>A set of operators to query asynchronous data streams</a:t>
            </a:r>
          </a:p>
          <a:p>
            <a:pPr marL="971550" lvl="1" indent="-514350">
              <a:buFont typeface="+mj-lt"/>
              <a:buAutoNum type="arabicPeriod"/>
            </a:pPr>
            <a:r>
              <a:rPr lang="en-US" dirty="0" smtClean="0"/>
              <a:t>A set of types to parameterize concurrency</a:t>
            </a:r>
          </a:p>
          <a:p>
            <a:pPr marL="971550" lvl="1" indent="-514350">
              <a:buFont typeface="+mj-lt"/>
              <a:buAutoNum type="arabicPeriod"/>
            </a:pPr>
            <a:endParaRPr lang="en-US" dirty="0"/>
          </a:p>
          <a:p>
            <a:pPr marL="971550" lvl="1" indent="-514350">
              <a:buNone/>
            </a:pPr>
            <a:r>
              <a:rPr lang="en-US" dirty="0" smtClean="0"/>
              <a:t>Rx = Observables + LINQ + Schedulers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pPr algn="ctr"/>
            <a:r>
              <a:rPr lang="en-US" b="1" dirty="0" smtClean="0"/>
              <a:t/>
            </a:r>
            <a:br>
              <a:rPr lang="en-US" b="1" dirty="0" smtClean="0"/>
            </a:br>
            <a:r>
              <a:rPr lang="en-US" b="1" dirty="0" smtClean="0"/>
              <a:t/>
            </a:r>
            <a:br>
              <a:rPr lang="en-US" b="1" dirty="0" smtClean="0"/>
            </a:br>
            <a:r>
              <a:rPr lang="en-US" sz="4900" u="sng" dirty="0" smtClean="0"/>
              <a:t>The Rx layers </a:t>
            </a:r>
            <a:endParaRPr lang="en-US" sz="4900" u="sng" dirty="0"/>
          </a:p>
        </p:txBody>
      </p:sp>
      <p:pic>
        <p:nvPicPr>
          <p:cNvPr id="4" name="Content Placeholder 3" descr="01fig04_alt.jpg"/>
          <p:cNvPicPr>
            <a:picLocks noGrp="1" noChangeAspect="1"/>
          </p:cNvPicPr>
          <p:nvPr>
            <p:ph idx="1"/>
          </p:nvPr>
        </p:nvPicPr>
        <p:blipFill>
          <a:blip r:embed="rId2"/>
          <a:stretch>
            <a:fillRect/>
          </a:stretch>
        </p:blipFill>
        <p:spPr>
          <a:xfrm>
            <a:off x="871218" y="1752600"/>
            <a:ext cx="7205981" cy="4628927"/>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pPr algn="ctr"/>
            <a:r>
              <a:rPr lang="en-US" sz="4400" u="sng" dirty="0" smtClean="0"/>
              <a:t>Rx Interfaces</a:t>
            </a:r>
            <a:endParaRPr lang="en-US" sz="4400" u="sng" dirty="0"/>
          </a:p>
        </p:txBody>
      </p:sp>
      <p:sp>
        <p:nvSpPr>
          <p:cNvPr id="3" name="Content Placeholder 2"/>
          <p:cNvSpPr>
            <a:spLocks noGrp="1"/>
          </p:cNvSpPr>
          <p:nvPr>
            <p:ph idx="1"/>
          </p:nvPr>
        </p:nvSpPr>
        <p:spPr>
          <a:xfrm>
            <a:off x="457200" y="1752600"/>
            <a:ext cx="8229600" cy="4572000"/>
          </a:xfrm>
        </p:spPr>
        <p:txBody>
          <a:bodyPr>
            <a:normAutofit/>
          </a:bodyPr>
          <a:lstStyle/>
          <a:p>
            <a:pPr lvl="1"/>
            <a:r>
              <a:rPr lang="en-US" sz="2000" dirty="0" err="1" smtClean="0"/>
              <a:t>IObservable</a:t>
            </a:r>
            <a:r>
              <a:rPr lang="en-US" sz="2000" dirty="0" smtClean="0"/>
              <a:t>&lt;T&gt;</a:t>
            </a:r>
          </a:p>
          <a:p>
            <a:pPr lvl="2">
              <a:buFontTx/>
              <a:buChar char="-"/>
            </a:pPr>
            <a:r>
              <a:rPr lang="en-US" sz="2000" dirty="0" smtClean="0"/>
              <a:t>Subscribe(</a:t>
            </a:r>
            <a:r>
              <a:rPr lang="en-US" sz="2000" dirty="0" err="1" smtClean="0"/>
              <a:t>IObserver</a:t>
            </a:r>
            <a:r>
              <a:rPr lang="en-US" sz="2000" dirty="0" smtClean="0"/>
              <a:t>&lt;T&gt; observer) </a:t>
            </a:r>
          </a:p>
          <a:p>
            <a:pPr lvl="1">
              <a:buFontTx/>
              <a:buChar char="-"/>
            </a:pPr>
            <a:endParaRPr lang="en-US" sz="2000" dirty="0" smtClean="0"/>
          </a:p>
          <a:p>
            <a:pPr lvl="1"/>
            <a:r>
              <a:rPr lang="en-US" sz="2000" dirty="0" err="1" smtClean="0"/>
              <a:t>IObserver</a:t>
            </a:r>
            <a:r>
              <a:rPr lang="en-US" sz="2000" dirty="0" smtClean="0"/>
              <a:t>&lt;T&gt;</a:t>
            </a:r>
          </a:p>
          <a:p>
            <a:pPr lvl="2">
              <a:buNone/>
            </a:pPr>
            <a:r>
              <a:rPr lang="en-US" sz="2000" dirty="0" smtClean="0"/>
              <a:t> - </a:t>
            </a:r>
            <a:r>
              <a:rPr lang="en-US" sz="2000" dirty="0" err="1" smtClean="0"/>
              <a:t>OnCompleted</a:t>
            </a:r>
            <a:r>
              <a:rPr lang="en-US" sz="2000" dirty="0" smtClean="0"/>
              <a:t>() : void</a:t>
            </a:r>
          </a:p>
          <a:p>
            <a:pPr lvl="2">
              <a:buNone/>
            </a:pPr>
            <a:r>
              <a:rPr lang="en-US" sz="2000" dirty="0" smtClean="0"/>
              <a:t> - </a:t>
            </a:r>
            <a:r>
              <a:rPr lang="en-US" sz="2000" dirty="0" err="1" smtClean="0"/>
              <a:t>OnError</a:t>
            </a:r>
            <a:r>
              <a:rPr lang="en-US" sz="2000" dirty="0" smtClean="0"/>
              <a:t>(Exception ex) : void</a:t>
            </a:r>
          </a:p>
          <a:p>
            <a:pPr lvl="2">
              <a:buNone/>
            </a:pPr>
            <a:r>
              <a:rPr lang="en-US" sz="2000" dirty="0" smtClean="0"/>
              <a:t> - </a:t>
            </a:r>
            <a:r>
              <a:rPr lang="en-US" sz="2000" dirty="0" err="1" smtClean="0"/>
              <a:t>OnNext</a:t>
            </a:r>
            <a:r>
              <a:rPr lang="en-US" sz="2000" dirty="0" smtClean="0"/>
              <a:t>(T value) : void</a:t>
            </a:r>
          </a:p>
          <a:p>
            <a:pPr lvl="1">
              <a:buNone/>
            </a:pPr>
            <a:endParaRPr lang="en-US" sz="2000" dirty="0" smtClean="0"/>
          </a:p>
          <a:p>
            <a:pPr lvl="1"/>
            <a:r>
              <a:rPr lang="en-US" sz="2000" dirty="0" err="1" smtClean="0"/>
              <a:t>ISubject</a:t>
            </a:r>
            <a:r>
              <a:rPr lang="en-US" sz="2000" dirty="0" smtClean="0"/>
              <a:t>&lt;T&gt;</a:t>
            </a:r>
          </a:p>
          <a:p>
            <a:pPr lvl="2">
              <a:buNone/>
            </a:pPr>
            <a:r>
              <a:rPr lang="en-US" sz="2000" dirty="0" smtClean="0"/>
              <a:t>  - </a:t>
            </a:r>
            <a:r>
              <a:rPr lang="en-US" sz="2000" dirty="0" err="1" smtClean="0"/>
              <a:t>IObserver</a:t>
            </a:r>
            <a:r>
              <a:rPr lang="en-US" sz="2000" dirty="0" smtClean="0"/>
              <a:t>&lt;T&gt;</a:t>
            </a:r>
          </a:p>
          <a:p>
            <a:pPr lvl="2">
              <a:buNone/>
            </a:pPr>
            <a:r>
              <a:rPr lang="en-US" sz="2000" dirty="0" smtClean="0"/>
              <a:t>  - </a:t>
            </a:r>
            <a:r>
              <a:rPr lang="en-US" sz="2000" dirty="0" err="1" smtClean="0"/>
              <a:t>IObservable</a:t>
            </a:r>
            <a:r>
              <a:rPr lang="en-US" sz="2000" dirty="0" smtClean="0"/>
              <a:t>&lt;T&gt;</a:t>
            </a:r>
          </a:p>
          <a:p>
            <a:pPr lvl="1">
              <a:buNone/>
            </a:pPr>
            <a:endParaRPr lang="en-US" dirty="0" smtClean="0"/>
          </a:p>
          <a:p>
            <a:pPr lvl="1">
              <a:buNone/>
            </a:pPr>
            <a:endParaRPr lang="en-US"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fontScale="90000"/>
          </a:bodyPr>
          <a:lstStyle/>
          <a:p>
            <a:pPr algn="ctr"/>
            <a:r>
              <a:rPr lang="en-US" dirty="0" smtClean="0"/>
              <a:t/>
            </a:r>
            <a:br>
              <a:rPr lang="en-US" dirty="0" smtClean="0"/>
            </a:br>
            <a:r>
              <a:rPr lang="en-US" sz="4900" u="sng" dirty="0" smtClean="0"/>
              <a:t>Observable creation</a:t>
            </a:r>
            <a:endParaRPr lang="en-US" sz="4900" u="sng" dirty="0"/>
          </a:p>
        </p:txBody>
      </p:sp>
      <p:sp>
        <p:nvSpPr>
          <p:cNvPr id="3" name="Content Placeholder 2"/>
          <p:cNvSpPr>
            <a:spLocks noGrp="1"/>
          </p:cNvSpPr>
          <p:nvPr>
            <p:ph idx="1"/>
          </p:nvPr>
        </p:nvSpPr>
        <p:spPr>
          <a:xfrm>
            <a:off x="457200" y="1752600"/>
            <a:ext cx="8229600" cy="3931920"/>
          </a:xfrm>
        </p:spPr>
        <p:txBody>
          <a:bodyPr>
            <a:normAutofit fontScale="70000" lnSpcReduction="20000"/>
          </a:bodyPr>
          <a:lstStyle/>
          <a:p>
            <a:pPr>
              <a:buNone/>
            </a:pPr>
            <a:endParaRPr lang="en-US" dirty="0" smtClean="0"/>
          </a:p>
          <a:p>
            <a:r>
              <a:rPr lang="en-US" b="1" dirty="0" smtClean="0"/>
              <a:t>Create</a:t>
            </a:r>
            <a:r>
              <a:rPr lang="en-US" dirty="0" smtClean="0"/>
              <a:t> — create an Observable from scratch by calling observer methods programmatically</a:t>
            </a:r>
          </a:p>
          <a:p>
            <a:r>
              <a:rPr lang="en-US" b="1" dirty="0" smtClean="0"/>
              <a:t>Defer</a:t>
            </a:r>
            <a:r>
              <a:rPr lang="en-US" dirty="0" smtClean="0"/>
              <a:t> — do not create the Observable until the observer subscribes, and create a fresh Observable for each observer</a:t>
            </a:r>
          </a:p>
          <a:p>
            <a:r>
              <a:rPr lang="en-US" b="1" dirty="0" smtClean="0"/>
              <a:t>From</a:t>
            </a:r>
            <a:r>
              <a:rPr lang="en-US" dirty="0" smtClean="0"/>
              <a:t> — convert some other object or data structure into an Observable</a:t>
            </a:r>
          </a:p>
          <a:p>
            <a:r>
              <a:rPr lang="en-US" b="1" dirty="0" smtClean="0"/>
              <a:t>Interval</a:t>
            </a:r>
            <a:r>
              <a:rPr lang="en-US" dirty="0" smtClean="0"/>
              <a:t> — create an Observable that emits a sequence of integers spaced by a particular time interval</a:t>
            </a:r>
          </a:p>
          <a:p>
            <a:r>
              <a:rPr lang="en-US" b="1" dirty="0" smtClean="0"/>
              <a:t>Just</a:t>
            </a:r>
            <a:r>
              <a:rPr lang="en-US" dirty="0" smtClean="0"/>
              <a:t> — convert an object or a set of objects into an Observable that emits that or those objects</a:t>
            </a:r>
          </a:p>
          <a:p>
            <a:r>
              <a:rPr lang="en-US" b="1" dirty="0" smtClean="0"/>
              <a:t>Range</a:t>
            </a:r>
            <a:r>
              <a:rPr lang="en-US" dirty="0" smtClean="0"/>
              <a:t> — create an Observable that emits a range of sequential integers</a:t>
            </a:r>
          </a:p>
          <a:p>
            <a:r>
              <a:rPr lang="en-US" b="1" dirty="0" smtClean="0"/>
              <a:t>Repeat</a:t>
            </a:r>
            <a:r>
              <a:rPr lang="en-US" dirty="0" smtClean="0"/>
              <a:t> — create an Observable that emits a particular item or sequence of items repeatedly</a:t>
            </a:r>
          </a:p>
          <a:p>
            <a:r>
              <a:rPr lang="en-US" b="1" dirty="0" smtClean="0"/>
              <a:t>Timer</a:t>
            </a:r>
            <a:r>
              <a:rPr lang="en-US" dirty="0" smtClean="0"/>
              <a:t> — create an Observable that emits a single item after a given delay</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pPr algn="ctr"/>
            <a:r>
              <a:rPr lang="en-US" sz="4400" u="sng" dirty="0" smtClean="0"/>
              <a:t>Reactive Extensions</a:t>
            </a:r>
            <a:endParaRPr lang="en-US" sz="4400" u="sng" dirty="0"/>
          </a:p>
        </p:txBody>
      </p:sp>
      <p:sp>
        <p:nvSpPr>
          <p:cNvPr id="3" name="Content Placeholder 2"/>
          <p:cNvSpPr>
            <a:spLocks noGrp="1"/>
          </p:cNvSpPr>
          <p:nvPr>
            <p:ph idx="1"/>
          </p:nvPr>
        </p:nvSpPr>
        <p:spPr>
          <a:xfrm>
            <a:off x="457200" y="1600200"/>
            <a:ext cx="8229600" cy="4389120"/>
          </a:xfrm>
        </p:spPr>
        <p:txBody>
          <a:bodyPr/>
          <a:lstStyle/>
          <a:p>
            <a:r>
              <a:rPr lang="en-US" sz="2400" dirty="0" smtClean="0"/>
              <a:t>Rx is</a:t>
            </a:r>
          </a:p>
          <a:p>
            <a:pPr marL="971550" lvl="1" indent="-514350">
              <a:buFont typeface="+mj-lt"/>
              <a:buAutoNum type="arabicPeriod"/>
            </a:pPr>
            <a:r>
              <a:rPr lang="en-US" dirty="0" smtClean="0"/>
              <a:t>A set of types representing asynchronous data streams</a:t>
            </a:r>
          </a:p>
          <a:p>
            <a:pPr marL="971550" lvl="1" indent="-514350">
              <a:buFont typeface="+mj-lt"/>
              <a:buAutoNum type="arabicPeriod"/>
            </a:pPr>
            <a:r>
              <a:rPr lang="en-US" b="1" dirty="0" smtClean="0"/>
              <a:t>A set of operators to query asynchronous data streams</a:t>
            </a:r>
          </a:p>
          <a:p>
            <a:pPr marL="971550" lvl="1" indent="-514350">
              <a:buFont typeface="+mj-lt"/>
              <a:buAutoNum type="arabicPeriod"/>
            </a:pPr>
            <a:r>
              <a:rPr lang="en-US" dirty="0" smtClean="0"/>
              <a:t>A set of types to parameterize concurrency</a:t>
            </a:r>
          </a:p>
          <a:p>
            <a:pPr marL="971550" lvl="1" indent="-514350">
              <a:buFont typeface="+mj-lt"/>
              <a:buAutoNum type="arabicPeriod"/>
            </a:pPr>
            <a:endParaRPr lang="en-US" dirty="0"/>
          </a:p>
          <a:p>
            <a:pPr marL="971550" lvl="1" indent="-514350">
              <a:buNone/>
            </a:pPr>
            <a:r>
              <a:rPr lang="en-US" dirty="0" smtClean="0"/>
              <a:t>Rx = Observables + LINQ + Schedulers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pPr algn="ctr"/>
            <a:r>
              <a:rPr lang="en-US" sz="4400" u="sng" dirty="0" smtClean="0"/>
              <a:t>Rx Operators</a:t>
            </a:r>
            <a:endParaRPr lang="en-US" sz="4400" u="sng" dirty="0"/>
          </a:p>
        </p:txBody>
      </p:sp>
      <p:sp>
        <p:nvSpPr>
          <p:cNvPr id="3" name="Content Placeholder 2"/>
          <p:cNvSpPr>
            <a:spLocks noGrp="1"/>
          </p:cNvSpPr>
          <p:nvPr>
            <p:ph idx="1"/>
          </p:nvPr>
        </p:nvSpPr>
        <p:spPr>
          <a:xfrm>
            <a:off x="457200" y="1600200"/>
            <a:ext cx="8229600" cy="4389120"/>
          </a:xfrm>
        </p:spPr>
        <p:txBody>
          <a:bodyPr>
            <a:normAutofit/>
          </a:bodyPr>
          <a:lstStyle/>
          <a:p>
            <a:r>
              <a:rPr lang="en-US" sz="2400" dirty="0" smtClean="0"/>
              <a:t>Reactive Extensions also brings a rich set of operators. </a:t>
            </a:r>
          </a:p>
          <a:p>
            <a:r>
              <a:rPr lang="en-US" sz="2400" dirty="0" smtClean="0"/>
              <a:t>Part of a domain-specific language (DSL) that describes event processing in a declarative way.</a:t>
            </a:r>
          </a:p>
          <a:p>
            <a:r>
              <a:rPr lang="en-US" sz="2400" dirty="0" smtClean="0"/>
              <a:t>Create pipelines of querying, transformation, projections</a:t>
            </a:r>
          </a:p>
          <a:p>
            <a:r>
              <a:rPr lang="en-US" sz="2400" dirty="0" smtClean="0"/>
              <a:t>Operators for transforming, filtering and combining observables</a:t>
            </a:r>
            <a:endParaRPr 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fontScale="90000"/>
          </a:bodyPr>
          <a:lstStyle/>
          <a:p>
            <a:pPr algn="ctr"/>
            <a:r>
              <a:rPr lang="en-US" dirty="0" smtClean="0"/>
              <a:t/>
            </a:r>
            <a:br>
              <a:rPr lang="en-US" dirty="0" smtClean="0"/>
            </a:br>
            <a:r>
              <a:rPr lang="en-US" sz="4900" u="sng" dirty="0" smtClean="0"/>
              <a:t>Transforming Observables</a:t>
            </a:r>
            <a:endParaRPr lang="en-US" sz="4900" u="sng" dirty="0"/>
          </a:p>
        </p:txBody>
      </p:sp>
      <p:sp>
        <p:nvSpPr>
          <p:cNvPr id="3" name="Content Placeholder 2"/>
          <p:cNvSpPr>
            <a:spLocks noGrp="1"/>
          </p:cNvSpPr>
          <p:nvPr>
            <p:ph idx="1"/>
          </p:nvPr>
        </p:nvSpPr>
        <p:spPr>
          <a:xfrm>
            <a:off x="457200" y="1676400"/>
            <a:ext cx="8229600" cy="4648200"/>
          </a:xfrm>
        </p:spPr>
        <p:txBody>
          <a:bodyPr>
            <a:normAutofit fontScale="92500" lnSpcReduction="10000"/>
          </a:bodyPr>
          <a:lstStyle/>
          <a:p>
            <a:r>
              <a:rPr lang="en-US" sz="2200" b="1" dirty="0" smtClean="0"/>
              <a:t>Select</a:t>
            </a:r>
            <a:r>
              <a:rPr lang="en-US" sz="2200" dirty="0" smtClean="0"/>
              <a:t> — transform the items emitted by an Observable by applying a function to each item</a:t>
            </a:r>
            <a:endParaRPr lang="en-US" sz="2200" b="1" dirty="0" smtClean="0"/>
          </a:p>
          <a:p>
            <a:r>
              <a:rPr lang="en-US" sz="2200" b="1" dirty="0" smtClean="0"/>
              <a:t>Buffer</a:t>
            </a:r>
            <a:r>
              <a:rPr lang="en-US" sz="2200" dirty="0" smtClean="0"/>
              <a:t> — periodically gather items from an Observable into bundles and emit these bundles rather than emitting the items one at a time</a:t>
            </a:r>
          </a:p>
          <a:p>
            <a:r>
              <a:rPr lang="en-US" sz="2200" b="1" dirty="0" err="1" smtClean="0"/>
              <a:t>SelectMany</a:t>
            </a:r>
            <a:r>
              <a:rPr lang="en-US" sz="2200" dirty="0" smtClean="0"/>
              <a:t> — transform the items emitted by an Observable into Observables, then flatten the emissions from those into a single Observable</a:t>
            </a:r>
          </a:p>
          <a:p>
            <a:r>
              <a:rPr lang="en-US" sz="2200" b="1" dirty="0" err="1" smtClean="0"/>
              <a:t>GroupBy</a:t>
            </a:r>
            <a:r>
              <a:rPr lang="en-US" sz="2200" dirty="0" smtClean="0"/>
              <a:t> — divide an Observable into a set of Observables that each emit a different group of items from the original Observable, organized by key</a:t>
            </a:r>
          </a:p>
          <a:p>
            <a:r>
              <a:rPr lang="en-US" sz="2200" b="1" dirty="0" smtClean="0"/>
              <a:t>Scan</a:t>
            </a:r>
            <a:r>
              <a:rPr lang="en-US" sz="2200" dirty="0" smtClean="0"/>
              <a:t> — apply a function to each item emitted by an Observable, sequentially, and emit each successive value</a:t>
            </a:r>
          </a:p>
          <a:p>
            <a:r>
              <a:rPr lang="en-US" sz="2200" b="1" dirty="0" smtClean="0"/>
              <a:t>Window</a:t>
            </a:r>
            <a:r>
              <a:rPr lang="en-US" sz="2200" dirty="0" smtClean="0"/>
              <a:t> — periodically subdivide items from an Observable into Observable windows and emit these windows rather than emitting the items one at a time</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pPr algn="ctr"/>
            <a:r>
              <a:rPr lang="en-US" dirty="0" smtClean="0"/>
              <a:t/>
            </a:r>
            <a:br>
              <a:rPr lang="en-US" dirty="0" smtClean="0"/>
            </a:br>
            <a:r>
              <a:rPr lang="en-US" dirty="0" smtClean="0"/>
              <a:t> </a:t>
            </a:r>
            <a:r>
              <a:rPr lang="en-US" sz="4900" u="sng" dirty="0" smtClean="0"/>
              <a:t>Filtering Observables</a:t>
            </a:r>
            <a:endParaRPr lang="en-US" sz="4900" u="sng" dirty="0"/>
          </a:p>
        </p:txBody>
      </p:sp>
      <p:sp>
        <p:nvSpPr>
          <p:cNvPr id="3" name="Content Placeholder 2"/>
          <p:cNvSpPr>
            <a:spLocks noGrp="1"/>
          </p:cNvSpPr>
          <p:nvPr>
            <p:ph idx="1"/>
          </p:nvPr>
        </p:nvSpPr>
        <p:spPr>
          <a:xfrm>
            <a:off x="457200" y="1447800"/>
            <a:ext cx="8229600" cy="4648200"/>
          </a:xfrm>
        </p:spPr>
        <p:txBody>
          <a:bodyPr>
            <a:normAutofit fontScale="85000" lnSpcReduction="10000"/>
          </a:bodyPr>
          <a:lstStyle/>
          <a:p>
            <a:pPr algn="just"/>
            <a:r>
              <a:rPr lang="en-US" b="1" dirty="0" smtClean="0"/>
              <a:t>Throttle</a:t>
            </a:r>
            <a:r>
              <a:rPr lang="en-US" dirty="0" smtClean="0"/>
              <a:t> — only emit an item from an Observable if a particular </a:t>
            </a:r>
            <a:r>
              <a:rPr lang="en-US" dirty="0" err="1" smtClean="0"/>
              <a:t>timespan</a:t>
            </a:r>
            <a:r>
              <a:rPr lang="en-US" dirty="0" smtClean="0"/>
              <a:t> has passed without it emitting another item</a:t>
            </a:r>
          </a:p>
          <a:p>
            <a:pPr algn="just"/>
            <a:r>
              <a:rPr lang="en-US" b="1" dirty="0" smtClean="0"/>
              <a:t>Distinct</a:t>
            </a:r>
            <a:r>
              <a:rPr lang="en-US" dirty="0" smtClean="0"/>
              <a:t> — suppress duplicate items emitted by an Observable</a:t>
            </a:r>
          </a:p>
          <a:p>
            <a:pPr algn="just"/>
            <a:r>
              <a:rPr lang="en-US" dirty="0" smtClean="0"/>
              <a:t> — emit only item </a:t>
            </a:r>
            <a:r>
              <a:rPr lang="en-US" i="1" dirty="0" smtClean="0"/>
              <a:t>n</a:t>
            </a:r>
            <a:r>
              <a:rPr lang="en-US" dirty="0" smtClean="0"/>
              <a:t> emitted by an Observable</a:t>
            </a:r>
          </a:p>
          <a:p>
            <a:pPr algn="just"/>
            <a:r>
              <a:rPr lang="en-US" b="1" dirty="0" smtClean="0"/>
              <a:t>Where</a:t>
            </a:r>
            <a:r>
              <a:rPr lang="en-US" dirty="0" smtClean="0"/>
              <a:t> — emit only those items from an Observable that pass a predicate test</a:t>
            </a:r>
          </a:p>
          <a:p>
            <a:pPr algn="just"/>
            <a:r>
              <a:rPr lang="en-US" dirty="0" smtClean="0"/>
              <a:t> — emit only the last item emitted by an Observable</a:t>
            </a:r>
          </a:p>
          <a:p>
            <a:pPr algn="just"/>
            <a:r>
              <a:rPr lang="en-US" b="1" dirty="0" smtClean="0"/>
              <a:t>Sample</a:t>
            </a:r>
            <a:r>
              <a:rPr lang="en-US" dirty="0" smtClean="0"/>
              <a:t> — emit the most recent item emitted by an Observable within periodic time intervals</a:t>
            </a:r>
          </a:p>
          <a:p>
            <a:pPr algn="just"/>
            <a:r>
              <a:rPr lang="en-US" b="1" dirty="0" smtClean="0"/>
              <a:t>Skip</a:t>
            </a:r>
            <a:r>
              <a:rPr lang="en-US" dirty="0" smtClean="0"/>
              <a:t> — suppress the first </a:t>
            </a:r>
            <a:r>
              <a:rPr lang="en-US" i="1" dirty="0" smtClean="0"/>
              <a:t>n</a:t>
            </a:r>
            <a:r>
              <a:rPr lang="en-US" dirty="0" smtClean="0"/>
              <a:t> items emitted by an Observable</a:t>
            </a:r>
          </a:p>
          <a:p>
            <a:pPr algn="just"/>
            <a:r>
              <a:rPr lang="en-US" b="1" dirty="0" smtClean="0"/>
              <a:t>Take</a:t>
            </a:r>
            <a:r>
              <a:rPr lang="en-US" dirty="0" smtClean="0"/>
              <a:t> — emit only the first </a:t>
            </a:r>
            <a:r>
              <a:rPr lang="en-US" i="1" dirty="0" smtClean="0"/>
              <a:t>n</a:t>
            </a:r>
            <a:r>
              <a:rPr lang="en-US" dirty="0" smtClean="0"/>
              <a:t> items emitted by an Observable</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pPr algn="ctr"/>
            <a:r>
              <a:rPr lang="en-US" dirty="0" smtClean="0"/>
              <a:t/>
            </a:r>
            <a:br>
              <a:rPr lang="en-US" dirty="0" smtClean="0"/>
            </a:br>
            <a:r>
              <a:rPr lang="en-US" sz="4900" u="sng" dirty="0" smtClean="0"/>
              <a:t>Combining Observables</a:t>
            </a:r>
            <a:endParaRPr lang="en-US" sz="4900" u="sng" dirty="0"/>
          </a:p>
        </p:txBody>
      </p:sp>
      <p:sp>
        <p:nvSpPr>
          <p:cNvPr id="3" name="Content Placeholder 2"/>
          <p:cNvSpPr>
            <a:spLocks noGrp="1"/>
          </p:cNvSpPr>
          <p:nvPr>
            <p:ph idx="1"/>
          </p:nvPr>
        </p:nvSpPr>
        <p:spPr>
          <a:xfrm>
            <a:off x="457200" y="1676400"/>
            <a:ext cx="8229600" cy="4648200"/>
          </a:xfrm>
        </p:spPr>
        <p:txBody>
          <a:bodyPr>
            <a:normAutofit fontScale="77500" lnSpcReduction="20000"/>
          </a:bodyPr>
          <a:lstStyle/>
          <a:p>
            <a:pPr algn="just"/>
            <a:r>
              <a:rPr lang="en-US" b="1" dirty="0" err="1" smtClean="0"/>
              <a:t>CombineLatest</a:t>
            </a:r>
            <a:r>
              <a:rPr lang="en-US" dirty="0" smtClean="0"/>
              <a:t> — when an item is emitted by either of two Observables, combine the latest item emitted by each Observable via a specified function and emit items based on the results of this function</a:t>
            </a:r>
          </a:p>
          <a:p>
            <a:pPr algn="just"/>
            <a:r>
              <a:rPr lang="en-US" b="1" dirty="0" smtClean="0"/>
              <a:t>Join</a:t>
            </a:r>
            <a:r>
              <a:rPr lang="en-US" dirty="0" smtClean="0"/>
              <a:t> — combine items emitted by two Observables whenever an item from one Observable is emitted during a time window defined according to an item emitted by the other Observable</a:t>
            </a:r>
          </a:p>
          <a:p>
            <a:pPr algn="just"/>
            <a:r>
              <a:rPr lang="en-US" b="1" dirty="0" smtClean="0"/>
              <a:t>Merge</a:t>
            </a:r>
            <a:r>
              <a:rPr lang="en-US" dirty="0" smtClean="0"/>
              <a:t> — combine multiple Observables into one by merging their emissions</a:t>
            </a:r>
          </a:p>
          <a:p>
            <a:pPr algn="just"/>
            <a:r>
              <a:rPr lang="en-US" b="1" dirty="0" err="1" smtClean="0"/>
              <a:t>StartWith</a:t>
            </a:r>
            <a:r>
              <a:rPr lang="en-US" dirty="0" smtClean="0"/>
              <a:t> — emit a specified sequence of items before beginning to emit the items from the source Observable</a:t>
            </a:r>
          </a:p>
          <a:p>
            <a:pPr algn="just"/>
            <a:r>
              <a:rPr lang="en-US" b="1" dirty="0" smtClean="0"/>
              <a:t>Switch</a:t>
            </a:r>
            <a:r>
              <a:rPr lang="en-US" dirty="0" smtClean="0"/>
              <a:t> — convert an Observable that emits Observables into a single Observable that emits the items emitted by the most-recently-emitted of those Observables</a:t>
            </a:r>
          </a:p>
          <a:p>
            <a:pPr algn="just"/>
            <a:r>
              <a:rPr lang="en-US" b="1" dirty="0" smtClean="0"/>
              <a:t>Zip</a:t>
            </a:r>
            <a:r>
              <a:rPr lang="en-US" dirty="0" smtClean="0"/>
              <a:t> — combine the emissions of multiple Observables together via a specified function and emit single items for each combination based on the results of this function</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pPr algn="ctr"/>
            <a:r>
              <a:rPr lang="en-US" sz="4400" u="sng" dirty="0" smtClean="0"/>
              <a:t>Reactive Extensions</a:t>
            </a:r>
            <a:endParaRPr lang="en-US" sz="4400" u="sng" dirty="0"/>
          </a:p>
        </p:txBody>
      </p:sp>
      <p:sp>
        <p:nvSpPr>
          <p:cNvPr id="3" name="Content Placeholder 2"/>
          <p:cNvSpPr>
            <a:spLocks noGrp="1"/>
          </p:cNvSpPr>
          <p:nvPr>
            <p:ph idx="1"/>
          </p:nvPr>
        </p:nvSpPr>
        <p:spPr/>
        <p:txBody>
          <a:bodyPr/>
          <a:lstStyle/>
          <a:p>
            <a:r>
              <a:rPr lang="en-US" dirty="0" smtClean="0"/>
              <a:t>Rx is</a:t>
            </a:r>
          </a:p>
          <a:p>
            <a:pPr marL="971550" lvl="1" indent="-514350">
              <a:buFont typeface="+mj-lt"/>
              <a:buAutoNum type="arabicPeriod"/>
            </a:pPr>
            <a:r>
              <a:rPr lang="en-US" dirty="0" smtClean="0"/>
              <a:t>A set of types representing asynchronous data streams</a:t>
            </a:r>
          </a:p>
          <a:p>
            <a:pPr marL="971550" lvl="1" indent="-514350">
              <a:buFont typeface="+mj-lt"/>
              <a:buAutoNum type="arabicPeriod"/>
            </a:pPr>
            <a:r>
              <a:rPr lang="en-US" dirty="0" smtClean="0"/>
              <a:t>A set of operators to query asynchronous data streams</a:t>
            </a:r>
          </a:p>
          <a:p>
            <a:pPr marL="971550" lvl="1" indent="-514350">
              <a:buFont typeface="+mj-lt"/>
              <a:buAutoNum type="arabicPeriod"/>
            </a:pPr>
            <a:r>
              <a:rPr lang="en-US" b="1" dirty="0" smtClean="0"/>
              <a:t>A set of types to parameterize concurrency</a:t>
            </a:r>
          </a:p>
          <a:p>
            <a:pPr marL="971550" lvl="1" indent="-514350">
              <a:buFont typeface="+mj-lt"/>
              <a:buAutoNum type="arabicPeriod"/>
            </a:pPr>
            <a:endParaRPr lang="en-US" dirty="0"/>
          </a:p>
          <a:p>
            <a:pPr marL="971550" lvl="1" indent="-514350">
              <a:buNone/>
            </a:pPr>
            <a:r>
              <a:rPr lang="en-US" dirty="0" smtClean="0"/>
              <a:t>Rx = Observables + LINQ + Schedulers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a:bodyPr>
          <a:lstStyle/>
          <a:p>
            <a:pPr algn="ctr"/>
            <a:r>
              <a:rPr lang="en-US" sz="4400" u="sng" dirty="0" smtClean="0"/>
              <a:t>Reactive Programming</a:t>
            </a:r>
            <a:endParaRPr lang="en-US" sz="4400" u="sng" dirty="0"/>
          </a:p>
        </p:txBody>
      </p:sp>
      <p:sp>
        <p:nvSpPr>
          <p:cNvPr id="3" name="Content Placeholder 2"/>
          <p:cNvSpPr>
            <a:spLocks noGrp="1"/>
          </p:cNvSpPr>
          <p:nvPr>
            <p:ph idx="1"/>
          </p:nvPr>
        </p:nvSpPr>
        <p:spPr>
          <a:xfrm>
            <a:off x="457200" y="1935480"/>
            <a:ext cx="8229600" cy="4617720"/>
          </a:xfrm>
        </p:spPr>
        <p:txBody>
          <a:bodyPr>
            <a:noAutofit/>
          </a:bodyPr>
          <a:lstStyle/>
          <a:p>
            <a:pPr algn="just"/>
            <a:r>
              <a:rPr lang="en-US" sz="1800" dirty="0" smtClean="0"/>
              <a:t>Reactive programming is a programming paradigm oriented around data flows and the propagation of change (</a:t>
            </a:r>
            <a:r>
              <a:rPr lang="en-US" sz="1800" i="1" dirty="0" smtClean="0">
                <a:hlinkClick r:id="rId2"/>
              </a:rPr>
              <a:t>https://en.wikipedia.org/wiki/Reactive_programming</a:t>
            </a:r>
            <a:r>
              <a:rPr lang="en-US" sz="1800" i="1" dirty="0" smtClean="0"/>
              <a:t>)</a:t>
            </a:r>
          </a:p>
          <a:p>
            <a:pPr algn="just">
              <a:buNone/>
            </a:pPr>
            <a:endParaRPr lang="en-US" sz="1800" dirty="0" smtClean="0"/>
          </a:p>
          <a:p>
            <a:pPr algn="just"/>
            <a:r>
              <a:rPr lang="en-US" sz="1800" dirty="0" smtClean="0"/>
              <a:t>Reactive programming concentrates on the propagation  of changes and their effects. The focus is on reacting to changes, such as data values or events. It can and often is done imperatively (callbacks, events)</a:t>
            </a:r>
          </a:p>
          <a:p>
            <a:pPr algn="just">
              <a:buNone/>
            </a:pPr>
            <a:endParaRPr lang="en-US" sz="1800" dirty="0" smtClean="0"/>
          </a:p>
          <a:p>
            <a:pPr algn="just"/>
            <a:r>
              <a:rPr lang="en-US" sz="1800" dirty="0" smtClean="0"/>
              <a:t>Reactive programming is best applicable for cases like</a:t>
            </a:r>
          </a:p>
          <a:p>
            <a:pPr lvl="1" algn="just">
              <a:buFont typeface="Courier New" pitchFamily="49" charset="0"/>
              <a:buChar char="o"/>
            </a:pPr>
            <a:r>
              <a:rPr lang="en-US" sz="1800" dirty="0" smtClean="0"/>
              <a:t>Processing user events such as mouse movement and clicks, keyboard typing, GPS signals </a:t>
            </a:r>
          </a:p>
          <a:p>
            <a:pPr lvl="1" algn="just">
              <a:buFont typeface="Courier New" pitchFamily="49" charset="0"/>
              <a:buChar char="o"/>
            </a:pPr>
            <a:r>
              <a:rPr lang="en-US" sz="1800" dirty="0" smtClean="0"/>
              <a:t>Responding to and processing any and all latency-bound IO events from disk or network, given that IO operations are inherently asynchronous</a:t>
            </a:r>
          </a:p>
          <a:p>
            <a:pPr lvl="1" algn="just">
              <a:buFont typeface="Courier New" pitchFamily="49" charset="0"/>
              <a:buChar char="o"/>
            </a:pPr>
            <a:r>
              <a:rPr lang="en-US" sz="1800" dirty="0" smtClean="0"/>
              <a:t> Handling events or data pushed at an application by a producer it cannot control (system events from a server, the aforementioned user events, signals from hardware)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743712"/>
          </a:xfrm>
        </p:spPr>
        <p:txBody>
          <a:bodyPr>
            <a:normAutofit/>
          </a:bodyPr>
          <a:lstStyle/>
          <a:p>
            <a:pPr algn="ctr"/>
            <a:r>
              <a:rPr lang="en-US" sz="4400" u="sng" dirty="0" smtClean="0"/>
              <a:t>Schedulers</a:t>
            </a:r>
            <a:endParaRPr lang="en-US" sz="4400" u="sng" dirty="0"/>
          </a:p>
        </p:txBody>
      </p:sp>
      <p:sp>
        <p:nvSpPr>
          <p:cNvPr id="3" name="Content Placeholder 2"/>
          <p:cNvSpPr>
            <a:spLocks noGrp="1"/>
          </p:cNvSpPr>
          <p:nvPr>
            <p:ph idx="1"/>
          </p:nvPr>
        </p:nvSpPr>
        <p:spPr>
          <a:xfrm>
            <a:off x="457200" y="1447800"/>
            <a:ext cx="8229600" cy="5105400"/>
          </a:xfrm>
        </p:spPr>
        <p:txBody>
          <a:bodyPr>
            <a:normAutofit fontScale="92500" lnSpcReduction="20000"/>
          </a:bodyPr>
          <a:lstStyle/>
          <a:p>
            <a:r>
              <a:rPr lang="en-US" sz="1900" dirty="0" smtClean="0"/>
              <a:t>In Rx everything that introduces concurrency must do so by using a Scheduler type, which is the abstraction layer Rx uses for concurrency and time.</a:t>
            </a:r>
          </a:p>
          <a:p>
            <a:pPr>
              <a:buNone/>
            </a:pPr>
            <a:endParaRPr lang="en-US" sz="1900" dirty="0" smtClean="0"/>
          </a:p>
          <a:p>
            <a:r>
              <a:rPr lang="en-US" sz="1900" dirty="0" smtClean="0"/>
              <a:t>A </a:t>
            </a:r>
            <a:r>
              <a:rPr lang="en-US" sz="1900" i="1" dirty="0" smtClean="0"/>
              <a:t>scheduler</a:t>
            </a:r>
            <a:r>
              <a:rPr lang="en-US" sz="1900" dirty="0" smtClean="0"/>
              <a:t> is a unit that represents a clock and an execution context. The clock maintains the current time and allows for scheduling work at a specific time (such as a timer). The execution context determines where to process the work (for example, in the current thread or in the current </a:t>
            </a:r>
            <a:r>
              <a:rPr lang="en-US" sz="1900" dirty="0" err="1" smtClean="0"/>
              <a:t>SynchronizationContext</a:t>
            </a:r>
            <a:r>
              <a:rPr lang="en-US" sz="1900" dirty="0" smtClean="0"/>
              <a:t> object)</a:t>
            </a:r>
          </a:p>
          <a:p>
            <a:endParaRPr lang="en-US" sz="1900" dirty="0" smtClean="0"/>
          </a:p>
          <a:p>
            <a:r>
              <a:rPr lang="en-US" sz="1900" dirty="0" smtClean="0"/>
              <a:t>Scheduler Types</a:t>
            </a:r>
          </a:p>
          <a:p>
            <a:pPr lvl="1"/>
            <a:r>
              <a:rPr lang="en-US" sz="1900" dirty="0" err="1" smtClean="0"/>
              <a:t>NewThreadScheduler</a:t>
            </a:r>
            <a:endParaRPr lang="en-US" sz="1900" dirty="0" smtClean="0"/>
          </a:p>
          <a:p>
            <a:pPr lvl="1"/>
            <a:r>
              <a:rPr lang="en-US" sz="1900" dirty="0" err="1" smtClean="0"/>
              <a:t>ThreadPoolScheduler</a:t>
            </a:r>
            <a:endParaRPr lang="en-US" sz="1900" dirty="0" smtClean="0"/>
          </a:p>
          <a:p>
            <a:pPr lvl="1"/>
            <a:r>
              <a:rPr lang="en-US" sz="1900" dirty="0" err="1" smtClean="0"/>
              <a:t>TaskPoolScheduler</a:t>
            </a:r>
            <a:endParaRPr lang="en-US" sz="1900" dirty="0" smtClean="0"/>
          </a:p>
          <a:p>
            <a:pPr lvl="1"/>
            <a:r>
              <a:rPr lang="en-US" sz="1900" dirty="0" err="1" smtClean="0"/>
              <a:t>CurrentThreadScheduler</a:t>
            </a:r>
            <a:endParaRPr lang="en-US" sz="1900" dirty="0" smtClean="0"/>
          </a:p>
          <a:p>
            <a:pPr lvl="1"/>
            <a:r>
              <a:rPr lang="en-US" sz="1900" dirty="0" err="1" smtClean="0"/>
              <a:t>ImmediateScheduler</a:t>
            </a:r>
            <a:endParaRPr lang="en-US" sz="1900" dirty="0" smtClean="0"/>
          </a:p>
          <a:p>
            <a:pPr lvl="1"/>
            <a:r>
              <a:rPr lang="en-US" sz="1900" dirty="0" err="1" smtClean="0"/>
              <a:t>EventLoopScheduler</a:t>
            </a:r>
            <a:endParaRPr lang="en-US" sz="1900" dirty="0" smtClean="0"/>
          </a:p>
          <a:p>
            <a:pPr lvl="1"/>
            <a:r>
              <a:rPr lang="en-US" sz="1900" dirty="0" smtClean="0"/>
              <a:t>Scheduling on the </a:t>
            </a:r>
            <a:r>
              <a:rPr lang="en-US" sz="1900" dirty="0" err="1" smtClean="0"/>
              <a:t>SynchronizationContext</a:t>
            </a:r>
            <a:endParaRPr lang="en-US" sz="1900" dirty="0" smtClean="0"/>
          </a:p>
          <a:p>
            <a:pPr lvl="1"/>
            <a:endParaRPr lang="en-US" sz="16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pPr algn="ctr"/>
            <a:r>
              <a:rPr lang="en-US" sz="4400" u="sng" dirty="0" smtClean="0"/>
              <a:t>Contract</a:t>
            </a:r>
            <a:endParaRPr lang="en-US" sz="4400" u="sng" dirty="0"/>
          </a:p>
        </p:txBody>
      </p:sp>
      <p:sp>
        <p:nvSpPr>
          <p:cNvPr id="3" name="Content Placeholder 2"/>
          <p:cNvSpPr>
            <a:spLocks noGrp="1"/>
          </p:cNvSpPr>
          <p:nvPr>
            <p:ph idx="1"/>
          </p:nvPr>
        </p:nvSpPr>
        <p:spPr/>
        <p:txBody>
          <a:bodyPr/>
          <a:lstStyle/>
          <a:p>
            <a:r>
              <a:rPr lang="en-US" dirty="0" smtClean="0"/>
              <a:t>Grammar: </a:t>
            </a:r>
            <a:r>
              <a:rPr lang="en-US" dirty="0" err="1" smtClean="0"/>
              <a:t>OnNext</a:t>
            </a:r>
            <a:r>
              <a:rPr lang="en-US" dirty="0" smtClean="0"/>
              <a:t>*[</a:t>
            </a:r>
            <a:r>
              <a:rPr lang="en-US" dirty="0" err="1" smtClean="0"/>
              <a:t>OnCompleted</a:t>
            </a:r>
            <a:r>
              <a:rPr lang="en-US" dirty="0" smtClean="0"/>
              <a:t> | </a:t>
            </a:r>
            <a:r>
              <a:rPr lang="en-US" dirty="0" err="1" smtClean="0"/>
              <a:t>OnError</a:t>
            </a:r>
            <a:r>
              <a:rPr lang="en-US" dirty="0" smtClean="0"/>
              <a:t>]</a:t>
            </a:r>
          </a:p>
          <a:p>
            <a:r>
              <a:rPr lang="en-US" dirty="0" smtClean="0"/>
              <a:t>Serialized execution of observer’s methods</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pPr algn="ctr"/>
            <a:r>
              <a:rPr lang="en-US" sz="4400" u="sng" dirty="0" smtClean="0"/>
              <a:t>Marble diagrams</a:t>
            </a:r>
            <a:endParaRPr lang="en-US" sz="4400" u="sng" dirty="0"/>
          </a:p>
        </p:txBody>
      </p:sp>
      <p:sp>
        <p:nvSpPr>
          <p:cNvPr id="3" name="Content Placeholder 2"/>
          <p:cNvSpPr>
            <a:spLocks noGrp="1"/>
          </p:cNvSpPr>
          <p:nvPr>
            <p:ph idx="1"/>
          </p:nvPr>
        </p:nvSpPr>
        <p:spPr/>
        <p:txBody>
          <a:bodyPr/>
          <a:lstStyle/>
          <a:p>
            <a:r>
              <a:rPr lang="en-US" sz="2400" i="1" dirty="0" smtClean="0"/>
              <a:t>Marble diagrams</a:t>
            </a:r>
            <a:r>
              <a:rPr lang="en-US" sz="2400" dirty="0" smtClean="0"/>
              <a:t> use a horizontal axis to represent the observable sequence.</a:t>
            </a:r>
          </a:p>
          <a:p>
            <a:endParaRPr lang="en-US" dirty="0" smtClean="0"/>
          </a:p>
          <a:p>
            <a:pPr>
              <a:buNone/>
            </a:pPr>
            <a:endParaRPr lang="en-US" dirty="0"/>
          </a:p>
        </p:txBody>
      </p:sp>
      <p:pic>
        <p:nvPicPr>
          <p:cNvPr id="4" name="Picture 3" descr="create.c.png"/>
          <p:cNvPicPr>
            <a:picLocks noChangeAspect="1"/>
          </p:cNvPicPr>
          <p:nvPr/>
        </p:nvPicPr>
        <p:blipFill>
          <a:blip r:embed="rId2"/>
          <a:stretch>
            <a:fillRect/>
          </a:stretch>
        </p:blipFill>
        <p:spPr>
          <a:xfrm>
            <a:off x="533400" y="3200400"/>
            <a:ext cx="8128418" cy="2540131"/>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610600" cy="533400"/>
          </a:xfrm>
        </p:spPr>
        <p:txBody>
          <a:bodyPr>
            <a:noAutofit/>
          </a:bodyPr>
          <a:lstStyle/>
          <a:p>
            <a:pPr algn="ctr"/>
            <a:r>
              <a:rPr lang="en-US" sz="2800" u="sng" dirty="0" smtClean="0"/>
              <a:t>Web request enhanced with timeout and retry capabilities</a:t>
            </a:r>
            <a:endParaRPr lang="en-US" sz="2800" u="sng" dirty="0"/>
          </a:p>
        </p:txBody>
      </p:sp>
      <p:sp>
        <p:nvSpPr>
          <p:cNvPr id="3" name="Content Placeholder 2"/>
          <p:cNvSpPr>
            <a:spLocks noGrp="1"/>
          </p:cNvSpPr>
          <p:nvPr>
            <p:ph idx="1"/>
          </p:nvPr>
        </p:nvSpPr>
        <p:spPr>
          <a:xfrm>
            <a:off x="457200" y="1676400"/>
            <a:ext cx="8229600" cy="4648200"/>
          </a:xfrm>
        </p:spPr>
        <p:txBody>
          <a:bodyPr>
            <a:normAutofit fontScale="70000" lnSpcReduction="20000"/>
          </a:bodyPr>
          <a:lstStyle/>
          <a:p>
            <a:pPr>
              <a:buNone/>
            </a:pPr>
            <a:r>
              <a:rPr lang="en-US" dirty="0" smtClean="0"/>
              <a:t>public </a:t>
            </a:r>
            <a:r>
              <a:rPr lang="en-US" dirty="0" err="1" smtClean="0"/>
              <a:t>async</a:t>
            </a:r>
            <a:r>
              <a:rPr lang="en-US" dirty="0" smtClean="0"/>
              <a:t> Task&lt;List&lt;Movie&gt;&gt; </a:t>
            </a:r>
            <a:r>
              <a:rPr lang="en-US" dirty="0" err="1" smtClean="0"/>
              <a:t>GetMoviesInternal</a:t>
            </a:r>
            <a:r>
              <a:rPr lang="en-US" dirty="0" smtClean="0"/>
              <a:t>(string </a:t>
            </a:r>
            <a:r>
              <a:rPr lang="en-US" dirty="0" err="1" smtClean="0"/>
              <a:t>url</a:t>
            </a:r>
            <a:r>
              <a:rPr lang="en-US" dirty="0" smtClean="0"/>
              <a:t>)</a:t>
            </a:r>
          </a:p>
          <a:p>
            <a:pPr>
              <a:buNone/>
            </a:pPr>
            <a:r>
              <a:rPr lang="en-US" dirty="0" smtClean="0"/>
              <a:t>{</a:t>
            </a:r>
          </a:p>
          <a:p>
            <a:pPr>
              <a:buNone/>
            </a:pPr>
            <a:r>
              <a:rPr lang="en-US" dirty="0" smtClean="0"/>
              <a:t>    </a:t>
            </a:r>
            <a:r>
              <a:rPr lang="en-US" dirty="0" err="1" smtClean="0"/>
              <a:t>var</a:t>
            </a:r>
            <a:r>
              <a:rPr lang="en-US" dirty="0" smtClean="0"/>
              <a:t> client = </a:t>
            </a:r>
            <a:r>
              <a:rPr lang="en-US" dirty="0" err="1" smtClean="0"/>
              <a:t>HttpClient</a:t>
            </a:r>
            <a:r>
              <a:rPr lang="en-US" dirty="0" smtClean="0"/>
              <a:t>();</a:t>
            </a:r>
          </a:p>
          <a:p>
            <a:pPr>
              <a:buNone/>
            </a:pPr>
            <a:r>
              <a:rPr lang="en-US" dirty="0" smtClean="0"/>
              <a:t>    </a:t>
            </a:r>
            <a:r>
              <a:rPr lang="en-US" dirty="0" err="1" smtClean="0"/>
              <a:t>HttpResponseMessage</a:t>
            </a:r>
            <a:r>
              <a:rPr lang="en-US" dirty="0" smtClean="0"/>
              <a:t> response = await </a:t>
            </a:r>
            <a:r>
              <a:rPr lang="en-US" dirty="0" err="1" smtClean="0"/>
              <a:t>HttpClient</a:t>
            </a:r>
            <a:r>
              <a:rPr lang="en-US" dirty="0" smtClean="0"/>
              <a:t>().</a:t>
            </a:r>
            <a:r>
              <a:rPr lang="en-US" dirty="0" err="1" smtClean="0"/>
              <a:t>GetAsync</a:t>
            </a:r>
            <a:r>
              <a:rPr lang="en-US" dirty="0" smtClean="0"/>
              <a:t>(</a:t>
            </a:r>
            <a:r>
              <a:rPr lang="en-US" dirty="0" err="1" smtClean="0"/>
              <a:t>url</a:t>
            </a:r>
            <a:r>
              <a:rPr lang="en-US" dirty="0" smtClean="0"/>
              <a:t>);</a:t>
            </a:r>
          </a:p>
          <a:p>
            <a:pPr>
              <a:buNone/>
            </a:pPr>
            <a:r>
              <a:rPr lang="en-US" dirty="0" smtClean="0"/>
              <a:t>    </a:t>
            </a:r>
            <a:r>
              <a:rPr lang="en-US" dirty="0" err="1" smtClean="0"/>
              <a:t>var</a:t>
            </a:r>
            <a:r>
              <a:rPr lang="en-US" dirty="0" smtClean="0"/>
              <a:t> content = await </a:t>
            </a:r>
            <a:r>
              <a:rPr lang="en-US" dirty="0" err="1" smtClean="0"/>
              <a:t>response.Content.ReadAsStringAsync</a:t>
            </a:r>
            <a:r>
              <a:rPr lang="en-US" dirty="0" smtClean="0"/>
              <a:t>();</a:t>
            </a:r>
          </a:p>
          <a:p>
            <a:pPr>
              <a:buNone/>
            </a:pPr>
            <a:r>
              <a:rPr lang="en-US" dirty="0" smtClean="0"/>
              <a:t>    return </a:t>
            </a:r>
            <a:r>
              <a:rPr lang="en-US" dirty="0" err="1" smtClean="0"/>
              <a:t>JsonConvert.DeserializeObject</a:t>
            </a:r>
            <a:r>
              <a:rPr lang="en-US" dirty="0" smtClean="0"/>
              <a:t>&lt;List&lt;Movie&gt;&gt;(content);</a:t>
            </a:r>
          </a:p>
          <a:p>
            <a:pPr>
              <a:buNone/>
            </a:pPr>
            <a:r>
              <a:rPr lang="en-US" dirty="0" smtClean="0"/>
              <a:t>}</a:t>
            </a:r>
          </a:p>
          <a:p>
            <a:pPr>
              <a:buNone/>
            </a:pPr>
            <a:endParaRPr lang="en-US" dirty="0" smtClean="0"/>
          </a:p>
          <a:p>
            <a:pPr>
              <a:buNone/>
            </a:pPr>
            <a:endParaRPr lang="en-US" dirty="0" smtClean="0"/>
          </a:p>
          <a:p>
            <a:pPr>
              <a:buNone/>
            </a:pPr>
            <a:r>
              <a:rPr lang="en-US" dirty="0" smtClean="0"/>
              <a:t>public </a:t>
            </a:r>
            <a:r>
              <a:rPr lang="en-US" dirty="0" err="1" smtClean="0"/>
              <a:t>async</a:t>
            </a:r>
            <a:r>
              <a:rPr lang="en-US" dirty="0" smtClean="0"/>
              <a:t> Task&lt;List&lt;Movie&gt;&gt; </a:t>
            </a:r>
            <a:r>
              <a:rPr lang="en-US" dirty="0" err="1" smtClean="0"/>
              <a:t>GetMovies</a:t>
            </a:r>
            <a:r>
              <a:rPr lang="en-US" dirty="0" smtClean="0"/>
              <a:t>(string </a:t>
            </a:r>
            <a:r>
              <a:rPr lang="en-US" dirty="0" err="1" smtClean="0"/>
              <a:t>url</a:t>
            </a:r>
            <a:r>
              <a:rPr lang="en-US" dirty="0" smtClean="0"/>
              <a:t>)</a:t>
            </a:r>
          </a:p>
          <a:p>
            <a:pPr>
              <a:buNone/>
            </a:pPr>
            <a:r>
              <a:rPr lang="en-US" dirty="0" smtClean="0"/>
              <a:t>{</a:t>
            </a:r>
          </a:p>
          <a:p>
            <a:pPr>
              <a:buNone/>
            </a:pPr>
            <a:r>
              <a:rPr lang="en-US" dirty="0" smtClean="0"/>
              <a:t>    return await </a:t>
            </a:r>
            <a:r>
              <a:rPr lang="en-US" dirty="0" err="1" smtClean="0"/>
              <a:t>Observable.Defer</a:t>
            </a:r>
            <a:r>
              <a:rPr lang="en-US" dirty="0" smtClean="0"/>
              <a:t>(() =&gt; </a:t>
            </a:r>
            <a:r>
              <a:rPr lang="en-US" dirty="0" err="1" smtClean="0"/>
              <a:t>GetMoviesInternal</a:t>
            </a:r>
            <a:r>
              <a:rPr lang="en-US" dirty="0" smtClean="0"/>
              <a:t>(</a:t>
            </a:r>
            <a:r>
              <a:rPr lang="en-US" dirty="0" err="1" smtClean="0"/>
              <a:t>url</a:t>
            </a:r>
            <a:r>
              <a:rPr lang="en-US" dirty="0" smtClean="0"/>
              <a:t>).</a:t>
            </a:r>
            <a:r>
              <a:rPr lang="en-US" dirty="0" err="1" smtClean="0"/>
              <a:t>ToObservable</a:t>
            </a:r>
            <a:r>
              <a:rPr lang="en-US" dirty="0" smtClean="0"/>
              <a:t>)</a:t>
            </a:r>
          </a:p>
          <a:p>
            <a:pPr>
              <a:buNone/>
            </a:pPr>
            <a:r>
              <a:rPr lang="en-US" dirty="0" smtClean="0"/>
              <a:t>                 .Timeout(</a:t>
            </a:r>
            <a:r>
              <a:rPr lang="en-US" dirty="0" err="1" smtClean="0"/>
              <a:t>TimeSpan.FromSeconds</a:t>
            </a:r>
            <a:r>
              <a:rPr lang="en-US" dirty="0" smtClean="0"/>
              <a:t>(5))</a:t>
            </a:r>
          </a:p>
          <a:p>
            <a:pPr>
              <a:buNone/>
            </a:pPr>
            <a:r>
              <a:rPr lang="en-US" dirty="0" smtClean="0"/>
              <a:t>                 .Retry(3)</a:t>
            </a:r>
          </a:p>
          <a:p>
            <a:pPr>
              <a:buNone/>
            </a:pPr>
            <a:r>
              <a:rPr lang="en-US" dirty="0" smtClean="0"/>
              <a:t>                 .Catch(</a:t>
            </a:r>
            <a:r>
              <a:rPr lang="en-US" dirty="0" err="1" smtClean="0"/>
              <a:t>Observable.Return</a:t>
            </a:r>
            <a:r>
              <a:rPr lang="en-US" dirty="0" smtClean="0"/>
              <a:t>(new List&lt;Movie&gt;()));</a:t>
            </a:r>
          </a:p>
          <a:p>
            <a:pPr>
              <a:buNone/>
            </a:pPr>
            <a:r>
              <a:rPr lang="en-US" dirty="0" smtClean="0"/>
              <a:t>}</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Buffer.png"/>
          <p:cNvPicPr>
            <a:picLocks noGrp="1" noChangeAspect="1"/>
          </p:cNvPicPr>
          <p:nvPr>
            <p:ph idx="1"/>
          </p:nvPr>
        </p:nvPicPr>
        <p:blipFill>
          <a:blip r:embed="rId2"/>
          <a:stretch>
            <a:fillRect/>
          </a:stretch>
        </p:blipFill>
        <p:spPr>
          <a:xfrm>
            <a:off x="507791" y="2097777"/>
            <a:ext cx="8128418" cy="4064209"/>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groupBy.c.png"/>
          <p:cNvPicPr>
            <a:picLocks noGrp="1" noChangeAspect="1"/>
          </p:cNvPicPr>
          <p:nvPr>
            <p:ph idx="1"/>
          </p:nvPr>
        </p:nvPicPr>
        <p:blipFill>
          <a:blip r:embed="rId2"/>
          <a:stretch>
            <a:fillRect/>
          </a:stretch>
        </p:blipFill>
        <p:spPr>
          <a:xfrm>
            <a:off x="670278" y="1935163"/>
            <a:ext cx="7803444" cy="4389437"/>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witch.c.png"/>
          <p:cNvPicPr>
            <a:picLocks noGrp="1" noChangeAspect="1"/>
          </p:cNvPicPr>
          <p:nvPr>
            <p:ph idx="1"/>
          </p:nvPr>
        </p:nvPicPr>
        <p:blipFill>
          <a:blip r:embed="rId2"/>
          <a:stretch>
            <a:fillRect/>
          </a:stretch>
        </p:blipFill>
        <p:spPr>
          <a:xfrm>
            <a:off x="775730" y="1935163"/>
            <a:ext cx="7592539" cy="4389437"/>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r>
              <a:rPr lang="en-US" sz="4400" dirty="0" smtClean="0"/>
              <a:t>Resources</a:t>
            </a:r>
            <a:endParaRPr lang="en-US" sz="4400" dirty="0"/>
          </a:p>
        </p:txBody>
      </p:sp>
      <p:sp>
        <p:nvSpPr>
          <p:cNvPr id="3" name="Content Placeholder 2"/>
          <p:cNvSpPr>
            <a:spLocks noGrp="1"/>
          </p:cNvSpPr>
          <p:nvPr>
            <p:ph idx="1"/>
          </p:nvPr>
        </p:nvSpPr>
        <p:spPr/>
        <p:txBody>
          <a:bodyPr>
            <a:normAutofit/>
          </a:bodyPr>
          <a:lstStyle/>
          <a:p>
            <a:r>
              <a:rPr lang="en-US" sz="2000" dirty="0" err="1" smtClean="0"/>
              <a:t>ReactiveX</a:t>
            </a:r>
            <a:r>
              <a:rPr lang="en-US" sz="2000" dirty="0" smtClean="0"/>
              <a:t>, http</a:t>
            </a:r>
            <a:r>
              <a:rPr lang="en-US" sz="2000" dirty="0" smtClean="0"/>
              <a:t>://reactivex.io/ </a:t>
            </a:r>
            <a:endParaRPr lang="en-US" sz="2000" dirty="0" smtClean="0"/>
          </a:p>
          <a:p>
            <a:r>
              <a:rPr lang="en-US" sz="2000" dirty="0" smtClean="0"/>
              <a:t>Introduction to </a:t>
            </a:r>
            <a:r>
              <a:rPr lang="en-US" sz="2000" dirty="0" smtClean="0"/>
              <a:t>Rx, </a:t>
            </a:r>
            <a:r>
              <a:rPr lang="en-US" sz="2000" dirty="0" smtClean="0"/>
              <a:t>http://www.introtorx.com/</a:t>
            </a:r>
            <a:endParaRPr lang="en-US" sz="2000" dirty="0" smtClean="0"/>
          </a:p>
          <a:p>
            <a:r>
              <a:rPr lang="en-US" sz="2000" dirty="0" smtClean="0"/>
              <a:t>Rx.NET </a:t>
            </a:r>
            <a:r>
              <a:rPr lang="en-US" sz="2000" dirty="0" smtClean="0"/>
              <a:t>in Action: With examples in C# 1st Edition, by </a:t>
            </a:r>
            <a:r>
              <a:rPr lang="en-US" sz="2000" dirty="0" err="1" smtClean="0"/>
              <a:t>Tamir</a:t>
            </a:r>
            <a:r>
              <a:rPr lang="en-US" sz="2000" dirty="0" smtClean="0"/>
              <a:t> Dresher, Manning </a:t>
            </a:r>
            <a:r>
              <a:rPr lang="en-US" sz="2000" dirty="0" smtClean="0"/>
              <a:t>Publications</a:t>
            </a:r>
          </a:p>
          <a:p>
            <a:r>
              <a:rPr lang="en-US" sz="2000" dirty="0" smtClean="0"/>
              <a:t>Reactive Programming with </a:t>
            </a:r>
            <a:r>
              <a:rPr lang="en-US" sz="2000" dirty="0" err="1" smtClean="0"/>
              <a:t>RxJava</a:t>
            </a:r>
            <a:r>
              <a:rPr lang="en-US" sz="2000" dirty="0" smtClean="0"/>
              <a:t>: Creating Asynchronous, Event-Based Applications by Tomasz </a:t>
            </a:r>
            <a:r>
              <a:rPr lang="en-US" sz="2000" dirty="0" err="1" smtClean="0"/>
              <a:t>Nurkiewicz</a:t>
            </a:r>
            <a:r>
              <a:rPr lang="en-US" sz="2000" dirty="0" smtClean="0"/>
              <a:t> , Ben Christensen, </a:t>
            </a:r>
            <a:r>
              <a:rPr lang="en-US" sz="2000" dirty="0" err="1" smtClean="0"/>
              <a:t>O'Reily</a:t>
            </a:r>
            <a:r>
              <a:rPr lang="en-US" sz="2000" dirty="0" smtClean="0"/>
              <a:t> </a:t>
            </a:r>
            <a:r>
              <a:rPr lang="en-US" sz="2000" dirty="0" smtClean="0"/>
              <a:t>Publications</a:t>
            </a:r>
          </a:p>
          <a:p>
            <a:r>
              <a:rPr lang="en-US" sz="2000" dirty="0" err="1" smtClean="0"/>
              <a:t>RxJS</a:t>
            </a:r>
            <a:r>
              <a:rPr lang="en-US" sz="2000" dirty="0" smtClean="0"/>
              <a:t> in Action by Paul P. Daniels, Luis </a:t>
            </a:r>
            <a:r>
              <a:rPr lang="en-US" sz="2000" dirty="0" err="1" smtClean="0"/>
              <a:t>Atencio</a:t>
            </a:r>
            <a:r>
              <a:rPr lang="en-US" sz="2000" dirty="0" smtClean="0"/>
              <a:t>, Manning </a:t>
            </a:r>
            <a:r>
              <a:rPr lang="en-US" sz="2000" dirty="0" smtClean="0"/>
              <a:t>Publications</a:t>
            </a:r>
          </a:p>
          <a:p>
            <a:r>
              <a:rPr lang="en-US" sz="2000" dirty="0" err="1" smtClean="0"/>
              <a:t>ReactiveUI</a:t>
            </a:r>
            <a:r>
              <a:rPr lang="en-US" sz="2000" dirty="0" smtClean="0"/>
              <a:t>, https://reactiveui.net</a:t>
            </a:r>
            <a:r>
              <a:rPr lang="en-US" sz="2000" dirty="0" smtClean="0"/>
              <a:t>/</a:t>
            </a:r>
          </a:p>
          <a:p>
            <a:r>
              <a:rPr lang="en-US" sz="2000" dirty="0" smtClean="0"/>
              <a:t>Dynamic Data, https://dynamic-data.org/</a:t>
            </a:r>
            <a:endParaRPr lang="en-US" sz="2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pPr>
              <a:buNone/>
            </a:pPr>
            <a:r>
              <a:rPr lang="en-US" sz="5400" dirty="0" smtClean="0"/>
              <a:t>			</a:t>
            </a:r>
            <a:r>
              <a:rPr lang="en-US" sz="5400" i="1" dirty="0" smtClean="0"/>
              <a:t>Thank you</a:t>
            </a:r>
            <a:endParaRPr lang="en-US" sz="5400" i="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685800"/>
          </a:xfrm>
        </p:spPr>
        <p:txBody>
          <a:bodyPr>
            <a:normAutofit fontScale="90000"/>
          </a:bodyPr>
          <a:lstStyle/>
          <a:p>
            <a:pPr algn="ctr"/>
            <a:r>
              <a:rPr lang="en-US" dirty="0" smtClean="0"/>
              <a:t/>
            </a:r>
            <a:br>
              <a:rPr lang="en-US" dirty="0" smtClean="0"/>
            </a:br>
            <a:r>
              <a:rPr lang="en-US" sz="4900" u="sng" dirty="0" smtClean="0"/>
              <a:t>Reactive Programming using events</a:t>
            </a:r>
            <a:endParaRPr lang="en-US" sz="4900" u="sng" dirty="0"/>
          </a:p>
        </p:txBody>
      </p:sp>
      <p:sp>
        <p:nvSpPr>
          <p:cNvPr id="3" name="Content Placeholder 2"/>
          <p:cNvSpPr>
            <a:spLocks noGrp="1"/>
          </p:cNvSpPr>
          <p:nvPr>
            <p:ph idx="1"/>
          </p:nvPr>
        </p:nvSpPr>
        <p:spPr/>
        <p:txBody>
          <a:bodyPr>
            <a:normAutofit/>
          </a:bodyPr>
          <a:lstStyle/>
          <a:p>
            <a:r>
              <a:rPr lang="en-US" sz="2400" dirty="0" smtClean="0"/>
              <a:t>Declare</a:t>
            </a:r>
          </a:p>
          <a:p>
            <a:pPr>
              <a:buNone/>
            </a:pPr>
            <a:r>
              <a:rPr lang="en-US" sz="2400" dirty="0"/>
              <a:t> </a:t>
            </a:r>
            <a:r>
              <a:rPr lang="en-US" sz="2400" dirty="0" smtClean="0"/>
              <a:t>   event Action&lt;</a:t>
            </a:r>
            <a:r>
              <a:rPr lang="en-US" sz="2400" dirty="0" err="1" smtClean="0"/>
              <a:t>int</a:t>
            </a:r>
            <a:r>
              <a:rPr lang="en-US" sz="2400" dirty="0" smtClean="0"/>
              <a:t>&gt; E;</a:t>
            </a:r>
          </a:p>
          <a:p>
            <a:pPr>
              <a:buNone/>
            </a:pPr>
            <a:endParaRPr lang="en-US" sz="2400" dirty="0" smtClean="0"/>
          </a:p>
          <a:p>
            <a:r>
              <a:rPr lang="en-US" sz="2400" dirty="0" smtClean="0"/>
              <a:t>Publish</a:t>
            </a:r>
          </a:p>
          <a:p>
            <a:pPr>
              <a:buNone/>
            </a:pPr>
            <a:r>
              <a:rPr lang="en-US" sz="2400" dirty="0"/>
              <a:t> </a:t>
            </a:r>
            <a:r>
              <a:rPr lang="en-US" sz="2400" dirty="0" smtClean="0"/>
              <a:t>   E(42);</a:t>
            </a:r>
          </a:p>
          <a:p>
            <a:pPr>
              <a:buNone/>
            </a:pPr>
            <a:endParaRPr lang="en-US" sz="2400" dirty="0" smtClean="0"/>
          </a:p>
          <a:p>
            <a:r>
              <a:rPr lang="en-US" sz="2400" dirty="0" smtClean="0"/>
              <a:t>Subscribe </a:t>
            </a:r>
          </a:p>
          <a:p>
            <a:pPr>
              <a:buNone/>
            </a:pPr>
            <a:r>
              <a:rPr lang="en-US" sz="2400" dirty="0"/>
              <a:t> </a:t>
            </a:r>
            <a:r>
              <a:rPr lang="en-US" sz="2400" dirty="0" smtClean="0"/>
              <a:t>  E += x =&gt; </a:t>
            </a:r>
            <a:r>
              <a:rPr lang="en-US" sz="2400" dirty="0" err="1" smtClean="0"/>
              <a:t>Console.WriteLine</a:t>
            </a:r>
            <a:r>
              <a:rPr lang="en-US" sz="2400" dirty="0" smtClean="0"/>
              <a:t>(x)</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72312"/>
          </a:xfrm>
        </p:spPr>
        <p:txBody>
          <a:bodyPr>
            <a:normAutofit/>
          </a:bodyPr>
          <a:lstStyle/>
          <a:p>
            <a:pPr algn="ctr"/>
            <a:r>
              <a:rPr lang="en-US" sz="4400" u="sng" dirty="0" smtClean="0"/>
              <a:t>Reactive Extensions</a:t>
            </a:r>
            <a:endParaRPr lang="en-US" sz="4400" u="sng" dirty="0"/>
          </a:p>
        </p:txBody>
      </p:sp>
      <p:sp>
        <p:nvSpPr>
          <p:cNvPr id="3" name="Content Placeholder 2"/>
          <p:cNvSpPr>
            <a:spLocks noGrp="1"/>
          </p:cNvSpPr>
          <p:nvPr>
            <p:ph idx="1"/>
          </p:nvPr>
        </p:nvSpPr>
        <p:spPr/>
        <p:txBody>
          <a:bodyPr/>
          <a:lstStyle/>
          <a:p>
            <a:pPr algn="just"/>
            <a:r>
              <a:rPr lang="en-US" sz="2400" dirty="0" smtClean="0"/>
              <a:t>Reactive Extensions is a library for composing asynchronous and event-based programs by using observable sequences.</a:t>
            </a:r>
          </a:p>
          <a:p>
            <a:pPr algn="just"/>
            <a:r>
              <a:rPr lang="en-US" sz="2400" dirty="0" smtClean="0"/>
              <a:t>It extends the observer </a:t>
            </a:r>
            <a:r>
              <a:rPr lang="en-US" sz="2400" dirty="0" err="1" smtClean="0"/>
              <a:t>deesign</a:t>
            </a:r>
            <a:r>
              <a:rPr lang="en-US" sz="2400" dirty="0" smtClean="0"/>
              <a:t> pattern to support sequences of data and/or events and adds operators that allow you to compose sequences together declaratively while abstracting away concerns about things like low-level threading, synchronization, thread-safety, concurrent data structures, and non-blocking I/O.</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u="sng" dirty="0" smtClean="0"/>
              <a:t>Observer design pattern</a:t>
            </a:r>
            <a:endParaRPr lang="en-US" sz="4400" u="sng" dirty="0"/>
          </a:p>
        </p:txBody>
      </p:sp>
      <p:sp>
        <p:nvSpPr>
          <p:cNvPr id="3" name="Content Placeholder 2"/>
          <p:cNvSpPr>
            <a:spLocks noGrp="1"/>
          </p:cNvSpPr>
          <p:nvPr>
            <p:ph idx="1"/>
          </p:nvPr>
        </p:nvSpPr>
        <p:spPr/>
        <p:txBody>
          <a:bodyPr>
            <a:normAutofit/>
          </a:bodyPr>
          <a:lstStyle/>
          <a:p>
            <a:pPr algn="just"/>
            <a:r>
              <a:rPr lang="en-US" sz="1800" dirty="0" smtClean="0"/>
              <a:t>The Observer pattern was introduced by the Gang of Four (</a:t>
            </a:r>
            <a:r>
              <a:rPr lang="en-US" sz="1800" dirty="0" err="1" smtClean="0"/>
              <a:t>GoF</a:t>
            </a:r>
            <a:r>
              <a:rPr lang="en-US" sz="1800" dirty="0" smtClean="0"/>
              <a:t>) in Design Patterns: Elements of Reusable Object-Oriented Software The pattern defines two components: subject and observer (not to be confused with </a:t>
            </a:r>
            <a:r>
              <a:rPr lang="en-US" sz="1800" dirty="0" err="1" smtClean="0"/>
              <a:t>IObserver</a:t>
            </a:r>
            <a:r>
              <a:rPr lang="en-US" sz="1800" dirty="0" smtClean="0"/>
              <a:t> of Rx). The observer is the participant that’s interested in an event and subscribes itself to the subject that raises the events.</a:t>
            </a:r>
          </a:p>
          <a:p>
            <a:endParaRPr lang="en-US" sz="1800" dirty="0"/>
          </a:p>
        </p:txBody>
      </p:sp>
      <p:pic>
        <p:nvPicPr>
          <p:cNvPr id="4" name="Picture 3" descr="012fig01_alt.jpg"/>
          <p:cNvPicPr>
            <a:picLocks noChangeAspect="1"/>
          </p:cNvPicPr>
          <p:nvPr/>
        </p:nvPicPr>
        <p:blipFill>
          <a:blip r:embed="rId2"/>
          <a:stretch>
            <a:fillRect/>
          </a:stretch>
        </p:blipFill>
        <p:spPr>
          <a:xfrm>
            <a:off x="914400" y="4038600"/>
            <a:ext cx="7543289" cy="1905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72312"/>
          </a:xfrm>
        </p:spPr>
        <p:txBody>
          <a:bodyPr>
            <a:normAutofit/>
          </a:bodyPr>
          <a:lstStyle/>
          <a:p>
            <a:pPr algn="ctr"/>
            <a:r>
              <a:rPr lang="en-US" sz="4400" u="sng" dirty="0" smtClean="0"/>
              <a:t>Reactive Programming using Rx </a:t>
            </a:r>
            <a:endParaRPr lang="en-US" sz="4400" u="sng" dirty="0"/>
          </a:p>
        </p:txBody>
      </p:sp>
      <p:sp>
        <p:nvSpPr>
          <p:cNvPr id="3" name="Content Placeholder 2"/>
          <p:cNvSpPr>
            <a:spLocks noGrp="1"/>
          </p:cNvSpPr>
          <p:nvPr>
            <p:ph idx="1"/>
          </p:nvPr>
        </p:nvSpPr>
        <p:spPr/>
        <p:txBody>
          <a:bodyPr>
            <a:normAutofit/>
          </a:bodyPr>
          <a:lstStyle/>
          <a:p>
            <a:r>
              <a:rPr lang="en-US" sz="2400" dirty="0" smtClean="0"/>
              <a:t>Declare</a:t>
            </a:r>
          </a:p>
          <a:p>
            <a:pPr>
              <a:buNone/>
            </a:pPr>
            <a:r>
              <a:rPr lang="en-US" sz="2400" dirty="0" smtClean="0"/>
              <a:t>    </a:t>
            </a:r>
            <a:r>
              <a:rPr lang="en-US" sz="2400" dirty="0" err="1" smtClean="0"/>
              <a:t>ISubject</a:t>
            </a:r>
            <a:r>
              <a:rPr lang="en-US" sz="2400" dirty="0" smtClean="0"/>
              <a:t> subject  = new Subject&lt;</a:t>
            </a:r>
            <a:r>
              <a:rPr lang="en-US" sz="2400" dirty="0" err="1" smtClean="0"/>
              <a:t>int</a:t>
            </a:r>
            <a:r>
              <a:rPr lang="en-US" sz="2400" dirty="0" smtClean="0"/>
              <a:t>&gt;()</a:t>
            </a:r>
          </a:p>
          <a:p>
            <a:pPr>
              <a:buNone/>
            </a:pPr>
            <a:endParaRPr lang="en-US" sz="2400" dirty="0" smtClean="0"/>
          </a:p>
          <a:p>
            <a:r>
              <a:rPr lang="en-US" sz="2400" dirty="0" smtClean="0"/>
              <a:t>Publish</a:t>
            </a:r>
          </a:p>
          <a:p>
            <a:pPr>
              <a:buNone/>
            </a:pPr>
            <a:r>
              <a:rPr lang="en-US" sz="2400" dirty="0" smtClean="0"/>
              <a:t>   </a:t>
            </a:r>
            <a:r>
              <a:rPr lang="en-US" sz="2400" dirty="0" err="1" smtClean="0"/>
              <a:t>subject.OnNext</a:t>
            </a:r>
            <a:r>
              <a:rPr lang="en-US" sz="2400" dirty="0" smtClean="0"/>
              <a:t>(42);</a:t>
            </a:r>
          </a:p>
          <a:p>
            <a:pPr>
              <a:buNone/>
            </a:pPr>
            <a:endParaRPr lang="en-US" sz="2400" dirty="0" smtClean="0"/>
          </a:p>
          <a:p>
            <a:r>
              <a:rPr lang="en-US" sz="2400" dirty="0" smtClean="0"/>
              <a:t>Subscribe </a:t>
            </a:r>
          </a:p>
          <a:p>
            <a:pPr>
              <a:buNone/>
            </a:pPr>
            <a:r>
              <a:rPr lang="en-US" sz="2400" dirty="0" smtClean="0"/>
              <a:t>   </a:t>
            </a:r>
            <a:r>
              <a:rPr lang="en-US" sz="2400" dirty="0" err="1" smtClean="0"/>
              <a:t>subject.Subscribe</a:t>
            </a:r>
            <a:r>
              <a:rPr lang="en-US" sz="2400" dirty="0" smtClean="0"/>
              <a:t>(x =&gt; </a:t>
            </a:r>
            <a:r>
              <a:rPr lang="en-US" sz="2400" dirty="0" err="1" smtClean="0"/>
              <a:t>Console.WriteLine</a:t>
            </a:r>
            <a:r>
              <a:rPr lang="en-US" sz="2400" dirty="0" smtClean="0"/>
              <a:t>(x));</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856488"/>
          </a:xfrm>
        </p:spPr>
        <p:txBody>
          <a:bodyPr>
            <a:normAutofit/>
          </a:bodyPr>
          <a:lstStyle/>
          <a:p>
            <a:pPr algn="ctr"/>
            <a:r>
              <a:rPr lang="en-US" sz="4400" u="sng" dirty="0" smtClean="0"/>
              <a:t>Pull </a:t>
            </a:r>
            <a:r>
              <a:rPr lang="en-US" sz="4400" u="sng" dirty="0" err="1" smtClean="0"/>
              <a:t>vs</a:t>
            </a:r>
            <a:r>
              <a:rPr lang="en-US" sz="4400" u="sng" dirty="0" smtClean="0"/>
              <a:t> Push model</a:t>
            </a:r>
            <a:endParaRPr lang="en-US" sz="4400" u="sng" dirty="0"/>
          </a:p>
        </p:txBody>
      </p:sp>
      <p:sp>
        <p:nvSpPr>
          <p:cNvPr id="3" name="Content Placeholder 2"/>
          <p:cNvSpPr>
            <a:spLocks noGrp="1"/>
          </p:cNvSpPr>
          <p:nvPr>
            <p:ph idx="1"/>
          </p:nvPr>
        </p:nvSpPr>
        <p:spPr/>
        <p:txBody>
          <a:bodyPr>
            <a:normAutofit/>
          </a:bodyPr>
          <a:lstStyle/>
          <a:p>
            <a:pPr algn="just"/>
            <a:r>
              <a:rPr lang="en-US" sz="1800" dirty="0" smtClean="0"/>
              <a:t>Central to Rx is the Observable type that represents a stream of data or events.</a:t>
            </a:r>
          </a:p>
          <a:p>
            <a:pPr algn="just"/>
            <a:r>
              <a:rPr lang="en-US" sz="1800" dirty="0" smtClean="0"/>
              <a:t>Sequences are a list of things in a particular order that may or may not end</a:t>
            </a:r>
          </a:p>
          <a:p>
            <a:pPr algn="just"/>
            <a:r>
              <a:rPr lang="en-US" sz="1800" dirty="0" smtClean="0"/>
              <a:t>In C# on very common sequence is </a:t>
            </a:r>
            <a:r>
              <a:rPr lang="en-US" sz="1800" dirty="0" err="1" smtClean="0"/>
              <a:t>IEnumerable</a:t>
            </a:r>
            <a:r>
              <a:rPr lang="en-US" sz="1800" dirty="0" smtClean="0"/>
              <a:t>&lt;T&gt;</a:t>
            </a:r>
          </a:p>
          <a:p>
            <a:pPr algn="just"/>
            <a:r>
              <a:rPr lang="en-US" sz="1800" dirty="0" smtClean="0"/>
              <a:t>When using </a:t>
            </a:r>
            <a:r>
              <a:rPr lang="en-US" sz="1800" dirty="0" err="1" smtClean="0"/>
              <a:t>enumerables</a:t>
            </a:r>
            <a:r>
              <a:rPr lang="en-US" sz="1800" dirty="0" smtClean="0"/>
              <a:t>, we pull values out of the collection, usually with a loop.</a:t>
            </a:r>
          </a:p>
          <a:p>
            <a:pPr algn="just"/>
            <a:r>
              <a:rPr lang="en-US" sz="1800" dirty="0" smtClean="0"/>
              <a:t>Rx observables behave differently: instead of pulling, the values are pushed to the observer. </a:t>
            </a:r>
          </a:p>
          <a:p>
            <a:pPr>
              <a:buNone/>
            </a:pPr>
            <a:endParaRPr lang="en-US" sz="1800" dirty="0" smtClean="0"/>
          </a:p>
          <a:p>
            <a:pPr>
              <a:buNone/>
            </a:pPr>
            <a:r>
              <a:rPr lang="en-US" sz="1800" dirty="0" smtClean="0"/>
              <a:t>Push model and pull model data types</a:t>
            </a:r>
          </a:p>
          <a:p>
            <a:pPr>
              <a:buNone/>
            </a:pPr>
            <a:endParaRPr lang="en-US" sz="1800" dirty="0"/>
          </a:p>
        </p:txBody>
      </p:sp>
      <p:graphicFrame>
        <p:nvGraphicFramePr>
          <p:cNvPr id="4" name="Table 3"/>
          <p:cNvGraphicFramePr>
            <a:graphicFrameLocks noGrp="1"/>
          </p:cNvGraphicFramePr>
          <p:nvPr/>
        </p:nvGraphicFramePr>
        <p:xfrm>
          <a:off x="457200" y="4876800"/>
          <a:ext cx="6629400" cy="1381760"/>
        </p:xfrm>
        <a:graphic>
          <a:graphicData uri="http://schemas.openxmlformats.org/drawingml/2006/table">
            <a:tbl>
              <a:tblPr firstRow="1" bandRow="1">
                <a:tableStyleId>{5C22544A-7EE6-4342-B048-85BDC9FD1C3A}</a:tableStyleId>
              </a:tblPr>
              <a:tblGrid>
                <a:gridCol w="3397567"/>
                <a:gridCol w="1243013"/>
                <a:gridCol w="1988820"/>
              </a:tblGrid>
              <a:tr h="370840">
                <a:tc>
                  <a:txBody>
                    <a:bodyPr/>
                    <a:lstStyle/>
                    <a:p>
                      <a:endParaRPr lang="en-US" dirty="0"/>
                    </a:p>
                  </a:txBody>
                  <a:tcPr/>
                </a:tc>
                <a:tc>
                  <a:txBody>
                    <a:bodyPr/>
                    <a:lstStyle/>
                    <a:p>
                      <a:r>
                        <a:rPr lang="en-US" dirty="0" smtClean="0"/>
                        <a:t>Single value</a:t>
                      </a:r>
                      <a:endParaRPr lang="en-US" dirty="0"/>
                    </a:p>
                  </a:txBody>
                  <a:tcPr/>
                </a:tc>
                <a:tc>
                  <a:txBody>
                    <a:bodyPr/>
                    <a:lstStyle/>
                    <a:p>
                      <a:r>
                        <a:rPr lang="en-US" dirty="0" smtClean="0"/>
                        <a:t>Multiple values</a:t>
                      </a:r>
                      <a:endParaRPr lang="en-US" dirty="0"/>
                    </a:p>
                  </a:txBody>
                  <a:tcPr/>
                </a:tc>
              </a:tr>
              <a:tr h="370840">
                <a:tc>
                  <a:txBody>
                    <a:bodyPr/>
                    <a:lstStyle/>
                    <a:p>
                      <a:r>
                        <a:rPr kumimoji="0" lang="en-US" b="0" i="0" kern="1200" dirty="0" smtClean="0">
                          <a:solidFill>
                            <a:schemeClr val="tx1"/>
                          </a:solidFill>
                          <a:latin typeface="+mn-lt"/>
                          <a:ea typeface="+mn-ea"/>
                          <a:cs typeface="+mn-cs"/>
                        </a:rPr>
                        <a:t>Pull/Synchronous/Interactive</a:t>
                      </a:r>
                      <a:endParaRPr lang="en-US" dirty="0">
                        <a:solidFill>
                          <a:schemeClr val="tx1"/>
                        </a:solidFill>
                      </a:endParaRPr>
                    </a:p>
                  </a:txBody>
                  <a:tcPr/>
                </a:tc>
                <a:tc>
                  <a:txBody>
                    <a:bodyPr/>
                    <a:lstStyle/>
                    <a:p>
                      <a:r>
                        <a:rPr lang="en-US" dirty="0" smtClean="0"/>
                        <a:t>T</a:t>
                      </a:r>
                      <a:endParaRPr lang="en-US" dirty="0"/>
                    </a:p>
                  </a:txBody>
                  <a:tcPr/>
                </a:tc>
                <a:tc>
                  <a:txBody>
                    <a:bodyPr/>
                    <a:lstStyle/>
                    <a:p>
                      <a:r>
                        <a:rPr lang="en-US" dirty="0" err="1" smtClean="0"/>
                        <a:t>IEnumerable</a:t>
                      </a:r>
                      <a:r>
                        <a:rPr lang="en-US" dirty="0" smtClean="0"/>
                        <a:t>&lt;T&gt;</a:t>
                      </a:r>
                      <a:endParaRPr lang="en-US" dirty="0"/>
                    </a:p>
                  </a:txBody>
                  <a:tcPr/>
                </a:tc>
              </a:tr>
              <a:tr h="370840">
                <a:tc>
                  <a:txBody>
                    <a:bodyPr/>
                    <a:lstStyle/>
                    <a:p>
                      <a:r>
                        <a:rPr kumimoji="0" lang="en-US" b="0" i="0" kern="1200" dirty="0" smtClean="0">
                          <a:solidFill>
                            <a:schemeClr val="dk1"/>
                          </a:solidFill>
                          <a:latin typeface="+mn-lt"/>
                          <a:ea typeface="+mn-ea"/>
                          <a:cs typeface="+mn-cs"/>
                        </a:rPr>
                        <a:t>Push/Asynchronous/Reactive</a:t>
                      </a:r>
                      <a:endParaRPr lang="en-US" dirty="0"/>
                    </a:p>
                  </a:txBody>
                  <a:tcPr/>
                </a:tc>
                <a:tc>
                  <a:txBody>
                    <a:bodyPr/>
                    <a:lstStyle/>
                    <a:p>
                      <a:r>
                        <a:rPr lang="en-US" dirty="0" smtClean="0"/>
                        <a:t>Task&lt;T&gt;</a:t>
                      </a:r>
                      <a:endParaRPr lang="en-US" dirty="0"/>
                    </a:p>
                  </a:txBody>
                  <a:tcPr/>
                </a:tc>
                <a:tc>
                  <a:txBody>
                    <a:bodyPr/>
                    <a:lstStyle/>
                    <a:p>
                      <a:r>
                        <a:rPr lang="en-US" dirty="0" err="1" smtClean="0"/>
                        <a:t>IObservable</a:t>
                      </a:r>
                      <a:r>
                        <a:rPr lang="en-US" dirty="0" smtClean="0"/>
                        <a:t>&lt;T&gt;</a:t>
                      </a:r>
                      <a:endParaRPr lang="en-US" dirty="0"/>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Autofit/>
          </a:bodyPr>
          <a:lstStyle/>
          <a:p>
            <a:pPr algn="ctr"/>
            <a:r>
              <a:rPr lang="en-US" sz="4400" u="sng" dirty="0" smtClean="0"/>
              <a:t>The duality principle</a:t>
            </a:r>
            <a:endParaRPr lang="en-US" sz="4400" u="sng" dirty="0"/>
          </a:p>
        </p:txBody>
      </p:sp>
      <p:sp>
        <p:nvSpPr>
          <p:cNvPr id="3" name="Content Placeholder 2"/>
          <p:cNvSpPr>
            <a:spLocks noGrp="1"/>
          </p:cNvSpPr>
          <p:nvPr>
            <p:ph idx="1"/>
          </p:nvPr>
        </p:nvSpPr>
        <p:spPr>
          <a:xfrm>
            <a:off x="533400" y="1524000"/>
            <a:ext cx="8229600" cy="4160520"/>
          </a:xfrm>
        </p:spPr>
        <p:txBody>
          <a:bodyPr/>
          <a:lstStyle/>
          <a:p>
            <a:pPr>
              <a:buNone/>
            </a:pPr>
            <a:endParaRPr lang="en-US" sz="1600" b="1" dirty="0" smtClean="0"/>
          </a:p>
          <a:p>
            <a:pPr>
              <a:buNone/>
            </a:pPr>
            <a:r>
              <a:rPr lang="en-US" sz="1600" b="1" dirty="0" smtClean="0"/>
              <a:t>	</a:t>
            </a:r>
            <a:r>
              <a:rPr lang="en-US" sz="1800" b="1" dirty="0" smtClean="0"/>
              <a:t>How </a:t>
            </a:r>
            <a:r>
              <a:rPr lang="en-US" sz="1800" b="1" dirty="0" err="1" smtClean="0"/>
              <a:t>IEnumerator</a:t>
            </a:r>
            <a:r>
              <a:rPr lang="en-US" sz="1800" b="1" dirty="0" smtClean="0"/>
              <a:t> and </a:t>
            </a:r>
            <a:r>
              <a:rPr lang="en-US" sz="1800" b="1" dirty="0" err="1" smtClean="0"/>
              <a:t>IObserver</a:t>
            </a:r>
            <a:r>
              <a:rPr lang="en-US" sz="1800" b="1" dirty="0" smtClean="0"/>
              <a:t> correspond to each other</a:t>
            </a:r>
          </a:p>
          <a:p>
            <a:pPr>
              <a:buNone/>
            </a:pPr>
            <a:endParaRPr lang="en-US" sz="1800" b="1" dirty="0" smtClean="0"/>
          </a:p>
          <a:p>
            <a:endParaRPr lang="en-US" sz="1800" b="1" dirty="0" smtClean="0"/>
          </a:p>
          <a:p>
            <a:endParaRPr lang="en-US" sz="1800" b="1" dirty="0" smtClean="0"/>
          </a:p>
          <a:p>
            <a:pPr>
              <a:buNone/>
            </a:pPr>
            <a:endParaRPr lang="en-US" sz="1800" b="1" dirty="0" smtClean="0"/>
          </a:p>
          <a:p>
            <a:pPr>
              <a:buNone/>
            </a:pPr>
            <a:endParaRPr lang="en-US" sz="1600" b="1" dirty="0" smtClean="0"/>
          </a:p>
          <a:p>
            <a:pPr>
              <a:buNone/>
            </a:pPr>
            <a:r>
              <a:rPr lang="en-US" sz="1600" b="1" dirty="0" smtClean="0"/>
              <a:t>	</a:t>
            </a:r>
          </a:p>
          <a:p>
            <a:pPr>
              <a:buNone/>
            </a:pPr>
            <a:r>
              <a:rPr lang="en-US" sz="1600" b="1" dirty="0" smtClean="0"/>
              <a:t>	</a:t>
            </a:r>
            <a:r>
              <a:rPr lang="en-US" sz="1800" b="1" dirty="0" smtClean="0"/>
              <a:t>How </a:t>
            </a:r>
            <a:r>
              <a:rPr lang="en-US" sz="1800" b="1" dirty="0" err="1" smtClean="0"/>
              <a:t>IEnumerable</a:t>
            </a:r>
            <a:r>
              <a:rPr lang="en-US" sz="1800" b="1" dirty="0" smtClean="0"/>
              <a:t> and </a:t>
            </a:r>
            <a:r>
              <a:rPr lang="en-US" sz="1800" b="1" dirty="0" err="1" smtClean="0"/>
              <a:t>IObservable</a:t>
            </a:r>
            <a:r>
              <a:rPr lang="en-US" sz="1800" b="1" dirty="0" smtClean="0"/>
              <a:t> correspond to each other</a:t>
            </a:r>
          </a:p>
          <a:p>
            <a:endParaRPr lang="en-US" dirty="0"/>
          </a:p>
        </p:txBody>
      </p:sp>
      <p:graphicFrame>
        <p:nvGraphicFramePr>
          <p:cNvPr id="4" name="Table 3"/>
          <p:cNvGraphicFramePr>
            <a:graphicFrameLocks noGrp="1"/>
          </p:cNvGraphicFramePr>
          <p:nvPr/>
        </p:nvGraphicFramePr>
        <p:xfrm>
          <a:off x="838200" y="2209800"/>
          <a:ext cx="6705600" cy="1483360"/>
        </p:xfrm>
        <a:graphic>
          <a:graphicData uri="http://schemas.openxmlformats.org/drawingml/2006/table">
            <a:tbl>
              <a:tblPr firstRow="1" bandRow="1">
                <a:tableStyleId>{5C22544A-7EE6-4342-B048-85BDC9FD1C3A}</a:tableStyleId>
              </a:tblPr>
              <a:tblGrid>
                <a:gridCol w="3352800"/>
                <a:gridCol w="3352800"/>
              </a:tblGrid>
              <a:tr h="370840">
                <a:tc>
                  <a:txBody>
                    <a:bodyPr/>
                    <a:lstStyle/>
                    <a:p>
                      <a:r>
                        <a:rPr lang="en-US" sz="1800" b="1" dirty="0" err="1" smtClean="0"/>
                        <a:t>IEnumerator</a:t>
                      </a:r>
                      <a:endParaRPr lang="en-US" dirty="0"/>
                    </a:p>
                  </a:txBody>
                  <a:tcPr/>
                </a:tc>
                <a:tc>
                  <a:txBody>
                    <a:bodyPr/>
                    <a:lstStyle/>
                    <a:p>
                      <a:r>
                        <a:rPr lang="en-US" sz="1800" b="1" dirty="0" err="1" smtClean="0"/>
                        <a:t>IObserver</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b="0" i="0" kern="1200" dirty="0" err="1" smtClean="0">
                          <a:solidFill>
                            <a:schemeClr val="lt1"/>
                          </a:solidFill>
                          <a:latin typeface="+mn-lt"/>
                          <a:ea typeface="+mn-ea"/>
                          <a:cs typeface="+mn-cs"/>
                        </a:rPr>
                        <a:t>MoveNext</a:t>
                      </a:r>
                      <a:r>
                        <a:rPr kumimoji="0" lang="en-US" sz="1600" b="0" i="0" kern="1200" dirty="0" smtClean="0">
                          <a:solidFill>
                            <a:schemeClr val="lt1"/>
                          </a:solidFill>
                          <a:latin typeface="+mn-lt"/>
                          <a:ea typeface="+mn-ea"/>
                          <a:cs typeface="+mn-cs"/>
                        </a:rPr>
                        <a:t> — when false</a:t>
                      </a:r>
                      <a:endParaRPr lang="en-US" sz="1600" dirty="0" smtClean="0"/>
                    </a:p>
                  </a:txBody>
                  <a:tcPr/>
                </a:tc>
                <a:tc>
                  <a:txBody>
                    <a:bodyPr/>
                    <a:lstStyle/>
                    <a:p>
                      <a:r>
                        <a:rPr kumimoji="0" lang="en-US" sz="1600" b="0" i="0" kern="1200" dirty="0" err="1" smtClean="0">
                          <a:solidFill>
                            <a:schemeClr val="dk1"/>
                          </a:solidFill>
                          <a:latin typeface="+mn-lt"/>
                          <a:ea typeface="+mn-ea"/>
                          <a:cs typeface="+mn-cs"/>
                        </a:rPr>
                        <a:t>OnCompleted</a:t>
                      </a:r>
                      <a:endParaRPr lang="en-US" sz="16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b="0" i="0" kern="1200" dirty="0" err="1" smtClean="0">
                          <a:solidFill>
                            <a:schemeClr val="dk1"/>
                          </a:solidFill>
                          <a:latin typeface="+mn-lt"/>
                          <a:ea typeface="+mn-ea"/>
                          <a:cs typeface="+mn-cs"/>
                        </a:rPr>
                        <a:t>MoveNext</a:t>
                      </a:r>
                      <a:r>
                        <a:rPr kumimoji="0" lang="en-US" sz="1600" b="0" i="0" kern="1200" dirty="0" smtClean="0">
                          <a:solidFill>
                            <a:schemeClr val="dk1"/>
                          </a:solidFill>
                          <a:latin typeface="+mn-lt"/>
                          <a:ea typeface="+mn-ea"/>
                          <a:cs typeface="+mn-cs"/>
                        </a:rPr>
                        <a:t> — when exception</a:t>
                      </a:r>
                      <a:endParaRPr lang="en-US" sz="1600" dirty="0" smtClean="0"/>
                    </a:p>
                  </a:txBody>
                  <a:tcPr/>
                </a:tc>
                <a:tc>
                  <a:txBody>
                    <a:bodyPr/>
                    <a:lstStyle/>
                    <a:p>
                      <a:r>
                        <a:rPr kumimoji="0" lang="en-US" sz="1600" b="0" i="0" kern="1200" dirty="0" err="1" smtClean="0">
                          <a:solidFill>
                            <a:schemeClr val="dk1"/>
                          </a:solidFill>
                          <a:latin typeface="+mn-lt"/>
                          <a:ea typeface="+mn-ea"/>
                          <a:cs typeface="+mn-cs"/>
                        </a:rPr>
                        <a:t>OnError</a:t>
                      </a:r>
                      <a:r>
                        <a:rPr kumimoji="0" lang="en-US" sz="1600" b="0" i="0" kern="1200" dirty="0" smtClean="0">
                          <a:solidFill>
                            <a:schemeClr val="dk1"/>
                          </a:solidFill>
                          <a:latin typeface="+mn-lt"/>
                          <a:ea typeface="+mn-ea"/>
                          <a:cs typeface="+mn-cs"/>
                        </a:rPr>
                        <a:t>(Exception </a:t>
                      </a:r>
                      <a:r>
                        <a:rPr kumimoji="0" lang="en-US" sz="1600" b="0" i="0" kern="1200" dirty="0" err="1" smtClean="0">
                          <a:solidFill>
                            <a:schemeClr val="dk1"/>
                          </a:solidFill>
                          <a:latin typeface="+mn-lt"/>
                          <a:ea typeface="+mn-ea"/>
                          <a:cs typeface="+mn-cs"/>
                        </a:rPr>
                        <a:t>exception</a:t>
                      </a:r>
                      <a:r>
                        <a:rPr kumimoji="0" lang="en-US" sz="1600" b="0" i="0" kern="1200" dirty="0" smtClean="0">
                          <a:solidFill>
                            <a:schemeClr val="dk1"/>
                          </a:solidFill>
                          <a:latin typeface="+mn-lt"/>
                          <a:ea typeface="+mn-ea"/>
                          <a:cs typeface="+mn-cs"/>
                        </a:rPr>
                        <a:t>)</a:t>
                      </a:r>
                      <a:endParaRPr lang="en-US" sz="1600" dirty="0"/>
                    </a:p>
                  </a:txBody>
                  <a:tcPr/>
                </a:tc>
              </a:tr>
              <a:tr h="370840">
                <a:tc>
                  <a:txBody>
                    <a:bodyPr/>
                    <a:lstStyle/>
                    <a:p>
                      <a:r>
                        <a:rPr kumimoji="0" lang="en-US" sz="1600" b="0" i="0" kern="1200" dirty="0" smtClean="0">
                          <a:solidFill>
                            <a:schemeClr val="dk1"/>
                          </a:solidFill>
                          <a:latin typeface="+mn-lt"/>
                          <a:ea typeface="+mn-ea"/>
                          <a:cs typeface="+mn-cs"/>
                        </a:rPr>
                        <a:t>Current</a:t>
                      </a:r>
                      <a:endParaRPr lang="en-US" sz="1600" dirty="0"/>
                    </a:p>
                  </a:txBody>
                  <a:tcPr/>
                </a:tc>
                <a:tc>
                  <a:txBody>
                    <a:bodyPr/>
                    <a:lstStyle/>
                    <a:p>
                      <a:r>
                        <a:rPr kumimoji="0" lang="en-US" sz="1600" b="0" i="0" kern="1200" dirty="0" err="1" smtClean="0">
                          <a:solidFill>
                            <a:schemeClr val="dk1"/>
                          </a:solidFill>
                          <a:latin typeface="+mn-lt"/>
                          <a:ea typeface="+mn-ea"/>
                          <a:cs typeface="+mn-cs"/>
                        </a:rPr>
                        <a:t>OnNext</a:t>
                      </a:r>
                      <a:r>
                        <a:rPr kumimoji="0" lang="en-US" sz="1600" b="0" i="0" kern="1200" dirty="0" smtClean="0">
                          <a:solidFill>
                            <a:schemeClr val="dk1"/>
                          </a:solidFill>
                          <a:latin typeface="+mn-lt"/>
                          <a:ea typeface="+mn-ea"/>
                          <a:cs typeface="+mn-cs"/>
                        </a:rPr>
                        <a:t>(T)</a:t>
                      </a:r>
                      <a:endParaRPr lang="en-US" sz="1600" dirty="0"/>
                    </a:p>
                  </a:txBody>
                  <a:tcPr/>
                </a:tc>
              </a:tr>
            </a:tbl>
          </a:graphicData>
        </a:graphic>
      </p:graphicFrame>
      <p:graphicFrame>
        <p:nvGraphicFramePr>
          <p:cNvPr id="5" name="Table 4"/>
          <p:cNvGraphicFramePr>
            <a:graphicFrameLocks noGrp="1"/>
          </p:cNvGraphicFramePr>
          <p:nvPr/>
        </p:nvGraphicFramePr>
        <p:xfrm>
          <a:off x="838200" y="4495800"/>
          <a:ext cx="7010400" cy="741680"/>
        </p:xfrm>
        <a:graphic>
          <a:graphicData uri="http://schemas.openxmlformats.org/drawingml/2006/table">
            <a:tbl>
              <a:tblPr firstRow="1" bandRow="1">
                <a:tableStyleId>{5C22544A-7EE6-4342-B048-85BDC9FD1C3A}</a:tableStyleId>
              </a:tblPr>
              <a:tblGrid>
                <a:gridCol w="3544584"/>
                <a:gridCol w="3465816"/>
              </a:tblGrid>
              <a:tr h="370840">
                <a:tc>
                  <a:txBody>
                    <a:bodyPr/>
                    <a:lstStyle/>
                    <a:p>
                      <a:r>
                        <a:rPr lang="en-US" dirty="0" err="1" smtClean="0"/>
                        <a:t>IEnumerable</a:t>
                      </a:r>
                      <a:endParaRPr lang="en-US" dirty="0"/>
                    </a:p>
                  </a:txBody>
                  <a:tcPr/>
                </a:tc>
                <a:tc>
                  <a:txBody>
                    <a:bodyPr/>
                    <a:lstStyle/>
                    <a:p>
                      <a:r>
                        <a:rPr lang="en-US" dirty="0" err="1" smtClean="0"/>
                        <a:t>IObservable</a:t>
                      </a:r>
                      <a:endParaRPr lang="en-US" dirty="0"/>
                    </a:p>
                  </a:txBody>
                  <a:tcPr/>
                </a:tc>
              </a:tr>
              <a:tr h="370840">
                <a:tc>
                  <a:txBody>
                    <a:bodyPr/>
                    <a:lstStyle/>
                    <a:p>
                      <a:r>
                        <a:rPr kumimoji="0" lang="en-US" sz="1600" b="0" i="0" kern="1200" dirty="0" err="1" smtClean="0">
                          <a:solidFill>
                            <a:schemeClr val="dk1"/>
                          </a:solidFill>
                          <a:latin typeface="+mn-lt"/>
                          <a:ea typeface="+mn-ea"/>
                          <a:cs typeface="+mn-cs"/>
                        </a:rPr>
                        <a:t>IEnumerator</a:t>
                      </a:r>
                      <a:r>
                        <a:rPr kumimoji="0" lang="en-US" sz="1600" b="0" i="0" kern="1200" dirty="0" smtClean="0">
                          <a:solidFill>
                            <a:schemeClr val="dk1"/>
                          </a:solidFill>
                          <a:latin typeface="+mn-lt"/>
                          <a:ea typeface="+mn-ea"/>
                          <a:cs typeface="+mn-cs"/>
                        </a:rPr>
                        <a:t> </a:t>
                      </a:r>
                      <a:r>
                        <a:rPr kumimoji="0" lang="en-US" sz="1600" b="0" i="0" kern="1200" dirty="0" err="1" smtClean="0">
                          <a:solidFill>
                            <a:schemeClr val="dk1"/>
                          </a:solidFill>
                          <a:latin typeface="+mn-lt"/>
                          <a:ea typeface="+mn-ea"/>
                          <a:cs typeface="+mn-cs"/>
                        </a:rPr>
                        <a:t>GetEnumerator</a:t>
                      </a:r>
                      <a:r>
                        <a:rPr kumimoji="0" lang="en-US" sz="1600" b="0" i="0" kern="1200" dirty="0" smtClean="0">
                          <a:solidFill>
                            <a:schemeClr val="dk1"/>
                          </a:solidFill>
                          <a:latin typeface="+mn-lt"/>
                          <a:ea typeface="+mn-ea"/>
                          <a:cs typeface="+mn-cs"/>
                        </a:rPr>
                        <a:t>()</a:t>
                      </a:r>
                      <a:endParaRPr lang="en-US" sz="1600" dirty="0"/>
                    </a:p>
                  </a:txBody>
                  <a:tcPr/>
                </a:tc>
                <a:tc>
                  <a:txBody>
                    <a:bodyPr/>
                    <a:lstStyle/>
                    <a:p>
                      <a:r>
                        <a:rPr lang="en-US" sz="1600" dirty="0" err="1" smtClean="0"/>
                        <a:t>IDisposable</a:t>
                      </a:r>
                      <a:r>
                        <a:rPr lang="en-US" sz="1600" dirty="0" smtClean="0"/>
                        <a:t> Subscribe(</a:t>
                      </a:r>
                      <a:r>
                        <a:rPr lang="en-US" sz="1600" dirty="0" err="1" smtClean="0"/>
                        <a:t>IObserver</a:t>
                      </a:r>
                      <a:r>
                        <a:rPr lang="en-US" sz="1600" dirty="0" smtClean="0"/>
                        <a:t>)</a:t>
                      </a:r>
                      <a:endParaRPr lang="en-US" sz="1600" dirty="0"/>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ctr"/>
            <a:r>
              <a:rPr lang="en-US" sz="4400" u="sng" dirty="0" smtClean="0"/>
              <a:t>Observable: First-Class structure</a:t>
            </a:r>
            <a:endParaRPr lang="en-US" sz="4400" u="sng" dirty="0"/>
          </a:p>
        </p:txBody>
      </p:sp>
      <p:sp>
        <p:nvSpPr>
          <p:cNvPr id="3" name="Content Placeholder 2"/>
          <p:cNvSpPr>
            <a:spLocks noGrp="1"/>
          </p:cNvSpPr>
          <p:nvPr>
            <p:ph idx="1"/>
          </p:nvPr>
        </p:nvSpPr>
        <p:spPr/>
        <p:txBody>
          <a:bodyPr>
            <a:normAutofit lnSpcReduction="10000"/>
          </a:bodyPr>
          <a:lstStyle/>
          <a:p>
            <a:r>
              <a:rPr lang="en-US" sz="2400" dirty="0" smtClean="0"/>
              <a:t>It can be stored in variables and data structures</a:t>
            </a:r>
          </a:p>
          <a:p>
            <a:r>
              <a:rPr lang="en-US" sz="2400" dirty="0" smtClean="0"/>
              <a:t>Can be passed as a parameter to a method</a:t>
            </a:r>
          </a:p>
          <a:p>
            <a:r>
              <a:rPr lang="en-US" sz="2400" dirty="0" smtClean="0"/>
              <a:t>Can returned as a result of a method</a:t>
            </a:r>
          </a:p>
          <a:p>
            <a:r>
              <a:rPr lang="en-US" sz="2400" dirty="0" smtClean="0"/>
              <a:t>Can be constructed at runtime</a:t>
            </a:r>
          </a:p>
          <a:p>
            <a:endParaRPr lang="en-US" sz="2400" dirty="0" smtClean="0"/>
          </a:p>
          <a:p>
            <a:pPr>
              <a:buNone/>
            </a:pPr>
            <a:r>
              <a:rPr lang="en-US" sz="2400" dirty="0" smtClean="0"/>
              <a:t> </a:t>
            </a:r>
            <a:r>
              <a:rPr lang="en-US" sz="2400" dirty="0" err="1" smtClean="0"/>
              <a:t>IObservable</a:t>
            </a:r>
            <a:r>
              <a:rPr lang="en-US" sz="2400" dirty="0" smtClean="0"/>
              <a:t> &lt;string&gt; </a:t>
            </a:r>
            <a:r>
              <a:rPr lang="en-US" sz="2400" dirty="0" err="1" smtClean="0"/>
              <a:t>textChanged</a:t>
            </a:r>
            <a:r>
              <a:rPr lang="en-US" sz="2400" dirty="0" smtClean="0"/>
              <a:t> = …;</a:t>
            </a:r>
          </a:p>
          <a:p>
            <a:pPr>
              <a:buNone/>
            </a:pPr>
            <a:endParaRPr lang="en-US" sz="2400" dirty="0" smtClean="0"/>
          </a:p>
          <a:p>
            <a:pPr>
              <a:buNone/>
            </a:pPr>
            <a:r>
              <a:rPr lang="en-US" sz="2400" dirty="0" smtClean="0"/>
              <a:t> void Process(</a:t>
            </a:r>
            <a:r>
              <a:rPr lang="en-US" sz="2400" dirty="0" err="1" smtClean="0"/>
              <a:t>IObservable</a:t>
            </a:r>
            <a:r>
              <a:rPr lang="en-US" sz="2400" dirty="0" smtClean="0"/>
              <a:t>&lt;string&gt; stream) {…}</a:t>
            </a:r>
          </a:p>
          <a:p>
            <a:pPr>
              <a:buNone/>
            </a:pPr>
            <a:endParaRPr lang="en-US" sz="2400" dirty="0" smtClean="0"/>
          </a:p>
          <a:p>
            <a:pPr>
              <a:buNone/>
            </a:pPr>
            <a:r>
              <a:rPr lang="en-US" sz="2400" dirty="0" smtClean="0"/>
              <a:t> </a:t>
            </a:r>
            <a:r>
              <a:rPr lang="en-US" sz="2400" dirty="0" err="1" smtClean="0"/>
              <a:t>IObservable</a:t>
            </a:r>
            <a:r>
              <a:rPr lang="en-US" sz="2400" dirty="0" smtClean="0"/>
              <a:t>&lt;string&gt; Query(){…}</a:t>
            </a:r>
            <a:endParaRPr lang="en-US" sz="24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251</TotalTime>
  <Words>725</Words>
  <Application>Microsoft Office PowerPoint</Application>
  <PresentationFormat>On-screen Show (4:3)</PresentationFormat>
  <Paragraphs>202</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Flow</vt:lpstr>
      <vt:lpstr>Introduction to Reactive Extensions</vt:lpstr>
      <vt:lpstr>Reactive Programming</vt:lpstr>
      <vt:lpstr> Reactive Programming using events</vt:lpstr>
      <vt:lpstr>Reactive Extensions</vt:lpstr>
      <vt:lpstr>Observer design pattern</vt:lpstr>
      <vt:lpstr>Reactive Programming using Rx </vt:lpstr>
      <vt:lpstr>Pull vs Push model</vt:lpstr>
      <vt:lpstr>The duality principle</vt:lpstr>
      <vt:lpstr>Observable: First-Class structure</vt:lpstr>
      <vt:lpstr>Reactive Extensions</vt:lpstr>
      <vt:lpstr>  The Rx layers </vt:lpstr>
      <vt:lpstr>Rx Interfaces</vt:lpstr>
      <vt:lpstr> Observable creation</vt:lpstr>
      <vt:lpstr>Reactive Extensions</vt:lpstr>
      <vt:lpstr>Rx Operators</vt:lpstr>
      <vt:lpstr> Transforming Observables</vt:lpstr>
      <vt:lpstr>  Filtering Observables</vt:lpstr>
      <vt:lpstr> Combining Observables</vt:lpstr>
      <vt:lpstr>Reactive Extensions</vt:lpstr>
      <vt:lpstr>Schedulers</vt:lpstr>
      <vt:lpstr>Contract</vt:lpstr>
      <vt:lpstr>Marble diagrams</vt:lpstr>
      <vt:lpstr>Web request enhanced with timeout and retry capabilities</vt:lpstr>
      <vt:lpstr>Slide 24</vt:lpstr>
      <vt:lpstr>Slide 25</vt:lpstr>
      <vt:lpstr>Slide 26</vt:lpstr>
      <vt:lpstr>Resources</vt:lpstr>
      <vt:lpstr>Slide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developer</dc:creator>
  <cp:lastModifiedBy>developer</cp:lastModifiedBy>
  <cp:revision>57</cp:revision>
  <dcterms:created xsi:type="dcterms:W3CDTF">2017-09-13T16:46:13Z</dcterms:created>
  <dcterms:modified xsi:type="dcterms:W3CDTF">2017-10-01T09:06:06Z</dcterms:modified>
</cp:coreProperties>
</file>