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9" r:id="rId3"/>
    <p:sldId id="264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80" r:id="rId14"/>
    <p:sldId id="272" r:id="rId15"/>
    <p:sldId id="273" r:id="rId16"/>
    <p:sldId id="276" r:id="rId17"/>
    <p:sldId id="277" r:id="rId18"/>
    <p:sldId id="284" r:id="rId19"/>
    <p:sldId id="274" r:id="rId20"/>
    <p:sldId id="275" r:id="rId21"/>
    <p:sldId id="278" r:id="rId22"/>
    <p:sldId id="279" r:id="rId23"/>
    <p:sldId id="281" r:id="rId24"/>
    <p:sldId id="282" r:id="rId25"/>
    <p:sldId id="286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73C40"/>
    <a:srgbClr val="A4C4C6"/>
    <a:srgbClr val="495056"/>
    <a:srgbClr val="3F45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0" autoAdjust="0"/>
  </p:normalViewPr>
  <p:slideViewPr>
    <p:cSldViewPr snapToGrid="0" snapToObjects="1">
      <p:cViewPr>
        <p:scale>
          <a:sx n="110" d="100"/>
          <a:sy n="110" d="100"/>
        </p:scale>
        <p:origin x="-1056" y="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D9596-D838-3A40-B795-80E8DF676D6F}" type="datetime1">
              <a:rPr lang="de-DE" smtClean="0"/>
              <a:t>13.01.13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9B360-BB75-984B-99DB-C8601AE25C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6900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563CC-CF86-E541-87CC-1849632C568C}" type="datetime1">
              <a:rPr lang="de-DE" smtClean="0"/>
              <a:t>13.01.13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EC5F0-FD59-6144-84E8-CD5CAA59AF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886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EC5F0-FD59-6144-84E8-CD5CAA59AF3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623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EC5F0-FD59-6144-84E8-CD5CAA59AF3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623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EC5F0-FD59-6144-84E8-CD5CAA59AF3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623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EC5F0-FD59-6144-84E8-CD5CAA59AF3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623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EC5F0-FD59-6144-84E8-CD5CAA59AF3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623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EC5F0-FD59-6144-84E8-CD5CAA59AF3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623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EC5F0-FD59-6144-84E8-CD5CAA59AF3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623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EC5F0-FD59-6144-84E8-CD5CAA59AF3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623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390973"/>
            <a:ext cx="7772400" cy="1470025"/>
          </a:xfrm>
        </p:spPr>
        <p:txBody>
          <a:bodyPr>
            <a:noAutofit/>
          </a:bodyPr>
          <a:lstStyle>
            <a:lvl1pPr>
              <a:defRPr sz="11200"/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9E08-47CD-7C41-8844-E4E7259BFEFB}" type="datetime1">
              <a:rPr lang="de-DE" smtClean="0"/>
              <a:t>13.01.13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Social Weaving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8D4-85EA-ED4C-A450-C4D419260B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8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726D-383B-6B46-B273-D5C7A93208C0}" type="datetime1">
              <a:rPr lang="de-DE" smtClean="0"/>
              <a:t>13.01.13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Social Weaving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8D4-85EA-ED4C-A450-C4D419260B05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85800" y="2789793"/>
            <a:ext cx="3677919" cy="4068212"/>
          </a:xfrm>
        </p:spPr>
        <p:txBody>
          <a:bodyPr>
            <a:normAutofit/>
          </a:bodyPr>
          <a:lstStyle>
            <a:lvl1pPr marL="285750" indent="-285750" algn="l">
              <a:spcBef>
                <a:spcPts val="600"/>
              </a:spcBef>
              <a:buSzPct val="60000"/>
              <a:buFont typeface="Wingdings" charset="2"/>
              <a:buChar char="Ø"/>
              <a:defRPr sz="1800" baseline="0">
                <a:solidFill>
                  <a:srgbClr val="373C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Body Level One</a:t>
            </a:r>
          </a:p>
          <a:p>
            <a:r>
              <a:rPr lang="en-US" dirty="0" smtClean="0"/>
              <a:t>Body Level Two</a:t>
            </a:r>
          </a:p>
          <a:p>
            <a:r>
              <a:rPr lang="en-US" dirty="0" smtClean="0"/>
              <a:t>Body Level Three</a:t>
            </a:r>
          </a:p>
          <a:p>
            <a:r>
              <a:rPr lang="en-US" dirty="0" smtClean="0"/>
              <a:t>Body Level Four</a:t>
            </a:r>
          </a:p>
          <a:p>
            <a:r>
              <a:rPr lang="en-US" dirty="0" smtClean="0"/>
              <a:t>Body Level Five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647886"/>
            <a:ext cx="7772400" cy="1693324"/>
          </a:xfrm>
        </p:spPr>
        <p:txBody>
          <a:bodyPr>
            <a:noAutofit/>
          </a:bodyPr>
          <a:lstStyle>
            <a:lvl1pPr algn="l">
              <a:defRPr sz="11200"/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819650" y="2789796"/>
            <a:ext cx="3638550" cy="4068209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Bild auf Platzhalter ziehen oder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2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Photos 2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DA6A-04F8-3D4A-8F5B-D4F97ED055BA}" type="datetime1">
              <a:rPr lang="de-DE" smtClean="0"/>
              <a:t>13.01.13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Social Weaving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8D4-85EA-ED4C-A450-C4D419260B0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85800" y="2355654"/>
            <a:ext cx="3851600" cy="2453359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1800" baseline="0">
                <a:solidFill>
                  <a:srgbClr val="373C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Body Level One</a:t>
            </a:r>
          </a:p>
          <a:p>
            <a:r>
              <a:rPr lang="en-US" dirty="0" smtClean="0"/>
              <a:t>Body Level Two</a:t>
            </a:r>
          </a:p>
          <a:p>
            <a:r>
              <a:rPr lang="en-US" dirty="0" smtClean="0"/>
              <a:t>Body Level Three</a:t>
            </a:r>
          </a:p>
          <a:p>
            <a:r>
              <a:rPr lang="en-US" dirty="0" smtClean="0"/>
              <a:t>Body Level Four</a:t>
            </a:r>
          </a:p>
          <a:p>
            <a:r>
              <a:rPr lang="en-US" dirty="0" smtClean="0"/>
              <a:t>Body Level Five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95193"/>
            <a:ext cx="3851600" cy="1470025"/>
          </a:xfrm>
        </p:spPr>
        <p:txBody>
          <a:bodyPr>
            <a:noAutofit/>
          </a:bodyPr>
          <a:lstStyle>
            <a:lvl1pPr algn="l">
              <a:defRPr sz="7200"/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819650" y="2341208"/>
            <a:ext cx="3638550" cy="451679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819650" y="5"/>
            <a:ext cx="3638550" cy="225795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Bild auf Platzhalter ziehen oder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54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&amp; Photos 2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D956-C824-4E4F-9638-6CA0AF98BEAF}" type="datetime1">
              <a:rPr lang="de-DE" smtClean="0"/>
              <a:t>13.01.13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Social Weaving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8D4-85EA-ED4C-A450-C4D419260B0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85800" y="846735"/>
            <a:ext cx="4003570" cy="5514624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1800" baseline="0">
                <a:solidFill>
                  <a:srgbClr val="373C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Body Level One</a:t>
            </a:r>
          </a:p>
          <a:p>
            <a:r>
              <a:rPr lang="en-US" dirty="0" smtClean="0"/>
              <a:t>Body Level Two</a:t>
            </a:r>
          </a:p>
          <a:p>
            <a:r>
              <a:rPr lang="en-US" dirty="0" smtClean="0"/>
              <a:t>Body Level Three</a:t>
            </a:r>
          </a:p>
          <a:p>
            <a:r>
              <a:rPr lang="en-US" dirty="0" smtClean="0"/>
              <a:t>Body Level Four</a:t>
            </a:r>
          </a:p>
          <a:p>
            <a:r>
              <a:rPr lang="en-US" dirty="0" smtClean="0"/>
              <a:t>Body Level Five</a:t>
            </a:r>
            <a:endParaRPr lang="en-US" dirty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819650" y="2341208"/>
            <a:ext cx="3638550" cy="451679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819650" y="5"/>
            <a:ext cx="3638550" cy="225795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Bild auf Platzhalter ziehen oder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07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&amp; Photos 2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BCC8-15D9-4A40-A95C-FD05BBBF26AE}" type="datetime1">
              <a:rPr lang="de-DE" smtClean="0"/>
              <a:t>13.01.13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Social Weaving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8D4-85EA-ED4C-A450-C4D419260B05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85800" y="252050"/>
            <a:ext cx="7989500" cy="1799297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1800" baseline="0">
                <a:solidFill>
                  <a:srgbClr val="373C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Body Level One</a:t>
            </a:r>
          </a:p>
          <a:p>
            <a:r>
              <a:rPr lang="en-US" dirty="0" smtClean="0"/>
              <a:t>Body Level Two</a:t>
            </a:r>
          </a:p>
          <a:p>
            <a:r>
              <a:rPr lang="en-US" dirty="0" smtClean="0"/>
              <a:t>Body Level Three</a:t>
            </a:r>
          </a:p>
          <a:p>
            <a:r>
              <a:rPr lang="en-US" dirty="0" smtClean="0"/>
              <a:t>Body Level Four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85800" y="2225389"/>
            <a:ext cx="3884166" cy="4632611"/>
          </a:xfrm>
        </p:spPr>
        <p:txBody>
          <a:bodyPr/>
          <a:lstStyle/>
          <a:p>
            <a:r>
              <a:rPr lang="en-US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791134" y="2225389"/>
            <a:ext cx="3884166" cy="4632611"/>
          </a:xfrm>
        </p:spPr>
        <p:txBody>
          <a:bodyPr/>
          <a:lstStyle/>
          <a:p>
            <a:r>
              <a:rPr lang="en-US" smtClean="0"/>
              <a:t>Bild auf Platzhalter ziehen oder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00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Photos 2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B4BE-0F62-A044-BFCD-4DB5E4E25B65}" type="datetime1">
              <a:rPr lang="de-DE" smtClean="0"/>
              <a:t>13.01.13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Social Weaving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8D4-85EA-ED4C-A450-C4D419260B05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815" y="1910580"/>
            <a:ext cx="4025280" cy="4947421"/>
          </a:xfrm>
        </p:spPr>
        <p:txBody>
          <a:bodyPr/>
          <a:lstStyle/>
          <a:p>
            <a:r>
              <a:rPr lang="en-US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07781" y="241570"/>
            <a:ext cx="8141368" cy="1470025"/>
          </a:xfrm>
        </p:spPr>
        <p:txBody>
          <a:bodyPr>
            <a:noAutofit/>
          </a:bodyPr>
          <a:lstStyle>
            <a:lvl1pPr algn="l">
              <a:defRPr sz="11200"/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723869" y="1910580"/>
            <a:ext cx="4025280" cy="4947421"/>
          </a:xfrm>
        </p:spPr>
        <p:txBody>
          <a:bodyPr/>
          <a:lstStyle/>
          <a:p>
            <a:r>
              <a:rPr lang="en-US" smtClean="0"/>
              <a:t>Bild auf Platzhalter ziehen oder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75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Photos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DC5E-2E8A-E344-B5AB-A6FBFD2DE03A}" type="datetime1">
              <a:rPr lang="de-DE" smtClean="0"/>
              <a:t>13.01.13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Social Weaving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8D4-85EA-ED4C-A450-C4D419260B05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815" y="1910580"/>
            <a:ext cx="4025280" cy="4947421"/>
          </a:xfrm>
        </p:spPr>
        <p:txBody>
          <a:bodyPr/>
          <a:lstStyle/>
          <a:p>
            <a:r>
              <a:rPr lang="en-US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7781" y="241570"/>
            <a:ext cx="4027314" cy="1470025"/>
          </a:xfrm>
        </p:spPr>
        <p:txBody>
          <a:bodyPr>
            <a:noAutofit/>
          </a:bodyPr>
          <a:lstStyle>
            <a:lvl1pPr algn="l">
              <a:defRPr sz="7200"/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723869" y="1910580"/>
            <a:ext cx="4025280" cy="4947421"/>
          </a:xfrm>
        </p:spPr>
        <p:txBody>
          <a:bodyPr/>
          <a:lstStyle/>
          <a:p>
            <a:r>
              <a:rPr lang="en-US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4723869" y="4"/>
            <a:ext cx="4025280" cy="182373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Bild auf Platzhalter ziehen oder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380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Phot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240F-1AB0-D043-907F-DC00EF2D5B24}" type="datetime1">
              <a:rPr lang="de-DE" smtClean="0"/>
              <a:t>13.01.13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Social Weaving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8D4-85EA-ED4C-A450-C4D419260B05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902906" y="1910580"/>
            <a:ext cx="7498887" cy="4947421"/>
          </a:xfrm>
        </p:spPr>
        <p:txBody>
          <a:bodyPr/>
          <a:lstStyle/>
          <a:p>
            <a:r>
              <a:rPr lang="en-US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7781" y="241570"/>
            <a:ext cx="8141368" cy="1470025"/>
          </a:xfrm>
        </p:spPr>
        <p:txBody>
          <a:bodyPr>
            <a:noAutofit/>
          </a:bodyPr>
          <a:lstStyle>
            <a:lvl1pPr algn="l">
              <a:defRPr sz="11200"/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836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01CE-F6D3-6642-970C-A363F3178FFC}" type="datetime1">
              <a:rPr lang="de-DE" smtClean="0"/>
              <a:t>13.01.13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Social Weaving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8D4-85EA-ED4C-A450-C4D419260B05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761791" y="1487211"/>
            <a:ext cx="7889669" cy="5359933"/>
          </a:xfrm>
        </p:spPr>
        <p:txBody>
          <a:bodyPr/>
          <a:lstStyle/>
          <a:p>
            <a:r>
              <a:rPr lang="en-US" smtClean="0"/>
              <a:t>Bild auf Platzhalter ziehen oder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0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1BF9-37D2-BA4F-B353-687C72DC06B6}" type="datetime1">
              <a:rPr lang="de-DE" smtClean="0"/>
              <a:t>13.01.13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Social Weaving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8D4-85EA-ED4C-A450-C4D419260B0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85800" y="2724656"/>
            <a:ext cx="7772400" cy="2532041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1800" baseline="0">
                <a:solidFill>
                  <a:srgbClr val="373C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Body Level One</a:t>
            </a:r>
          </a:p>
          <a:p>
            <a:r>
              <a:rPr lang="en-US" dirty="0" smtClean="0"/>
              <a:t>Body Level Two</a:t>
            </a:r>
          </a:p>
          <a:p>
            <a:r>
              <a:rPr lang="en-US" dirty="0" smtClean="0"/>
              <a:t>Body Level Three</a:t>
            </a:r>
          </a:p>
          <a:p>
            <a:r>
              <a:rPr lang="en-US" dirty="0" smtClean="0"/>
              <a:t>Body Level Four</a:t>
            </a:r>
          </a:p>
          <a:p>
            <a:r>
              <a:rPr lang="en-US" dirty="0" smtClean="0"/>
              <a:t>Body Level Five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942378"/>
            <a:ext cx="7772400" cy="1626807"/>
          </a:xfrm>
        </p:spPr>
        <p:txBody>
          <a:bodyPr>
            <a:noAutofit/>
          </a:bodyPr>
          <a:lstStyle>
            <a:lvl1pPr algn="l">
              <a:defRPr sz="11200"/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4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BF2E-4D2F-1C42-9C1B-CF7CD55A0305}" type="datetime1">
              <a:rPr lang="de-DE" smtClean="0"/>
              <a:t>13.01.13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Social Weaving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8D4-85EA-ED4C-A450-C4D419260B0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753508" y="1063755"/>
            <a:ext cx="7772400" cy="3780651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1800" baseline="0">
                <a:solidFill>
                  <a:srgbClr val="373C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Body Level One</a:t>
            </a:r>
          </a:p>
          <a:p>
            <a:r>
              <a:rPr lang="en-US" dirty="0" smtClean="0"/>
              <a:t>Body Level Two</a:t>
            </a:r>
          </a:p>
          <a:p>
            <a:r>
              <a:rPr lang="en-US" dirty="0" smtClean="0"/>
              <a:t>Body Level Three</a:t>
            </a:r>
          </a:p>
          <a:p>
            <a:r>
              <a:rPr lang="en-US" dirty="0" smtClean="0"/>
              <a:t>Body Level Four</a:t>
            </a:r>
          </a:p>
          <a:p>
            <a:r>
              <a:rPr lang="en-US" dirty="0" smtClean="0"/>
              <a:t>Body Level Five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676A-1312-E04F-9C88-E1E52788C330}" type="datetime1">
              <a:rPr lang="de-DE" smtClean="0"/>
              <a:t>13.01.13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Social Weaving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8D4-85EA-ED4C-A450-C4D419260B05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85800" y="2724657"/>
            <a:ext cx="7772400" cy="2833393"/>
          </a:xfrm>
        </p:spPr>
        <p:txBody>
          <a:bodyPr>
            <a:normAutofit/>
          </a:bodyPr>
          <a:lstStyle>
            <a:lvl1pPr marL="285750" indent="-285750" algn="l">
              <a:spcBef>
                <a:spcPts val="600"/>
              </a:spcBef>
              <a:buSzPct val="60000"/>
              <a:buFont typeface="Wingdings" charset="2"/>
              <a:buChar char="Ø"/>
              <a:defRPr sz="1800" baseline="0">
                <a:solidFill>
                  <a:srgbClr val="373C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Body Level One</a:t>
            </a:r>
          </a:p>
          <a:p>
            <a:r>
              <a:rPr lang="en-US" dirty="0" smtClean="0"/>
              <a:t>Body Level Two</a:t>
            </a:r>
          </a:p>
          <a:p>
            <a:r>
              <a:rPr lang="en-US" dirty="0" smtClean="0"/>
              <a:t>Body Level Three</a:t>
            </a:r>
          </a:p>
          <a:p>
            <a:r>
              <a:rPr lang="en-US" dirty="0" smtClean="0"/>
              <a:t>Body Level Four</a:t>
            </a:r>
          </a:p>
          <a:p>
            <a:r>
              <a:rPr lang="en-US" dirty="0" smtClean="0"/>
              <a:t>Body Level Five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898204"/>
            <a:ext cx="7772400" cy="1670981"/>
          </a:xfrm>
        </p:spPr>
        <p:txBody>
          <a:bodyPr>
            <a:noAutofit/>
          </a:bodyPr>
          <a:lstStyle>
            <a:lvl1pPr algn="l">
              <a:defRPr sz="11200"/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4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FD00-75F1-BC44-9F72-8ABCBA545AFB}" type="datetime1">
              <a:rPr lang="de-DE" smtClean="0"/>
              <a:t>13.01.13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Social Weaving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8D4-85EA-ED4C-A450-C4D419260B05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85800" y="977003"/>
            <a:ext cx="7772400" cy="4494203"/>
          </a:xfrm>
        </p:spPr>
        <p:txBody>
          <a:bodyPr>
            <a:normAutofit/>
          </a:bodyPr>
          <a:lstStyle>
            <a:lvl1pPr marL="285750" indent="-285750" algn="l">
              <a:spcBef>
                <a:spcPts val="600"/>
              </a:spcBef>
              <a:buSzPct val="60000"/>
              <a:buFont typeface="Wingdings" charset="2"/>
              <a:buChar char="Ø"/>
              <a:defRPr sz="1800" baseline="0">
                <a:solidFill>
                  <a:srgbClr val="373C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Body Level One</a:t>
            </a:r>
          </a:p>
          <a:p>
            <a:r>
              <a:rPr lang="en-US" dirty="0" smtClean="0"/>
              <a:t>Body Level Two</a:t>
            </a:r>
          </a:p>
          <a:p>
            <a:r>
              <a:rPr lang="en-US" dirty="0" smtClean="0"/>
              <a:t>Body Level Three</a:t>
            </a:r>
          </a:p>
          <a:p>
            <a:r>
              <a:rPr lang="en-US" dirty="0" smtClean="0"/>
              <a:t>Body Level Four</a:t>
            </a:r>
          </a:p>
          <a:p>
            <a:r>
              <a:rPr lang="en-US" dirty="0" smtClean="0"/>
              <a:t>Body Level Five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0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3E9-88A2-DC4A-A94F-F716A031A937}" type="datetime1">
              <a:rPr lang="de-DE" smtClean="0"/>
              <a:t>13.01.13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Social Weaving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8D4-85EA-ED4C-A450-C4D419260B05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85800" y="2724658"/>
            <a:ext cx="7772400" cy="3278471"/>
          </a:xfrm>
        </p:spPr>
        <p:txBody>
          <a:bodyPr numCol="2">
            <a:normAutofit/>
          </a:bodyPr>
          <a:lstStyle>
            <a:lvl1pPr marL="285750" indent="-285750" algn="l">
              <a:spcBef>
                <a:spcPts val="600"/>
              </a:spcBef>
              <a:buSzPct val="60000"/>
              <a:buFont typeface="Wingdings" charset="2"/>
              <a:buChar char="Ø"/>
              <a:defRPr sz="1800" baseline="0">
                <a:solidFill>
                  <a:srgbClr val="373C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Body Level One</a:t>
            </a:r>
          </a:p>
          <a:p>
            <a:r>
              <a:rPr lang="en-US" dirty="0" smtClean="0"/>
              <a:t>Body Level Two</a:t>
            </a:r>
          </a:p>
          <a:p>
            <a:r>
              <a:rPr lang="en-US" dirty="0" smtClean="0"/>
              <a:t>Body Level Three</a:t>
            </a:r>
          </a:p>
          <a:p>
            <a:r>
              <a:rPr lang="en-US" dirty="0" smtClean="0"/>
              <a:t>Body Level Four</a:t>
            </a:r>
          </a:p>
          <a:p>
            <a:r>
              <a:rPr lang="en-US" dirty="0" smtClean="0"/>
              <a:t>Body Level Five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898204"/>
            <a:ext cx="7772400" cy="1670981"/>
          </a:xfrm>
        </p:spPr>
        <p:txBody>
          <a:bodyPr>
            <a:noAutofit/>
          </a:bodyPr>
          <a:lstStyle>
            <a:lvl1pPr algn="l">
              <a:defRPr sz="11200"/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0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76AE-7E41-0449-AA46-06AE690ED502}" type="datetime1">
              <a:rPr lang="de-DE" smtClean="0"/>
              <a:t>13.01.13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Social Weaving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8D4-85EA-ED4C-A450-C4D419260B05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96655" y="792371"/>
            <a:ext cx="7772400" cy="4993644"/>
          </a:xfrm>
        </p:spPr>
        <p:txBody>
          <a:bodyPr numCol="2">
            <a:normAutofit/>
          </a:bodyPr>
          <a:lstStyle>
            <a:lvl1pPr marL="285750" indent="-285750" algn="l">
              <a:spcBef>
                <a:spcPts val="600"/>
              </a:spcBef>
              <a:buSzPct val="60000"/>
              <a:buFont typeface="Wingdings" charset="2"/>
              <a:buChar char="Ø"/>
              <a:defRPr sz="1800" baseline="0">
                <a:solidFill>
                  <a:srgbClr val="373C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Body Level One</a:t>
            </a:r>
          </a:p>
          <a:p>
            <a:r>
              <a:rPr lang="en-US" dirty="0" smtClean="0"/>
              <a:t>Body Level Two</a:t>
            </a:r>
          </a:p>
          <a:p>
            <a:r>
              <a:rPr lang="en-US" dirty="0" smtClean="0"/>
              <a:t>Body Level Three</a:t>
            </a:r>
          </a:p>
          <a:p>
            <a:r>
              <a:rPr lang="en-US" dirty="0" smtClean="0"/>
              <a:t>Body Level Four</a:t>
            </a:r>
          </a:p>
          <a:p>
            <a:r>
              <a:rPr lang="en-US" dirty="0" smtClean="0"/>
              <a:t>Body Level Five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9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DB71-D679-904E-8466-0DA295DAD714}" type="datetime1">
              <a:rPr lang="de-DE" smtClean="0"/>
              <a:t>13.01.13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Social Weaving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8D4-85EA-ED4C-A450-C4D419260B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CF72-AF8E-6F48-AD44-DF264F19AFDF}" type="datetime1">
              <a:rPr lang="de-DE" smtClean="0"/>
              <a:t>13.01.13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Social Weaving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8D4-85EA-ED4C-A450-C4D419260B05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85800" y="2789793"/>
            <a:ext cx="3677919" cy="4068212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1800" baseline="0">
                <a:solidFill>
                  <a:srgbClr val="373C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Body Level One</a:t>
            </a:r>
          </a:p>
          <a:p>
            <a:r>
              <a:rPr lang="en-US" dirty="0" smtClean="0"/>
              <a:t>Body Level Two</a:t>
            </a:r>
          </a:p>
          <a:p>
            <a:r>
              <a:rPr lang="en-US" dirty="0" smtClean="0"/>
              <a:t>Body Level Three</a:t>
            </a:r>
          </a:p>
          <a:p>
            <a:r>
              <a:rPr lang="en-US" dirty="0" smtClean="0"/>
              <a:t>Body Level Four</a:t>
            </a:r>
          </a:p>
          <a:p>
            <a:r>
              <a:rPr lang="en-US" dirty="0" smtClean="0"/>
              <a:t>Body Level Five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812287"/>
            <a:ext cx="7772400" cy="1690904"/>
          </a:xfrm>
        </p:spPr>
        <p:txBody>
          <a:bodyPr>
            <a:noAutofit/>
          </a:bodyPr>
          <a:lstStyle>
            <a:lvl1pPr algn="l">
              <a:defRPr sz="11200"/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819650" y="2789796"/>
            <a:ext cx="3638550" cy="4068209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Bild auf Platzhalter ziehen oder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58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5645" y="36150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645" y="1853577"/>
            <a:ext cx="8229600" cy="423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 </a:t>
            </a:r>
            <a:r>
              <a:rPr lang="en-US" dirty="0" err="1" smtClean="0"/>
              <a:t>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9360" y="6366920"/>
            <a:ext cx="12526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4B84E-6999-084C-AA47-6AAC39692A90}" type="datetime1">
              <a:rPr lang="de-DE" smtClean="0"/>
              <a:t>13.01.13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40254" y="636692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Social Weaving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30294" y="6366920"/>
            <a:ext cx="1524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9B8D4-85EA-ED4C-A450-C4D419260B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495056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495056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95056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95056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95056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95056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01761"/>
            <a:ext cx="7772400" cy="3099871"/>
          </a:xfrm>
        </p:spPr>
        <p:txBody>
          <a:bodyPr/>
          <a:lstStyle/>
          <a:p>
            <a:r>
              <a:rPr lang="en-US" sz="5000" dirty="0"/>
              <a:t>A Platform for Weaving Web </a:t>
            </a:r>
            <a:r>
              <a:rPr lang="en-US" sz="5000" dirty="0" smtClean="0"/>
              <a:t>2.0 </a:t>
            </a:r>
            <a:r>
              <a:rPr lang="en-US" sz="5000" dirty="0"/>
              <a:t>Features into Web-based Applications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0729" y="4942841"/>
            <a:ext cx="4052587" cy="1672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11200" kern="1200">
                <a:solidFill>
                  <a:srgbClr val="495056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algn="l"/>
            <a:r>
              <a:rPr lang="en-US" sz="1600" dirty="0" smtClean="0"/>
              <a:t>Supervisor:</a:t>
            </a:r>
          </a:p>
          <a:p>
            <a:pPr algn="l"/>
            <a:r>
              <a:rPr lang="en-US" sz="2000" dirty="0" smtClean="0"/>
              <a:t>Dr. Michael </a:t>
            </a:r>
            <a:r>
              <a:rPr lang="en-US" sz="2000" b="1" dirty="0" err="1" smtClean="0"/>
              <a:t>Felderer</a:t>
            </a:r>
            <a:endParaRPr lang="en-US" sz="2000" b="1" dirty="0" smtClean="0"/>
          </a:p>
          <a:p>
            <a:pPr algn="l"/>
            <a:endParaRPr lang="en-US" sz="2000" b="1" dirty="0"/>
          </a:p>
          <a:p>
            <a:pPr algn="l"/>
            <a:r>
              <a:rPr lang="en-US" sz="1600"/>
              <a:t>In </a:t>
            </a:r>
            <a:r>
              <a:rPr lang="en-US" sz="1600" smtClean="0"/>
              <a:t>collaboration:</a:t>
            </a:r>
            <a:endParaRPr lang="en-US" sz="1600" dirty="0"/>
          </a:p>
          <a:p>
            <a:pPr algn="l"/>
            <a:r>
              <a:rPr lang="en-US" sz="2000" dirty="0"/>
              <a:t>Dr. Dirk </a:t>
            </a:r>
            <a:r>
              <a:rPr lang="en-US" sz="2000" b="1" dirty="0" err="1"/>
              <a:t>Draheim</a:t>
            </a:r>
            <a:endParaRPr lang="en-US" sz="2000" b="1" dirty="0"/>
          </a:p>
          <a:p>
            <a:pPr algn="l"/>
            <a:endParaRPr lang="en-US" sz="20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6171" y="5575450"/>
            <a:ext cx="2244057" cy="784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11200" kern="1200">
                <a:solidFill>
                  <a:srgbClr val="495056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algn="l"/>
            <a:r>
              <a:rPr lang="en-US" sz="1600" dirty="0" smtClean="0"/>
              <a:t>By:</a:t>
            </a:r>
          </a:p>
          <a:p>
            <a:pPr algn="l"/>
            <a:r>
              <a:rPr lang="en-US" sz="2000" dirty="0" smtClean="0"/>
              <a:t>Viktor </a:t>
            </a:r>
            <a:r>
              <a:rPr lang="en-US" sz="2000" b="1" dirty="0" err="1" smtClean="0"/>
              <a:t>Pekar</a:t>
            </a:r>
            <a:endParaRPr lang="en-US" sz="20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51344" y="4749193"/>
            <a:ext cx="2244057" cy="784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11200" kern="1200">
                <a:solidFill>
                  <a:srgbClr val="495056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sz="2000" b="1" dirty="0" err="1" smtClean="0"/>
              <a:t>Masterseminar</a:t>
            </a:r>
            <a:r>
              <a:rPr lang="en-US" sz="2000" b="1" dirty="0" smtClean="0"/>
              <a:t> QE</a:t>
            </a:r>
          </a:p>
          <a:p>
            <a:r>
              <a:rPr lang="en-US" sz="2000" b="1" dirty="0" smtClean="0"/>
              <a:t>14.01.2013</a:t>
            </a:r>
            <a:endParaRPr lang="en-US" sz="2000" b="1" dirty="0"/>
          </a:p>
        </p:txBody>
      </p:sp>
      <p:pic>
        <p:nvPicPr>
          <p:cNvPr id="6" name="Bild 5" descr="socialwea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6047">
            <a:off x="6483773" y="4091949"/>
            <a:ext cx="2234861" cy="219193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30729" y="5572521"/>
            <a:ext cx="2787699" cy="784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11200" kern="1200">
                <a:solidFill>
                  <a:srgbClr val="495056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algn="l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87945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3"/>
          </p:nvPr>
        </p:nvSpPr>
        <p:spPr>
          <a:xfrm>
            <a:off x="685799" y="2724657"/>
            <a:ext cx="8166395" cy="3251000"/>
          </a:xfrm>
        </p:spPr>
        <p:txBody>
          <a:bodyPr>
            <a:noAutofit/>
          </a:bodyPr>
          <a:lstStyle/>
          <a:p>
            <a:pPr>
              <a:buFont typeface="Wingdings" charset="0"/>
              <a:buChar char="Ø"/>
            </a:pPr>
            <a:r>
              <a:rPr lang="en-US" sz="2200" dirty="0" smtClean="0"/>
              <a:t>A </a:t>
            </a:r>
            <a:r>
              <a:rPr lang="en-US" sz="2200" b="1" dirty="0" smtClean="0"/>
              <a:t>server based service </a:t>
            </a:r>
            <a:r>
              <a:rPr lang="en-US" sz="2200" dirty="0" smtClean="0"/>
              <a:t>needs to be able to synchronize different views from different clients</a:t>
            </a:r>
            <a:endParaRPr lang="en-US" sz="2200" dirty="0"/>
          </a:p>
          <a:p>
            <a:pPr>
              <a:buFont typeface="Wingdings" charset="0"/>
              <a:buChar char="Ø"/>
            </a:pPr>
            <a:r>
              <a:rPr lang="en-US" sz="2200" dirty="0" smtClean="0"/>
              <a:t>Server should have no knowledge about anything on </a:t>
            </a:r>
            <a:r>
              <a:rPr lang="en-US" sz="2200" dirty="0" smtClean="0"/>
              <a:t>the client </a:t>
            </a:r>
            <a:r>
              <a:rPr lang="en-US" sz="2200" dirty="0" smtClean="0"/>
              <a:t>side (like web application, browser, …)</a:t>
            </a:r>
          </a:p>
        </p:txBody>
      </p:sp>
      <p:sp>
        <p:nvSpPr>
          <p:cNvPr id="6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342900" indent="-342900" algn="ctr"/>
            <a:r>
              <a:rPr lang="en-US" sz="3200" b="1" dirty="0"/>
              <a:t>Server</a:t>
            </a:r>
            <a:r>
              <a:rPr lang="en-US" sz="3200" dirty="0"/>
              <a:t> application that synchronizes views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D49E-45E5-014F-A3CD-15A8B050D04C}" type="datetime1">
              <a:rPr lang="de-DE" smtClean="0"/>
              <a:t>13.01.13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Social Weaving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8D4-85EA-ED4C-A450-C4D419260B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05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3"/>
          </p:nvPr>
        </p:nvSpPr>
        <p:spPr>
          <a:xfrm>
            <a:off x="685799" y="2724657"/>
            <a:ext cx="8166395" cy="3251000"/>
          </a:xfrm>
        </p:spPr>
        <p:txBody>
          <a:bodyPr>
            <a:noAutofit/>
          </a:bodyPr>
          <a:lstStyle/>
          <a:p>
            <a:pPr>
              <a:buFont typeface="Wingdings" charset="0"/>
              <a:buChar char="Ø"/>
            </a:pPr>
            <a:r>
              <a:rPr lang="en-US" sz="2200" dirty="0" smtClean="0"/>
              <a:t>the communication between server and clients needs to be a </a:t>
            </a:r>
            <a:r>
              <a:rPr lang="en-US" sz="2200" b="1" dirty="0" smtClean="0"/>
              <a:t>uniform protocol </a:t>
            </a:r>
            <a:r>
              <a:rPr lang="en-US" sz="2200" dirty="0" smtClean="0"/>
              <a:t> that might be used with different clients and different web applications</a:t>
            </a:r>
            <a:endParaRPr lang="en-US" sz="2200" dirty="0"/>
          </a:p>
          <a:p>
            <a:pPr>
              <a:buFont typeface="Wingdings" charset="0"/>
              <a:buChar char="Ø"/>
            </a:pPr>
            <a:endParaRPr lang="en-US" sz="2200" b="1" dirty="0" smtClean="0"/>
          </a:p>
        </p:txBody>
      </p:sp>
      <p:sp>
        <p:nvSpPr>
          <p:cNvPr id="6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342900" indent="-342900"/>
            <a:r>
              <a:rPr lang="en-US" sz="3200" b="1" dirty="0"/>
              <a:t>Communication</a:t>
            </a:r>
            <a:r>
              <a:rPr lang="en-US" sz="3200" dirty="0"/>
              <a:t> to server application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4546-D540-E74E-B8A0-858A6745D573}" type="datetime1">
              <a:rPr lang="de-DE" smtClean="0"/>
              <a:t>13.01.13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Social Weaving</a:t>
            </a:r>
            <a:endParaRPr lang="en-US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8D4-85EA-ED4C-A450-C4D419260B0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4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3"/>
          </p:nvPr>
        </p:nvSpPr>
        <p:spPr>
          <a:xfrm>
            <a:off x="685799" y="2724657"/>
            <a:ext cx="8166395" cy="3251000"/>
          </a:xfrm>
        </p:spPr>
        <p:txBody>
          <a:bodyPr>
            <a:noAutofit/>
          </a:bodyPr>
          <a:lstStyle/>
          <a:p>
            <a:pPr>
              <a:buFont typeface="Wingdings" charset="0"/>
              <a:buChar char="Ø"/>
            </a:pPr>
            <a:r>
              <a:rPr lang="en-US" sz="2200" dirty="0" smtClean="0"/>
              <a:t>most challenging part in social weaving</a:t>
            </a:r>
          </a:p>
          <a:p>
            <a:pPr>
              <a:buFont typeface="Wingdings" charset="0"/>
              <a:buChar char="Ø"/>
            </a:pPr>
            <a:r>
              <a:rPr lang="en-US" sz="2200" b="1" dirty="0" smtClean="0"/>
              <a:t>unique identification </a:t>
            </a:r>
            <a:r>
              <a:rPr lang="en-US" sz="2200" dirty="0" smtClean="0"/>
              <a:t>along different user sessions depends highly on the web application</a:t>
            </a:r>
          </a:p>
          <a:p>
            <a:pPr>
              <a:buFont typeface="Wingdings" charset="0"/>
              <a:buChar char="Ø"/>
            </a:pPr>
            <a:r>
              <a:rPr lang="en-US" sz="2200" dirty="0" smtClean="0"/>
              <a:t>a generic solution is probably not possible</a:t>
            </a:r>
          </a:p>
          <a:p>
            <a:pPr>
              <a:buFont typeface="Wingdings" charset="0"/>
              <a:buChar char="Ø"/>
            </a:pPr>
            <a:r>
              <a:rPr lang="en-US" sz="2200" dirty="0" smtClean="0"/>
              <a:t>an </a:t>
            </a:r>
            <a:r>
              <a:rPr lang="en-US" sz="2200" b="1" dirty="0" smtClean="0"/>
              <a:t>extensible framework </a:t>
            </a:r>
            <a:r>
              <a:rPr lang="en-US" sz="2200" dirty="0" smtClean="0"/>
              <a:t>should provide web application specific functionality so that users can write their own scripts to support an new web application</a:t>
            </a:r>
            <a:endParaRPr lang="en-US" sz="2200" b="1" dirty="0" smtClean="0"/>
          </a:p>
        </p:txBody>
      </p:sp>
      <p:sp>
        <p:nvSpPr>
          <p:cNvPr id="6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342900" indent="-342900" algn="ctr"/>
            <a:r>
              <a:rPr lang="en-US" sz="3200" b="1" dirty="0"/>
              <a:t>Identifying</a:t>
            </a:r>
            <a:r>
              <a:rPr lang="en-US" sz="3200" dirty="0"/>
              <a:t> web elements across different user sessions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CF05-4D5A-6A49-B9FB-3569967A8C80}" type="datetime1">
              <a:rPr lang="de-DE" smtClean="0"/>
              <a:t>13.01.13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Social Weaving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8D4-85EA-ED4C-A450-C4D419260B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61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89360" y="1527621"/>
            <a:ext cx="7772400" cy="1670981"/>
          </a:xfrm>
        </p:spPr>
        <p:txBody>
          <a:bodyPr/>
          <a:lstStyle/>
          <a:p>
            <a:pPr algn="ctr"/>
            <a:r>
              <a:rPr lang="en-US" sz="5000" dirty="0" smtClean="0"/>
              <a:t>Introducing</a:t>
            </a:r>
            <a:r>
              <a:rPr lang="en-US" sz="5000" b="1" dirty="0" smtClean="0"/>
              <a:t> </a:t>
            </a:r>
            <a:br>
              <a:rPr lang="en-US" sz="5000" b="1" dirty="0" smtClean="0"/>
            </a:br>
            <a:r>
              <a:rPr lang="en-US" sz="5000" b="1" dirty="0" smtClean="0"/>
              <a:t>Social Weaver</a:t>
            </a:r>
            <a:endParaRPr lang="en-US" sz="5000" b="1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774F-B067-9A4A-8163-37CAAE188593}" type="datetime1">
              <a:rPr lang="de-DE" smtClean="0"/>
              <a:t>13.01.13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Social Weaving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8D4-85EA-ED4C-A450-C4D419260B05}" type="slidenum">
              <a:rPr lang="en-US" smtClean="0"/>
              <a:t>13</a:t>
            </a:fld>
            <a:endParaRPr lang="en-US"/>
          </a:p>
        </p:txBody>
      </p:sp>
      <p:pic>
        <p:nvPicPr>
          <p:cNvPr id="2" name="Bild 1" descr="socialwea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4" y="127122"/>
            <a:ext cx="3532408" cy="346456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4924990" y="3199647"/>
            <a:ext cx="38032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i="1" dirty="0" err="1">
                <a:latin typeface="Helvetica Neue Light"/>
                <a:cs typeface="Helvetica Neue Light"/>
              </a:rPr>
              <a:t>Social</a:t>
            </a:r>
            <a:r>
              <a:rPr lang="de-DE" i="1" dirty="0">
                <a:latin typeface="Helvetica Neue Light"/>
                <a:cs typeface="Helvetica Neue Light"/>
              </a:rPr>
              <a:t> Weaver (</a:t>
            </a:r>
            <a:r>
              <a:rPr lang="de-DE" i="1" dirty="0" err="1">
                <a:latin typeface="Helvetica Neue Light"/>
                <a:cs typeface="Helvetica Neue Light"/>
              </a:rPr>
              <a:t>Philetairus</a:t>
            </a:r>
            <a:r>
              <a:rPr lang="de-DE" i="1" dirty="0">
                <a:latin typeface="Helvetica Neue Light"/>
                <a:cs typeface="Helvetica Neue Light"/>
              </a:rPr>
              <a:t> </a:t>
            </a:r>
            <a:r>
              <a:rPr lang="de-DE" i="1" dirty="0" err="1">
                <a:latin typeface="Helvetica Neue Light"/>
                <a:cs typeface="Helvetica Neue Light"/>
              </a:rPr>
              <a:t>socius</a:t>
            </a:r>
            <a:r>
              <a:rPr lang="de-DE" i="1" dirty="0">
                <a:latin typeface="Helvetica Neue Light"/>
                <a:cs typeface="Helvetica Neue Light"/>
              </a:rPr>
              <a:t>) </a:t>
            </a:r>
            <a:r>
              <a:rPr lang="de-DE" i="1" dirty="0" err="1">
                <a:latin typeface="Helvetica Neue Light"/>
                <a:cs typeface="Helvetica Neue Light"/>
              </a:rPr>
              <a:t>is</a:t>
            </a:r>
            <a:r>
              <a:rPr lang="de-DE" i="1" dirty="0">
                <a:latin typeface="Helvetica Neue Light"/>
                <a:cs typeface="Helvetica Neue Light"/>
              </a:rPr>
              <a:t> a </a:t>
            </a:r>
            <a:r>
              <a:rPr lang="de-DE" i="1" dirty="0" err="1">
                <a:latin typeface="Helvetica Neue Light"/>
                <a:cs typeface="Helvetica Neue Light"/>
              </a:rPr>
              <a:t>species</a:t>
            </a:r>
            <a:r>
              <a:rPr lang="de-DE" i="1" dirty="0">
                <a:latin typeface="Helvetica Neue Light"/>
                <a:cs typeface="Helvetica Neue Light"/>
              </a:rPr>
              <a:t> </a:t>
            </a:r>
            <a:r>
              <a:rPr lang="de-DE" i="1" dirty="0" err="1">
                <a:latin typeface="Helvetica Neue Light"/>
                <a:cs typeface="Helvetica Neue Light"/>
              </a:rPr>
              <a:t>of</a:t>
            </a:r>
            <a:r>
              <a:rPr lang="de-DE" i="1" dirty="0">
                <a:latin typeface="Helvetica Neue Light"/>
                <a:cs typeface="Helvetica Neue Light"/>
              </a:rPr>
              <a:t> </a:t>
            </a:r>
            <a:r>
              <a:rPr lang="de-DE" i="1" dirty="0" err="1">
                <a:latin typeface="Helvetica Neue Light"/>
                <a:cs typeface="Helvetica Neue Light"/>
              </a:rPr>
              <a:t>bird</a:t>
            </a:r>
            <a:r>
              <a:rPr lang="de-DE" i="1" dirty="0">
                <a:latin typeface="Helvetica Neue Light"/>
                <a:cs typeface="Helvetica Neue Light"/>
              </a:rPr>
              <a:t> in </a:t>
            </a:r>
            <a:r>
              <a:rPr lang="de-DE" i="1" dirty="0" err="1">
                <a:latin typeface="Helvetica Neue Light"/>
                <a:cs typeface="Helvetica Neue Light"/>
              </a:rPr>
              <a:t>the</a:t>
            </a:r>
            <a:r>
              <a:rPr lang="de-DE" i="1" dirty="0">
                <a:latin typeface="Helvetica Neue Light"/>
                <a:cs typeface="Helvetica Neue Light"/>
              </a:rPr>
              <a:t> </a:t>
            </a:r>
            <a:r>
              <a:rPr lang="de-DE" i="1" dirty="0" err="1">
                <a:latin typeface="Helvetica Neue Light"/>
                <a:cs typeface="Helvetica Neue Light"/>
              </a:rPr>
              <a:t>Passeridae</a:t>
            </a:r>
            <a:r>
              <a:rPr lang="de-DE" i="1" dirty="0">
                <a:latin typeface="Helvetica Neue Light"/>
                <a:cs typeface="Helvetica Neue Light"/>
              </a:rPr>
              <a:t> </a:t>
            </a:r>
            <a:r>
              <a:rPr lang="de-DE" i="1" dirty="0" err="1">
                <a:latin typeface="Helvetica Neue Light"/>
                <a:cs typeface="Helvetica Neue Light"/>
              </a:rPr>
              <a:t>family</a:t>
            </a:r>
            <a:r>
              <a:rPr lang="de-DE" i="1" dirty="0">
                <a:latin typeface="Helvetica Neue Light"/>
                <a:cs typeface="Helvetica Neue Light"/>
              </a:rPr>
              <a:t> </a:t>
            </a:r>
            <a:r>
              <a:rPr lang="de-DE" i="1" dirty="0" err="1">
                <a:latin typeface="Helvetica Neue Light"/>
                <a:cs typeface="Helvetica Neue Light"/>
              </a:rPr>
              <a:t>endemic</a:t>
            </a:r>
            <a:r>
              <a:rPr lang="de-DE" i="1" dirty="0">
                <a:latin typeface="Helvetica Neue Light"/>
                <a:cs typeface="Helvetica Neue Light"/>
              </a:rPr>
              <a:t> </a:t>
            </a:r>
            <a:r>
              <a:rPr lang="de-DE" i="1" dirty="0" err="1">
                <a:latin typeface="Helvetica Neue Light"/>
                <a:cs typeface="Helvetica Neue Light"/>
              </a:rPr>
              <a:t>to</a:t>
            </a:r>
            <a:r>
              <a:rPr lang="de-DE" i="1" dirty="0">
                <a:latin typeface="Helvetica Neue Light"/>
                <a:cs typeface="Helvetica Neue Light"/>
              </a:rPr>
              <a:t> Southern </a:t>
            </a:r>
            <a:r>
              <a:rPr lang="de-DE" i="1" dirty="0" err="1">
                <a:latin typeface="Helvetica Neue Light"/>
                <a:cs typeface="Helvetica Neue Light"/>
              </a:rPr>
              <a:t>Africa</a:t>
            </a:r>
            <a:endParaRPr lang="de-DE" i="1" dirty="0">
              <a:latin typeface="Helvetica Neue Light"/>
              <a:cs typeface="Helvetica Neue Light"/>
            </a:endParaRPr>
          </a:p>
          <a:p>
            <a:endParaRPr lang="de-DE" i="1" dirty="0" err="1">
              <a:latin typeface="Helvetica Neue Light"/>
              <a:cs typeface="Helvetica Neue Light"/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60" y="3291500"/>
            <a:ext cx="4587393" cy="344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37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sowe-prototype-use-c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4" y="686772"/>
            <a:ext cx="8929267" cy="6171228"/>
          </a:xfrm>
          <a:prstGeom prst="rect">
            <a:avLst/>
          </a:prstGeom>
        </p:spPr>
      </p:pic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FD6C-589E-5D45-93B7-2CABFD123BD6}" type="datetime1">
              <a:rPr lang="de-DE" smtClean="0"/>
              <a:t>13.01.13</a:t>
            </a:fld>
            <a:endParaRPr lang="en-US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Social Weaving</a:t>
            </a:r>
            <a:endParaRPr lang="en-US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8D4-85EA-ED4C-A450-C4D419260B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5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3"/>
          </p:nvPr>
        </p:nvSpPr>
        <p:spPr>
          <a:xfrm>
            <a:off x="685799" y="2483632"/>
            <a:ext cx="8166395" cy="3883288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200" dirty="0" smtClean="0"/>
              <a:t>An user opens an URL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The Browser-Plugin (Client) send a triplet to our web service (Server) [</a:t>
            </a:r>
            <a:r>
              <a:rPr lang="en-US" sz="2200" dirty="0" err="1" smtClean="0"/>
              <a:t>UserId</a:t>
            </a:r>
            <a:r>
              <a:rPr lang="en-US" sz="2200" dirty="0" smtClean="0"/>
              <a:t>, Timestamp, Content]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The server checks if there is any existing content for this URL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The server returns already existing content back to the client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The client displays the received content (if any) in the browser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The user may modify or add social content</a:t>
            </a:r>
          </a:p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endParaRPr lang="en-US" sz="2200" dirty="0" smtClean="0"/>
          </a:p>
        </p:txBody>
      </p:sp>
      <p:sp>
        <p:nvSpPr>
          <p:cNvPr id="6" name="Title 2"/>
          <p:cNvSpPr>
            <a:spLocks noGrp="1"/>
          </p:cNvSpPr>
          <p:nvPr>
            <p:ph type="ctrTitle"/>
          </p:nvPr>
        </p:nvSpPr>
        <p:spPr>
          <a:xfrm>
            <a:off x="685800" y="898205"/>
            <a:ext cx="7772400" cy="1286646"/>
          </a:xfrm>
        </p:spPr>
        <p:txBody>
          <a:bodyPr/>
          <a:lstStyle/>
          <a:p>
            <a:pPr marL="342900" indent="-342900" algn="ctr"/>
            <a:r>
              <a:rPr lang="en-US" sz="3200" dirty="0" smtClean="0"/>
              <a:t>Step-By-Step Example </a:t>
            </a:r>
            <a:br>
              <a:rPr lang="en-US" sz="3200" dirty="0" smtClean="0"/>
            </a:br>
            <a:r>
              <a:rPr lang="en-US" sz="3200" dirty="0" smtClean="0"/>
              <a:t>using the new Requirements</a:t>
            </a:r>
            <a:endParaRPr lang="en-US" sz="32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B7F2-8B87-A341-8893-3BEFB1A05068}" type="datetime1">
              <a:rPr lang="de-DE" smtClean="0"/>
              <a:t>13.01.13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Social Weaving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8D4-85EA-ED4C-A450-C4D419260B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24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3"/>
          </p:nvPr>
        </p:nvSpPr>
        <p:spPr>
          <a:xfrm>
            <a:off x="685799" y="2483632"/>
            <a:ext cx="8166395" cy="3492025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200" dirty="0" smtClean="0"/>
              <a:t>Client sends new or modified data to the server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200" dirty="0" smtClean="0"/>
              <a:t>Server answers with a synchronized response (in case other users modified content in between)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200" dirty="0" smtClean="0"/>
              <a:t>Client redraws new content </a:t>
            </a:r>
          </a:p>
          <a:p>
            <a:pPr marL="457200" indent="-457200">
              <a:buFont typeface="+mj-lt"/>
              <a:buAutoNum type="arabicPeriod" startAt="7"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</p:txBody>
      </p:sp>
      <p:sp>
        <p:nvSpPr>
          <p:cNvPr id="6" name="Title 2"/>
          <p:cNvSpPr>
            <a:spLocks noGrp="1"/>
          </p:cNvSpPr>
          <p:nvPr>
            <p:ph type="ctrTitle"/>
          </p:nvPr>
        </p:nvSpPr>
        <p:spPr>
          <a:xfrm>
            <a:off x="685800" y="898205"/>
            <a:ext cx="7772400" cy="1286646"/>
          </a:xfrm>
        </p:spPr>
        <p:txBody>
          <a:bodyPr/>
          <a:lstStyle/>
          <a:p>
            <a:pPr marL="342900" indent="-342900" algn="ctr"/>
            <a:r>
              <a:rPr lang="en-US" sz="3200" dirty="0" smtClean="0"/>
              <a:t>Step-By-Step Example </a:t>
            </a:r>
            <a:br>
              <a:rPr lang="en-US" sz="3200" dirty="0" smtClean="0"/>
            </a:br>
            <a:r>
              <a:rPr lang="en-US" sz="3200" dirty="0" smtClean="0"/>
              <a:t>using the new Requirements</a:t>
            </a:r>
            <a:endParaRPr lang="en-US" sz="32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B7F2-8B87-A341-8893-3BEFB1A05068}" type="datetime1">
              <a:rPr lang="de-DE" smtClean="0"/>
              <a:t>13.01.13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Social Weaving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8D4-85EA-ED4C-A450-C4D419260B05}" type="slidenum">
              <a:rPr lang="en-US" smtClean="0"/>
              <a:t>16</a:t>
            </a:fld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1381988" y="272639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9397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ctrTitle"/>
          </p:nvPr>
        </p:nvSpPr>
        <p:spPr>
          <a:xfrm>
            <a:off x="802429" y="2711008"/>
            <a:ext cx="7772400" cy="1286646"/>
          </a:xfrm>
        </p:spPr>
        <p:txBody>
          <a:bodyPr/>
          <a:lstStyle/>
          <a:p>
            <a:pPr marL="342900" indent="-342900" algn="ctr"/>
            <a:r>
              <a:rPr lang="en-US" sz="4000" dirty="0" smtClean="0"/>
              <a:t>Some more </a:t>
            </a:r>
            <a:r>
              <a:rPr lang="en-US" sz="4000" b="1" dirty="0" smtClean="0"/>
              <a:t>Details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r>
              <a:rPr lang="en-US" sz="4000" dirty="0" smtClean="0"/>
              <a:t>about Social Weaver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I</a:t>
            </a:r>
            <a:r>
              <a:rPr lang="en-US" sz="4000" dirty="0" smtClean="0"/>
              <a:t>nnards</a:t>
            </a:r>
            <a:endParaRPr lang="en-US" sz="4000" b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B7F2-8B87-A341-8893-3BEFB1A05068}" type="datetime1">
              <a:rPr lang="de-DE" smtClean="0"/>
              <a:t>13.01.13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Social Weaving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8D4-85EA-ED4C-A450-C4D419260B05}" type="slidenum">
              <a:rPr lang="en-US" smtClean="0"/>
              <a:t>17</a:t>
            </a:fld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1381988" y="272639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437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3"/>
          </p:nvPr>
        </p:nvSpPr>
        <p:spPr>
          <a:xfrm>
            <a:off x="685799" y="2483632"/>
            <a:ext cx="8166395" cy="3492025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200" dirty="0" smtClean="0"/>
              <a:t>Hooks are hooking to an explicit element in a web application</a:t>
            </a:r>
          </a:p>
          <a:p>
            <a:pPr>
              <a:buFontTx/>
              <a:buChar char="-"/>
            </a:pPr>
            <a:r>
              <a:rPr lang="en-US" sz="2200" dirty="0" smtClean="0"/>
              <a:t>uniform and generic way to express and hold information</a:t>
            </a:r>
          </a:p>
          <a:p>
            <a:pPr>
              <a:buFontTx/>
              <a:buChar char="-"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</p:txBody>
      </p:sp>
      <p:sp>
        <p:nvSpPr>
          <p:cNvPr id="6" name="Title 2"/>
          <p:cNvSpPr>
            <a:spLocks noGrp="1"/>
          </p:cNvSpPr>
          <p:nvPr>
            <p:ph type="ctrTitle"/>
          </p:nvPr>
        </p:nvSpPr>
        <p:spPr>
          <a:xfrm>
            <a:off x="685800" y="898205"/>
            <a:ext cx="7772400" cy="1286646"/>
          </a:xfrm>
        </p:spPr>
        <p:txBody>
          <a:bodyPr/>
          <a:lstStyle/>
          <a:p>
            <a:pPr marL="342900" indent="-342900" algn="ctr"/>
            <a:r>
              <a:rPr lang="en-US" sz="3200" dirty="0" smtClean="0"/>
              <a:t>How to hook web elements into </a:t>
            </a:r>
            <a:br>
              <a:rPr lang="en-US" sz="3200" dirty="0" smtClean="0"/>
            </a:br>
            <a:r>
              <a:rPr lang="en-US" sz="3200" dirty="0" smtClean="0"/>
              <a:t>web applications?</a:t>
            </a:r>
            <a:br>
              <a:rPr lang="en-US" sz="3200" dirty="0" smtClean="0"/>
            </a:br>
            <a:r>
              <a:rPr lang="en-US" sz="3200" dirty="0" smtClean="0"/>
              <a:t>About </a:t>
            </a:r>
            <a:r>
              <a:rPr lang="en-US" sz="3200" b="1" dirty="0" smtClean="0"/>
              <a:t>Hooks</a:t>
            </a:r>
            <a:endParaRPr lang="en-US" sz="3200" b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B7F2-8B87-A341-8893-3BEFB1A05068}" type="datetime1">
              <a:rPr lang="de-DE" smtClean="0"/>
              <a:t>13.01.13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Social Weaving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8D4-85EA-ED4C-A450-C4D419260B05}" type="slidenum">
              <a:rPr lang="en-US" smtClean="0"/>
              <a:t>18</a:t>
            </a:fld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1381988" y="272639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379" y="3973180"/>
            <a:ext cx="4172768" cy="183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2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sowe-sync-use-cas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45" y="151863"/>
            <a:ext cx="7166128" cy="643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8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Motivation - What is the problem?</a:t>
            </a:r>
          </a:p>
          <a:p>
            <a:endParaRPr lang="en-US" dirty="0" smtClean="0"/>
          </a:p>
          <a:p>
            <a:r>
              <a:rPr lang="en-US" dirty="0" smtClean="0"/>
              <a:t>Use Case for “Social Weaving”</a:t>
            </a:r>
          </a:p>
          <a:p>
            <a:endParaRPr lang="en-US" dirty="0"/>
          </a:p>
          <a:p>
            <a:r>
              <a:rPr lang="en-US" dirty="0" smtClean="0"/>
              <a:t>Requirements Engineering</a:t>
            </a:r>
          </a:p>
          <a:p>
            <a:endParaRPr lang="en-US" dirty="0"/>
          </a:p>
          <a:p>
            <a:r>
              <a:rPr lang="en-US" dirty="0" smtClean="0"/>
              <a:t>Prototype Architecture</a:t>
            </a:r>
          </a:p>
          <a:p>
            <a:endParaRPr lang="en-US" dirty="0"/>
          </a:p>
          <a:p>
            <a:r>
              <a:rPr lang="en-US" dirty="0" smtClean="0"/>
              <a:t>Preview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Agenda</a:t>
            </a:r>
            <a:endParaRPr lang="en-US" sz="8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BCDA-9E75-B343-9331-5029877B0EE9}" type="datetime1">
              <a:rPr lang="de-DE" smtClean="0"/>
              <a:t>13.01.13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Social Weaving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8D4-85EA-ED4C-A450-C4D419260B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1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owe-sync-use-cas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30" y="690286"/>
            <a:ext cx="7566470" cy="544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79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ctrTitle"/>
          </p:nvPr>
        </p:nvSpPr>
        <p:spPr>
          <a:xfrm>
            <a:off x="802429" y="2608656"/>
            <a:ext cx="7772400" cy="1286646"/>
          </a:xfrm>
        </p:spPr>
        <p:txBody>
          <a:bodyPr/>
          <a:lstStyle/>
          <a:p>
            <a:pPr marL="342900" indent="-342900" algn="ctr"/>
            <a:r>
              <a:rPr lang="en-US" sz="4000" b="1" dirty="0" smtClean="0"/>
              <a:t>Communication</a:t>
            </a:r>
            <a:r>
              <a:rPr lang="en-US" sz="4000" dirty="0" smtClean="0"/>
              <a:t> between</a:t>
            </a:r>
            <a:br>
              <a:rPr lang="en-US" sz="4000" dirty="0" smtClean="0"/>
            </a:br>
            <a:r>
              <a:rPr lang="en-US" sz="4000" dirty="0" smtClean="0"/>
              <a:t>server and client</a:t>
            </a:r>
            <a:endParaRPr lang="en-US" sz="4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B7F2-8B87-A341-8893-3BEFB1A05068}" type="datetime1">
              <a:rPr lang="de-DE" smtClean="0"/>
              <a:t>13.01.13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Social Weaving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8D4-85EA-ED4C-A450-C4D419260B05}" type="slidenum">
              <a:rPr lang="en-US" smtClean="0"/>
              <a:t>21</a:t>
            </a:fld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1381988" y="272639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7391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3"/>
          </p:nvPr>
        </p:nvSpPr>
        <p:spPr>
          <a:xfrm>
            <a:off x="685799" y="2724657"/>
            <a:ext cx="8166395" cy="3251000"/>
          </a:xfrm>
        </p:spPr>
        <p:txBody>
          <a:bodyPr>
            <a:noAutofit/>
          </a:bodyPr>
          <a:lstStyle/>
          <a:p>
            <a:pPr>
              <a:buFont typeface="Wingdings" charset="0"/>
              <a:buChar char="Ø"/>
            </a:pPr>
            <a:r>
              <a:rPr lang="en-US" sz="2200" dirty="0" smtClean="0"/>
              <a:t>flexible and extensible framework for REST communication to a web service</a:t>
            </a:r>
            <a:endParaRPr lang="en-US" sz="2200" dirty="0"/>
          </a:p>
          <a:p>
            <a:pPr>
              <a:buFont typeface="Wingdings" charset="0"/>
              <a:buChar char="Ø"/>
            </a:pPr>
            <a:r>
              <a:rPr lang="en-US" sz="2200" dirty="0" smtClean="0"/>
              <a:t>no direct relation to Social Weaver – but developed because of the needs of Social Weaver</a:t>
            </a:r>
          </a:p>
          <a:p>
            <a:pPr>
              <a:buFont typeface="Wingdings" charset="0"/>
              <a:buChar char="Ø"/>
            </a:pPr>
            <a:r>
              <a:rPr lang="en-US" sz="2200" dirty="0" smtClean="0"/>
              <a:t>supports En/Decryption of messages (independent of secure connections (e.g. SSL, TLS)</a:t>
            </a:r>
          </a:p>
          <a:p>
            <a:pPr>
              <a:buFont typeface="Wingdings" charset="0"/>
              <a:buChar char="Ø"/>
            </a:pPr>
            <a:r>
              <a:rPr lang="en-US" sz="2200" dirty="0" smtClean="0"/>
              <a:t>Social Weaver uses RESTCompanion for communication between server and client</a:t>
            </a:r>
          </a:p>
        </p:txBody>
      </p:sp>
      <p:sp>
        <p:nvSpPr>
          <p:cNvPr id="6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342900" indent="-342900" algn="ctr"/>
            <a:r>
              <a:rPr lang="en-US" sz="3200" b="1" dirty="0" smtClean="0"/>
              <a:t>RESTCompanion</a:t>
            </a:r>
            <a:endParaRPr lang="en-US" sz="3200" b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CF05-4D5A-6A49-B9FB-3569967A8C80}" type="datetime1">
              <a:rPr lang="de-DE" smtClean="0"/>
              <a:t>13.01.13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Social Weaving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8D4-85EA-ED4C-A450-C4D419260B0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3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3"/>
          </p:nvPr>
        </p:nvSpPr>
        <p:spPr>
          <a:xfrm>
            <a:off x="685799" y="2724657"/>
            <a:ext cx="8166395" cy="3251000"/>
          </a:xfrm>
        </p:spPr>
        <p:txBody>
          <a:bodyPr>
            <a:noAutofit/>
          </a:bodyPr>
          <a:lstStyle/>
          <a:p>
            <a:pPr>
              <a:buFont typeface="Wingdings" charset="0"/>
              <a:buChar char="Ø"/>
            </a:pPr>
            <a:r>
              <a:rPr lang="en-US" sz="2200" dirty="0" smtClean="0"/>
              <a:t>RESTCompanion uses Parcels</a:t>
            </a:r>
          </a:p>
          <a:p>
            <a:pPr>
              <a:buFont typeface="Wingdings" charset="0"/>
              <a:buChar char="Ø"/>
            </a:pPr>
            <a:r>
              <a:rPr lang="en-US" sz="2200" dirty="0" smtClean="0"/>
              <a:t>A </a:t>
            </a:r>
            <a:r>
              <a:rPr lang="en-US" sz="2200" b="1" dirty="0" smtClean="0"/>
              <a:t>parcel</a:t>
            </a:r>
            <a:r>
              <a:rPr lang="en-US" sz="2200" dirty="0" smtClean="0"/>
              <a:t> is a tuple consisting of a type code and the actual message (that might be encrypted)</a:t>
            </a:r>
          </a:p>
          <a:p>
            <a:pPr>
              <a:buFont typeface="Wingdings" charset="0"/>
              <a:buChar char="Ø"/>
            </a:pPr>
            <a:r>
              <a:rPr lang="en-US" sz="2200" dirty="0" smtClean="0"/>
              <a:t>Type code is used to determine</a:t>
            </a:r>
            <a:endParaRPr lang="en-US" sz="3200" dirty="0" smtClean="0"/>
          </a:p>
          <a:p>
            <a:pPr lvl="1" algn="l">
              <a:buFont typeface="Wingdings" charset="0"/>
              <a:buChar char="Ø"/>
            </a:pPr>
            <a:r>
              <a:rPr lang="en-US" sz="2000" dirty="0" smtClean="0"/>
              <a:t> if message is encrypted</a:t>
            </a:r>
          </a:p>
          <a:p>
            <a:pPr lvl="1" algn="l">
              <a:buFont typeface="Wingdings" charset="0"/>
              <a:buChar char="Ø"/>
            </a:pPr>
            <a:r>
              <a:rPr lang="en-US" sz="2000" dirty="0" smtClean="0"/>
              <a:t> if message needs write access</a:t>
            </a:r>
          </a:p>
        </p:txBody>
      </p:sp>
      <p:sp>
        <p:nvSpPr>
          <p:cNvPr id="6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342900" indent="-342900" algn="ctr"/>
            <a:r>
              <a:rPr lang="en-US" sz="3200" b="1" dirty="0" smtClean="0"/>
              <a:t>RESTCompanion </a:t>
            </a:r>
            <a:r>
              <a:rPr lang="en-US" sz="3200" dirty="0" smtClean="0"/>
              <a:t>(cont.)</a:t>
            </a:r>
            <a:endParaRPr lang="en-US" sz="3200" b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CF05-4D5A-6A49-B9FB-3569967A8C80}" type="datetime1">
              <a:rPr lang="de-DE" smtClean="0"/>
              <a:t>13.01.13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Social Weaving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8D4-85EA-ED4C-A450-C4D419260B05}" type="slidenum">
              <a:rPr lang="en-US" smtClean="0"/>
              <a:t>23</a:t>
            </a:fld>
            <a:endParaRPr lang="en-US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370" y="5008021"/>
            <a:ext cx="3661875" cy="135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17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restcompanion-basic-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58" y="1246909"/>
            <a:ext cx="8694777" cy="446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82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3"/>
          </p:nvPr>
        </p:nvSpPr>
        <p:spPr>
          <a:xfrm>
            <a:off x="685799" y="2724657"/>
            <a:ext cx="8166395" cy="3251000"/>
          </a:xfrm>
        </p:spPr>
        <p:txBody>
          <a:bodyPr>
            <a:noAutofit/>
          </a:bodyPr>
          <a:lstStyle/>
          <a:p>
            <a:pPr>
              <a:buFont typeface="Wingdings" charset="0"/>
              <a:buChar char="Ø"/>
            </a:pPr>
            <a:r>
              <a:rPr lang="en-US" sz="2000" dirty="0" smtClean="0"/>
              <a:t>primary goal of Social Weaver are web apps used in enterprises</a:t>
            </a:r>
          </a:p>
          <a:p>
            <a:pPr>
              <a:buFont typeface="Wingdings" charset="0"/>
              <a:buChar char="Ø"/>
            </a:pPr>
            <a:r>
              <a:rPr lang="en-US" sz="2000" dirty="0" smtClean="0"/>
              <a:t>but basically it can be used for any web application and HTML sites</a:t>
            </a:r>
          </a:p>
          <a:p>
            <a:pPr>
              <a:buFont typeface="Wingdings" charset="0"/>
              <a:buChar char="Ø"/>
            </a:pPr>
            <a:r>
              <a:rPr lang="en-US" sz="2000" dirty="0" smtClean="0"/>
              <a:t>possible use cases for private usage:</a:t>
            </a:r>
          </a:p>
          <a:p>
            <a:pPr lvl="1" algn="l">
              <a:buFont typeface="Wingdings" charset="0"/>
              <a:buChar char="Ø"/>
            </a:pPr>
            <a:r>
              <a:rPr lang="en-US" sz="2000" dirty="0" smtClean="0"/>
              <a:t>students might discuss a webpage directly on it</a:t>
            </a:r>
          </a:p>
          <a:p>
            <a:pPr lvl="1" algn="l">
              <a:buFont typeface="Wingdings" charset="0"/>
              <a:buChar char="Ø"/>
            </a:pPr>
            <a:r>
              <a:rPr lang="en-US" sz="2000" dirty="0" smtClean="0"/>
              <a:t>friends can privately comment on a product on amazon to decide whether it is worth it or not</a:t>
            </a:r>
          </a:p>
          <a:p>
            <a:pPr lvl="1" algn="l">
              <a:buFont typeface="Wingdings" charset="0"/>
              <a:buChar char="Ø"/>
            </a:pPr>
            <a:r>
              <a:rPr lang="en-US" sz="2000" dirty="0" smtClean="0"/>
              <a:t>…</a:t>
            </a:r>
          </a:p>
          <a:p>
            <a:pPr>
              <a:buFont typeface="Wingdings" charset="0"/>
              <a:buChar char="Ø"/>
            </a:pPr>
            <a:r>
              <a:rPr lang="en-US" sz="2000" dirty="0" smtClean="0"/>
              <a:t>anything that runs in a browser is usable </a:t>
            </a:r>
          </a:p>
          <a:p>
            <a:pPr lvl="1" algn="l"/>
            <a:r>
              <a:rPr lang="en-US" sz="2000" dirty="0"/>
              <a:t>	</a:t>
            </a:r>
            <a:r>
              <a:rPr lang="en-US" sz="2000" dirty="0" smtClean="0"/>
              <a:t>			</a:t>
            </a:r>
          </a:p>
          <a:p>
            <a:pPr lvl="1">
              <a:buFont typeface="Wingdings" charset="0"/>
              <a:buChar char="Ø"/>
            </a:pPr>
            <a:endParaRPr lang="en-US" sz="3000" dirty="0" smtClean="0"/>
          </a:p>
        </p:txBody>
      </p:sp>
      <p:sp>
        <p:nvSpPr>
          <p:cNvPr id="6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342900" indent="-342900" algn="ctr"/>
            <a:r>
              <a:rPr lang="en-US" sz="3200" b="1" dirty="0" smtClean="0"/>
              <a:t>Will Social Weaver be useful for me and my friends?</a:t>
            </a:r>
            <a:br>
              <a:rPr lang="en-US" sz="3200" b="1" dirty="0" smtClean="0"/>
            </a:br>
            <a:r>
              <a:rPr lang="en-US" sz="3200" b="1" dirty="0" smtClean="0"/>
              <a:t>(Private Usage)</a:t>
            </a:r>
            <a:endParaRPr lang="en-US" sz="3200" b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CF05-4D5A-6A49-B9FB-3569967A8C80}" type="datetime1">
              <a:rPr lang="de-DE" smtClean="0"/>
              <a:t>13.01.13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Social Weaving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8D4-85EA-ED4C-A450-C4D419260B0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4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ctrTitle"/>
          </p:nvPr>
        </p:nvSpPr>
        <p:spPr>
          <a:xfrm>
            <a:off x="685800" y="2710840"/>
            <a:ext cx="7772400" cy="1670981"/>
          </a:xfrm>
        </p:spPr>
        <p:txBody>
          <a:bodyPr/>
          <a:lstStyle/>
          <a:p>
            <a:pPr marL="342900" indent="-342900" algn="ctr"/>
            <a:r>
              <a:rPr lang="en-US" sz="3200" b="1" dirty="0" smtClean="0"/>
              <a:t>Thanks for your attention </a:t>
            </a:r>
            <a:r>
              <a:rPr lang="en-US" sz="3200" b="1" smtClean="0"/>
              <a:t/>
            </a:r>
            <a:br>
              <a:rPr lang="en-US" sz="3200" b="1" smtClean="0"/>
            </a:br>
            <a:r>
              <a:rPr lang="en-US" sz="3200" b="1" smtClean="0">
                <a:sym typeface="Wingdings"/>
              </a:rPr>
              <a:t></a:t>
            </a:r>
            <a:endParaRPr lang="en-US" sz="3200" b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CF05-4D5A-6A49-B9FB-3569967A8C80}" type="datetime1">
              <a:rPr lang="de-DE" smtClean="0"/>
              <a:t>13.01.13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Social Weaving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8D4-85EA-ED4C-A450-C4D419260B0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6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683084"/>
            <a:ext cx="7772400" cy="1670981"/>
          </a:xfrm>
        </p:spPr>
        <p:txBody>
          <a:bodyPr/>
          <a:lstStyle/>
          <a:p>
            <a:pPr algn="ctr"/>
            <a:r>
              <a:rPr lang="en-US" sz="8000" dirty="0" smtClean="0"/>
              <a:t>Motivation</a:t>
            </a:r>
            <a:endParaRPr lang="en-US" sz="80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774F-B067-9A4A-8163-37CAAE188593}" type="datetime1">
              <a:rPr lang="de-DE" smtClean="0"/>
              <a:t>13.01.13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Social Weaving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8D4-85EA-ED4C-A450-C4D419260B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3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Web application (ERP, collaboration platforms like lotus notes, ..) users work in teams</a:t>
            </a:r>
          </a:p>
          <a:p>
            <a:endParaRPr lang="en-US" dirty="0" smtClean="0"/>
          </a:p>
          <a:p>
            <a:r>
              <a:rPr lang="en-US" b="1" dirty="0" smtClean="0"/>
              <a:t>Communication is hard</a:t>
            </a:r>
            <a:r>
              <a:rPr lang="en-US" dirty="0" smtClean="0"/>
              <a:t> about specific elements in the system or workflows – especially when working remotely.</a:t>
            </a:r>
          </a:p>
          <a:p>
            <a:endParaRPr lang="en-US" dirty="0"/>
          </a:p>
          <a:p>
            <a:r>
              <a:rPr lang="en-US" dirty="0" smtClean="0"/>
              <a:t>Idea: </a:t>
            </a:r>
            <a:r>
              <a:rPr lang="en-US" b="1" dirty="0" smtClean="0"/>
              <a:t>Inject social web elements </a:t>
            </a:r>
            <a:r>
              <a:rPr lang="en-US" dirty="0" smtClean="0"/>
              <a:t>into the web application that allows users to discuss about and interact with it</a:t>
            </a:r>
          </a:p>
          <a:p>
            <a:endParaRPr lang="en-US" dirty="0" smtClean="0"/>
          </a:p>
          <a:p>
            <a:r>
              <a:rPr lang="en-US" dirty="0" smtClean="0"/>
              <a:t>We will call that </a:t>
            </a:r>
            <a:r>
              <a:rPr lang="en-US" b="1" dirty="0" smtClean="0"/>
              <a:t>“Social Weaving” 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5000" dirty="0"/>
              <a:t>Motivation - What is the problem?</a:t>
            </a:r>
            <a:br>
              <a:rPr lang="en-US" sz="5000" dirty="0"/>
            </a:br>
            <a:endParaRPr lang="en-US" sz="5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B676-18DF-644F-8F42-B751645C1E36}" type="datetime1">
              <a:rPr lang="de-DE" smtClean="0"/>
              <a:t>13.01.13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Social Weaving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8D4-85EA-ED4C-A450-C4D419260B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64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3"/>
          </p:nvPr>
        </p:nvSpPr>
        <p:spPr>
          <a:xfrm>
            <a:off x="4479636" y="1766384"/>
            <a:ext cx="4171957" cy="416798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Google Calendar users, Alice and Bob, use a shared calendar</a:t>
            </a:r>
          </a:p>
          <a:p>
            <a:r>
              <a:rPr lang="en-US" dirty="0" smtClean="0"/>
              <a:t>Alice wants to ask Bob something about their date that is happening Friday night.</a:t>
            </a:r>
          </a:p>
          <a:p>
            <a:r>
              <a:rPr lang="en-US" dirty="0" smtClean="0"/>
              <a:t>instead of calling or texting Bob, Alice uses a social weaving feature and adds a comment box to the appointment</a:t>
            </a:r>
          </a:p>
          <a:p>
            <a:r>
              <a:rPr lang="en-US" dirty="0" smtClean="0"/>
              <a:t>Next time Bob opens his Google </a:t>
            </a:r>
            <a:r>
              <a:rPr lang="en-US" dirty="0"/>
              <a:t>C</a:t>
            </a:r>
            <a:r>
              <a:rPr lang="en-US" dirty="0" smtClean="0"/>
              <a:t>alendar – he sees the comment box attached to the appointment and can answer the question. 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ctrTitle"/>
          </p:nvPr>
        </p:nvSpPr>
        <p:spPr>
          <a:xfrm>
            <a:off x="685800" y="898204"/>
            <a:ext cx="7772400" cy="614251"/>
          </a:xfrm>
        </p:spPr>
        <p:txBody>
          <a:bodyPr/>
          <a:lstStyle/>
          <a:p>
            <a:pPr algn="ctr"/>
            <a:r>
              <a:rPr lang="en-US" sz="4000" dirty="0"/>
              <a:t>Use Case for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“</a:t>
            </a:r>
            <a:r>
              <a:rPr lang="en-US" sz="4000" dirty="0"/>
              <a:t>Social Weaving”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D069-10E9-3049-8AC0-847FE66D4B37}" type="datetime1">
              <a:rPr lang="de-DE" smtClean="0"/>
              <a:t>13.01.13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Social Weaving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8D4-85EA-ED4C-A450-C4D419260B05}" type="slidenum">
              <a:rPr lang="en-US" smtClean="0"/>
              <a:t>5</a:t>
            </a:fld>
            <a:endParaRPr lang="en-US"/>
          </a:p>
        </p:txBody>
      </p:sp>
      <p:pic>
        <p:nvPicPr>
          <p:cNvPr id="3" name="Bild 2" descr="Screen Shot 2013-01-13 at 11.34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43" y="2620818"/>
            <a:ext cx="4101397" cy="2113040"/>
          </a:xfrm>
          <a:prstGeom prst="rect">
            <a:avLst/>
          </a:prstGeom>
          <a:ln>
            <a:solidFill>
              <a:srgbClr val="4F81BD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240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3"/>
          </p:nvPr>
        </p:nvSpPr>
        <p:spPr>
          <a:xfrm>
            <a:off x="288636" y="2436091"/>
            <a:ext cx="4537365" cy="367145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Social Weaving is way more than </a:t>
            </a:r>
            <a:r>
              <a:rPr lang="en-US" dirty="0" smtClean="0"/>
              <a:t>just about </a:t>
            </a:r>
            <a:r>
              <a:rPr lang="en-US" dirty="0" smtClean="0"/>
              <a:t>Google calendar </a:t>
            </a:r>
            <a:r>
              <a:rPr lang="en-US" dirty="0" smtClean="0"/>
              <a:t>or comment </a:t>
            </a:r>
            <a:r>
              <a:rPr lang="en-US" dirty="0" smtClean="0"/>
              <a:t>boxes</a:t>
            </a:r>
          </a:p>
          <a:p>
            <a:endParaRPr lang="en-US" dirty="0" smtClean="0"/>
          </a:p>
          <a:p>
            <a:r>
              <a:rPr lang="en-US" dirty="0" smtClean="0"/>
              <a:t>Ultimate goal is a generic system that can attach many </a:t>
            </a:r>
            <a:r>
              <a:rPr lang="en-US" b="1" dirty="0" smtClean="0"/>
              <a:t>social web elements</a:t>
            </a:r>
            <a:r>
              <a:rPr lang="en-US" dirty="0" smtClean="0"/>
              <a:t> (like wiki pages, document attachments, comment boxes, chats, …) to any web application, even browser based ERP-systems</a:t>
            </a:r>
          </a:p>
          <a:p>
            <a:endParaRPr lang="en-US" dirty="0"/>
          </a:p>
          <a:p>
            <a:r>
              <a:rPr lang="en-US" dirty="0" smtClean="0"/>
              <a:t>More realistic goal (for now) is to </a:t>
            </a:r>
            <a:r>
              <a:rPr lang="en-US" b="1" dirty="0" smtClean="0"/>
              <a:t>proof by concept</a:t>
            </a:r>
            <a:r>
              <a:rPr lang="en-US" dirty="0" smtClean="0"/>
              <a:t> that this feature is possible to implement </a:t>
            </a:r>
          </a:p>
        </p:txBody>
      </p:sp>
      <p:sp>
        <p:nvSpPr>
          <p:cNvPr id="6" name="Title 2"/>
          <p:cNvSpPr>
            <a:spLocks noGrp="1"/>
          </p:cNvSpPr>
          <p:nvPr>
            <p:ph type="ctrTitle"/>
          </p:nvPr>
        </p:nvSpPr>
        <p:spPr>
          <a:xfrm>
            <a:off x="685800" y="600364"/>
            <a:ext cx="7772400" cy="1362363"/>
          </a:xfrm>
        </p:spPr>
        <p:txBody>
          <a:bodyPr/>
          <a:lstStyle/>
          <a:p>
            <a:pPr algn="ctr"/>
            <a:r>
              <a:rPr lang="en-US" sz="5000" dirty="0" smtClean="0"/>
              <a:t>Alice and Bob –</a:t>
            </a:r>
            <a:br>
              <a:rPr lang="en-US" sz="5000" dirty="0" smtClean="0"/>
            </a:br>
            <a:r>
              <a:rPr lang="en-US" sz="5000" dirty="0" smtClean="0"/>
              <a:t> Use Case in our context</a:t>
            </a:r>
            <a:endParaRPr lang="en-US" sz="5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07A7-8962-ED43-A5F2-D4089B95222D}" type="datetime1">
              <a:rPr lang="de-DE" smtClean="0"/>
              <a:t>13.01.13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Social Weaving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8D4-85EA-ED4C-A450-C4D419260B05}" type="slidenum">
              <a:rPr lang="en-US" smtClean="0"/>
              <a:t>6</a:t>
            </a:fld>
            <a:endParaRPr lang="en-US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16" y="2724657"/>
            <a:ext cx="4017902" cy="27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33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683084"/>
            <a:ext cx="7772400" cy="1670981"/>
          </a:xfrm>
        </p:spPr>
        <p:txBody>
          <a:bodyPr/>
          <a:lstStyle/>
          <a:p>
            <a:pPr algn="ctr"/>
            <a:r>
              <a:rPr lang="en-US" sz="8000" dirty="0" smtClean="0"/>
              <a:t>Requirements</a:t>
            </a:r>
            <a:endParaRPr lang="en-US" sz="80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600A-33F5-0247-AAF5-484593123E1B}" type="datetime1">
              <a:rPr lang="de-DE" smtClean="0"/>
              <a:t>13.01.13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Social Weaving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8D4-85EA-ED4C-A450-C4D419260B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53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3"/>
          </p:nvPr>
        </p:nvSpPr>
        <p:spPr>
          <a:xfrm>
            <a:off x="685799" y="2724657"/>
            <a:ext cx="8166395" cy="3251000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US" sz="2200" b="1" dirty="0" smtClean="0"/>
              <a:t>Displaying</a:t>
            </a:r>
            <a:r>
              <a:rPr lang="en-US" sz="2200" dirty="0" smtClean="0"/>
              <a:t> </a:t>
            </a:r>
            <a:r>
              <a:rPr lang="en-US" sz="2200" dirty="0"/>
              <a:t>and managing </a:t>
            </a:r>
            <a:r>
              <a:rPr lang="en-US" sz="2200" dirty="0" smtClean="0"/>
              <a:t>social web content in browser</a:t>
            </a:r>
          </a:p>
          <a:p>
            <a:pPr marL="342900" indent="-342900">
              <a:buAutoNum type="arabicPeriod"/>
            </a:pPr>
            <a:endParaRPr lang="en-US" sz="2200" dirty="0" smtClean="0"/>
          </a:p>
          <a:p>
            <a:pPr marL="342900" indent="-342900">
              <a:buAutoNum type="arabicPeriod"/>
            </a:pPr>
            <a:r>
              <a:rPr lang="en-US" sz="2200" b="1" dirty="0" smtClean="0"/>
              <a:t>Server</a:t>
            </a:r>
            <a:r>
              <a:rPr lang="en-US" sz="2200" dirty="0" smtClean="0"/>
              <a:t> application that synchronizes views</a:t>
            </a:r>
          </a:p>
          <a:p>
            <a:pPr marL="342900" indent="-342900">
              <a:buAutoNum type="arabicPeriod"/>
            </a:pPr>
            <a:endParaRPr lang="en-US" sz="2200" dirty="0" smtClean="0"/>
          </a:p>
          <a:p>
            <a:pPr marL="342900" indent="-342900">
              <a:buAutoNum type="arabicPeriod"/>
            </a:pPr>
            <a:r>
              <a:rPr lang="en-US" sz="2200" b="1" dirty="0" smtClean="0"/>
              <a:t>Communication</a:t>
            </a:r>
            <a:r>
              <a:rPr lang="en-US" sz="2200" dirty="0" smtClean="0"/>
              <a:t> </a:t>
            </a:r>
            <a:r>
              <a:rPr lang="en-US" sz="2200" dirty="0"/>
              <a:t>to server </a:t>
            </a:r>
            <a:r>
              <a:rPr lang="en-US" sz="2200" dirty="0" smtClean="0"/>
              <a:t>application</a:t>
            </a:r>
          </a:p>
          <a:p>
            <a:pPr marL="342900" indent="-342900">
              <a:buAutoNum type="arabicPeriod"/>
            </a:pPr>
            <a:endParaRPr lang="en-US" sz="2200" dirty="0" smtClean="0"/>
          </a:p>
          <a:p>
            <a:pPr marL="342900" indent="-342900">
              <a:buAutoNum type="arabicPeriod"/>
            </a:pPr>
            <a:r>
              <a:rPr lang="en-US" sz="2200" b="1" dirty="0" smtClean="0"/>
              <a:t>Identifying</a:t>
            </a:r>
            <a:r>
              <a:rPr lang="en-US" sz="2200" dirty="0" smtClean="0"/>
              <a:t> </a:t>
            </a:r>
            <a:r>
              <a:rPr lang="en-US" sz="2200" dirty="0"/>
              <a:t>web elements across different user sessions</a:t>
            </a:r>
            <a:endParaRPr lang="en-US" sz="2200" dirty="0" smtClean="0"/>
          </a:p>
        </p:txBody>
      </p:sp>
      <p:sp>
        <p:nvSpPr>
          <p:cNvPr id="6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5000" dirty="0" smtClean="0"/>
              <a:t>Requirements in Detail</a:t>
            </a:r>
            <a:endParaRPr lang="en-US" sz="5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53A8-DC29-A346-9FD4-033C08A875DA}" type="datetime1">
              <a:rPr lang="de-DE" smtClean="0"/>
              <a:t>13.01.13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Social Weaving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8D4-85EA-ED4C-A450-C4D419260B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6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3"/>
          </p:nvPr>
        </p:nvSpPr>
        <p:spPr>
          <a:xfrm>
            <a:off x="685799" y="2724657"/>
            <a:ext cx="8166395" cy="3251000"/>
          </a:xfrm>
        </p:spPr>
        <p:txBody>
          <a:bodyPr>
            <a:noAutofit/>
          </a:bodyPr>
          <a:lstStyle/>
          <a:p>
            <a:pPr>
              <a:buFont typeface="Wingdings" charset="0"/>
              <a:buChar char="Ø"/>
            </a:pPr>
            <a:r>
              <a:rPr lang="en-US" sz="2200" dirty="0" smtClean="0"/>
              <a:t>A </a:t>
            </a:r>
            <a:r>
              <a:rPr lang="en-US" sz="2200" b="1" dirty="0" smtClean="0"/>
              <a:t>client</a:t>
            </a:r>
            <a:r>
              <a:rPr lang="en-US" sz="2200" dirty="0" smtClean="0"/>
              <a:t> (most likely a browser plugin) has to be able to</a:t>
            </a:r>
          </a:p>
          <a:p>
            <a:pPr>
              <a:buFont typeface="Wingdings" charset="0"/>
              <a:buChar char="Ø"/>
            </a:pPr>
            <a:endParaRPr lang="en-US" sz="2200" dirty="0" smtClean="0"/>
          </a:p>
          <a:p>
            <a:pPr lvl="1" algn="l">
              <a:buFont typeface="Wingdings" charset="0"/>
              <a:buChar char="Ø"/>
            </a:pPr>
            <a:r>
              <a:rPr lang="en-US" sz="2000" dirty="0" smtClean="0"/>
              <a:t>draw content to users view</a:t>
            </a:r>
          </a:p>
          <a:p>
            <a:pPr lvl="1" algn="l">
              <a:buFont typeface="Wingdings" charset="0"/>
              <a:buChar char="Ø"/>
            </a:pPr>
            <a:r>
              <a:rPr lang="en-US" sz="2000" dirty="0" smtClean="0"/>
              <a:t>read new input content from user</a:t>
            </a:r>
          </a:p>
          <a:p>
            <a:pPr lvl="1" algn="l">
              <a:buFont typeface="Wingdings" charset="0"/>
              <a:buChar char="Ø"/>
            </a:pPr>
            <a:r>
              <a:rPr lang="en-US" sz="2000" dirty="0" smtClean="0"/>
              <a:t>communicate with server</a:t>
            </a:r>
          </a:p>
          <a:p>
            <a:pPr>
              <a:buFont typeface="Wingdings" charset="0"/>
              <a:buChar char="Ø"/>
            </a:pPr>
            <a:endParaRPr lang="en-US" sz="2200" dirty="0" smtClean="0"/>
          </a:p>
        </p:txBody>
      </p:sp>
      <p:sp>
        <p:nvSpPr>
          <p:cNvPr id="6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342900" indent="-342900" algn="ctr"/>
            <a:r>
              <a:rPr lang="en-US" sz="3000" b="1" dirty="0"/>
              <a:t>Displaying</a:t>
            </a:r>
            <a:r>
              <a:rPr lang="en-US" sz="3000" dirty="0"/>
              <a:t> and managing </a:t>
            </a:r>
            <a:r>
              <a:rPr lang="en-US" sz="3000" dirty="0" smtClean="0"/>
              <a:t>Social Web Content </a:t>
            </a:r>
            <a:r>
              <a:rPr lang="en-US" sz="3000" dirty="0"/>
              <a:t>in </a:t>
            </a:r>
            <a:r>
              <a:rPr lang="en-US" sz="3000" dirty="0" smtClean="0"/>
              <a:t>Browser</a:t>
            </a:r>
            <a:endParaRPr lang="en-US" sz="3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ADA2-F173-9144-9391-1D60E4721588}" type="datetime1">
              <a:rPr lang="de-DE" smtClean="0"/>
              <a:t>13.01.13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Social Weaving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8D4-85EA-ED4C-A450-C4D419260B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65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-seminar1-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4C4C6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Cronus.thmx</Template>
  <TotalTime>0</TotalTime>
  <Words>901</Words>
  <Application>Microsoft Macintosh PowerPoint</Application>
  <PresentationFormat>Bildschirmpräsentation (4:3)</PresentationFormat>
  <Paragraphs>180</Paragraphs>
  <Slides>26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ma-seminar1-slides</vt:lpstr>
      <vt:lpstr>A Platform for Weaving Web 2.0 Features into Web-based Applications</vt:lpstr>
      <vt:lpstr>Agenda</vt:lpstr>
      <vt:lpstr>Motivation</vt:lpstr>
      <vt:lpstr>Motivation - What is the problem? </vt:lpstr>
      <vt:lpstr>Use Case for  “Social Weaving” </vt:lpstr>
      <vt:lpstr>Alice and Bob –  Use Case in our context</vt:lpstr>
      <vt:lpstr>Requirements</vt:lpstr>
      <vt:lpstr>Requirements in Detail</vt:lpstr>
      <vt:lpstr>Displaying and managing Social Web Content in Browser</vt:lpstr>
      <vt:lpstr>Server application that synchronizes views</vt:lpstr>
      <vt:lpstr>Communication to server application</vt:lpstr>
      <vt:lpstr>Identifying web elements across different user sessions</vt:lpstr>
      <vt:lpstr>Introducing  Social Weaver</vt:lpstr>
      <vt:lpstr>PowerPoint-Präsentation</vt:lpstr>
      <vt:lpstr>Step-By-Step Example  using the new Requirements</vt:lpstr>
      <vt:lpstr>Step-By-Step Example  using the new Requirements</vt:lpstr>
      <vt:lpstr>Some more Details  about Social Weaver Innards</vt:lpstr>
      <vt:lpstr>How to hook web elements into  web applications? About Hooks</vt:lpstr>
      <vt:lpstr>PowerPoint-Präsentation</vt:lpstr>
      <vt:lpstr>PowerPoint-Präsentation</vt:lpstr>
      <vt:lpstr>Communication between server and client</vt:lpstr>
      <vt:lpstr>RESTCompanion</vt:lpstr>
      <vt:lpstr>RESTCompanion (cont.)</vt:lpstr>
      <vt:lpstr>PowerPoint-Präsentation</vt:lpstr>
      <vt:lpstr>Will Social Weaver be useful for me and my friends? (Private Usage)</vt:lpstr>
      <vt:lpstr>Thanks for your attention  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Text</dc:title>
  <dc:creator>Audrius</dc:creator>
  <cp:lastModifiedBy>v p</cp:lastModifiedBy>
  <cp:revision>59</cp:revision>
  <dcterms:created xsi:type="dcterms:W3CDTF">2012-04-26T05:18:06Z</dcterms:created>
  <dcterms:modified xsi:type="dcterms:W3CDTF">2013-01-13T16:13:50Z</dcterms:modified>
</cp:coreProperties>
</file>