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9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20"/>
  </p:notesMasterIdLst>
  <p:handoutMasterIdLst>
    <p:handoutMasterId r:id="rId21"/>
  </p:handoutMasterIdLst>
  <p:sldIdLst>
    <p:sldId id="311" r:id="rId6"/>
    <p:sldId id="330" r:id="rId7"/>
    <p:sldId id="331" r:id="rId8"/>
    <p:sldId id="338" r:id="rId9"/>
    <p:sldId id="332" r:id="rId10"/>
    <p:sldId id="333" r:id="rId11"/>
    <p:sldId id="340" r:id="rId12"/>
    <p:sldId id="334" r:id="rId13"/>
    <p:sldId id="339" r:id="rId14"/>
    <p:sldId id="336" r:id="rId15"/>
    <p:sldId id="337" r:id="rId16"/>
    <p:sldId id="341" r:id="rId17"/>
    <p:sldId id="342" r:id="rId18"/>
    <p:sldId id="329" r:id="rId19"/>
  </p:sldIdLst>
  <p:sldSz cx="10972800" cy="6858000"/>
  <p:notesSz cx="6797675" cy="9874250"/>
  <p:custDataLst>
    <p:tags r:id="rId2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C63"/>
    <a:srgbClr val="005B7C"/>
    <a:srgbClr val="000000"/>
    <a:srgbClr val="A2BFAF"/>
    <a:srgbClr val="ACB7B2"/>
    <a:srgbClr val="6A9529"/>
    <a:srgbClr val="00A0D6"/>
    <a:srgbClr val="0085B3"/>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97691" autoAdjust="0"/>
  </p:normalViewPr>
  <p:slideViewPr>
    <p:cSldViewPr snapToGrid="0">
      <p:cViewPr>
        <p:scale>
          <a:sx n="60" d="100"/>
          <a:sy n="60" d="100"/>
        </p:scale>
        <p:origin x="-384" y="-348"/>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0" d="100"/>
          <a:sy n="50" d="100"/>
        </p:scale>
        <p:origin x="-2688" y="-84"/>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2/20/2017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extLst>
      <p:ext uri="{BB962C8B-B14F-4D97-AF65-F5344CB8AC3E}">
        <p14:creationId xmlns:p14="http://schemas.microsoft.com/office/powerpoint/2010/main" val="10240571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4.emf"/><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11.vml"/><Relationship Id="rId6" Type="http://schemas.openxmlformats.org/officeDocument/2006/relationships/tags" Target="../tags/tag57.xml"/><Relationship Id="rId11" Type="http://schemas.openxmlformats.org/officeDocument/2006/relationships/oleObject" Target="../embeddings/oleObject11.bin"/><Relationship Id="rId5" Type="http://schemas.openxmlformats.org/officeDocument/2006/relationships/tags" Target="../tags/tag56.xml"/><Relationship Id="rId10" Type="http://schemas.openxmlformats.org/officeDocument/2006/relationships/image" Target="../media/image15.jpeg"/><Relationship Id="rId4" Type="http://schemas.openxmlformats.org/officeDocument/2006/relationships/tags" Target="../tags/tag55.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5.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2.vml"/><Relationship Id="rId6" Type="http://schemas.openxmlformats.org/officeDocument/2006/relationships/tags" Target="../tags/tag64.xml"/><Relationship Id="rId11" Type="http://schemas.openxmlformats.org/officeDocument/2006/relationships/oleObject" Target="../embeddings/oleObject12.bin"/><Relationship Id="rId5" Type="http://schemas.openxmlformats.org/officeDocument/2006/relationships/tags" Target="../tags/tag63.xml"/><Relationship Id="rId10" Type="http://schemas.openxmlformats.org/officeDocument/2006/relationships/image" Target="../media/image14.jpeg"/><Relationship Id="rId4" Type="http://schemas.openxmlformats.org/officeDocument/2006/relationships/tags" Target="../tags/tag62.xml"/><Relationship Id="rId9" Type="http://schemas.openxmlformats.org/officeDocument/2006/relationships/slideMaster" Target="../slideMasters/slideMaster5.xml"/><Relationship Id="rId1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68.xml"/><Relationship Id="rId7" Type="http://schemas.openxmlformats.org/officeDocument/2006/relationships/image" Target="../media/image16.jpeg"/><Relationship Id="rId2" Type="http://schemas.openxmlformats.org/officeDocument/2006/relationships/tags" Target="../tags/tag67.xml"/><Relationship Id="rId1" Type="http://schemas.openxmlformats.org/officeDocument/2006/relationships/vmlDrawing" Target="../drawings/vmlDrawing13.vml"/><Relationship Id="rId6" Type="http://schemas.openxmlformats.org/officeDocument/2006/relationships/slideMaster" Target="../slideMasters/slideMaster5.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4.xml"/><Relationship Id="rId7" Type="http://schemas.openxmlformats.org/officeDocument/2006/relationships/oleObject" Target="../embeddings/oleObject15.bin"/><Relationship Id="rId2" Type="http://schemas.openxmlformats.org/officeDocument/2006/relationships/tags" Target="../tags/tag73.xml"/><Relationship Id="rId1" Type="http://schemas.openxmlformats.org/officeDocument/2006/relationships/vmlDrawing" Target="../drawings/vmlDrawing15.vml"/><Relationship Id="rId6" Type="http://schemas.openxmlformats.org/officeDocument/2006/relationships/slideMaster" Target="../slideMasters/slideMaster5.xml"/><Relationship Id="rId5" Type="http://schemas.openxmlformats.org/officeDocument/2006/relationships/tags" Target="../tags/tag76.xml"/><Relationship Id="rId4" Type="http://schemas.openxmlformats.org/officeDocument/2006/relationships/tags" Target="../tags/tag75.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8.xml"/><Relationship Id="rId7" Type="http://schemas.openxmlformats.org/officeDocument/2006/relationships/oleObject" Target="../embeddings/oleObject16.bin"/><Relationship Id="rId2" Type="http://schemas.openxmlformats.org/officeDocument/2006/relationships/tags" Target="../tags/tag77.xml"/><Relationship Id="rId1" Type="http://schemas.openxmlformats.org/officeDocument/2006/relationships/vmlDrawing" Target="../drawings/vmlDrawing16.vml"/><Relationship Id="rId6" Type="http://schemas.openxmlformats.org/officeDocument/2006/relationships/slideMaster" Target="../slideMasters/slideMaster5.xml"/><Relationship Id="rId5" Type="http://schemas.openxmlformats.org/officeDocument/2006/relationships/tags" Target="../tags/tag80.xml"/><Relationship Id="rId4" Type="http://schemas.openxmlformats.org/officeDocument/2006/relationships/tags" Target="../tags/tag79.xm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vmlDrawing" Target="../drawings/vmlDrawing17.vml"/><Relationship Id="rId6" Type="http://schemas.openxmlformats.org/officeDocument/2006/relationships/tags" Target="../tags/tag85.xml"/><Relationship Id="rId5" Type="http://schemas.openxmlformats.org/officeDocument/2006/relationships/tags" Target="../tags/tag84.xml"/><Relationship Id="rId10" Type="http://schemas.openxmlformats.org/officeDocument/2006/relationships/image" Target="../media/image1.emf"/><Relationship Id="rId4" Type="http://schemas.openxmlformats.org/officeDocument/2006/relationships/tags" Target="../tags/tag83.xml"/><Relationship Id="rId9" Type="http://schemas.openxmlformats.org/officeDocument/2006/relationships/oleObject" Target="../embeddings/oleObject17.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87.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31.xml"/><Relationship Id="rId7" Type="http://schemas.openxmlformats.org/officeDocument/2006/relationships/slideMaster" Target="../slideMasters/slideMaster2.xml"/><Relationship Id="rId2"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image" Target="../media/image12.png"/><Relationship Id="rId4" Type="http://schemas.openxmlformats.org/officeDocument/2006/relationships/tags" Target="../tags/tag32.xml"/><Relationship Id="rId9"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2.png"/><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3.xml"/><Relationship Id="rId4" Type="http://schemas.openxmlformats.org/officeDocument/2006/relationships/tags" Target="../tags/tag40.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2.xml"/><Relationship Id="rId7" Type="http://schemas.openxmlformats.org/officeDocument/2006/relationships/oleObject" Target="../embeddings/oleObject9.bin"/><Relationship Id="rId2" Type="http://schemas.openxmlformats.org/officeDocument/2006/relationships/tags" Target="../tags/tag41.xml"/><Relationship Id="rId1" Type="http://schemas.openxmlformats.org/officeDocument/2006/relationships/vmlDrawing" Target="../drawings/vmlDrawing9.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10"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1220" name="think-cell Slide" r:id="rId11" imgW="360" imgH="360" progId="">
                  <p:embed/>
                </p:oleObj>
              </mc:Choice>
              <mc:Fallback>
                <p:oleObj name="think-cell Slide" r:id="rId11" imgW="360" imgH="360" progId="">
                  <p:embed/>
                  <p:pic>
                    <p:nvPicPr>
                      <p:cNvPr id="0" name="Picture 1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6"/>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28945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25919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96899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60680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980451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087038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069816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802960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10"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60099" name="think-cell Slide" r:id="rId11" imgW="360" imgH="360" progId="">
                  <p:embed/>
                </p:oleObj>
              </mc:Choice>
              <mc:Fallback>
                <p:oleObj name="think-cell Slide" r:id="rId11" imgW="360" imgH="360"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6"/>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61123" name="think-cell Slide" r:id="rId11" imgW="360" imgH="360" progId="">
                  <p:embed/>
                </p:oleObj>
              </mc:Choice>
              <mc:Fallback>
                <p:oleObj name="think-cell Slide" r:id="rId11" imgW="360" imgH="360"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6"/>
            </p:custDataLst>
          </p:nvPr>
        </p:nvPicPr>
        <p:blipFill>
          <a:blip r:embed="rId13"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7"/>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8"/>
            </p:custDataLst>
          </p:nvPr>
        </p:nvPicPr>
        <p:blipFill>
          <a:blip r:embed="rId14" cstate="email"/>
          <a:srcRect/>
          <a:stretch>
            <a:fillRect/>
          </a:stretch>
        </p:blipFill>
        <p:spPr bwMode="auto">
          <a:xfrm>
            <a:off x="7277302" y="6520695"/>
            <a:ext cx="3324655" cy="23902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76995" name="think-cell Slide" r:id="rId4" imgW="360" imgH="360" progId="">
                  <p:embed/>
                </p:oleObj>
              </mc:Choice>
              <mc:Fallback>
                <p:oleObj name="think-cell Slide" r:id="rId4" imgW="360" imgH="360" progId="">
                  <p:embed/>
                  <p:pic>
                    <p:nvPicPr>
                      <p:cNvPr id="0" name="Picture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2147" name="think-cell Slide" r:id="rId8" imgW="360" imgH="360" progId="">
                  <p:embed/>
                </p:oleObj>
              </mc:Choice>
              <mc:Fallback>
                <p:oleObj name="think-cell Slide" r:id="rId8" imgW="360" imgH="360" progId="">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3171"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4195"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5219"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6243" name="think-cell Slide" r:id="rId9" imgW="360" imgH="360" progId="">
                  <p:embed/>
                </p:oleObj>
              </mc:Choice>
              <mc:Fallback>
                <p:oleObj name="think-cell Slide" r:id="rId9" imgW="360" imgH="360" progId="">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7267"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132291" name="think-cell Slide" r:id="rId8" imgW="360" imgH="360" progId="">
                  <p:embed/>
                </p:oleObj>
              </mc:Choice>
              <mc:Fallback>
                <p:oleObj name="think-cell Slide" r:id="rId8" imgW="360" imgH="360" progId="">
                  <p:embed/>
                  <p:pic>
                    <p:nvPicPr>
                      <p:cNvPr id="0" name="Picture 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6404598" y="3258545"/>
            <a:ext cx="4100184"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961172" y="3468294"/>
            <a:ext cx="575526" cy="522508"/>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131267" name="think-cell Slide" r:id="rId5" imgW="360" imgH="360" progId="">
                  <p:embed/>
                </p:oleObj>
              </mc:Choice>
              <mc:Fallback>
                <p:oleObj name="think-cell Slide" r:id="rId5" imgW="360" imgH="360" progId="">
                  <p:embed/>
                  <p:pic>
                    <p:nvPicPr>
                      <p:cNvPr id="0" name="Picture 1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5578299" y="2791400"/>
            <a:ext cx="575526" cy="52250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42533" name="think-cell Slide" r:id="rId6" imgW="360" imgH="360" progId="">
                  <p:embed/>
                </p:oleObj>
              </mc:Choice>
              <mc:Fallback>
                <p:oleObj name="think-cell Slide" r:id="rId6" imgW="360" imgH="360" progId="">
                  <p:embed/>
                  <p:pic>
                    <p:nvPicPr>
                      <p:cNvPr id="0" name="Picture 1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8"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27171" name="think-cell Slide" r:id="rId7" imgW="360" imgH="360" progId="">
                  <p:embed/>
                </p:oleObj>
              </mc:Choice>
              <mc:Fallback>
                <p:oleObj name="think-cell Slide" r:id="rId7" imgW="360" imgH="360" progId="">
                  <p:embed/>
                  <p:pic>
                    <p:nvPicPr>
                      <p:cNvPr id="0" name="Picture 1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15939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6545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418751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3" Type="http://schemas.openxmlformats.org/officeDocument/2006/relationships/theme" Target="../theme/theme1.xml"/><Relationship Id="rId7" Type="http://schemas.openxmlformats.org/officeDocument/2006/relationships/tags" Target="../tags/tag4.xml"/><Relationship Id="rId12" Type="http://schemas.openxmlformats.org/officeDocument/2006/relationships/tags" Target="../tags/tag9.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5" Type="http://schemas.openxmlformats.org/officeDocument/2006/relationships/tags" Target="../tags/tag2.xml"/><Relationship Id="rId15" Type="http://schemas.openxmlformats.org/officeDocument/2006/relationships/image" Target="../media/image1.emf"/><Relationship Id="rId10" Type="http://schemas.openxmlformats.org/officeDocument/2006/relationships/tags" Target="../tags/tag7.xml"/><Relationship Id="rId4" Type="http://schemas.openxmlformats.org/officeDocument/2006/relationships/vmlDrawing" Target="../drawings/vmlDrawing1.vml"/><Relationship Id="rId9" Type="http://schemas.openxmlformats.org/officeDocument/2006/relationships/tags" Target="../tags/tag6.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image" Target="../media/image6.tiff"/><Relationship Id="rId26" Type="http://schemas.openxmlformats.org/officeDocument/2006/relationships/hyperlink" Target="http://www.youtube.com/capgemini" TargetMode="External"/><Relationship Id="rId3" Type="http://schemas.openxmlformats.org/officeDocument/2006/relationships/theme" Target="../theme/theme2.xml"/><Relationship Id="rId21" Type="http://schemas.openxmlformats.org/officeDocument/2006/relationships/image" Target="../media/image7.png"/><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image" Target="../media/image1.emf"/><Relationship Id="rId25" Type="http://schemas.openxmlformats.org/officeDocument/2006/relationships/image" Target="../media/image9.png"/><Relationship Id="rId2" Type="http://schemas.openxmlformats.org/officeDocument/2006/relationships/slideLayout" Target="../slideLayouts/slideLayout4.xml"/><Relationship Id="rId16" Type="http://schemas.openxmlformats.org/officeDocument/2006/relationships/oleObject" Target="../embeddings/oleObject4.bin"/><Relationship Id="rId20" Type="http://schemas.openxmlformats.org/officeDocument/2006/relationships/hyperlink" Target="http://www.facebook.com/Capgemini" TargetMode="External"/><Relationship Id="rId29" Type="http://schemas.openxmlformats.org/officeDocument/2006/relationships/image" Target="../media/image11.gif"/><Relationship Id="rId1" Type="http://schemas.openxmlformats.org/officeDocument/2006/relationships/slideLayout" Target="../slideLayouts/slideLayout3.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hyperlink" Target="http://www.twitter.com/capgemini" TargetMode="Externa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image" Target="../media/image8.png"/><Relationship Id="rId28" Type="http://schemas.openxmlformats.org/officeDocument/2006/relationships/hyperlink" Target="http://www.slideshare.net/capgemini" TargetMode="External"/><Relationship Id="rId10" Type="http://schemas.openxmlformats.org/officeDocument/2006/relationships/tags" Target="../tags/tag24.xml"/><Relationship Id="rId19" Type="http://schemas.openxmlformats.org/officeDocument/2006/relationships/image" Target="../media/image4.emf"/><Relationship Id="rId4" Type="http://schemas.openxmlformats.org/officeDocument/2006/relationships/vmlDrawing" Target="../drawings/vmlDrawing4.v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hyperlink" Target="http://www.linkedin.com/company/capgemini" TargetMode="External"/><Relationship Id="rId27"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7.bin"/><Relationship Id="rId5" Type="http://schemas.openxmlformats.org/officeDocument/2006/relationships/tags" Target="../tags/tag37.xml"/><Relationship Id="rId4" Type="http://schemas.openxmlformats.org/officeDocument/2006/relationships/vmlDrawing" Target="../drawings/vmlDrawing7.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ags" Target="../tags/tag45.xml"/><Relationship Id="rId18" Type="http://schemas.openxmlformats.org/officeDocument/2006/relationships/tags" Target="../tags/tag50.xml"/><Relationship Id="rId3" Type="http://schemas.openxmlformats.org/officeDocument/2006/relationships/slideLayout" Target="../slideLayouts/slideLayout20.xml"/><Relationship Id="rId21" Type="http://schemas.openxmlformats.org/officeDocument/2006/relationships/oleObject" Target="../embeddings/oleObject10.bin"/><Relationship Id="rId7" Type="http://schemas.openxmlformats.org/officeDocument/2006/relationships/slideLayout" Target="../slideLayouts/slideLayout24.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slideLayout" Target="../slideLayouts/slideLayout19.xml"/><Relationship Id="rId16" Type="http://schemas.openxmlformats.org/officeDocument/2006/relationships/tags" Target="../tags/tag48.xml"/><Relationship Id="rId20" Type="http://schemas.openxmlformats.org/officeDocument/2006/relationships/tags" Target="../tags/tag5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vmlDrawing" Target="../drawings/vmlDrawing10.vml"/><Relationship Id="rId5" Type="http://schemas.openxmlformats.org/officeDocument/2006/relationships/slideLayout" Target="../slideLayouts/slideLayout22.xml"/><Relationship Id="rId15" Type="http://schemas.openxmlformats.org/officeDocument/2006/relationships/tags" Target="../tags/tag47.xml"/><Relationship Id="rId23" Type="http://schemas.openxmlformats.org/officeDocument/2006/relationships/image" Target="../media/image2.png"/><Relationship Id="rId10" Type="http://schemas.openxmlformats.org/officeDocument/2006/relationships/theme" Target="../theme/theme5.xml"/><Relationship Id="rId19" Type="http://schemas.openxmlformats.org/officeDocument/2006/relationships/tags" Target="../tags/tag51.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ags" Target="../tags/tag46.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5"/>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244" name="think-cell Slide" r:id="rId14" imgW="360" imgH="360" progId="">
                  <p:embed/>
                </p:oleObj>
              </mc:Choice>
              <mc:Fallback>
                <p:oleObj name="think-cell Slide" r:id="rId14" imgW="360" imgH="360" progId="">
                  <p:embed/>
                  <p:pic>
                    <p:nvPicPr>
                      <p:cNvPr id="0" name="Picture 19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6"/>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7"/>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8"/>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9"/>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0"/>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1"/>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2"/>
            </p:custDataLst>
          </p:nvPr>
        </p:nvPicPr>
        <p:blipFill>
          <a:blip r:embed="rId16"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3"/>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Lst>
  <p:timing>
    <p:tnLst>
      <p:par>
        <p:cTn id="1" dur="indefinite" restart="never" nodeType="tmRoot"/>
      </p:par>
    </p:tnLst>
  </p:timing>
  <p:hf sldNum="0" hdr="0" dt="0"/>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33315" name="think-cell Slide" r:id="rId16" imgW="360" imgH="360" progId="">
                  <p:embed/>
                </p:oleObj>
              </mc:Choice>
              <mc:Fallback>
                <p:oleObj name="think-cell Slide" r:id="rId16" imgW="360" imgH="360" progId="">
                  <p:embed/>
                  <p:pic>
                    <p:nvPicPr>
                      <p:cNvPr id="0" name="Picture 19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7"/>
            </p:custDataLst>
          </p:nvPr>
        </p:nvPicPr>
        <p:blipFill>
          <a:blip r:embed="rId18"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9" cstate="email"/>
          <a:srcRect/>
          <a:stretch>
            <a:fillRect/>
          </a:stretch>
        </p:blipFill>
        <p:spPr bwMode="auto">
          <a:xfrm>
            <a:off x="6083038" y="1173628"/>
            <a:ext cx="4037863" cy="290298"/>
          </a:xfrm>
          <a:prstGeom prst="rect">
            <a:avLst/>
          </a:prstGeom>
          <a:noFill/>
        </p:spPr>
      </p:pic>
      <p:sp>
        <p:nvSpPr>
          <p:cNvPr id="13" name="Rectangle 12"/>
          <p:cNvSpPr/>
          <p:nvPr>
            <p:custDataLst>
              <p:tags r:id="rId9"/>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0"/>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rcRect/>
          <a:stretch>
            <a:fillRect/>
          </a:stretch>
        </p:blipFill>
        <p:spPr bwMode="auto">
          <a:xfrm>
            <a:off x="10237540" y="5932547"/>
            <a:ext cx="311608" cy="266700"/>
          </a:xfrm>
          <a:prstGeom prst="rect">
            <a:avLst/>
          </a:prstGeom>
          <a:noFill/>
        </p:spPr>
      </p:pic>
      <p:pic>
        <p:nvPicPr>
          <p:cNvPr id="20" name="Image 22" descr="Picto_Slideshare.gif">
            <a:hlinkClick r:id="rId28"/>
          </p:cNvPr>
          <p:cNvPicPr preferRelativeResize="0">
            <a:picLocks/>
          </p:cNvPicPr>
          <p:nvPr>
            <p:custDataLst>
              <p:tags r:id="rId15"/>
            </p:custDataLst>
          </p:nvPr>
        </p:nvPicPr>
        <p:blipFill>
          <a:blip r:embed="rId29"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29220" name="think-cell Slide" r:id="rId6" imgW="360" imgH="360" progId="">
                  <p:embed/>
                </p:oleObj>
              </mc:Choice>
              <mc:Fallback>
                <p:oleObj name="think-cell Slide" r:id="rId6" imgW="360" imgH="360" progId="">
                  <p:embed/>
                  <p:pic>
                    <p:nvPicPr>
                      <p:cNvPr id="0" name="Picture 1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2/20/2017</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59075" name="think-cell Slide" r:id="rId21" imgW="360" imgH="360" progId="">
                  <p:embed/>
                </p:oleObj>
              </mc:Choice>
              <mc:Fallback>
                <p:oleObj name="think-cell Slide" r:id="rId21" imgW="360" imgH="360" progId="">
                  <p:embed/>
                  <p:pic>
                    <p:nvPicPr>
                      <p:cNvPr id="0" name="Picture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4"/>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6"/>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7"/>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2016. All Rights Reserved</a:t>
            </a:r>
          </a:p>
        </p:txBody>
      </p:sp>
      <p:sp>
        <p:nvSpPr>
          <p:cNvPr id="13" name="Rectangle 12"/>
          <p:cNvSpPr/>
          <p:nvPr>
            <p:custDataLst>
              <p:tags r:id="rId18"/>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9"/>
            </p:custDataLst>
          </p:nvPr>
        </p:nvPicPr>
        <p:blipFill>
          <a:blip r:embed="rId23"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20"/>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9.xml"/><Relationship Id="rId7" Type="http://schemas.openxmlformats.org/officeDocument/2006/relationships/oleObject" Target="../embeddings/oleObject19.bin"/><Relationship Id="rId2" Type="http://schemas.openxmlformats.org/officeDocument/2006/relationships/tags" Target="../tags/tag88.xml"/><Relationship Id="rId1" Type="http://schemas.openxmlformats.org/officeDocument/2006/relationships/vmlDrawing" Target="../drawings/vmlDrawing19.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9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1.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75973" name="think-cell Slide" r:id="rId7" imgW="360" imgH="360" progId="">
                  <p:embed/>
                </p:oleObj>
              </mc:Choice>
              <mc:Fallback>
                <p:oleObj name="think-cell Slide" r:id="rId7" imgW="360" imgH="360" progId="">
                  <p:embed/>
                  <p:pic>
                    <p:nvPicPr>
                      <p:cNvPr id="0" name="Picture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1" y="2256615"/>
            <a:ext cx="8022606" cy="2227075"/>
          </a:xfrm>
        </p:spPr>
        <p:txBody>
          <a:bodyPr/>
          <a:lstStyle/>
          <a:p>
            <a:pPr fontAlgn="t"/>
            <a:r>
              <a:rPr lang="en-US" b="1" dirty="0" smtClean="0"/>
              <a:t>DDD and Bounded Context</a:t>
            </a:r>
            <a:endParaRPr lang="en-US" dirty="0"/>
          </a:p>
        </p:txBody>
      </p:sp>
      <p:sp>
        <p:nvSpPr>
          <p:cNvPr id="13" name="Subtitle 12"/>
          <p:cNvSpPr>
            <a:spLocks noGrp="1"/>
          </p:cNvSpPr>
          <p:nvPr>
            <p:ph type="subTitle" idx="1"/>
            <p:custDataLst>
              <p:tags r:id="rId4"/>
            </p:custDataLst>
          </p:nvPr>
        </p:nvSpPr>
        <p:spPr>
          <a:xfrm>
            <a:off x="1" y="4534519"/>
            <a:ext cx="5030286" cy="947750"/>
          </a:xfrm>
        </p:spPr>
        <p:txBody>
          <a:bodyPr/>
          <a:lstStyle/>
          <a:p>
            <a:r>
              <a:rPr lang="en-US" dirty="0" smtClean="0"/>
              <a:t>Dec 2016</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Bounded Context</a:t>
            </a:r>
            <a:endParaRPr lang="en-US" dirty="0"/>
          </a:p>
        </p:txBody>
      </p:sp>
      <p:sp>
        <p:nvSpPr>
          <p:cNvPr id="3" name="Content Placeholder 2"/>
          <p:cNvSpPr>
            <a:spLocks noGrp="1"/>
          </p:cNvSpPr>
          <p:nvPr>
            <p:ph sz="quarter" idx="10"/>
          </p:nvPr>
        </p:nvSpPr>
        <p:spPr/>
        <p:txBody>
          <a:bodyPr/>
          <a:lstStyle/>
          <a:p>
            <a:r>
              <a:rPr lang="en-US" sz="1600" dirty="0" smtClean="0"/>
              <a:t>A Bounded Context can be considered as a miniature application, containing its own Domain, own code and persistence mechanisms. Within a Bounded Context, there should be logical consistency; each Bounded Context should be independent of any other Bounded Context.</a:t>
            </a:r>
          </a:p>
          <a:p>
            <a:r>
              <a:rPr lang="en-US" sz="1600" dirty="0" smtClean="0"/>
              <a:t>Dividing a large application among different bounded contexts properly will allow to make application more modular, will help to separate different concerns and will make the application easy to manage and enhance. Each of these Bounded Contexts has a specific responsibility, and can operate in a semiautonomous fashion</a:t>
            </a:r>
          </a:p>
          <a:p>
            <a:endParaRPr lang="en-US" sz="1600" dirty="0" smtClean="0"/>
          </a:p>
          <a:p>
            <a:pPr>
              <a:buNone/>
            </a:pPr>
            <a:r>
              <a:rPr lang="en-US" sz="1600" dirty="0" smtClean="0"/>
              <a:t>  Example:</a:t>
            </a:r>
          </a:p>
          <a:p>
            <a:endParaRPr lang="en-US" sz="1600" dirty="0" smtClean="0"/>
          </a:p>
          <a:p>
            <a:r>
              <a:rPr lang="en-US" sz="1600" dirty="0" smtClean="0"/>
              <a:t>Again with the “Residential Building Domain”. So, we could have several bounded contexts:</a:t>
            </a:r>
          </a:p>
          <a:p>
            <a:pPr lvl="1"/>
            <a:r>
              <a:rPr lang="en-US" sz="1600" dirty="0" smtClean="0"/>
              <a:t>Electricity supply</a:t>
            </a:r>
          </a:p>
          <a:p>
            <a:pPr lvl="1"/>
            <a:r>
              <a:rPr lang="en-US" sz="1600" dirty="0" smtClean="0"/>
              <a:t>Car parking</a:t>
            </a:r>
          </a:p>
          <a:p>
            <a:pPr lvl="1"/>
            <a:r>
              <a:rPr lang="en-US" sz="1600" dirty="0" smtClean="0"/>
              <a:t>Apartment </a:t>
            </a:r>
          </a:p>
          <a:p>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Maps</a:t>
            </a:r>
            <a:endParaRPr lang="en-US" dirty="0"/>
          </a:p>
        </p:txBody>
      </p:sp>
      <p:sp>
        <p:nvSpPr>
          <p:cNvPr id="3" name="Content Placeholder 2"/>
          <p:cNvSpPr>
            <a:spLocks noGrp="1"/>
          </p:cNvSpPr>
          <p:nvPr>
            <p:ph sz="quarter" idx="10"/>
          </p:nvPr>
        </p:nvSpPr>
        <p:spPr/>
        <p:txBody>
          <a:bodyPr/>
          <a:lstStyle/>
          <a:p>
            <a:r>
              <a:rPr lang="en-US" sz="1600" dirty="0" smtClean="0"/>
              <a:t>An individual bounded context leaves some problems in the absence of a global view. The context of other models may still be vague and in flux</a:t>
            </a:r>
          </a:p>
          <a:p>
            <a:r>
              <a:rPr lang="en-US" sz="1600" dirty="0" smtClean="0"/>
              <a:t>People on other teams won’t be very aware of the context bounds and will unknowingly make changes that blur the edges or complicate the interconnections. When connections must be made between different contexts, they tend to bleed into each other.</a:t>
            </a:r>
          </a:p>
          <a:p>
            <a:endParaRPr lang="en-US" sz="1600" dirty="0" smtClean="0"/>
          </a:p>
          <a:p>
            <a:r>
              <a:rPr lang="en-US" sz="1600" b="1" dirty="0" smtClean="0"/>
              <a:t>Therefore</a:t>
            </a:r>
            <a:r>
              <a:rPr lang="en-US" sz="1600" dirty="0" smtClean="0"/>
              <a:t>:</a:t>
            </a:r>
          </a:p>
          <a:p>
            <a:r>
              <a:rPr lang="en-US" sz="1600" dirty="0" smtClean="0"/>
              <a:t> Identify each model in play on the project and define its bounded context. This includes the implicit models of non-object-oriented subsystems. Name each bounded context, and make the names part of the ubiquitous language. Describe the points of contact between the models, outlining explicit translation for any communication and highlighting any sharing. Map the existing terrain.</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a:t>
            </a:r>
            <a:endParaRPr lang="en-US" dirty="0"/>
          </a:p>
        </p:txBody>
      </p:sp>
      <p:sp>
        <p:nvSpPr>
          <p:cNvPr id="3" name="Content Placeholder 2"/>
          <p:cNvSpPr>
            <a:spLocks noGrp="1"/>
          </p:cNvSpPr>
          <p:nvPr>
            <p:ph sz="quarter" idx="10"/>
          </p:nvPr>
        </p:nvSpPr>
        <p:spPr/>
        <p:txBody>
          <a:bodyPr/>
          <a:lstStyle/>
          <a:p>
            <a:endParaRPr lang="en-US" sz="1600" dirty="0" smtClean="0"/>
          </a:p>
          <a:p>
            <a:r>
              <a:rPr lang="en-US" sz="1600" dirty="0" smtClean="0"/>
              <a:t> DDD is a persistence ignorant approach.</a:t>
            </a:r>
          </a:p>
          <a:p>
            <a:r>
              <a:rPr lang="en-US" sz="1600" dirty="0" smtClean="0"/>
              <a:t>This ignorance about persistence medium will make domain model free from any coupling with the persistence layer of the application. In result application will be free from coupling with any data store and will be very easily unit testable.</a:t>
            </a:r>
          </a:p>
          <a:p>
            <a:r>
              <a:rPr lang="en-US" sz="1600" dirty="0" smtClean="0"/>
              <a:t>In a real application we do need to have a database. But our domain model will have no knowledge about that. All it will know is the “Repository” which will eventually manage our application’s persistence concern.</a:t>
            </a:r>
          </a:p>
          <a:p>
            <a:pPr>
              <a:buNone/>
            </a:pPr>
            <a:r>
              <a:rPr lang="en-US" sz="1600" b="1" dirty="0" smtClean="0"/>
              <a:t>		Repository commonly refers to a location for storage, often for safety or preservation.</a:t>
            </a:r>
          </a:p>
          <a:p>
            <a:r>
              <a:rPr lang="en-US" sz="1600" dirty="0" smtClean="0"/>
              <a:t>Repository Mediates between the domain and data mapping using a collection-like interface for accessing domain objects. It is more like a facade to your data store that pretend like a collection of your domain.</a:t>
            </a:r>
          </a:p>
          <a:p>
            <a:pPr lvl="3"/>
            <a:r>
              <a:rPr lang="en-US" sz="1600" dirty="0" smtClean="0"/>
              <a:t>Repository Is Not A Data Access Layer</a:t>
            </a:r>
            <a:endParaRPr lang="en-US" sz="1600" b="1" dirty="0" smtClean="0"/>
          </a:p>
          <a:p>
            <a:r>
              <a:rPr lang="en-US" sz="1600" dirty="0" smtClean="0"/>
              <a:t>Repository can add an Aggregate Root into its collection and </a:t>
            </a:r>
            <a:r>
              <a:rPr lang="en-US" sz="1600" dirty="0" err="1" smtClean="0"/>
              <a:t>retreive</a:t>
            </a:r>
            <a:r>
              <a:rPr lang="en-US" sz="1600" dirty="0" smtClean="0"/>
              <a:t> a particular aggregate root.</a:t>
            </a:r>
          </a:p>
          <a:p>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Approach</a:t>
            </a:r>
            <a:endParaRPr lang="en-US" dirty="0"/>
          </a:p>
        </p:txBody>
      </p:sp>
      <p:sp>
        <p:nvSpPr>
          <p:cNvPr id="3" name="Content Placeholder 2"/>
          <p:cNvSpPr>
            <a:spLocks noGrp="1"/>
          </p:cNvSpPr>
          <p:nvPr>
            <p:ph sz="quarter" idx="10"/>
          </p:nvPr>
        </p:nvSpPr>
        <p:spPr/>
        <p:txBody>
          <a:bodyPr/>
          <a:lstStyle/>
          <a:p>
            <a:endParaRPr lang="en-US" sz="1800" dirty="0" smtClean="0"/>
          </a:p>
          <a:p>
            <a:r>
              <a:rPr lang="en-US" sz="1800" dirty="0" smtClean="0"/>
              <a:t>Draw a model and begin to implement it</a:t>
            </a:r>
          </a:p>
          <a:p>
            <a:r>
              <a:rPr lang="en-US" sz="1800" dirty="0" smtClean="0"/>
              <a:t>As you draw it and code it, listen to the language and cultivate your Model accordingly</a:t>
            </a:r>
          </a:p>
          <a:p>
            <a:r>
              <a:rPr lang="en-US" sz="1800" dirty="0" smtClean="0"/>
              <a:t>Identify the aggregates  - These are your starter </a:t>
            </a:r>
            <a:r>
              <a:rPr lang="en-US" sz="1800" dirty="0" err="1" smtClean="0"/>
              <a:t>microservices</a:t>
            </a:r>
            <a:endParaRPr lang="en-US" sz="1800" dirty="0" smtClean="0"/>
          </a:p>
          <a:p>
            <a:r>
              <a:rPr lang="en-US" sz="1800" dirty="0" smtClean="0"/>
              <a:t>When we hit pain points split into more bounded context  to resolve</a:t>
            </a:r>
          </a:p>
          <a:p>
            <a:r>
              <a:rPr lang="en-US" sz="1800" dirty="0" smtClean="0"/>
              <a:t>Revisit your bounded context now we know more about each aggregate – we may end up splitting them.</a:t>
            </a:r>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40484" name="think-cell Slide" r:id="rId5" imgW="360" imgH="360" progId="">
                  <p:embed/>
                </p:oleObj>
              </mc:Choice>
              <mc:Fallback>
                <p:oleObj name="think-cell Slide" r:id="rId5" imgW="360" imgH="360" progId="">
                  <p:embed/>
                  <p:pic>
                    <p:nvPicPr>
                      <p:cNvPr id="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Driven Design</a:t>
            </a:r>
            <a:endParaRPr lang="en-US" dirty="0"/>
          </a:p>
        </p:txBody>
      </p:sp>
      <p:sp>
        <p:nvSpPr>
          <p:cNvPr id="3" name="Content Placeholder 2"/>
          <p:cNvSpPr>
            <a:spLocks noGrp="1"/>
          </p:cNvSpPr>
          <p:nvPr>
            <p:ph sz="quarter" idx="10"/>
          </p:nvPr>
        </p:nvSpPr>
        <p:spPr/>
        <p:txBody>
          <a:bodyPr/>
          <a:lstStyle/>
          <a:p>
            <a:r>
              <a:rPr lang="en-US" sz="1800" dirty="0" smtClean="0"/>
              <a:t>Domain-driven design is not a technology or a methodology. DDD provides a structure of practices and terminology for making design decisions that focus and accelerate software projects dealing with complicated </a:t>
            </a:r>
          </a:p>
          <a:p>
            <a:pPr lvl="4">
              <a:buNone/>
            </a:pPr>
            <a:endParaRPr lang="en-US" sz="1400" dirty="0" smtClean="0"/>
          </a:p>
          <a:p>
            <a:pPr lvl="4"/>
            <a:endParaRPr lang="en-US" sz="2700" dirty="0" smtClean="0"/>
          </a:p>
        </p:txBody>
      </p:sp>
      <p:pic>
        <p:nvPicPr>
          <p:cNvPr id="294914" name="Picture 2" descr="http://www.seafoamsolutions.com/images/ddd.bmp"/>
          <p:cNvPicPr>
            <a:picLocks noChangeAspect="1" noChangeArrowheads="1"/>
          </p:cNvPicPr>
          <p:nvPr/>
        </p:nvPicPr>
        <p:blipFill>
          <a:blip r:embed="rId2" cstate="print"/>
          <a:srcRect/>
          <a:stretch>
            <a:fillRect/>
          </a:stretch>
        </p:blipFill>
        <p:spPr bwMode="auto">
          <a:xfrm>
            <a:off x="2845612" y="2642190"/>
            <a:ext cx="4097448" cy="358168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a:t>
            </a:r>
            <a:endParaRPr lang="en-US" dirty="0"/>
          </a:p>
        </p:txBody>
      </p:sp>
      <p:sp>
        <p:nvSpPr>
          <p:cNvPr id="3" name="Content Placeholder 2"/>
          <p:cNvSpPr>
            <a:spLocks noGrp="1"/>
          </p:cNvSpPr>
          <p:nvPr>
            <p:ph sz="quarter" idx="10"/>
          </p:nvPr>
        </p:nvSpPr>
        <p:spPr/>
        <p:txBody>
          <a:bodyPr/>
          <a:lstStyle/>
          <a:p>
            <a:pPr>
              <a:buNone/>
            </a:pPr>
            <a:r>
              <a:rPr lang="en-US" sz="1600" dirty="0" smtClean="0"/>
              <a:t>A sphere of knowledge, influence, or activity. The subject area to which the user applies a program is the domain of the software.</a:t>
            </a:r>
            <a:br>
              <a:rPr lang="en-US" sz="1600" dirty="0" smtClean="0"/>
            </a:br>
            <a:r>
              <a:rPr lang="en-US" sz="1600" dirty="0" smtClean="0"/>
              <a:t>- Wikipedia</a:t>
            </a:r>
          </a:p>
          <a:p>
            <a:pPr>
              <a:buNone/>
            </a:pPr>
            <a:r>
              <a:rPr lang="en-US" sz="1600" dirty="0" smtClean="0"/>
              <a:t>	What is domain from this definition?  what is the domain of the project you are working on at this moment?</a:t>
            </a:r>
          </a:p>
          <a:p>
            <a:pPr>
              <a:buNone/>
            </a:pPr>
            <a:r>
              <a:rPr lang="en-US" sz="1600" dirty="0" smtClean="0"/>
              <a:t>	</a:t>
            </a:r>
            <a:r>
              <a:rPr lang="en-US" sz="1600" i="1" dirty="0" smtClean="0"/>
              <a:t>Example</a:t>
            </a:r>
            <a:r>
              <a:rPr lang="en-US" sz="1600" dirty="0" smtClean="0"/>
              <a:t>:</a:t>
            </a:r>
          </a:p>
          <a:p>
            <a:pPr>
              <a:buNone/>
            </a:pPr>
            <a:r>
              <a:rPr lang="en-US" sz="1600" dirty="0" smtClean="0"/>
              <a:t>Let’s say we are engaged to design a building. The requirement is:</a:t>
            </a:r>
          </a:p>
          <a:p>
            <a:pPr lvl="1"/>
            <a:r>
              <a:rPr lang="en-US" sz="1600" dirty="0" smtClean="0"/>
              <a:t>We have a defined amount of land</a:t>
            </a:r>
          </a:p>
          <a:p>
            <a:pPr lvl="1"/>
            <a:r>
              <a:rPr lang="en-US" sz="1600" dirty="0" smtClean="0"/>
              <a:t>Our building will have 6 floors.</a:t>
            </a:r>
          </a:p>
          <a:p>
            <a:pPr lvl="1"/>
            <a:r>
              <a:rPr lang="en-US" sz="1600" dirty="0" smtClean="0"/>
              <a:t>Each floor will have 4 apartments</a:t>
            </a:r>
          </a:p>
          <a:p>
            <a:pPr lvl="3">
              <a:buNone/>
            </a:pPr>
            <a:r>
              <a:rPr lang="en-US" sz="1600" dirty="0" smtClean="0"/>
              <a:t>What is our domain here?</a:t>
            </a:r>
          </a:p>
          <a:p>
            <a:pPr lvl="3">
              <a:buNone/>
            </a:pPr>
            <a:r>
              <a:rPr lang="en-US" sz="1600" dirty="0" smtClean="0"/>
              <a:t>Building???</a:t>
            </a:r>
          </a:p>
          <a:p>
            <a:pPr>
              <a:buNone/>
            </a:pPr>
            <a:r>
              <a:rPr lang="en-US" sz="1600" dirty="0" smtClean="0"/>
              <a:t>	If we consider Building as our domain we may miss few granular details for our requirement. The building we are going to design must have design for apartments where people will live.</a:t>
            </a:r>
          </a:p>
          <a:p>
            <a:pPr>
              <a:buNone/>
            </a:pPr>
            <a:r>
              <a:rPr lang="en-US" sz="1600" dirty="0" smtClean="0"/>
              <a:t>	So, a general term “Building” can make us miss few details. So, we may narrow down our domain to “Residential Building”.</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sz="quarter" idx="10"/>
          </p:nvPr>
        </p:nvSpPr>
        <p:spPr/>
        <p:txBody>
          <a:bodyPr/>
          <a:lstStyle/>
          <a:p>
            <a:r>
              <a:rPr lang="en-US" sz="1600" dirty="0" smtClean="0"/>
              <a:t>A system of abstractions that describes selected aspects of a domain and can be used to solve problems related to that domain;</a:t>
            </a:r>
          </a:p>
          <a:p>
            <a:r>
              <a:rPr lang="en-US" sz="1600" dirty="0" err="1" smtClean="0"/>
              <a:t>Representaion</a:t>
            </a:r>
            <a:r>
              <a:rPr lang="en-US" sz="1600" dirty="0" smtClean="0"/>
              <a:t> of real world which is specifically designed to solve a problem. It is to capture not all details but enough details to solve the problem.</a:t>
            </a:r>
          </a:p>
          <a:p>
            <a:endParaRPr lang="en-US" sz="1600" dirty="0" smtClean="0"/>
          </a:p>
          <a:p>
            <a:r>
              <a:rPr lang="en-US" sz="1600" dirty="0" smtClean="0"/>
              <a:t>In domain-driven design, three basic uses determine the choice of a model.</a:t>
            </a:r>
          </a:p>
          <a:p>
            <a:pPr lvl="1"/>
            <a:r>
              <a:rPr lang="en-US" sz="1600" i="1" dirty="0" smtClean="0"/>
              <a:t>The model and the heart of the design shape each other</a:t>
            </a:r>
          </a:p>
          <a:p>
            <a:pPr lvl="1"/>
            <a:r>
              <a:rPr lang="en-US" sz="1600" i="1" dirty="0" smtClean="0"/>
              <a:t>The model is the backbone of a language used by all team members</a:t>
            </a:r>
          </a:p>
          <a:p>
            <a:pPr lvl="1"/>
            <a:r>
              <a:rPr lang="en-US" sz="1600" i="1" dirty="0" smtClean="0"/>
              <a:t>The model is distilled knowledge</a:t>
            </a:r>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Ubiquitous Language</a:t>
            </a:r>
            <a:br>
              <a:rPr lang="en-US" dirty="0" smtClean="0"/>
            </a:br>
            <a:endParaRPr lang="en-US" dirty="0"/>
          </a:p>
        </p:txBody>
      </p:sp>
      <p:sp>
        <p:nvSpPr>
          <p:cNvPr id="3" name="Content Placeholder 2"/>
          <p:cNvSpPr>
            <a:spLocks noGrp="1"/>
          </p:cNvSpPr>
          <p:nvPr>
            <p:ph sz="quarter" idx="10"/>
          </p:nvPr>
        </p:nvSpPr>
        <p:spPr/>
        <p:txBody>
          <a:bodyPr/>
          <a:lstStyle/>
          <a:p>
            <a:r>
              <a:rPr lang="en-US" sz="1600" dirty="0" smtClean="0"/>
              <a:t>Developers and the business should share a common language that both understand to mean the same things, and more importantly, that is set in business terminology, not technical terminology</a:t>
            </a:r>
          </a:p>
          <a:p>
            <a:r>
              <a:rPr lang="en-US" sz="1600" b="1" dirty="0" smtClean="0"/>
              <a:t>Use the model as the backbone of a language. Commit the team to exercising that language relentlessly in all communication within the team and in the code. Use the same language in diagrams, writing, and especially speech.</a:t>
            </a:r>
            <a:endParaRPr lang="en-US" sz="1600" dirty="0" smtClean="0"/>
          </a:p>
          <a:p>
            <a:r>
              <a:rPr lang="en-US" sz="1600" b="1" dirty="0" smtClean="0"/>
              <a:t>Recognize that a change in the UBIQUITOUS LANGUAGE is a change to the model.</a:t>
            </a:r>
          </a:p>
          <a:p>
            <a:pPr lvl="1">
              <a:buNone/>
            </a:pPr>
            <a:r>
              <a:rPr lang="en-US" sz="1600" i="1" dirty="0" smtClean="0"/>
              <a:t>Example</a:t>
            </a:r>
            <a:r>
              <a:rPr lang="en-US" sz="1600" dirty="0" smtClean="0"/>
              <a:t>:</a:t>
            </a:r>
          </a:p>
          <a:p>
            <a:pPr lvl="1">
              <a:buNone/>
            </a:pPr>
            <a:r>
              <a:rPr lang="en-US" sz="1600" b="1" dirty="0" smtClean="0"/>
              <a:t>Wrong Language:</a:t>
            </a:r>
          </a:p>
          <a:p>
            <a:pPr lvl="1">
              <a:buNone/>
            </a:pPr>
            <a:r>
              <a:rPr lang="en-US" sz="1600" dirty="0" smtClean="0"/>
              <a:t>The length and width ratio of the smaller bed rooms would be 4:3.</a:t>
            </a:r>
            <a:br>
              <a:rPr lang="en-US" sz="1600" dirty="0" smtClean="0"/>
            </a:br>
            <a:endParaRPr lang="en-US" sz="1600" dirty="0" smtClean="0"/>
          </a:p>
          <a:p>
            <a:pPr lvl="1">
              <a:buNone/>
            </a:pPr>
            <a:r>
              <a:rPr lang="en-US" sz="1600" b="1" dirty="0" smtClean="0"/>
              <a:t>Correct Language:</a:t>
            </a:r>
          </a:p>
          <a:p>
            <a:pPr lvl="1">
              <a:buNone/>
            </a:pPr>
            <a:r>
              <a:rPr lang="en-US" sz="1600" dirty="0" smtClean="0"/>
              <a:t>The children's bed room’s length will be 20 ft and width will be 15 ft.</a:t>
            </a:r>
          </a:p>
          <a:p>
            <a:pPr lvl="1">
              <a:buNone/>
            </a:pPr>
            <a:r>
              <a:rPr lang="en-US" sz="1600" dirty="0" smtClean="0"/>
              <a:t>Note that, to the owner of the building “smaller room”, “ratio” - all these things could be very technical terms. Rather it is easier for him to understand children's room, guest room, living room etc. And explicit measurement is more meaningful to him.</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a:t>
            </a:r>
            <a:endParaRPr lang="en-US" dirty="0"/>
          </a:p>
        </p:txBody>
      </p:sp>
      <p:sp>
        <p:nvSpPr>
          <p:cNvPr id="3" name="Content Placeholder 2"/>
          <p:cNvSpPr>
            <a:spLocks noGrp="1"/>
          </p:cNvSpPr>
          <p:nvPr>
            <p:ph sz="quarter" idx="10"/>
          </p:nvPr>
        </p:nvSpPr>
        <p:spPr/>
        <p:txBody>
          <a:bodyPr/>
          <a:lstStyle/>
          <a:p>
            <a:r>
              <a:rPr lang="en-US" sz="1600" dirty="0" smtClean="0"/>
              <a:t>An object that is not defined by </a:t>
            </a:r>
            <a:r>
              <a:rPr lang="en-US" sz="1600" b="1" dirty="0" smtClean="0"/>
              <a:t>its attributes, but rather by a thread of continuity and its identity </a:t>
            </a:r>
          </a:p>
          <a:p>
            <a:r>
              <a:rPr lang="en-US" sz="1600" dirty="0" smtClean="0"/>
              <a:t>“This is my Entity, there are many like it, but this one is mine.” </a:t>
            </a:r>
          </a:p>
          <a:p>
            <a:r>
              <a:rPr lang="en-US" sz="1600" dirty="0" smtClean="0"/>
              <a:t>The key defining characteristic of an Entity is that it has an Identity – it is unique within the system, and no other Entity, no matter how similar is, the same Entity unless it has the same Identity.</a:t>
            </a:r>
          </a:p>
          <a:p>
            <a:endParaRPr lang="en-US" sz="1600" b="1" i="1" dirty="0" smtClean="0"/>
          </a:p>
          <a:p>
            <a:pPr>
              <a:buNone/>
            </a:pPr>
            <a:r>
              <a:rPr lang="en-US" sz="1600" i="1" dirty="0" smtClean="0"/>
              <a:t>Example: </a:t>
            </a:r>
          </a:p>
          <a:p>
            <a:pPr lvl="1"/>
            <a:r>
              <a:rPr lang="en-US" sz="1600" dirty="0" smtClean="0"/>
              <a:t>Most airlines distinguish each seat uniquely on every flight. Each seat is an entity in this context. However, Southwest Airlines, </a:t>
            </a:r>
            <a:r>
              <a:rPr lang="en-US" sz="1600" dirty="0" err="1" smtClean="0"/>
              <a:t>EasyJet</a:t>
            </a:r>
            <a:r>
              <a:rPr lang="en-US" sz="1600" dirty="0" smtClean="0"/>
              <a:t> and </a:t>
            </a:r>
            <a:r>
              <a:rPr lang="en-US" sz="1600" dirty="0" err="1" smtClean="0"/>
              <a:t>Ryanair</a:t>
            </a:r>
            <a:r>
              <a:rPr lang="en-US" sz="1600" dirty="0" smtClean="0"/>
              <a:t> do not distinguish between every seat; all seats are the same. In this context, a seat is actually a value object.</a:t>
            </a:r>
          </a:p>
          <a:p>
            <a:pPr lvl="1"/>
            <a:r>
              <a:rPr lang="en-US" sz="1600" dirty="0" smtClean="0"/>
              <a:t>Bed room in the apartment.</a:t>
            </a:r>
          </a:p>
          <a:p>
            <a:pPr lvl="1"/>
            <a:r>
              <a:rPr lang="en-US" sz="1600" dirty="0" smtClean="0"/>
              <a:t>Contract in </a:t>
            </a:r>
            <a:r>
              <a:rPr lang="en-US" sz="1600" dirty="0" err="1" smtClean="0"/>
              <a:t>Facebook</a:t>
            </a:r>
            <a:r>
              <a:rPr lang="en-US" sz="1600" dirty="0" smtClean="0"/>
              <a:t>.</a:t>
            </a:r>
          </a:p>
          <a:p>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Object</a:t>
            </a:r>
            <a:endParaRPr lang="en-US" dirty="0"/>
          </a:p>
        </p:txBody>
      </p:sp>
      <p:sp>
        <p:nvSpPr>
          <p:cNvPr id="3" name="Content Placeholder 2"/>
          <p:cNvSpPr>
            <a:spLocks noGrp="1"/>
          </p:cNvSpPr>
          <p:nvPr>
            <p:ph sz="quarter" idx="10"/>
          </p:nvPr>
        </p:nvSpPr>
        <p:spPr/>
        <p:txBody>
          <a:bodyPr/>
          <a:lstStyle/>
          <a:p>
            <a:r>
              <a:rPr lang="en-US" sz="1600" dirty="0" smtClean="0"/>
              <a:t>An object that contains attributes but has no conceptual identity. They should be treated as immutable</a:t>
            </a:r>
          </a:p>
          <a:p>
            <a:r>
              <a:rPr lang="en-US" sz="1600" dirty="0" smtClean="0"/>
              <a:t>Two value objects may have identical attributes, in which case they are identical. They don’t however have any value other than by virtue of their attributes. Another aspect common to value objects is that they should probably be immutable, once created they cannot be changed or altered. A new one can be created , and as they have no identity, that is just the same as changing another one.</a:t>
            </a:r>
          </a:p>
          <a:p>
            <a:endParaRPr lang="en-US" sz="1600" i="1" dirty="0" err="1" smtClean="0"/>
          </a:p>
          <a:p>
            <a:r>
              <a:rPr lang="en-US" sz="1600" i="1" dirty="0" smtClean="0"/>
              <a:t>Example:</a:t>
            </a:r>
          </a:p>
          <a:p>
            <a:pPr lvl="1"/>
            <a:r>
              <a:rPr lang="en-US" sz="1600" i="1" dirty="0" smtClean="0"/>
              <a:t> When people exchange business cards, they generally do not distinguish between each unique card; they only are concerned about the information printed on the card. In this context, business cards are value objects.</a:t>
            </a:r>
          </a:p>
          <a:p>
            <a:pPr lvl="1"/>
            <a:r>
              <a:rPr lang="en-US" sz="1600" dirty="0" smtClean="0"/>
              <a:t>Windows in the rooms</a:t>
            </a:r>
          </a:p>
          <a:p>
            <a:pPr lvl="1"/>
            <a:endParaRPr lang="en-US" sz="1600" dirty="0" smtClean="0"/>
          </a:p>
          <a:p>
            <a:pPr lvl="1">
              <a:buNone/>
            </a:pPr>
            <a:r>
              <a:rPr lang="en-US" sz="1600" b="1" dirty="0" smtClean="0"/>
              <a:t>Note:</a:t>
            </a:r>
            <a:r>
              <a:rPr lang="en-US" sz="1600" dirty="0" smtClean="0"/>
              <a:t>  A value object can become an entity depending on the situation. If the requirement of the search functionality of our application says that, the search criteria should be saved in the database and the user can do the same search from the list of saved search criteria’s. In this scenario </a:t>
            </a:r>
            <a:r>
              <a:rPr lang="en-US" sz="1600" dirty="0" err="1" smtClean="0"/>
              <a:t>SearchCriteria</a:t>
            </a:r>
            <a:r>
              <a:rPr lang="en-US" sz="1600" dirty="0" smtClean="0"/>
              <a:t> has its own identity and thus it is an entity instead of being a value object</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Aggregates</a:t>
            </a:r>
            <a:endParaRPr lang="en-US" dirty="0"/>
          </a:p>
        </p:txBody>
      </p:sp>
      <p:sp>
        <p:nvSpPr>
          <p:cNvPr id="3" name="Content Placeholder 2"/>
          <p:cNvSpPr>
            <a:spLocks noGrp="1"/>
          </p:cNvSpPr>
          <p:nvPr>
            <p:ph sz="quarter" idx="10"/>
          </p:nvPr>
        </p:nvSpPr>
        <p:spPr/>
        <p:txBody>
          <a:bodyPr/>
          <a:lstStyle/>
          <a:p>
            <a:r>
              <a:rPr lang="en-US" sz="1600" dirty="0" smtClean="0"/>
              <a:t>A collection of objects that are bound together by a root entity, otherwise known as an aggregate root. The aggregate root guarantees the consistency of changes being made within the aggregate by forbidding external objects from holding references to its members.</a:t>
            </a:r>
          </a:p>
          <a:p>
            <a:endParaRPr lang="en-US" sz="1600" i="1" dirty="0" smtClean="0"/>
          </a:p>
          <a:p>
            <a:r>
              <a:rPr lang="en-US" sz="1600" i="1" dirty="0" smtClean="0"/>
              <a:t>Example:</a:t>
            </a:r>
          </a:p>
          <a:p>
            <a:pPr lvl="1"/>
            <a:r>
              <a:rPr lang="en-US" sz="1600" i="1" dirty="0" smtClean="0"/>
              <a:t> </a:t>
            </a:r>
            <a:r>
              <a:rPr lang="en-US" sz="1600" dirty="0" smtClean="0"/>
              <a:t>When you drive a car, you do not have to worry about moving the wheels forward, making the engine combust with spark and fuel, etc.; you are simply driving the car. In this context, the car is an aggregate of several other objects and serves as the aggregate root to all of the other systems.</a:t>
            </a:r>
          </a:p>
          <a:p>
            <a:pPr lvl="1"/>
            <a:endParaRPr lang="en-US" sz="1600" i="1" dirty="0" smtClean="0"/>
          </a:p>
          <a:p>
            <a:pPr lvl="1"/>
            <a:r>
              <a:rPr lang="en-US" sz="1600" dirty="0" smtClean="0"/>
              <a:t>A window can only be defined if there is a room. </a:t>
            </a:r>
          </a:p>
          <a:p>
            <a:pPr lvl="2"/>
            <a:r>
              <a:rPr lang="en-US" sz="1600" dirty="0" smtClean="0"/>
              <a:t> Room is Aggregate roots</a:t>
            </a:r>
          </a:p>
          <a:p>
            <a:pPr lvl="2"/>
            <a:r>
              <a:rPr lang="en-US" sz="1600" dirty="0" smtClean="0"/>
              <a:t>Window is our aggregate</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Context</a:t>
            </a:r>
            <a:endParaRPr lang="en-US" dirty="0"/>
          </a:p>
        </p:txBody>
      </p:sp>
      <p:sp>
        <p:nvSpPr>
          <p:cNvPr id="3" name="Content Placeholder 2"/>
          <p:cNvSpPr>
            <a:spLocks noGrp="1"/>
          </p:cNvSpPr>
          <p:nvPr>
            <p:ph sz="quarter" idx="10"/>
          </p:nvPr>
        </p:nvSpPr>
        <p:spPr/>
        <p:txBody>
          <a:bodyPr/>
          <a:lstStyle/>
          <a:p>
            <a:pPr>
              <a:buNone/>
            </a:pPr>
            <a:r>
              <a:rPr lang="en-US" sz="1600" dirty="0" smtClean="0"/>
              <a:t>	Multiple models are in play on any large project. Yet when code based on distinct models is combined, software becomes buggy, unreliable, and difficult to understand. Communication among team members becomes confusing. It is often unclear in what context a model should not be applied.</a:t>
            </a:r>
          </a:p>
          <a:p>
            <a:pPr>
              <a:buNone/>
            </a:pPr>
            <a:endParaRPr lang="en-US" sz="1600" dirty="0" smtClean="0"/>
          </a:p>
          <a:p>
            <a:pPr>
              <a:buNone/>
            </a:pPr>
            <a:r>
              <a:rPr lang="en-US" sz="1600" b="1" dirty="0" smtClean="0"/>
              <a:t>Therefore</a:t>
            </a:r>
            <a:r>
              <a:rPr lang="en-US" sz="1600" dirty="0" smtClean="0"/>
              <a:t>: </a:t>
            </a:r>
          </a:p>
          <a:p>
            <a:pPr>
              <a:buNone/>
            </a:pPr>
            <a:endParaRPr lang="en-US" sz="1600" dirty="0" smtClean="0"/>
          </a:p>
          <a:p>
            <a:pPr>
              <a:buNone/>
            </a:pPr>
            <a:r>
              <a:rPr lang="en-US" sz="1600" dirty="0" smtClean="0"/>
              <a:t>	Explicitly define the context within which a model applies. Explicitly set boundaries in terms of team organization, usage within specific parts of the application, and physical manifestations such as code bases and database schemas. Keep the model strictly consistent within these bounds, but don’t be distracted or confused by issues outside.</a:t>
            </a:r>
          </a:p>
          <a:p>
            <a:endParaRPr lang="en-US" sz="1600" dirty="0" smtClean="0"/>
          </a:p>
          <a:p>
            <a:pPr lvl="3"/>
            <a:r>
              <a:rPr lang="en-US" sz="1600" dirty="0" smtClean="0"/>
              <a:t>Bounded Context is a central pattern in Domain-Driven Design. It is the focus of DDD's strategic design section which is all about dealing with large models and teams. DDD deals with large models by dividing them into different Bounded Contexts and being explicit about their interrelationships.</a:t>
            </a:r>
          </a:p>
          <a:p>
            <a:endParaRPr lang="en-US" sz="1600" dirty="0" smtClean="0"/>
          </a:p>
          <a:p>
            <a:endParaRPr lang="en-US" sz="16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38849</TotalTime>
  <Words>651</Words>
  <Application>Microsoft Office PowerPoint</Application>
  <PresentationFormat>Custom</PresentationFormat>
  <Paragraphs>104</Paragraphs>
  <Slides>14</Slides>
  <Notes>3</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14</vt:i4>
      </vt:variant>
    </vt:vector>
  </HeadingPairs>
  <TitlesOfParts>
    <vt:vector size="20" baseType="lpstr">
      <vt:lpstr>Blank</vt:lpstr>
      <vt:lpstr>Closing slides</vt:lpstr>
      <vt:lpstr>Section break</vt:lpstr>
      <vt:lpstr>Custom Design</vt:lpstr>
      <vt:lpstr>PPT Template</vt:lpstr>
      <vt:lpstr>think-cell Slide</vt:lpstr>
      <vt:lpstr>DDD and Bounded Context</vt:lpstr>
      <vt:lpstr>Domain Driven Design</vt:lpstr>
      <vt:lpstr>Domain</vt:lpstr>
      <vt:lpstr>Model</vt:lpstr>
      <vt:lpstr>Ubiquitous Language </vt:lpstr>
      <vt:lpstr>Entity</vt:lpstr>
      <vt:lpstr>Value Object</vt:lpstr>
      <vt:lpstr>Aggregates</vt:lpstr>
      <vt:lpstr>Bounded Context</vt:lpstr>
      <vt:lpstr>Bounded Context</vt:lpstr>
      <vt:lpstr>Context Maps</vt:lpstr>
      <vt:lpstr>Repository</vt:lpstr>
      <vt:lpstr>An Approach</vt:lpstr>
      <vt:lpstr>PowerPoint Presentation</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Taktawale, Vivekanand</cp:lastModifiedBy>
  <cp:revision>544</cp:revision>
  <dcterms:created xsi:type="dcterms:W3CDTF">2013-04-01T04:45:56Z</dcterms:created>
  <dcterms:modified xsi:type="dcterms:W3CDTF">2017-02-20T10:31:11Z</dcterms:modified>
</cp:coreProperties>
</file>