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7" r:id="rId4"/>
    <p:sldId id="258" r:id="rId5"/>
    <p:sldId id="260" r:id="rId6"/>
    <p:sldId id="302" r:id="rId7"/>
    <p:sldId id="267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" TargetMode="External"/><Relationship Id="rId2" Type="http://schemas.openxmlformats.org/officeDocument/2006/relationships/hyperlink" Target="http://projects.spring.io/spring-bo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ring.io/blo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spring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application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@</a:t>
            </a:r>
            <a:r>
              <a:rPr lang="en-US" b="1" dirty="0" err="1" smtClean="0"/>
              <a:t>EnableAutoConfiguration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705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5814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Attempts to auto-configure your application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Backs off as you define your own beans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Regular </a:t>
            </a:r>
            <a:r>
              <a:rPr lang="en-US" i="1" dirty="0" smtClean="0"/>
              <a:t>@Configuration </a:t>
            </a:r>
            <a:r>
              <a:rPr lang="en-US" dirty="0" smtClean="0"/>
              <a:t>classes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Usually with </a:t>
            </a:r>
            <a:r>
              <a:rPr lang="en-US" i="1" dirty="0" smtClean="0"/>
              <a:t>@</a:t>
            </a:r>
            <a:r>
              <a:rPr lang="en-US" i="1" dirty="0" err="1" smtClean="0"/>
              <a:t>ConditionalOnClass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@</a:t>
            </a:r>
            <a:r>
              <a:rPr lang="en-US" i="1" dirty="0" err="1" smtClean="0"/>
              <a:t>ConditionalOnMissingBean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Testing with Spring Test (and 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spring-boot-starter-test </a:t>
            </a:r>
            <a:r>
              <a:rPr lang="en-US" sz="2400" b="1" dirty="0" smtClean="0"/>
              <a:t>provides useful test dependencies</a:t>
            </a:r>
          </a:p>
          <a:p>
            <a:pPr lvl="1"/>
            <a:r>
              <a:rPr lang="en-US" sz="2400" dirty="0" smtClean="0"/>
              <a:t>spring-test, </a:t>
            </a:r>
            <a:r>
              <a:rPr lang="en-US" sz="2400" dirty="0" err="1" smtClean="0"/>
              <a:t>Mockito</a:t>
            </a:r>
            <a:r>
              <a:rPr lang="en-US" sz="2400" dirty="0" smtClean="0"/>
              <a:t>, </a:t>
            </a:r>
            <a:r>
              <a:rPr lang="en-US" sz="2400" dirty="0" err="1" smtClean="0"/>
              <a:t>Hamcrest</a:t>
            </a:r>
            <a:r>
              <a:rPr lang="en-US" sz="2400" dirty="0" smtClean="0"/>
              <a:t> and </a:t>
            </a:r>
            <a:r>
              <a:rPr lang="en-US" sz="2400" dirty="0" err="1" smtClean="0"/>
              <a:t>JUnit</a:t>
            </a:r>
            <a:endParaRPr lang="en-US" sz="2400" b="1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SpringApplicationConfiguration</a:t>
            </a:r>
            <a:endParaRPr lang="en-US" sz="2400" dirty="0" smtClean="0"/>
          </a:p>
          <a:p>
            <a:pPr lvl="1"/>
            <a:r>
              <a:rPr lang="en-US" sz="2400" dirty="0" smtClean="0"/>
              <a:t>Alternative to the standard spring-test @</a:t>
            </a:r>
            <a:r>
              <a:rPr lang="en-US" sz="2400" dirty="0" err="1" smtClean="0"/>
              <a:t>ContextConfiguration</a:t>
            </a:r>
            <a:endParaRPr lang="en-US" sz="2400" dirty="0" smtClean="0"/>
          </a:p>
          <a:p>
            <a:pPr lvl="1"/>
            <a:r>
              <a:rPr lang="en-US" sz="2400" dirty="0" smtClean="0"/>
              <a:t>Does not start the full context by default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WebIntegrationTest</a:t>
            </a:r>
            <a:endParaRPr lang="en-US" sz="2400" dirty="0" smtClean="0"/>
          </a:p>
          <a:p>
            <a:pPr lvl="1"/>
            <a:r>
              <a:rPr lang="en-US" sz="2400" dirty="0" smtClean="0"/>
              <a:t>Requires a web application context</a:t>
            </a:r>
          </a:p>
          <a:p>
            <a:pPr lvl="1"/>
            <a:r>
              <a:rPr lang="en-US" sz="2400" dirty="0" smtClean="0"/>
              <a:t>Can add additional properties to the environment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Packaging For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Maven </a:t>
            </a:r>
            <a:r>
              <a:rPr lang="en-US" sz="2400" b="1" dirty="0" err="1" smtClean="0"/>
              <a:t>plugin</a:t>
            </a:r>
            <a:r>
              <a:rPr lang="en-US" sz="2400" b="1" dirty="0" smtClean="0"/>
              <a:t> (using spring-boot-starter-parent):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2209800"/>
            <a:ext cx="5895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038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Gradle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plugin</a:t>
            </a:r>
            <a:r>
              <a:rPr lang="en-US" sz="2400" b="1" dirty="0" smtClean="0"/>
              <a:t>:</a:t>
            </a:r>
            <a:endParaRPr 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4724400"/>
            <a:ext cx="31527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Packaging For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Easy to understand structure</a:t>
            </a:r>
          </a:p>
          <a:p>
            <a:r>
              <a:rPr lang="en-US" sz="2400" dirty="0" smtClean="0"/>
              <a:t>No unpacking or start scripts required</a:t>
            </a:r>
          </a:p>
          <a:p>
            <a:r>
              <a:rPr lang="en-US" sz="2400" dirty="0" smtClean="0"/>
              <a:t>Typical REST app ~10Mb</a:t>
            </a:r>
          </a:p>
          <a:p>
            <a:r>
              <a:rPr lang="en-US" sz="2400" dirty="0" smtClean="0"/>
              <a:t>Cloud Foundry friendly (works &amp; fast to upload)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676400"/>
            <a:ext cx="3000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Not a Web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CommandLineRunner</a:t>
            </a:r>
            <a:r>
              <a:rPr lang="en-US" sz="2400" dirty="0" smtClean="0"/>
              <a:t> </a:t>
            </a:r>
            <a:r>
              <a:rPr lang="en-US" sz="2400" b="1" dirty="0" smtClean="0"/>
              <a:t>is a hook to run application-specific code after the context is created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57525"/>
            <a:ext cx="67246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Environment and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 has an Environment</a:t>
            </a:r>
          </a:p>
          <a:p>
            <a:r>
              <a:rPr lang="en-US" sz="2400" dirty="0" smtClean="0"/>
              <a:t>Spring Environment available since 3.1</a:t>
            </a:r>
          </a:p>
          <a:p>
            <a:r>
              <a:rPr lang="en-US" sz="2400" dirty="0" smtClean="0"/>
              <a:t>Abstraction for key/value pairs from multiple sources</a:t>
            </a:r>
          </a:p>
          <a:p>
            <a:r>
              <a:rPr lang="en-US" sz="2400" dirty="0" smtClean="0"/>
              <a:t>Used to manage @Profile switching</a:t>
            </a:r>
          </a:p>
          <a:p>
            <a:r>
              <a:rPr lang="en-US" sz="2400" dirty="0" smtClean="0"/>
              <a:t>Always available: System properties and OS ENV </a:t>
            </a:r>
            <a:r>
              <a:rPr lang="en-US" sz="2400" dirty="0" err="1" smtClean="0"/>
              <a:t>vars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i="1" dirty="0" err="1" smtClean="0"/>
              <a:t>SpringApplication</a:t>
            </a:r>
            <a:r>
              <a:rPr lang="en-US" sz="2400" dirty="0" smtClean="0"/>
              <a:t> adds command line arguments to the Spring </a:t>
            </a:r>
            <a:r>
              <a:rPr lang="en-US" sz="2400" i="1" dirty="0" smtClean="0"/>
              <a:t>Environment</a:t>
            </a:r>
            <a:r>
              <a:rPr lang="en-US" sz="2400" dirty="0" smtClean="0"/>
              <a:t> so you can inject them into beans: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6362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267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   </a:t>
            </a:r>
            <a:r>
              <a:rPr lang="en-US" sz="2400" dirty="0" smtClean="0"/>
              <a:t>You can also configure many aspects of Spring Boot itself:</a:t>
            </a:r>
            <a:endParaRPr lang="en-US" sz="2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1054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Externalizing Configuration to Properties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Just put </a:t>
            </a:r>
            <a:r>
              <a:rPr lang="en-US" sz="2400" b="1" dirty="0" err="1" smtClean="0"/>
              <a:t>application.properties</a:t>
            </a:r>
            <a:r>
              <a:rPr lang="en-US" sz="2400" b="1" dirty="0" smtClean="0"/>
              <a:t> in one of the following locations: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A /</a:t>
            </a:r>
            <a:r>
              <a:rPr lang="en-US" sz="2400" dirty="0" err="1" smtClean="0"/>
              <a:t>config</a:t>
            </a:r>
            <a:r>
              <a:rPr lang="en-US" sz="2400" dirty="0" smtClean="0"/>
              <a:t> sub-directory of the current directory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The current directory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A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 /</a:t>
            </a:r>
            <a:r>
              <a:rPr lang="en-US" sz="2400" dirty="0" err="1" smtClean="0"/>
              <a:t>config</a:t>
            </a:r>
            <a:r>
              <a:rPr lang="en-US" sz="2400" dirty="0" smtClean="0"/>
              <a:t> package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The root </a:t>
            </a:r>
            <a:r>
              <a:rPr lang="en-US" sz="2400" dirty="0" err="1" smtClean="0"/>
              <a:t>classpath</a:t>
            </a:r>
            <a:endParaRPr lang="en-US" sz="2400" b="1" dirty="0" smtClean="0"/>
          </a:p>
          <a:p>
            <a:r>
              <a:rPr lang="en-US" sz="2400" b="1" dirty="0" smtClean="0"/>
              <a:t>Properties can be overridden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command line </a:t>
            </a:r>
            <a:r>
              <a:rPr lang="en-US" sz="2400" dirty="0" err="1" smtClean="0"/>
              <a:t>arg</a:t>
            </a:r>
            <a:r>
              <a:rPr lang="en-US" sz="2400" dirty="0" smtClean="0"/>
              <a:t> &gt; file &gt; </a:t>
            </a:r>
            <a:r>
              <a:rPr lang="en-US" sz="2400" dirty="0" err="1" smtClean="0"/>
              <a:t>classpath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- locations higher in the list override lower items</a:t>
            </a:r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14950"/>
            <a:ext cx="54102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Using 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Just include snake-yaml.jar	</a:t>
            </a:r>
          </a:p>
          <a:p>
            <a:pPr lvl="1"/>
            <a:r>
              <a:rPr lang="en-US" dirty="0" smtClean="0"/>
              <a:t>Just include snake-yaml.jar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Write an application.yml file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3762375"/>
            <a:ext cx="4352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Binding Configuration To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609599"/>
          </a:xfrm>
        </p:spPr>
        <p:txBody>
          <a:bodyPr/>
          <a:lstStyle/>
          <a:p>
            <a:r>
              <a:rPr lang="en-US" dirty="0" smtClean="0"/>
              <a:t>MyProperties.java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0386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 smtClean="0"/>
              <a:t>application.properties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2333625"/>
            <a:ext cx="5048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057775"/>
            <a:ext cx="4257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The Spring IO platform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43050"/>
            <a:ext cx="5734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Data Binding to @</a:t>
            </a:r>
            <a:r>
              <a:rPr lang="en-US" sz="3600" b="1" dirty="0" err="1" smtClean="0"/>
              <a:t>ConfigurationProperties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Spring </a:t>
            </a:r>
            <a:r>
              <a:rPr lang="en-US" sz="2400" dirty="0" err="1" smtClean="0"/>
              <a:t>DataBinder</a:t>
            </a:r>
            <a:r>
              <a:rPr lang="en-US" sz="2400" dirty="0" smtClean="0"/>
              <a:t> does type coercion and conversion where possible</a:t>
            </a:r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ConversionService</a:t>
            </a:r>
            <a:r>
              <a:rPr lang="en-US" sz="2400" dirty="0" smtClean="0"/>
              <a:t> additionally discovered by bean name (same as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Ditto for validation</a:t>
            </a:r>
          </a:p>
          <a:p>
            <a:pPr lvl="1"/>
            <a:r>
              <a:rPr lang="en-US" sz="2000" dirty="0" err="1" smtClean="0"/>
              <a:t>configurationPropertiesValidator</a:t>
            </a:r>
            <a:r>
              <a:rPr lang="en-US" sz="2000" dirty="0" smtClean="0"/>
              <a:t> bean if present</a:t>
            </a:r>
          </a:p>
          <a:p>
            <a:pPr lvl="1"/>
            <a:r>
              <a:rPr lang="en-US" sz="2000" dirty="0" smtClean="0"/>
              <a:t>JSR303 if present</a:t>
            </a:r>
          </a:p>
          <a:p>
            <a:pPr lvl="1"/>
            <a:r>
              <a:rPr lang="en-US" sz="2000" dirty="0" err="1" smtClean="0"/>
              <a:t>ignoreUnkownFields</a:t>
            </a:r>
            <a:r>
              <a:rPr lang="en-US" sz="2000" dirty="0" smtClean="0"/>
              <a:t>=true (default)</a:t>
            </a:r>
          </a:p>
          <a:p>
            <a:pPr lvl="1"/>
            <a:r>
              <a:rPr lang="en-US" sz="2000" dirty="0" err="1" smtClean="0"/>
              <a:t>ignoreInvalidFields</a:t>
            </a:r>
            <a:r>
              <a:rPr lang="en-US" sz="2000" dirty="0" smtClean="0"/>
              <a:t>=false (default)</a:t>
            </a:r>
          </a:p>
          <a:p>
            <a:r>
              <a:rPr lang="en-US" sz="2400" dirty="0" smtClean="0"/>
              <a:t>Uses a </a:t>
            </a:r>
            <a:r>
              <a:rPr lang="en-US" sz="2400" dirty="0" err="1" smtClean="0"/>
              <a:t>RelaxedDataBinder</a:t>
            </a:r>
            <a:r>
              <a:rPr lang="en-US" sz="2400" dirty="0" smtClean="0"/>
              <a:t> which accepts common variants of property names (e.g. CAPITALIZED, </a:t>
            </a:r>
            <a:r>
              <a:rPr lang="en-US" sz="2400" dirty="0" err="1" smtClean="0"/>
              <a:t>camelCased</a:t>
            </a:r>
            <a:r>
              <a:rPr lang="en-US" sz="2400" dirty="0" smtClean="0"/>
              <a:t> or </a:t>
            </a:r>
            <a:r>
              <a:rPr lang="en-US" sz="2400" dirty="0" err="1" smtClean="0"/>
              <a:t>with_underscores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Configuration Meta-data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Annotation processor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38600"/>
            <a:ext cx="8077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Generates a meta-data file while compiling your project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Javadoc</a:t>
            </a:r>
            <a:r>
              <a:rPr lang="en-US" sz="2400" dirty="0" smtClean="0"/>
              <a:t> on fields are translated to descriptions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Default values are detected (to some extend)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Additional meta-data can be provided for corner cases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META-INF/additional-spring-configuration-</a:t>
            </a:r>
            <a:r>
              <a:rPr lang="en-US" sz="2400" dirty="0" err="1" smtClean="0"/>
              <a:t>metadata.json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2362200"/>
            <a:ext cx="70580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Customizing Configuration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b="1" dirty="0" smtClean="0"/>
              <a:t>Set</a:t>
            </a:r>
          </a:p>
          <a:p>
            <a:pPr lvl="1"/>
            <a:r>
              <a:rPr lang="en-US" dirty="0" smtClean="0"/>
              <a:t>spring.config.name - default </a:t>
            </a:r>
            <a:r>
              <a:rPr lang="en-US" b="1" dirty="0" smtClean="0"/>
              <a:t>application, can be comma-separated list</a:t>
            </a:r>
          </a:p>
          <a:p>
            <a:pPr lvl="1"/>
            <a:r>
              <a:rPr lang="en-US" dirty="0" err="1" smtClean="0"/>
              <a:t>spring.config.location</a:t>
            </a:r>
            <a:r>
              <a:rPr lang="en-US" dirty="0" smtClean="0"/>
              <a:t> - a Resource path</a:t>
            </a:r>
          </a:p>
          <a:p>
            <a:pPr lvl="2"/>
            <a:r>
              <a:rPr lang="en-US" dirty="0" smtClean="0"/>
              <a:t>Ends with / to define a directory</a:t>
            </a:r>
          </a:p>
          <a:p>
            <a:pPr lvl="2"/>
            <a:r>
              <a:rPr lang="en-US" dirty="0" smtClean="0"/>
              <a:t>Otherwise overrides name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4800600"/>
            <a:ext cx="7515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Spring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239000" cy="19811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Activate external configuration with a Spring profile</a:t>
            </a:r>
          </a:p>
          <a:p>
            <a:pPr lvl="1"/>
            <a:r>
              <a:rPr lang="en-US" sz="2400" dirty="0" smtClean="0"/>
              <a:t>file name convention e.g. application-</a:t>
            </a:r>
            <a:r>
              <a:rPr lang="en-US" sz="2400" dirty="0" err="1" smtClean="0"/>
              <a:t>development.properties</a:t>
            </a:r>
            <a:endParaRPr lang="en-US" sz="2400" dirty="0" smtClean="0"/>
          </a:p>
          <a:p>
            <a:pPr lvl="1"/>
            <a:r>
              <a:rPr lang="en-US" sz="2400" dirty="0" smtClean="0"/>
              <a:t>or nested documents in YAML:</a:t>
            </a:r>
            <a:endParaRPr 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3409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Spring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Set the default spring profile(s) in external configuration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386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/>
              <a:t>Add some profile(s) to the active profiles rather than replacing them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209800"/>
            <a:ext cx="79438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162550"/>
            <a:ext cx="4143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Adding some </a:t>
            </a:r>
            <a:r>
              <a:rPr lang="en-US" sz="3600" b="1" dirty="0" err="1" smtClean="0"/>
              <a:t>Autoconfigured</a:t>
            </a:r>
            <a:r>
              <a:rPr lang="en-US" sz="3600" b="1" dirty="0" smtClean="0"/>
              <a:t> Behavior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Extend the demo and see what we can get by just modifying the class path</a:t>
            </a:r>
          </a:p>
          <a:p>
            <a:pPr lvl="1"/>
            <a:r>
              <a:rPr lang="en-US" sz="2400" dirty="0" smtClean="0"/>
              <a:t>Create a simple domain object</a:t>
            </a:r>
          </a:p>
          <a:p>
            <a:pPr lvl="1"/>
            <a:r>
              <a:rPr lang="en-US" sz="2400" dirty="0" smtClean="0"/>
              <a:t>Expose the repository as a REST endpoint</a:t>
            </a:r>
            <a:endParaRPr 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3581400"/>
            <a:ext cx="7258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3527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Spring Boot provides default configuration files for 4 logging frameworks: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Logback</a:t>
            </a:r>
            <a:r>
              <a:rPr lang="en-US" b="1" dirty="0" smtClean="0"/>
              <a:t>, Log4j, Log4j2 and </a:t>
            </a:r>
            <a:r>
              <a:rPr lang="en-US" i="1" dirty="0" err="1" smtClean="0"/>
              <a:t>java.util.Logging</a:t>
            </a:r>
            <a:endParaRPr lang="en-US" i="1" dirty="0" smtClean="0"/>
          </a:p>
          <a:p>
            <a:r>
              <a:rPr lang="en-US" b="1" dirty="0" smtClean="0"/>
              <a:t>Starters (and Samples) use </a:t>
            </a:r>
            <a:r>
              <a:rPr lang="en-US" b="1" dirty="0" err="1" smtClean="0"/>
              <a:t>Logback</a:t>
            </a:r>
            <a:r>
              <a:rPr lang="en-US" b="1" dirty="0" smtClean="0"/>
              <a:t> with </a:t>
            </a:r>
            <a:r>
              <a:rPr lang="en-US" b="1" dirty="0" err="1" smtClean="0"/>
              <a:t>colour</a:t>
            </a:r>
            <a:r>
              <a:rPr lang="en-US" b="1" dirty="0" smtClean="0"/>
              <a:t> output</a:t>
            </a:r>
          </a:p>
          <a:p>
            <a:r>
              <a:rPr lang="en-US" b="1" dirty="0" smtClean="0"/>
              <a:t>Default log level set to INFO</a:t>
            </a:r>
          </a:p>
          <a:p>
            <a:pPr lvl="1"/>
            <a:r>
              <a:rPr lang="en-US" dirty="0" smtClean="0"/>
              <a:t>Debug output can be easily enabled using the --debug option</a:t>
            </a:r>
            <a:endParaRPr lang="en-US" b="1" dirty="0" smtClean="0"/>
          </a:p>
          <a:p>
            <a:r>
              <a:rPr lang="en-US" b="1" dirty="0" smtClean="0"/>
              <a:t>Log to console by default</a:t>
            </a:r>
          </a:p>
          <a:p>
            <a:pPr lvl="1"/>
            <a:r>
              <a:rPr lang="en-US" i="1" dirty="0" err="1" smtClean="0"/>
              <a:t>logging.file</a:t>
            </a:r>
            <a:r>
              <a:rPr lang="en-US" dirty="0" smtClean="0"/>
              <a:t> and </a:t>
            </a:r>
            <a:r>
              <a:rPr lang="en-US" i="1" dirty="0" err="1" smtClean="0"/>
              <a:t>logging.path</a:t>
            </a:r>
            <a:r>
              <a:rPr lang="en-US" i="1" dirty="0" smtClean="0"/>
              <a:t> </a:t>
            </a:r>
            <a:r>
              <a:rPr lang="en-US" dirty="0" smtClean="0"/>
              <a:t>to enable file logging</a:t>
            </a:r>
            <a:endParaRPr lang="en-US" b="1" dirty="0" smtClean="0"/>
          </a:p>
          <a:p>
            <a:r>
              <a:rPr lang="en-US" b="1" dirty="0" smtClean="0"/>
              <a:t>Logging levels can be </a:t>
            </a:r>
            <a:r>
              <a:rPr lang="en-US" b="1" dirty="0" err="1" smtClean="0"/>
              <a:t>customised</a:t>
            </a:r>
            <a:r>
              <a:rPr lang="en-US" b="1" dirty="0" smtClean="0"/>
              <a:t> through configuration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010150"/>
            <a:ext cx="448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 static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Easiest: use </a:t>
            </a:r>
            <a:r>
              <a:rPr lang="en-US" i="1" dirty="0" err="1" smtClean="0"/>
              <a:t>classpath</a:t>
            </a:r>
            <a:r>
              <a:rPr lang="en-US" i="1" dirty="0" smtClean="0"/>
              <a:t>:/static/**</a:t>
            </a:r>
          </a:p>
          <a:p>
            <a:r>
              <a:rPr lang="en-US" b="1" dirty="0" smtClean="0"/>
              <a:t>Many alternatives: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:/public/**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:/resources/**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:/META-INF/resources/**</a:t>
            </a:r>
            <a:endParaRPr lang="en-US" b="1" dirty="0" smtClean="0"/>
          </a:p>
          <a:p>
            <a:r>
              <a:rPr lang="en-US" b="1" dirty="0" smtClean="0"/>
              <a:t>Normal </a:t>
            </a:r>
            <a:r>
              <a:rPr lang="en-US" b="1" dirty="0" err="1" smtClean="0"/>
              <a:t>servlet</a:t>
            </a:r>
            <a:r>
              <a:rPr lang="en-US" b="1" dirty="0" smtClean="0"/>
              <a:t> context / (root of WAR file, see later)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static/**</a:t>
            </a:r>
          </a:p>
          <a:p>
            <a:pPr lvl="1"/>
            <a:r>
              <a:rPr lang="en-US" dirty="0" smtClean="0"/>
              <a:t>public/**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documentRoot</a:t>
            </a:r>
            <a:r>
              <a:rPr lang="en-US" dirty="0" smtClean="0"/>
              <a:t> in </a:t>
            </a:r>
            <a:r>
              <a:rPr lang="en-US" dirty="0" err="1" smtClean="0"/>
              <a:t>EmbeddedServletContextFactory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Web template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Spring Boot includes auto-configuration support for </a:t>
            </a:r>
            <a:r>
              <a:rPr lang="en-US" b="1" i="1" dirty="0" err="1" smtClean="0"/>
              <a:t>Thymeleaf</a:t>
            </a:r>
            <a:r>
              <a:rPr lang="en-US" b="1" i="1" dirty="0" smtClean="0"/>
              <a:t>, Groovy, </a:t>
            </a:r>
            <a:r>
              <a:rPr lang="en-US" b="1" i="1" dirty="0" err="1" smtClean="0"/>
              <a:t>FreeMarker</a:t>
            </a:r>
            <a:r>
              <a:rPr lang="en-US" b="1" i="1" dirty="0" smtClean="0"/>
              <a:t>, Velocity and Mustache</a:t>
            </a:r>
          </a:p>
          <a:p>
            <a:r>
              <a:rPr lang="en-US" b="1" dirty="0" smtClean="0"/>
              <a:t>By default, templates will be picked up automatically from </a:t>
            </a:r>
            <a:r>
              <a:rPr lang="en-US" i="1" dirty="0" err="1" smtClean="0"/>
              <a:t>classpath</a:t>
            </a:r>
            <a:r>
              <a:rPr lang="en-US" i="1" dirty="0" smtClean="0"/>
              <a:t>:/templates</a:t>
            </a:r>
          </a:p>
          <a:p>
            <a:r>
              <a:rPr lang="en-US" b="1" dirty="0" smtClean="0"/>
              <a:t>Common configuration, e.g. for </a:t>
            </a:r>
            <a:r>
              <a:rPr lang="en-US" b="1" dirty="0" err="1" smtClean="0"/>
              <a:t>Thymeleaf</a:t>
            </a:r>
            <a:endParaRPr lang="en-US" b="1" dirty="0" smtClean="0"/>
          </a:p>
          <a:p>
            <a:pPr lvl="1"/>
            <a:r>
              <a:rPr lang="en-US" dirty="0" err="1" smtClean="0"/>
              <a:t>spring.thymeleaf.prefix</a:t>
            </a:r>
            <a:r>
              <a:rPr lang="en-US" dirty="0" smtClean="0"/>
              <a:t> (location of templates)</a:t>
            </a:r>
          </a:p>
          <a:p>
            <a:pPr lvl="1"/>
            <a:r>
              <a:rPr lang="en-US" dirty="0" err="1" smtClean="0"/>
              <a:t>spring.thymeleaf.cache</a:t>
            </a:r>
            <a:r>
              <a:rPr lang="en-US" dirty="0" smtClean="0"/>
              <a:t> (set to false to live reload templates)</a:t>
            </a:r>
            <a:endParaRPr lang="en-US" b="1" dirty="0" smtClean="0"/>
          </a:p>
          <a:p>
            <a:r>
              <a:rPr lang="en-US" b="1" dirty="0" smtClean="0"/>
              <a:t>Extend and override, just add beans:</a:t>
            </a:r>
          </a:p>
          <a:p>
            <a:pPr lvl="1"/>
            <a:r>
              <a:rPr lang="en-US" dirty="0" err="1" smtClean="0"/>
              <a:t>thymeleafViewResolver</a:t>
            </a:r>
            <a:endParaRPr lang="en-US" dirty="0" smtClean="0"/>
          </a:p>
          <a:p>
            <a:pPr lvl="1"/>
            <a:r>
              <a:rPr lang="en-US" dirty="0" err="1" smtClean="0"/>
              <a:t>SpringTemplateEngine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/error </a:t>
            </a:r>
            <a:r>
              <a:rPr lang="en-US" b="1" dirty="0" smtClean="0"/>
              <a:t>handles all errors in a sensible way</a:t>
            </a:r>
          </a:p>
          <a:p>
            <a:pPr lvl="1"/>
            <a:r>
              <a:rPr lang="en-US" dirty="0" smtClean="0"/>
              <a:t>Registered as global </a:t>
            </a:r>
            <a:r>
              <a:rPr lang="en-US" i="1" dirty="0" smtClean="0"/>
              <a:t>error page in the </a:t>
            </a:r>
            <a:r>
              <a:rPr lang="en-US" i="1" dirty="0" err="1" smtClean="0"/>
              <a:t>servlet</a:t>
            </a:r>
            <a:r>
              <a:rPr lang="en-US" i="1" dirty="0" smtClean="0"/>
              <a:t> container</a:t>
            </a:r>
          </a:p>
          <a:p>
            <a:pPr lvl="1"/>
            <a:r>
              <a:rPr lang="en-US" dirty="0" smtClean="0"/>
              <a:t>Add a view that resolve to ‘error’ to customize the representation</a:t>
            </a:r>
            <a:endParaRPr lang="en-US" b="1" dirty="0" smtClean="0"/>
          </a:p>
          <a:p>
            <a:r>
              <a:rPr lang="en-US" b="1" dirty="0" smtClean="0"/>
              <a:t>Default representation</a:t>
            </a:r>
          </a:p>
          <a:p>
            <a:pPr lvl="1"/>
            <a:r>
              <a:rPr lang="en-US" dirty="0" err="1" smtClean="0"/>
              <a:t>Whitelabel</a:t>
            </a:r>
            <a:r>
              <a:rPr lang="en-US" dirty="0" smtClean="0"/>
              <a:t> error page for browser if none is found</a:t>
            </a:r>
          </a:p>
          <a:p>
            <a:pPr lvl="1"/>
            <a:r>
              <a:rPr lang="en-US" dirty="0" smtClean="0"/>
              <a:t>Standardized JSON format for machine clients</a:t>
            </a:r>
            <a:endParaRPr lang="en-US" b="1" dirty="0" smtClean="0"/>
          </a:p>
          <a:p>
            <a:r>
              <a:rPr lang="en-US" b="1" dirty="0" smtClean="0"/>
              <a:t>Customize or extend </a:t>
            </a:r>
            <a:r>
              <a:rPr lang="en-US" b="1" dirty="0" err="1" smtClean="0"/>
              <a:t>ErrorAttributes</a:t>
            </a:r>
            <a:endParaRPr lang="en-US" b="1" dirty="0" smtClean="0"/>
          </a:p>
          <a:p>
            <a:r>
              <a:rPr lang="en-US" b="1" dirty="0" smtClean="0"/>
              <a:t>Create dedicated error pages via </a:t>
            </a:r>
            <a:r>
              <a:rPr lang="en-US" i="1" dirty="0" err="1" smtClean="0"/>
              <a:t>EmbeddedServletContainerCustomizer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908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Adding some </a:t>
            </a:r>
            <a:r>
              <a:rPr lang="en-US" sz="3600" b="1" dirty="0" err="1" smtClean="0"/>
              <a:t>Autoconfigured</a:t>
            </a:r>
            <a:r>
              <a:rPr lang="en-US" sz="3600" b="1" dirty="0" smtClean="0"/>
              <a:t> Behavior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b="1" dirty="0" smtClean="0"/>
              <a:t>Secure the web application</a:t>
            </a:r>
          </a:p>
          <a:p>
            <a:pPr lvl="1"/>
            <a:r>
              <a:rPr lang="en-US" dirty="0" smtClean="0"/>
              <a:t>Application endpoints secured via </a:t>
            </a:r>
            <a:r>
              <a:rPr lang="en-US" dirty="0" err="1" smtClean="0"/>
              <a:t>security.basic.enabled</a:t>
            </a:r>
            <a:r>
              <a:rPr lang="en-US" dirty="0" smtClean="0"/>
              <a:t>=true (on by default)</a:t>
            </a:r>
          </a:p>
          <a:p>
            <a:r>
              <a:rPr lang="en-US" b="1" dirty="0" smtClean="0"/>
              <a:t>See how you can ask Boot to back off</a:t>
            </a:r>
          </a:p>
          <a:p>
            <a:pPr lvl="1"/>
            <a:r>
              <a:rPr lang="en-US" dirty="0" smtClean="0"/>
              <a:t>Configure a custom </a:t>
            </a:r>
            <a:r>
              <a:rPr lang="en-US" dirty="0" err="1" smtClean="0"/>
              <a:t>AuthenticationManager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486275"/>
            <a:ext cx="69818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Currently Available </a:t>
            </a:r>
            <a:r>
              <a:rPr lang="en-US" sz="3200" b="1" dirty="0" err="1" smtClean="0"/>
              <a:t>Autoconfigured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Behaviour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Embedded </a:t>
            </a:r>
            <a:r>
              <a:rPr lang="en-US" b="1" dirty="0" err="1" smtClean="0"/>
              <a:t>servlet</a:t>
            </a:r>
            <a:r>
              <a:rPr lang="en-US" b="1" dirty="0" smtClean="0"/>
              <a:t> container (Tomcat, Jetty or Undertow)</a:t>
            </a:r>
          </a:p>
          <a:p>
            <a:r>
              <a:rPr lang="en-US" b="1" dirty="0" err="1" smtClean="0"/>
              <a:t>DataSource</a:t>
            </a:r>
            <a:r>
              <a:rPr lang="en-US" b="1" dirty="0" smtClean="0"/>
              <a:t> (Tomcat, </a:t>
            </a:r>
            <a:r>
              <a:rPr lang="en-US" b="1" dirty="0" err="1" smtClean="0"/>
              <a:t>Hikari</a:t>
            </a:r>
            <a:r>
              <a:rPr lang="en-US" b="1" dirty="0" smtClean="0"/>
              <a:t>, Commons DBCP)</a:t>
            </a:r>
          </a:p>
          <a:p>
            <a:r>
              <a:rPr lang="en-US" b="1" dirty="0" smtClean="0"/>
              <a:t>SQL and </a:t>
            </a:r>
            <a:r>
              <a:rPr lang="en-US" b="1" dirty="0" err="1" smtClean="0"/>
              <a:t>NoSQL</a:t>
            </a:r>
            <a:r>
              <a:rPr lang="en-US" b="1" dirty="0" smtClean="0"/>
              <a:t> stores: Spring Data JPA, </a:t>
            </a:r>
            <a:r>
              <a:rPr lang="en-US" b="1" dirty="0" err="1" smtClean="0"/>
              <a:t>MongoDB</a:t>
            </a:r>
            <a:r>
              <a:rPr lang="en-US" b="1" dirty="0" smtClean="0"/>
              <a:t> and </a:t>
            </a:r>
            <a:r>
              <a:rPr lang="en-US" b="1" dirty="0" err="1" smtClean="0"/>
              <a:t>Redis</a:t>
            </a:r>
            <a:endParaRPr lang="en-US" b="1" dirty="0" smtClean="0"/>
          </a:p>
          <a:p>
            <a:r>
              <a:rPr lang="en-US" b="1" dirty="0" smtClean="0"/>
              <a:t>Messaging: JMS (</a:t>
            </a:r>
            <a:r>
              <a:rPr lang="en-US" b="1" dirty="0" err="1" smtClean="0"/>
              <a:t>HornetQ</a:t>
            </a:r>
            <a:r>
              <a:rPr lang="en-US" b="1" dirty="0" smtClean="0"/>
              <a:t>, </a:t>
            </a:r>
            <a:r>
              <a:rPr lang="en-US" b="1" dirty="0" err="1" smtClean="0"/>
              <a:t>ActiveMQ</a:t>
            </a:r>
            <a:r>
              <a:rPr lang="en-US" b="1" dirty="0" smtClean="0"/>
              <a:t>), AMQP (Rabbit)</a:t>
            </a:r>
          </a:p>
          <a:p>
            <a:r>
              <a:rPr lang="en-US" b="1" dirty="0" err="1" smtClean="0"/>
              <a:t>Thymeleaf</a:t>
            </a:r>
            <a:r>
              <a:rPr lang="en-US" b="1" dirty="0" smtClean="0"/>
              <a:t>, Groovy templates, </a:t>
            </a:r>
            <a:r>
              <a:rPr lang="en-US" b="1" dirty="0" err="1" smtClean="0"/>
              <a:t>Freemarker</a:t>
            </a:r>
            <a:r>
              <a:rPr lang="en-US" b="1" dirty="0" smtClean="0"/>
              <a:t>, Mustache and Velocity</a:t>
            </a:r>
          </a:p>
          <a:p>
            <a:r>
              <a:rPr lang="en-US" b="1" dirty="0" smtClean="0"/>
              <a:t>Batch processing - Spring Integration</a:t>
            </a:r>
          </a:p>
          <a:p>
            <a:r>
              <a:rPr lang="en-US" b="1" dirty="0" smtClean="0"/>
              <a:t>Cloud connectors</a:t>
            </a:r>
          </a:p>
          <a:p>
            <a:r>
              <a:rPr lang="en-US" b="1" dirty="0" smtClean="0"/>
              <a:t>Rest repositories</a:t>
            </a:r>
          </a:p>
          <a:p>
            <a:r>
              <a:rPr lang="en-US" b="1" dirty="0" smtClean="0"/>
              <a:t>Spring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Currently Available </a:t>
            </a:r>
            <a:r>
              <a:rPr lang="en-US" sz="3200" b="1" dirty="0" err="1" smtClean="0"/>
              <a:t>Autoconfigured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Behaviour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Data grid: Spring Data </a:t>
            </a:r>
            <a:r>
              <a:rPr lang="en-US" b="1" dirty="0" err="1" smtClean="0"/>
              <a:t>Gemfire</a:t>
            </a:r>
            <a:r>
              <a:rPr lang="en-US" b="1" dirty="0" smtClean="0"/>
              <a:t>, </a:t>
            </a:r>
            <a:r>
              <a:rPr lang="en-US" b="1" dirty="0" err="1" smtClean="0"/>
              <a:t>Solr</a:t>
            </a:r>
            <a:r>
              <a:rPr lang="en-US" b="1" dirty="0" smtClean="0"/>
              <a:t> and </a:t>
            </a:r>
            <a:r>
              <a:rPr lang="en-US" b="1" dirty="0" err="1" smtClean="0"/>
              <a:t>Elasticsearch</a:t>
            </a:r>
            <a:endParaRPr lang="en-US" b="1" dirty="0" smtClean="0"/>
          </a:p>
          <a:p>
            <a:r>
              <a:rPr lang="en-US" b="1" dirty="0" err="1" smtClean="0"/>
              <a:t>Websocket</a:t>
            </a:r>
            <a:endParaRPr lang="en-US" b="1" dirty="0" smtClean="0"/>
          </a:p>
          <a:p>
            <a:r>
              <a:rPr lang="en-US" b="1" dirty="0" smtClean="0"/>
              <a:t>Web services</a:t>
            </a:r>
          </a:p>
          <a:p>
            <a:r>
              <a:rPr lang="en-US" b="1" dirty="0" smtClean="0"/>
              <a:t>Mobile &amp; Social (</a:t>
            </a:r>
            <a:r>
              <a:rPr lang="en-US" b="1" dirty="0" err="1" smtClean="0"/>
              <a:t>Facebook</a:t>
            </a:r>
            <a:r>
              <a:rPr lang="en-US" b="1" dirty="0" smtClean="0"/>
              <a:t>, Twitter and LinkedIn)</a:t>
            </a:r>
          </a:p>
          <a:p>
            <a:r>
              <a:rPr lang="en-US" b="1" dirty="0" smtClean="0"/>
              <a:t>Reactor for events and </a:t>
            </a:r>
            <a:r>
              <a:rPr lang="en-US" b="1" dirty="0" err="1" smtClean="0"/>
              <a:t>async</a:t>
            </a:r>
            <a:r>
              <a:rPr lang="en-US" b="1" dirty="0" smtClean="0"/>
              <a:t> processing</a:t>
            </a:r>
          </a:p>
          <a:p>
            <a:r>
              <a:rPr lang="en-US" b="1" dirty="0" smtClean="0"/>
              <a:t>Jersey</a:t>
            </a:r>
          </a:p>
          <a:p>
            <a:r>
              <a:rPr lang="en-US" b="1" dirty="0" smtClean="0"/>
              <a:t>JTA</a:t>
            </a:r>
          </a:p>
          <a:p>
            <a:r>
              <a:rPr lang="en-US" b="1" dirty="0" smtClean="0"/>
              <a:t>Email, </a:t>
            </a:r>
            <a:r>
              <a:rPr lang="en-US" b="1" dirty="0" err="1" smtClean="0"/>
              <a:t>CRaSH</a:t>
            </a:r>
            <a:r>
              <a:rPr lang="en-US" b="1" dirty="0" smtClean="0"/>
              <a:t>, AOP (</a:t>
            </a:r>
            <a:r>
              <a:rPr lang="en-US" b="1" dirty="0" err="1" smtClean="0"/>
              <a:t>AspectJ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Actuator features (Security, Audit, Metrics, Trace)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The 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Adds common non-functional features to your application and exposes endpoints to interact with them (REST, JMX)</a:t>
            </a:r>
          </a:p>
          <a:p>
            <a:pPr lvl="1"/>
            <a:r>
              <a:rPr lang="en-US" dirty="0" smtClean="0"/>
              <a:t>Secure endpoints: /</a:t>
            </a:r>
            <a:r>
              <a:rPr lang="en-US" dirty="0" err="1" smtClean="0"/>
              <a:t>env</a:t>
            </a:r>
            <a:r>
              <a:rPr lang="en-US" dirty="0" smtClean="0"/>
              <a:t>, /metrics, /trace, /dump, /shutdown, /beans, /</a:t>
            </a:r>
            <a:r>
              <a:rPr lang="en-US" dirty="0" err="1" smtClean="0"/>
              <a:t>autoconfig</a:t>
            </a:r>
            <a:r>
              <a:rPr lang="en-US" dirty="0" smtClean="0"/>
              <a:t>, /</a:t>
            </a:r>
            <a:r>
              <a:rPr lang="en-US" dirty="0" err="1" smtClean="0"/>
              <a:t>configprops</a:t>
            </a:r>
            <a:r>
              <a:rPr lang="en-US" dirty="0" smtClean="0"/>
              <a:t>, /mappings</a:t>
            </a:r>
          </a:p>
          <a:p>
            <a:pPr lvl="1"/>
            <a:r>
              <a:rPr lang="en-US" dirty="0" smtClean="0"/>
              <a:t>/info</a:t>
            </a:r>
          </a:p>
          <a:p>
            <a:pPr lvl="1"/>
            <a:r>
              <a:rPr lang="en-US" dirty="0" smtClean="0"/>
              <a:t>/health</a:t>
            </a:r>
          </a:p>
          <a:p>
            <a:pPr lvl="1"/>
            <a:r>
              <a:rPr lang="en-US" dirty="0" smtClean="0"/>
              <a:t>Audit</a:t>
            </a:r>
          </a:p>
          <a:p>
            <a:pPr>
              <a:buNone/>
            </a:pPr>
            <a:r>
              <a:rPr lang="en-US" sz="2600" dirty="0" smtClean="0"/>
              <a:t>If embedded in a web app or web service can use the same port or a </a:t>
            </a:r>
          </a:p>
          <a:p>
            <a:pPr>
              <a:buNone/>
            </a:pPr>
            <a:r>
              <a:rPr lang="en-US" sz="2600" dirty="0" smtClean="0"/>
              <a:t>different one (</a:t>
            </a:r>
            <a:r>
              <a:rPr lang="en-US" sz="2600" dirty="0" err="1" smtClean="0"/>
              <a:t>management.port</a:t>
            </a:r>
            <a:r>
              <a:rPr lang="en-US" sz="2600" dirty="0" smtClean="0"/>
              <a:t>) and/or a different network interface</a:t>
            </a:r>
          </a:p>
          <a:p>
            <a:pPr>
              <a:buNone/>
            </a:pPr>
            <a:r>
              <a:rPr lang="en-US" sz="2600" dirty="0" smtClean="0"/>
              <a:t>(</a:t>
            </a:r>
            <a:r>
              <a:rPr lang="en-US" sz="2600" dirty="0" err="1" smtClean="0"/>
              <a:t>management.address</a:t>
            </a:r>
            <a:r>
              <a:rPr lang="en-US" sz="2600" dirty="0" smtClean="0"/>
              <a:t>) and/or context path </a:t>
            </a:r>
          </a:p>
          <a:p>
            <a:pPr>
              <a:buNone/>
            </a:pPr>
            <a:r>
              <a:rPr lang="en-US" sz="2600" dirty="0" smtClean="0"/>
              <a:t>(</a:t>
            </a:r>
            <a:r>
              <a:rPr lang="en-US" sz="2600" dirty="0" err="1" smtClean="0"/>
              <a:t>management.context</a:t>
            </a:r>
            <a:r>
              <a:rPr lang="en-US" sz="2600" dirty="0" smtClean="0"/>
              <a:t>-path).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 a remote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295399"/>
          </a:xfrm>
        </p:spPr>
        <p:txBody>
          <a:bodyPr/>
          <a:lstStyle/>
          <a:p>
            <a:r>
              <a:rPr lang="en-US" sz="2800" b="1" dirty="0" smtClean="0"/>
              <a:t>Add spring-boot-starter-remote-shell to class path</a:t>
            </a:r>
          </a:p>
          <a:p>
            <a:r>
              <a:rPr lang="en-US" sz="2800" b="1" dirty="0" smtClean="0"/>
              <a:t>Application exposed to SSH on port 2000 by default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409950"/>
            <a:ext cx="74485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Building a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We like </a:t>
            </a:r>
            <a:r>
              <a:rPr lang="en-US" dirty="0" err="1" smtClean="0"/>
              <a:t>launchable</a:t>
            </a:r>
            <a:r>
              <a:rPr lang="en-US" dirty="0" smtClean="0"/>
              <a:t> JARs, but you can still use WAR format</a:t>
            </a:r>
          </a:p>
          <a:p>
            <a:pPr>
              <a:buNone/>
            </a:pPr>
            <a:r>
              <a:rPr lang="en-US" dirty="0" smtClean="0"/>
              <a:t>if you prefer. Spring Boot Tools take care of repackaging a </a:t>
            </a:r>
          </a:p>
          <a:p>
            <a:pPr>
              <a:buNone/>
            </a:pPr>
            <a:r>
              <a:rPr lang="en-US" dirty="0" smtClean="0"/>
              <a:t>WAR to make it executable. If you want a WAR to be </a:t>
            </a:r>
          </a:p>
          <a:p>
            <a:pPr>
              <a:buNone/>
            </a:pPr>
            <a:r>
              <a:rPr lang="en-US" dirty="0" smtClean="0"/>
              <a:t>deployable (in a "normal" container), then you need to</a:t>
            </a:r>
          </a:p>
          <a:p>
            <a:pPr>
              <a:buNone/>
            </a:pPr>
            <a:r>
              <a:rPr lang="en-US" dirty="0" smtClean="0"/>
              <a:t>use </a:t>
            </a:r>
            <a:r>
              <a:rPr lang="en-US" b="1" i="1" dirty="0" err="1" smtClean="0"/>
              <a:t>SpringBootServletInitializer</a:t>
            </a:r>
            <a:r>
              <a:rPr lang="en-US" dirty="0" smtClean="0"/>
              <a:t> instead of or as well as </a:t>
            </a:r>
          </a:p>
          <a:p>
            <a:pPr>
              <a:buNone/>
            </a:pPr>
            <a:r>
              <a:rPr lang="en-US" dirty="0" err="1" smtClean="0"/>
              <a:t>SpringApplication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71950"/>
            <a:ext cx="6096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Customizing the </a:t>
            </a:r>
            <a:r>
              <a:rPr lang="en-US" b="1" dirty="0" err="1" smtClean="0"/>
              <a:t>Servlet</a:t>
            </a:r>
            <a:r>
              <a:rPr lang="en-US" b="1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Some common features exposed with external configuration, e.g. </a:t>
            </a:r>
            <a:r>
              <a:rPr lang="en-US" dirty="0" err="1" smtClean="0"/>
              <a:t>server.port</a:t>
            </a:r>
            <a:r>
              <a:rPr lang="en-US" dirty="0" smtClean="0"/>
              <a:t> </a:t>
            </a:r>
            <a:r>
              <a:rPr lang="en-US" b="1" dirty="0" smtClean="0"/>
              <a:t>(see </a:t>
            </a:r>
            <a:r>
              <a:rPr lang="en-US" dirty="0" err="1" smtClean="0"/>
              <a:t>ServerProperties</a:t>
            </a:r>
            <a:r>
              <a:rPr lang="en-US" b="1" dirty="0" smtClean="0"/>
              <a:t> bean)</a:t>
            </a:r>
          </a:p>
          <a:p>
            <a:pPr lvl="1"/>
            <a:r>
              <a:rPr lang="en-US" dirty="0" smtClean="0"/>
              <a:t>Also container-specific properties, i.e. </a:t>
            </a:r>
            <a:r>
              <a:rPr lang="en-US" dirty="0" err="1" smtClean="0"/>
              <a:t>server.tomcat</a:t>
            </a:r>
            <a:r>
              <a:rPr lang="en-US" dirty="0" smtClean="0"/>
              <a:t>.*</a:t>
            </a:r>
            <a:endParaRPr lang="en-US" b="1" dirty="0" smtClean="0"/>
          </a:p>
          <a:p>
            <a:r>
              <a:rPr lang="en-US" b="1" dirty="0" smtClean="0"/>
              <a:t>Add bean(s) of type </a:t>
            </a:r>
            <a:r>
              <a:rPr lang="en-US" dirty="0" err="1" smtClean="0"/>
              <a:t>EmbeddedServletContainerCustomizer</a:t>
            </a:r>
            <a:endParaRPr lang="en-US" dirty="0" smtClean="0"/>
          </a:p>
          <a:p>
            <a:pPr lvl="1"/>
            <a:r>
              <a:rPr lang="en-US" dirty="0" smtClean="0"/>
              <a:t>all instances get a callback to the container</a:t>
            </a:r>
          </a:p>
          <a:p>
            <a:r>
              <a:rPr lang="en-US" b="1" dirty="0" smtClean="0"/>
              <a:t>Add bean of type </a:t>
            </a:r>
            <a:r>
              <a:rPr lang="en-US" dirty="0" err="1" smtClean="0"/>
              <a:t>EmbeddedServletContainerFactory</a:t>
            </a:r>
            <a:r>
              <a:rPr lang="en-US" b="1" dirty="0" smtClean="0"/>
              <a:t> (replacing </a:t>
            </a:r>
            <a:r>
              <a:rPr lang="en-US" b="1" dirty="0" err="1" smtClean="0"/>
              <a:t>autoconfigured</a:t>
            </a:r>
            <a:r>
              <a:rPr lang="en-US" b="1" dirty="0" smtClean="0"/>
              <a:t> one)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Customizing @</a:t>
            </a:r>
            <a:r>
              <a:rPr lang="en-US" sz="3600" b="1" dirty="0" err="1" smtClean="0"/>
              <a:t>EnableAutoConfiguration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Disable specific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r>
              <a:rPr lang="en-US" dirty="0" smtClean="0"/>
              <a:t>(exclude={</a:t>
            </a:r>
            <a:r>
              <a:rPr lang="en-US" dirty="0" err="1" smtClean="0"/>
              <a:t>WebMvcAutoConfiguration.class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SpringBootApplication</a:t>
            </a:r>
            <a:r>
              <a:rPr lang="en-US" dirty="0" smtClean="0"/>
              <a:t>(exclude={</a:t>
            </a:r>
            <a:r>
              <a:rPr lang="en-US" dirty="0" err="1" smtClean="0"/>
              <a:t>WebMvcAutoConfiguration.class</a:t>
            </a:r>
            <a:r>
              <a:rPr lang="en-US" dirty="0" smtClean="0"/>
              <a:t>})</a:t>
            </a:r>
            <a:endParaRPr lang="en-US" b="1" dirty="0" smtClean="0"/>
          </a:p>
          <a:p>
            <a:r>
              <a:rPr lang="en-US" b="1" dirty="0" smtClean="0"/>
              <a:t>Write your own…</a:t>
            </a:r>
          </a:p>
          <a:p>
            <a:pPr lvl="1"/>
            <a:r>
              <a:rPr lang="en-US" dirty="0" smtClean="0"/>
              <a:t>Create your own @Configuration class</a:t>
            </a:r>
          </a:p>
          <a:p>
            <a:pPr lvl="1"/>
            <a:r>
              <a:rPr lang="en-US" dirty="0" smtClean="0"/>
              <a:t>Add the FQN of your configuration class in META-INF/</a:t>
            </a:r>
            <a:r>
              <a:rPr lang="en-US" dirty="0" err="1" smtClean="0"/>
              <a:t>spring.factories</a:t>
            </a:r>
            <a:endParaRPr lang="en-US" dirty="0" smtClean="0"/>
          </a:p>
          <a:p>
            <a:pPr lvl="1"/>
            <a:r>
              <a:rPr lang="en-US" dirty="0" smtClean="0"/>
              <a:t>All entries from </a:t>
            </a:r>
            <a:r>
              <a:rPr lang="en-US" dirty="0" err="1" smtClean="0"/>
              <a:t>classpath</a:t>
            </a:r>
            <a:r>
              <a:rPr lang="en-US" dirty="0" smtClean="0"/>
              <a:t> merged and added to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Customizing the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Uses standard Java </a:t>
            </a:r>
            <a:r>
              <a:rPr lang="en-US" dirty="0" smtClean="0"/>
              <a:t>META-INF/services</a:t>
            </a:r>
            <a:r>
              <a:rPr lang="en-US" b="1" dirty="0" smtClean="0"/>
              <a:t> scanning</a:t>
            </a:r>
          </a:p>
          <a:p>
            <a:r>
              <a:rPr lang="en-US" dirty="0" err="1" smtClean="0"/>
              <a:t>CompilerAutoConfiguration</a:t>
            </a:r>
            <a:r>
              <a:rPr lang="en-US" b="1" dirty="0" smtClean="0"/>
              <a:t>: add dependencies and imports based on matches in the code</a:t>
            </a:r>
          </a:p>
          <a:p>
            <a:r>
              <a:rPr lang="en-US" dirty="0" err="1" smtClean="0"/>
              <a:t>CommandFactory</a:t>
            </a:r>
            <a:r>
              <a:rPr lang="en-US" b="1" dirty="0" smtClean="0"/>
              <a:t>: add additional commands</a:t>
            </a:r>
          </a:p>
          <a:p>
            <a:pPr lvl="1"/>
            <a:r>
              <a:rPr lang="en-US" b="1" dirty="0" smtClean="0"/>
              <a:t>name and description</a:t>
            </a:r>
          </a:p>
          <a:p>
            <a:pPr lvl="1"/>
            <a:r>
              <a:rPr lang="en-US" b="1" dirty="0" smtClean="0"/>
              <a:t>usage help</a:t>
            </a:r>
          </a:p>
          <a:p>
            <a:pPr lvl="1"/>
            <a:r>
              <a:rPr lang="en-US" b="1" dirty="0" smtClean="0"/>
              <a:t>actual execution based on command line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Documentation: </a:t>
            </a:r>
            <a:r>
              <a:rPr lang="en-US" dirty="0" smtClean="0">
                <a:hlinkClick r:id="rId2"/>
              </a:rPr>
              <a:t>http://projects.spring.io/spring-boot</a:t>
            </a:r>
            <a:endParaRPr lang="en-US" dirty="0" smtClean="0"/>
          </a:p>
          <a:p>
            <a:r>
              <a:rPr lang="en-US" dirty="0" smtClean="0"/>
              <a:t>Source:  </a:t>
            </a:r>
            <a:r>
              <a:rPr lang="en-US" dirty="0" smtClean="0">
                <a:hlinkClick r:id="rId3"/>
              </a:rPr>
              <a:t>https://github.com/spring-projects/spring-boot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http://spring.io/blog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696200" cy="2209800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Single point of focus (as opposed to large collection of spring-* projects)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tool for getting started very quickly with Spring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Common non-functional requirements for a "real" application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Exposes a lot of useful features by default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Gets out of the way quickly if you want to change defaults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 opportunity for Spring to be opinionated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b="1" dirty="0" smtClean="0"/>
              <a:t>Introduction to spring boot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038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Spring Boot is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8768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 prototyping tool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Only for embedded container apps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Sub-par Spring experience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Spring beginners only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Installation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Requirements: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Spring Tool Suite has some nice features for Java projects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Download: </a:t>
            </a:r>
            <a:r>
              <a:rPr lang="en-US" sz="2800" dirty="0" smtClean="0">
                <a:hlinkClick r:id="rId2"/>
              </a:rPr>
              <a:t>https://start.spring.io/spring.zip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Unzip the </a:t>
            </a:r>
            <a:r>
              <a:rPr lang="en-US" sz="2800" dirty="0" err="1" smtClean="0"/>
              <a:t>distro</a:t>
            </a:r>
            <a:r>
              <a:rPr lang="en-US" sz="2800" dirty="0" smtClean="0"/>
              <a:t> (approx. 10MB), and find bin/ directory 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(You can also install Spring Boot CLI with </a:t>
            </a:r>
            <a:r>
              <a:rPr lang="en-US" sz="2800" dirty="0" err="1" smtClean="0"/>
              <a:t>gvm</a:t>
            </a:r>
            <a:r>
              <a:rPr lang="en-US" sz="2800" dirty="0" smtClean="0"/>
              <a:t>, brew or </a:t>
            </a:r>
            <a:r>
              <a:rPr lang="en-US" sz="2800" dirty="0" err="1" smtClean="0"/>
              <a:t>MacPorts</a:t>
            </a:r>
            <a:r>
              <a:rPr lang="en-US" sz="2800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endParaRPr lang="en-US" sz="2000" b="1" dirty="0" smtClean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19600"/>
            <a:ext cx="144780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New project creation using STS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3560" y="1790700"/>
            <a:ext cx="633984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14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67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117882"/>
            <a:ext cx="5410200" cy="259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76400" y="12308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File -&gt; New -&gt; Spring Starter Project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26786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below required details as below: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587906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then click on Next, select the web dependency and click on Finish button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Starter POMs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90800"/>
            <a:ext cx="6858000" cy="3429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Standard Maven POMs</a:t>
            </a:r>
          </a:p>
          <a:p>
            <a:r>
              <a:rPr lang="en-US" sz="2400" dirty="0" smtClean="0"/>
              <a:t>Define dependencies that we recommend</a:t>
            </a:r>
          </a:p>
          <a:p>
            <a:r>
              <a:rPr lang="en-US" sz="2400" dirty="0" smtClean="0"/>
              <a:t>Parent optional</a:t>
            </a:r>
          </a:p>
          <a:p>
            <a:r>
              <a:rPr lang="en-US" sz="2400" dirty="0" smtClean="0"/>
              <a:t>Available for web, batch, integration, data, </a:t>
            </a:r>
            <a:r>
              <a:rPr lang="en-US" sz="2400" dirty="0" err="1" smtClean="0"/>
              <a:t>amqp</a:t>
            </a:r>
            <a:r>
              <a:rPr lang="en-US" sz="2400" dirty="0" smtClean="0"/>
              <a:t>, </a:t>
            </a:r>
            <a:r>
              <a:rPr lang="en-US" sz="2400" dirty="0" err="1" smtClean="0"/>
              <a:t>aop</a:t>
            </a:r>
            <a:r>
              <a:rPr lang="en-US" sz="2400" dirty="0" smtClean="0"/>
              <a:t>, </a:t>
            </a:r>
            <a:r>
              <a:rPr lang="en-US" sz="2400" dirty="0" err="1" smtClean="0"/>
              <a:t>jdbc</a:t>
            </a:r>
            <a:r>
              <a:rPr lang="en-US" sz="2400" dirty="0" smtClean="0"/>
              <a:t>, ...</a:t>
            </a:r>
          </a:p>
          <a:p>
            <a:r>
              <a:rPr lang="en-US" sz="2400" dirty="0" smtClean="0"/>
              <a:t>e.g. data-</a:t>
            </a:r>
            <a:r>
              <a:rPr lang="en-US" sz="2400" dirty="0" err="1" smtClean="0"/>
              <a:t>jpa</a:t>
            </a:r>
            <a:r>
              <a:rPr lang="en-US" sz="2400" dirty="0" smtClean="0"/>
              <a:t> = hibernate + spring-data-</a:t>
            </a:r>
            <a:r>
              <a:rPr lang="en-US" sz="2400" dirty="0" err="1" smtClean="0"/>
              <a:t>jpa</a:t>
            </a:r>
            <a:r>
              <a:rPr lang="en-US" sz="2400" dirty="0" smtClean="0"/>
              <a:t> + JSR 303</a:t>
            </a:r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09700"/>
            <a:ext cx="6096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Getting Started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4571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Create simple controller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3914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4196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Build and run this project using below commands: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mvn</a:t>
            </a:r>
            <a:r>
              <a:rPr lang="en-US" dirty="0" smtClean="0"/>
              <a:t> spring-</a:t>
            </a:r>
            <a:r>
              <a:rPr lang="en-US" dirty="0" err="1" smtClean="0"/>
              <a:t>boot:run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562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Open the browser and hit the below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http://localhost:8080/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SpringApplication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16380"/>
            <a:ext cx="6537960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180272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Gets a running Spring </a:t>
            </a:r>
            <a:r>
              <a:rPr lang="en-US" dirty="0" err="1" smtClean="0"/>
              <a:t>ApplicationContext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Uses </a:t>
            </a:r>
            <a:r>
              <a:rPr lang="en-US" dirty="0" err="1" smtClean="0"/>
              <a:t>EmbeddedWebApplicationContext</a:t>
            </a:r>
            <a:r>
              <a:rPr lang="en-US" dirty="0" smtClean="0"/>
              <a:t> for web apps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 be a single 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SpringApplication.run</a:t>
            </a:r>
            <a:r>
              <a:rPr lang="en-US" dirty="0" smtClean="0"/>
              <a:t>(</a:t>
            </a:r>
            <a:r>
              <a:rPr lang="en-US" dirty="0" err="1" smtClean="0"/>
              <a:t>MyApplication.class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Or customized via </a:t>
            </a:r>
            <a:r>
              <a:rPr lang="en-US" dirty="0" err="1" smtClean="0"/>
              <a:t>SpringApplicationBuilder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" y="39624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SpringApplicationBuilder</a:t>
            </a:r>
            <a:endParaRPr 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572001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57150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Flexible builder style with fluent API for building </a:t>
            </a:r>
            <a:r>
              <a:rPr lang="en-US" dirty="0" err="1" smtClean="0"/>
              <a:t>SpringApplication</a:t>
            </a:r>
            <a:r>
              <a:rPr lang="en-US" dirty="0" smtClean="0"/>
              <a:t> with more complex requirements.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1394</Words>
  <Application>Microsoft Office PowerPoint</Application>
  <PresentationFormat>On-screen Show (4:3)</PresentationFormat>
  <Paragraphs>246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Spring boot application</vt:lpstr>
      <vt:lpstr>The Spring IO platform</vt:lpstr>
      <vt:lpstr>PowerPoint Presentation</vt:lpstr>
      <vt:lpstr>PowerPoint Presentation</vt:lpstr>
      <vt:lpstr>PowerPoint Presentation</vt:lpstr>
      <vt:lpstr>New project creation using STS</vt:lpstr>
      <vt:lpstr>Starter POMs</vt:lpstr>
      <vt:lpstr>Getting Started in Java</vt:lpstr>
      <vt:lpstr>SpringApplication</vt:lpstr>
      <vt:lpstr>@EnableAutoConfiguration</vt:lpstr>
      <vt:lpstr>Testing with Spring Test (and MVC)</vt:lpstr>
      <vt:lpstr>Packaging For Production</vt:lpstr>
      <vt:lpstr>Packaging For Production</vt:lpstr>
      <vt:lpstr>Not a Web Application?</vt:lpstr>
      <vt:lpstr>Environment and Profiles</vt:lpstr>
      <vt:lpstr>Command Line Arguments</vt:lpstr>
      <vt:lpstr>Externalizing Configuration to Properties</vt:lpstr>
      <vt:lpstr>Using YAML</vt:lpstr>
      <vt:lpstr>Binding Configuration To Beans</vt:lpstr>
      <vt:lpstr>Data Binding to @ConfigurationProperties</vt:lpstr>
      <vt:lpstr>Configuration Meta-data</vt:lpstr>
      <vt:lpstr>Customizing Configuration Location</vt:lpstr>
      <vt:lpstr>Spring Profiles</vt:lpstr>
      <vt:lpstr>Spring Profiles</vt:lpstr>
      <vt:lpstr>Adding some Autoconfigured Behavior</vt:lpstr>
      <vt:lpstr>Logging</vt:lpstr>
      <vt:lpstr>Add static resources</vt:lpstr>
      <vt:lpstr>Web template engines</vt:lpstr>
      <vt:lpstr>Error handling</vt:lpstr>
      <vt:lpstr>Adding some Autoconfigured Behavior</vt:lpstr>
      <vt:lpstr>Currently Available Autoconfigured Behaviour</vt:lpstr>
      <vt:lpstr>Currently Available Autoconfigured Behaviour</vt:lpstr>
      <vt:lpstr>The Actuator</vt:lpstr>
      <vt:lpstr>Add a remote SSH server</vt:lpstr>
      <vt:lpstr>Building a WAR</vt:lpstr>
      <vt:lpstr>Customizing the Servlet Container</vt:lpstr>
      <vt:lpstr>Customizing @EnableAutoConfiguration</vt:lpstr>
      <vt:lpstr>Customizing the CLI</vt:lpstr>
      <vt:lpstr>Links: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application</dc:title>
  <dc:creator>Pandit, Dharmendra</dc:creator>
  <cp:lastModifiedBy>Taktawale, Vivekanand</cp:lastModifiedBy>
  <cp:revision>152</cp:revision>
  <dcterms:created xsi:type="dcterms:W3CDTF">2006-08-16T00:00:00Z</dcterms:created>
  <dcterms:modified xsi:type="dcterms:W3CDTF">2017-02-10T11:45:20Z</dcterms:modified>
</cp:coreProperties>
</file>