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80" r:id="rId11"/>
    <p:sldId id="266" r:id="rId12"/>
    <p:sldId id="281" r:id="rId13"/>
    <p:sldId id="267" r:id="rId14"/>
    <p:sldId id="268" r:id="rId15"/>
    <p:sldId id="269" r:id="rId16"/>
    <p:sldId id="271" r:id="rId17"/>
    <p:sldId id="272" r:id="rId18"/>
    <p:sldId id="260" r:id="rId19"/>
    <p:sldId id="273" r:id="rId20"/>
    <p:sldId id="274" r:id="rId21"/>
    <p:sldId id="275" r:id="rId22"/>
    <p:sldId id="276" r:id="rId23"/>
    <p:sldId id="277" r:id="rId24"/>
    <p:sldId id="278" r:id="rId25"/>
    <p:sldId id="282" r:id="rId26"/>
    <p:sldId id="283" r:id="rId27"/>
    <p:sldId id="279" r:id="rId28"/>
    <p:sldId id="285" r:id="rId29"/>
    <p:sldId id="286" r:id="rId30"/>
    <p:sldId id="287" r:id="rId31"/>
    <p:sldId id="288" r:id="rId32"/>
    <p:sldId id="284"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9" d="100"/>
          <a:sy n="79" d="100"/>
        </p:scale>
        <p:origin x="82" y="5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92657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61206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37907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1586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46301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746985-0C0A-446F-9BF5-045C15D1A98C}"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12544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746985-0C0A-446F-9BF5-045C15D1A98C}" type="datetimeFigureOut">
              <a:rPr lang="en-US" smtClean="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57657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746985-0C0A-446F-9BF5-045C15D1A98C}"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93965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46985-0C0A-446F-9BF5-045C15D1A98C}" type="datetimeFigureOut">
              <a:rPr lang="en-US" smtClean="0"/>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5076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38392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427052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46985-0C0A-446F-9BF5-045C15D1A98C}" type="datetimeFigureOut">
              <a:rPr lang="en-US" smtClean="0"/>
              <a:t>5/6/2019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356D-841D-4A73-BF17-F34A31DAE01E}" type="slidenum">
              <a:rPr lang="en-US" smtClean="0"/>
              <a:t>‹#›</a:t>
            </a:fld>
            <a:endParaRPr lang="en-US"/>
          </a:p>
        </p:txBody>
      </p:sp>
    </p:spTree>
    <p:extLst>
      <p:ext uri="{BB962C8B-B14F-4D97-AF65-F5344CB8AC3E}">
        <p14:creationId xmlns:p14="http://schemas.microsoft.com/office/powerpoint/2010/main" val="106853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291" y="408259"/>
            <a:ext cx="8769531" cy="3083878"/>
          </a:xfrm>
        </p:spPr>
        <p:txBody>
          <a:bodyPr>
            <a:normAutofit fontScale="90000"/>
          </a:bodyPr>
          <a:lstStyle/>
          <a:p>
            <a:r>
              <a:rPr lang="en-US" b="1" u="sng" dirty="0" smtClean="0">
                <a:ln w="22225">
                  <a:solidFill>
                    <a:schemeClr val="accent2"/>
                  </a:solidFill>
                  <a:prstDash val="solid"/>
                </a:ln>
                <a:solidFill>
                  <a:schemeClr val="accent2">
                    <a:lumMod val="40000"/>
                    <a:lumOff val="60000"/>
                  </a:schemeClr>
                </a:solidFill>
              </a:rPr>
              <a:t>Used Car Sale Price Prediction</a:t>
            </a:r>
            <a:r>
              <a:rPr lang="en-US" dirty="0" smtClean="0"/>
              <a:t/>
            </a:r>
            <a:br>
              <a:rPr lang="en-US" dirty="0" smtClean="0"/>
            </a:b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(Using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Python,Pandas,Matplotlib</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Seaborn,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sklearn</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MySQL,SQLAlchemy</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Flask,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html,css</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Java Script)</a:t>
            </a:r>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769" y="3253922"/>
            <a:ext cx="1669775" cy="9058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9" y="2927036"/>
            <a:ext cx="2962275" cy="15430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8256" y="3134877"/>
            <a:ext cx="2234394" cy="169247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295" y="2836454"/>
            <a:ext cx="2153379" cy="2153379"/>
          </a:xfrm>
          <a:prstGeom prst="rect">
            <a:avLst/>
          </a:prstGeom>
        </p:spPr>
      </p:pic>
    </p:spTree>
    <p:extLst>
      <p:ext uri="{BB962C8B-B14F-4D97-AF65-F5344CB8AC3E}">
        <p14:creationId xmlns:p14="http://schemas.microsoft.com/office/powerpoint/2010/main" val="729472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11931" y="252924"/>
            <a:ext cx="4432663" cy="2345349"/>
          </a:xfrm>
          <a:prstGeom prst="rect">
            <a:avLst/>
          </a:prstGeom>
        </p:spPr>
      </p:pic>
      <p:pic>
        <p:nvPicPr>
          <p:cNvPr id="5" name="Picture 4"/>
          <p:cNvPicPr>
            <a:picLocks noChangeAspect="1"/>
          </p:cNvPicPr>
          <p:nvPr/>
        </p:nvPicPr>
        <p:blipFill>
          <a:blip r:embed="rId3"/>
          <a:stretch>
            <a:fillRect/>
          </a:stretch>
        </p:blipFill>
        <p:spPr>
          <a:xfrm>
            <a:off x="386559" y="252924"/>
            <a:ext cx="3743418" cy="1605269"/>
          </a:xfrm>
          <a:prstGeom prst="rect">
            <a:avLst/>
          </a:prstGeom>
        </p:spPr>
      </p:pic>
      <p:pic>
        <p:nvPicPr>
          <p:cNvPr id="6" name="Picture 5"/>
          <p:cNvPicPr>
            <a:picLocks noChangeAspect="1"/>
          </p:cNvPicPr>
          <p:nvPr/>
        </p:nvPicPr>
        <p:blipFill>
          <a:blip r:embed="rId4"/>
          <a:stretch>
            <a:fillRect/>
          </a:stretch>
        </p:blipFill>
        <p:spPr>
          <a:xfrm>
            <a:off x="1559547" y="2598273"/>
            <a:ext cx="9056201" cy="4002452"/>
          </a:xfrm>
          <a:prstGeom prst="rect">
            <a:avLst/>
          </a:prstGeom>
        </p:spPr>
      </p:pic>
    </p:spTree>
    <p:extLst>
      <p:ext uri="{BB962C8B-B14F-4D97-AF65-F5344CB8AC3E}">
        <p14:creationId xmlns:p14="http://schemas.microsoft.com/office/powerpoint/2010/main" val="2942729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13581" y="53141"/>
            <a:ext cx="7106479" cy="6804859"/>
          </a:xfrm>
          <a:prstGeom prst="rect">
            <a:avLst/>
          </a:prstGeom>
        </p:spPr>
      </p:pic>
      <p:sp>
        <p:nvSpPr>
          <p:cNvPr id="5" name="TextBox 4"/>
          <p:cNvSpPr txBox="1"/>
          <p:nvPr/>
        </p:nvSpPr>
        <p:spPr>
          <a:xfrm>
            <a:off x="1182576" y="1632809"/>
            <a:ext cx="1789043" cy="2585323"/>
          </a:xfrm>
          <a:prstGeom prst="rect">
            <a:avLst/>
          </a:prstGeom>
          <a:noFill/>
        </p:spPr>
        <p:txBody>
          <a:bodyPr wrap="square" rtlCol="0">
            <a:spAutoFit/>
          </a:bodyPr>
          <a:lstStyle/>
          <a:p>
            <a:r>
              <a:rPr lang="en-US" dirty="0" smtClean="0"/>
              <a:t>Using cross validation scores with </a:t>
            </a:r>
            <a:r>
              <a:rPr lang="en-US" dirty="0" err="1" smtClean="0"/>
              <a:t>Kfold</a:t>
            </a:r>
            <a:r>
              <a:rPr lang="en-US" dirty="0" smtClean="0"/>
              <a:t> cross validation, get primary model that gives best results. LR seems to better for now</a:t>
            </a:r>
          </a:p>
          <a:p>
            <a:endParaRPr lang="en-US" dirty="0"/>
          </a:p>
        </p:txBody>
      </p:sp>
    </p:spTree>
    <p:extLst>
      <p:ext uri="{BB962C8B-B14F-4D97-AF65-F5344CB8AC3E}">
        <p14:creationId xmlns:p14="http://schemas.microsoft.com/office/powerpoint/2010/main" val="1174279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474" y="367351"/>
            <a:ext cx="2580203" cy="1696580"/>
          </a:xfrm>
          <a:prstGeom prst="roundRect">
            <a:avLst>
              <a:gd name="adj" fmla="val 11111"/>
            </a:avLst>
          </a:prstGeom>
          <a:ln w="190500" cap="rnd">
            <a:solidFill>
              <a:schemeClr val="accent2">
                <a:lumMod val="40000"/>
                <a:lumOff val="60000"/>
              </a:schemeClr>
            </a:solidFill>
            <a:prstDash val="solid"/>
          </a:ln>
          <a:effectLst>
            <a:glow rad="228600">
              <a:schemeClr val="accent4">
                <a:satMod val="175000"/>
                <a:alpha val="40000"/>
              </a:schemeClr>
            </a:glow>
            <a:outerShdw blurRad="101600" dist="50800" dir="7200000" algn="tl" rotWithShape="0">
              <a:srgbClr val="000000">
                <a:alpha val="45000"/>
              </a:srgbClr>
            </a:outerShdw>
          </a:effectLst>
          <a:scene3d>
            <a:camera prst="isometricOffAxis1Right"/>
            <a:lightRig rig="threePt" dir="t">
              <a:rot lat="0" lon="0" rev="19200000"/>
            </a:lightRig>
          </a:scene3d>
          <a:sp3d extrusionH="25400">
            <a:bevelT w="304800" h="152400" prst="hardEdge"/>
            <a:extrusionClr>
              <a:srgbClr val="FFFFFF"/>
            </a:extrusionClr>
          </a:sp3d>
        </p:spPr>
      </p:pic>
      <p:pic>
        <p:nvPicPr>
          <p:cNvPr id="5" name="Picture 4"/>
          <p:cNvPicPr>
            <a:picLocks noChangeAspect="1"/>
          </p:cNvPicPr>
          <p:nvPr/>
        </p:nvPicPr>
        <p:blipFill>
          <a:blip r:embed="rId3"/>
          <a:stretch>
            <a:fillRect/>
          </a:stretch>
        </p:blipFill>
        <p:spPr>
          <a:xfrm>
            <a:off x="375135" y="3214278"/>
            <a:ext cx="4994674" cy="3185705"/>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2872472" y="367351"/>
            <a:ext cx="9074598" cy="2175552"/>
          </a:xfrm>
          <a:prstGeom prst="rect">
            <a:avLst/>
          </a:prstGeom>
          <a:ln w="228600" cap="sq" cmpd="thickThin">
            <a:solidFill>
              <a:schemeClr val="accent6">
                <a:lumMod val="40000"/>
                <a:lumOff val="60000"/>
              </a:schemeClr>
            </a:solidFill>
            <a:prstDash val="solid"/>
            <a:miter lim="800000"/>
          </a:ln>
          <a:effectLst>
            <a:innerShdw blurRad="76200">
              <a:srgbClr val="000000"/>
            </a:innerShdw>
          </a:effectLst>
        </p:spPr>
      </p:pic>
      <p:pic>
        <p:nvPicPr>
          <p:cNvPr id="7" name="Picture 6"/>
          <p:cNvPicPr>
            <a:picLocks noChangeAspect="1"/>
          </p:cNvPicPr>
          <p:nvPr/>
        </p:nvPicPr>
        <p:blipFill>
          <a:blip r:embed="rId5"/>
          <a:stretch>
            <a:fillRect/>
          </a:stretch>
        </p:blipFill>
        <p:spPr>
          <a:xfrm>
            <a:off x="5769549" y="3321769"/>
            <a:ext cx="6341608" cy="2970721"/>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4383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64230" y="0"/>
            <a:ext cx="7277731" cy="6736664"/>
          </a:xfrm>
          <a:prstGeom prst="rect">
            <a:avLst/>
          </a:prstGeom>
        </p:spPr>
      </p:pic>
      <p:sp>
        <p:nvSpPr>
          <p:cNvPr id="5" name="Rectangle 2"/>
          <p:cNvSpPr>
            <a:spLocks noChangeArrowheads="1"/>
          </p:cNvSpPr>
          <p:nvPr/>
        </p:nvSpPr>
        <p:spPr bwMode="auto">
          <a:xfrm>
            <a:off x="321277" y="1440067"/>
            <a:ext cx="345989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Definition of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pipeline</a:t>
            </a:r>
            <a:r>
              <a:rPr kumimoji="0" lang="en-US" altLang="en-US" sz="900" b="0" i="0" u="none" strike="noStrike" cap="none" normalizeH="0" baseline="0" dirty="0" smtClean="0">
                <a:ln>
                  <a:noFill/>
                </a:ln>
                <a:solidFill>
                  <a:schemeClr val="tx1"/>
                </a:solidFill>
                <a:effectLst/>
              </a:rPr>
              <a:t> class according to scikit-learn is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Sequentially apply a list of transforms and a final estimator. Intermediate steps of pipeline must implement fit and transform methods and the final estimator only needs to implement fit.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022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99590" y="0"/>
            <a:ext cx="7292972" cy="6622354"/>
          </a:xfrm>
          <a:prstGeom prst="rect">
            <a:avLst/>
          </a:prstGeom>
        </p:spPr>
      </p:pic>
      <p:sp>
        <p:nvSpPr>
          <p:cNvPr id="5" name="TextBox 4"/>
          <p:cNvSpPr txBox="1"/>
          <p:nvPr/>
        </p:nvSpPr>
        <p:spPr>
          <a:xfrm>
            <a:off x="543697" y="506627"/>
            <a:ext cx="3113903" cy="1477328"/>
          </a:xfrm>
          <a:prstGeom prst="rect">
            <a:avLst/>
          </a:prstGeom>
          <a:noFill/>
        </p:spPr>
        <p:txBody>
          <a:bodyPr wrap="square" rtlCol="0">
            <a:spAutoFit/>
          </a:bodyPr>
          <a:lstStyle/>
          <a:p>
            <a:r>
              <a:rPr lang="en-US" dirty="0" smtClean="0"/>
              <a:t>Now we tried tuning </a:t>
            </a:r>
            <a:r>
              <a:rPr lang="en-US" dirty="0" err="1" smtClean="0"/>
              <a:t>Laso</a:t>
            </a:r>
            <a:r>
              <a:rPr lang="en-US" dirty="0" smtClean="0"/>
              <a:t> for better results using different hyper parameters like alpha , max iterations </a:t>
            </a:r>
            <a:r>
              <a:rPr lang="en-US" dirty="0" err="1" smtClean="0"/>
              <a:t>etc</a:t>
            </a:r>
            <a:endParaRPr lang="en-US" dirty="0" smtClean="0"/>
          </a:p>
          <a:p>
            <a:r>
              <a:rPr lang="en-US" dirty="0" smtClean="0"/>
              <a:t> </a:t>
            </a:r>
            <a:endParaRPr lang="en-US" dirty="0"/>
          </a:p>
        </p:txBody>
      </p:sp>
    </p:spTree>
    <p:extLst>
      <p:ext uri="{BB962C8B-B14F-4D97-AF65-F5344CB8AC3E}">
        <p14:creationId xmlns:p14="http://schemas.microsoft.com/office/powerpoint/2010/main" val="3756206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2609" y="188408"/>
            <a:ext cx="7353937" cy="5517358"/>
          </a:xfrm>
          <a:prstGeom prst="rect">
            <a:avLst/>
          </a:prstGeom>
        </p:spPr>
      </p:pic>
      <p:sp>
        <p:nvSpPr>
          <p:cNvPr id="5" name="TextBox 4"/>
          <p:cNvSpPr txBox="1"/>
          <p:nvPr/>
        </p:nvSpPr>
        <p:spPr>
          <a:xfrm>
            <a:off x="420130" y="444843"/>
            <a:ext cx="3422821" cy="4801314"/>
          </a:xfrm>
          <a:prstGeom prst="rect">
            <a:avLst/>
          </a:prstGeom>
          <a:noFill/>
        </p:spPr>
        <p:txBody>
          <a:bodyPr wrap="square" rtlCol="0">
            <a:spAutoFit/>
          </a:bodyPr>
          <a:lstStyle/>
          <a:p>
            <a:r>
              <a:rPr lang="en-US" dirty="0"/>
              <a:t>Ensemble learning uses multiple machine learning models to try to make better predictions on a dataset. An ensemble model works by training different models on a dataset and having each model make predictions individually. The predictions of these models are then combined in the ensemble model to make a final prediction.</a:t>
            </a:r>
          </a:p>
          <a:p>
            <a:r>
              <a:rPr lang="en-US" dirty="0"/>
              <a:t>Every model has its strengths and weaknesses. Ensemble models can be beneficial by combining individual models to help hide the weaknesses of an individual model.</a:t>
            </a:r>
          </a:p>
        </p:txBody>
      </p:sp>
    </p:spTree>
    <p:extLst>
      <p:ext uri="{BB962C8B-B14F-4D97-AF65-F5344CB8AC3E}">
        <p14:creationId xmlns:p14="http://schemas.microsoft.com/office/powerpoint/2010/main" val="370819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1683" y="199517"/>
            <a:ext cx="7331075" cy="5791702"/>
          </a:xfrm>
          <a:prstGeom prst="rect">
            <a:avLst/>
          </a:prstGeom>
        </p:spPr>
      </p:pic>
      <p:sp>
        <p:nvSpPr>
          <p:cNvPr id="5" name="TextBox 4"/>
          <p:cNvSpPr txBox="1"/>
          <p:nvPr/>
        </p:nvSpPr>
        <p:spPr>
          <a:xfrm>
            <a:off x="630195" y="679622"/>
            <a:ext cx="3064475" cy="2031325"/>
          </a:xfrm>
          <a:prstGeom prst="rect">
            <a:avLst/>
          </a:prstGeom>
          <a:noFill/>
        </p:spPr>
        <p:txBody>
          <a:bodyPr wrap="square" rtlCol="0">
            <a:spAutoFit/>
          </a:bodyPr>
          <a:lstStyle/>
          <a:p>
            <a:r>
              <a:rPr lang="en-US" dirty="0" smtClean="0"/>
              <a:t>Finally we did settled with Lasso that gave best results for this data set. We finalized Lasso as our final model and going to use this model for test data to see how the model performed on test data.</a:t>
            </a:r>
            <a:endParaRPr lang="en-US" dirty="0"/>
          </a:p>
        </p:txBody>
      </p:sp>
    </p:spTree>
    <p:extLst>
      <p:ext uri="{BB962C8B-B14F-4D97-AF65-F5344CB8AC3E}">
        <p14:creationId xmlns:p14="http://schemas.microsoft.com/office/powerpoint/2010/main" val="1121424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93934" y="67992"/>
            <a:ext cx="7430144" cy="6790008"/>
          </a:xfrm>
          <a:prstGeom prst="rect">
            <a:avLst/>
          </a:prstGeom>
        </p:spPr>
      </p:pic>
      <p:sp>
        <p:nvSpPr>
          <p:cNvPr id="5" name="TextBox 4"/>
          <p:cNvSpPr txBox="1"/>
          <p:nvPr/>
        </p:nvSpPr>
        <p:spPr>
          <a:xfrm>
            <a:off x="333632" y="370703"/>
            <a:ext cx="3781168" cy="3970318"/>
          </a:xfrm>
          <a:prstGeom prst="rect">
            <a:avLst/>
          </a:prstGeom>
          <a:noFill/>
        </p:spPr>
        <p:txBody>
          <a:bodyPr wrap="square" rtlCol="0">
            <a:spAutoFit/>
          </a:bodyPr>
          <a:lstStyle/>
          <a:p>
            <a:r>
              <a:rPr lang="en-US" dirty="0" smtClean="0"/>
              <a:t>Now we decided the model, time to apply the model on test data (20 </a:t>
            </a:r>
            <a:r>
              <a:rPr lang="en-US" dirty="0" err="1" smtClean="0"/>
              <a:t>perecent</a:t>
            </a:r>
            <a:r>
              <a:rPr lang="en-US" dirty="0" smtClean="0"/>
              <a:t> of total data kept separate without fitting categorical or </a:t>
            </a:r>
            <a:r>
              <a:rPr lang="en-US" dirty="0" err="1" smtClean="0"/>
              <a:t>ohe</a:t>
            </a:r>
            <a:r>
              <a:rPr lang="en-US" dirty="0" smtClean="0"/>
              <a:t> or scaling or model. </a:t>
            </a:r>
          </a:p>
          <a:p>
            <a:r>
              <a:rPr lang="en-US" dirty="0" smtClean="0"/>
              <a:t>We did apply only transform on test data. (this is required we do not want test data to give </a:t>
            </a:r>
            <a:r>
              <a:rPr lang="en-US" dirty="0" err="1" smtClean="0"/>
              <a:t>overfit</a:t>
            </a:r>
            <a:r>
              <a:rPr lang="en-US" dirty="0" smtClean="0"/>
              <a:t> or high bias results)</a:t>
            </a:r>
          </a:p>
          <a:p>
            <a:endParaRPr lang="en-US" dirty="0" smtClean="0"/>
          </a:p>
          <a:p>
            <a:r>
              <a:rPr lang="en-US" dirty="0" smtClean="0"/>
              <a:t>Accuracy on test data is 52% which we are ok with the result as our attempt here is to keep the full life cycle of regression model together.</a:t>
            </a:r>
            <a:endParaRPr lang="en-US" dirty="0"/>
          </a:p>
        </p:txBody>
      </p:sp>
    </p:spTree>
    <p:extLst>
      <p:ext uri="{BB962C8B-B14F-4D97-AF65-F5344CB8AC3E}">
        <p14:creationId xmlns:p14="http://schemas.microsoft.com/office/powerpoint/2010/main" val="1164574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87239" y="141971"/>
            <a:ext cx="7468247" cy="5387807"/>
          </a:xfrm>
          <a:prstGeom prst="rect">
            <a:avLst/>
          </a:prstGeom>
        </p:spPr>
      </p:pic>
      <p:sp>
        <p:nvSpPr>
          <p:cNvPr id="5" name="TextBox 4"/>
          <p:cNvSpPr txBox="1"/>
          <p:nvPr/>
        </p:nvSpPr>
        <p:spPr>
          <a:xfrm>
            <a:off x="432486" y="469557"/>
            <a:ext cx="3842952" cy="5078313"/>
          </a:xfrm>
          <a:prstGeom prst="rect">
            <a:avLst/>
          </a:prstGeom>
          <a:noFill/>
        </p:spPr>
        <p:txBody>
          <a:bodyPr wrap="square" rtlCol="0">
            <a:spAutoFit/>
          </a:bodyPr>
          <a:lstStyle/>
          <a:p>
            <a:r>
              <a:rPr lang="en-US" dirty="0" smtClean="0"/>
              <a:t>Now we have model trained on trained data and satisfied with accuracy on test data. We can use model to predict on new data (in our case we kept 31 rows separate to pass to model to get the prediction demo). Here we are showing the case of predicting one new row on our model that shows 98% accuracy for one new row</a:t>
            </a:r>
          </a:p>
          <a:p>
            <a:endParaRPr lang="en-US" dirty="0" smtClean="0"/>
          </a:p>
          <a:p>
            <a:endParaRPr lang="en-US" dirty="0"/>
          </a:p>
          <a:p>
            <a:r>
              <a:rPr lang="en-US" dirty="0" smtClean="0"/>
              <a:t>We do not need to run the same file with whole train data each time to get predictions . We did pickle objects individually (serialization in java) into separate file that is reused in next slide in separate </a:t>
            </a:r>
            <a:r>
              <a:rPr lang="en-US" dirty="0" err="1" smtClean="0"/>
              <a:t>py</a:t>
            </a:r>
            <a:r>
              <a:rPr lang="en-US" dirty="0" smtClean="0"/>
              <a:t> or </a:t>
            </a:r>
            <a:r>
              <a:rPr lang="en-US" dirty="0" err="1" smtClean="0"/>
              <a:t>jupyter</a:t>
            </a:r>
            <a:r>
              <a:rPr lang="en-US" dirty="0" smtClean="0"/>
              <a:t> notebook.</a:t>
            </a:r>
          </a:p>
          <a:p>
            <a:endParaRPr lang="en-US" dirty="0"/>
          </a:p>
        </p:txBody>
      </p:sp>
    </p:spTree>
    <p:extLst>
      <p:ext uri="{BB962C8B-B14F-4D97-AF65-F5344CB8AC3E}">
        <p14:creationId xmlns:p14="http://schemas.microsoft.com/office/powerpoint/2010/main" val="590967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3842952" cy="3416320"/>
          </a:xfrm>
          <a:prstGeom prst="rect">
            <a:avLst/>
          </a:prstGeom>
          <a:noFill/>
        </p:spPr>
        <p:txBody>
          <a:bodyPr wrap="square" rtlCol="0">
            <a:spAutoFit/>
          </a:bodyPr>
          <a:lstStyle/>
          <a:p>
            <a:r>
              <a:rPr lang="en-US" dirty="0" smtClean="0"/>
              <a:t>Here is the new </a:t>
            </a:r>
            <a:r>
              <a:rPr lang="en-US" dirty="0" err="1" smtClean="0"/>
              <a:t>py</a:t>
            </a:r>
            <a:r>
              <a:rPr lang="en-US" dirty="0" smtClean="0"/>
              <a:t> file that imports pickled file and get each individual object that are required for prediction.</a:t>
            </a:r>
          </a:p>
          <a:p>
            <a:r>
              <a:rPr lang="en-US" dirty="0" smtClean="0"/>
              <a:t>(fitted </a:t>
            </a:r>
            <a:r>
              <a:rPr lang="en-US" dirty="0" err="1" smtClean="0"/>
              <a:t>ohe</a:t>
            </a:r>
            <a:r>
              <a:rPr lang="en-US" dirty="0" smtClean="0"/>
              <a:t>, scalar, model objects and also list of categorical values used in trained process)</a:t>
            </a:r>
          </a:p>
          <a:p>
            <a:endParaRPr lang="en-US" dirty="0" smtClean="0"/>
          </a:p>
          <a:p>
            <a:r>
              <a:rPr lang="en-US" dirty="0" smtClean="0"/>
              <a:t>A new function that takes new row as list of dictionary and uses the imported objects from pickled file to make new predictions</a:t>
            </a:r>
          </a:p>
          <a:p>
            <a:endParaRPr lang="en-US" dirty="0"/>
          </a:p>
        </p:txBody>
      </p:sp>
      <p:pic>
        <p:nvPicPr>
          <p:cNvPr id="2" name="Picture 1"/>
          <p:cNvPicPr>
            <a:picLocks noChangeAspect="1"/>
          </p:cNvPicPr>
          <p:nvPr/>
        </p:nvPicPr>
        <p:blipFill>
          <a:blip r:embed="rId2"/>
          <a:stretch>
            <a:fillRect/>
          </a:stretch>
        </p:blipFill>
        <p:spPr>
          <a:xfrm>
            <a:off x="4578579" y="366031"/>
            <a:ext cx="7384420" cy="5631668"/>
          </a:xfrm>
          <a:prstGeom prst="rect">
            <a:avLst/>
          </a:prstGeom>
        </p:spPr>
      </p:pic>
    </p:spTree>
    <p:extLst>
      <p:ext uri="{BB962C8B-B14F-4D97-AF65-F5344CB8AC3E}">
        <p14:creationId xmlns:p14="http://schemas.microsoft.com/office/powerpoint/2010/main" val="324868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analysis includes 3 main parts:</a:t>
            </a:r>
            <a:br>
              <a:rPr lang="en-US" dirty="0" smtClean="0"/>
            </a:br>
            <a:endParaRPr lang="en-US" dirty="0"/>
          </a:p>
        </p:txBody>
      </p:sp>
      <p:sp>
        <p:nvSpPr>
          <p:cNvPr id="3" name="Content Placeholder 2"/>
          <p:cNvSpPr>
            <a:spLocks noGrp="1"/>
          </p:cNvSpPr>
          <p:nvPr>
            <p:ph idx="1"/>
          </p:nvPr>
        </p:nvSpPr>
        <p:spPr/>
        <p:txBody>
          <a:bodyPr/>
          <a:lstStyle/>
          <a:p>
            <a:r>
              <a:rPr lang="en-US" dirty="0" smtClean="0"/>
              <a:t>1</a:t>
            </a:r>
            <a:r>
              <a:rPr lang="en-US" dirty="0"/>
              <a:t> — Data Characteristics and Exploration</a:t>
            </a:r>
          </a:p>
          <a:p>
            <a:r>
              <a:rPr lang="en-US" dirty="0"/>
              <a:t>2 — Model Selection, Interpretation &amp; Prediction</a:t>
            </a:r>
          </a:p>
          <a:p>
            <a:r>
              <a:rPr lang="en-US" dirty="0"/>
              <a:t>3 </a:t>
            </a:r>
            <a:r>
              <a:rPr lang="en-US" dirty="0" smtClean="0"/>
              <a:t>—Summary and Future Scope</a:t>
            </a:r>
            <a:endParaRPr lang="en-US" dirty="0"/>
          </a:p>
          <a:p>
            <a:endParaRPr lang="en-US" dirty="0"/>
          </a:p>
        </p:txBody>
      </p:sp>
    </p:spTree>
    <p:extLst>
      <p:ext uri="{BB962C8B-B14F-4D97-AF65-F5344CB8AC3E}">
        <p14:creationId xmlns:p14="http://schemas.microsoft.com/office/powerpoint/2010/main" val="3826913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2755557" cy="3693319"/>
          </a:xfrm>
          <a:prstGeom prst="rect">
            <a:avLst/>
          </a:prstGeom>
          <a:noFill/>
        </p:spPr>
        <p:txBody>
          <a:bodyPr wrap="square" rtlCol="0">
            <a:spAutoFit/>
          </a:bodyPr>
          <a:lstStyle/>
          <a:p>
            <a:r>
              <a:rPr lang="en-US" dirty="0" smtClean="0"/>
              <a:t>Here is the call to new function with new data row to get prediction.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3510630" y="469556"/>
            <a:ext cx="8118745" cy="5115698"/>
          </a:xfrm>
          <a:prstGeom prst="rect">
            <a:avLst/>
          </a:prstGeom>
        </p:spPr>
      </p:pic>
      <p:sp>
        <p:nvSpPr>
          <p:cNvPr id="4" name="TextBox 3"/>
          <p:cNvSpPr txBox="1"/>
          <p:nvPr/>
        </p:nvSpPr>
        <p:spPr>
          <a:xfrm>
            <a:off x="2577737" y="5380672"/>
            <a:ext cx="7384869" cy="1477328"/>
          </a:xfrm>
          <a:prstGeom prst="rect">
            <a:avLst/>
          </a:prstGeom>
          <a:noFill/>
        </p:spPr>
        <p:txBody>
          <a:bodyPr wrap="square" rtlCol="0">
            <a:spAutoFit/>
          </a:bodyPr>
          <a:lstStyle/>
          <a:p>
            <a:r>
              <a:rPr lang="en-US" dirty="0"/>
              <a:t>Next we have created python file using flask that displays all new validation data (31 rows) , user can select </a:t>
            </a:r>
            <a:r>
              <a:rPr lang="en-US" dirty="0" err="1"/>
              <a:t>ine</a:t>
            </a:r>
            <a:r>
              <a:rPr lang="en-US" dirty="0"/>
              <a:t> item to get prediction, that row will be displayed in next screen (/</a:t>
            </a:r>
            <a:r>
              <a:rPr lang="en-US" dirty="0" err="1"/>
              <a:t>inputdata</a:t>
            </a:r>
            <a:r>
              <a:rPr lang="en-US" dirty="0"/>
              <a:t>) as showing the selected data and next screen (/</a:t>
            </a:r>
            <a:r>
              <a:rPr lang="en-US" dirty="0" err="1"/>
              <a:t>inputdata</a:t>
            </a:r>
            <a:r>
              <a:rPr lang="en-US" dirty="0"/>
              <a:t>/predict) will display prediction. </a:t>
            </a:r>
          </a:p>
          <a:p>
            <a:endParaRPr lang="en-US" dirty="0"/>
          </a:p>
        </p:txBody>
      </p:sp>
    </p:spTree>
    <p:extLst>
      <p:ext uri="{BB962C8B-B14F-4D97-AF65-F5344CB8AC3E}">
        <p14:creationId xmlns:p14="http://schemas.microsoft.com/office/powerpoint/2010/main" val="4190445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1477328"/>
          </a:xfrm>
          <a:prstGeom prst="rect">
            <a:avLst/>
          </a:prstGeom>
          <a:noFill/>
        </p:spPr>
        <p:txBody>
          <a:bodyPr wrap="square" rtlCol="0">
            <a:spAutoFit/>
          </a:bodyPr>
          <a:lstStyle/>
          <a:p>
            <a:r>
              <a:rPr lang="en-US" dirty="0" smtClean="0"/>
              <a:t>Flask base </a:t>
            </a:r>
            <a:r>
              <a:rPr lang="en-US" dirty="0" err="1" smtClean="0"/>
              <a:t>url</a:t>
            </a:r>
            <a:r>
              <a:rPr lang="en-US" dirty="0" smtClean="0"/>
              <a:t> to display data to select from (enter item that needs prediction)</a:t>
            </a:r>
            <a:endParaRPr lang="en-US" dirty="0"/>
          </a:p>
        </p:txBody>
      </p:sp>
      <p:pic>
        <p:nvPicPr>
          <p:cNvPr id="7" name="Picture 6"/>
          <p:cNvPicPr>
            <a:picLocks noChangeAspect="1"/>
          </p:cNvPicPr>
          <p:nvPr/>
        </p:nvPicPr>
        <p:blipFill>
          <a:blip r:embed="rId2"/>
          <a:stretch>
            <a:fillRect/>
          </a:stretch>
        </p:blipFill>
        <p:spPr>
          <a:xfrm>
            <a:off x="2832124" y="103964"/>
            <a:ext cx="9005381" cy="6754036"/>
          </a:xfrm>
          <a:prstGeom prst="rect">
            <a:avLst/>
          </a:prstGeom>
        </p:spPr>
      </p:pic>
    </p:spTree>
    <p:extLst>
      <p:ext uri="{BB962C8B-B14F-4D97-AF65-F5344CB8AC3E}">
        <p14:creationId xmlns:p14="http://schemas.microsoft.com/office/powerpoint/2010/main" val="4175713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5355312"/>
          </a:xfrm>
          <a:prstGeom prst="rect">
            <a:avLst/>
          </a:prstGeom>
          <a:noFill/>
        </p:spPr>
        <p:txBody>
          <a:bodyPr wrap="square" rtlCol="0">
            <a:spAutoFit/>
          </a:bodyPr>
          <a:lstStyle/>
          <a:p>
            <a:r>
              <a:rPr lang="en-US" dirty="0" smtClean="0"/>
              <a:t>After clicking submit button the first screen shows to enter next </a:t>
            </a:r>
            <a:r>
              <a:rPr lang="en-US" dirty="0" err="1" smtClean="0"/>
              <a:t>url</a:t>
            </a:r>
            <a:r>
              <a:rPr lang="en-US" dirty="0" smtClean="0"/>
              <a:t>. </a:t>
            </a:r>
          </a:p>
          <a:p>
            <a:endParaRPr lang="en-US" dirty="0" smtClean="0"/>
          </a:p>
          <a:p>
            <a:r>
              <a:rPr lang="en-US" dirty="0" smtClean="0"/>
              <a:t>After enter /</a:t>
            </a:r>
            <a:r>
              <a:rPr lang="en-US" dirty="0" err="1" smtClean="0"/>
              <a:t>inputdata</a:t>
            </a:r>
            <a:r>
              <a:rPr lang="en-US" dirty="0" smtClean="0"/>
              <a:t> the data selected is displayed and shows next </a:t>
            </a:r>
            <a:r>
              <a:rPr lang="en-US" dirty="0" err="1" smtClean="0"/>
              <a:t>url</a:t>
            </a:r>
            <a:r>
              <a:rPr lang="en-US" dirty="0" smtClean="0"/>
              <a:t> to see predict data. </a:t>
            </a:r>
          </a:p>
          <a:p>
            <a:endParaRPr lang="en-US" dirty="0"/>
          </a:p>
          <a:p>
            <a:r>
              <a:rPr lang="en-US" dirty="0" smtClean="0"/>
              <a:t>After entering /predict the predicted data is shown as </a:t>
            </a:r>
            <a:r>
              <a:rPr lang="en-US" dirty="0" err="1" smtClean="0"/>
              <a:t>jsonify</a:t>
            </a:r>
            <a:r>
              <a:rPr lang="en-US" dirty="0" smtClean="0"/>
              <a:t> object</a:t>
            </a:r>
          </a:p>
          <a:p>
            <a:endParaRPr lang="en-US" dirty="0"/>
          </a:p>
        </p:txBody>
      </p:sp>
      <p:pic>
        <p:nvPicPr>
          <p:cNvPr id="2" name="Picture 1"/>
          <p:cNvPicPr>
            <a:picLocks noChangeAspect="1"/>
          </p:cNvPicPr>
          <p:nvPr/>
        </p:nvPicPr>
        <p:blipFill>
          <a:blip r:embed="rId2"/>
          <a:stretch>
            <a:fillRect/>
          </a:stretch>
        </p:blipFill>
        <p:spPr>
          <a:xfrm>
            <a:off x="3060892" y="870230"/>
            <a:ext cx="8178093" cy="978892"/>
          </a:xfrm>
          <a:prstGeom prst="rect">
            <a:avLst/>
          </a:prstGeom>
        </p:spPr>
      </p:pic>
      <p:pic>
        <p:nvPicPr>
          <p:cNvPr id="3" name="Picture 2"/>
          <p:cNvPicPr>
            <a:picLocks noChangeAspect="1"/>
          </p:cNvPicPr>
          <p:nvPr/>
        </p:nvPicPr>
        <p:blipFill>
          <a:blip r:embed="rId3"/>
          <a:stretch>
            <a:fillRect/>
          </a:stretch>
        </p:blipFill>
        <p:spPr>
          <a:xfrm>
            <a:off x="2849451" y="2113105"/>
            <a:ext cx="9069309" cy="2051391"/>
          </a:xfrm>
          <a:prstGeom prst="rect">
            <a:avLst/>
          </a:prstGeom>
        </p:spPr>
      </p:pic>
      <p:pic>
        <p:nvPicPr>
          <p:cNvPr id="5" name="Picture 4"/>
          <p:cNvPicPr>
            <a:picLocks noChangeAspect="1"/>
          </p:cNvPicPr>
          <p:nvPr/>
        </p:nvPicPr>
        <p:blipFill>
          <a:blip r:embed="rId4"/>
          <a:stretch>
            <a:fillRect/>
          </a:stretch>
        </p:blipFill>
        <p:spPr>
          <a:xfrm>
            <a:off x="3060892" y="4428479"/>
            <a:ext cx="8977138" cy="1539373"/>
          </a:xfrm>
          <a:prstGeom prst="rect">
            <a:avLst/>
          </a:prstGeom>
        </p:spPr>
      </p:pic>
    </p:spTree>
    <p:extLst>
      <p:ext uri="{BB962C8B-B14F-4D97-AF65-F5344CB8AC3E}">
        <p14:creationId xmlns:p14="http://schemas.microsoft.com/office/powerpoint/2010/main" val="1895432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8954" y="0"/>
            <a:ext cx="9014792" cy="6761093"/>
          </a:xfrm>
          <a:prstGeom prst="rect">
            <a:avLst/>
          </a:prstGeom>
        </p:spPr>
      </p:pic>
      <p:sp>
        <p:nvSpPr>
          <p:cNvPr id="7" name="TextBox 6"/>
          <p:cNvSpPr txBox="1"/>
          <p:nvPr/>
        </p:nvSpPr>
        <p:spPr>
          <a:xfrm>
            <a:off x="576470" y="675861"/>
            <a:ext cx="1600200" cy="646331"/>
          </a:xfrm>
          <a:prstGeom prst="rect">
            <a:avLst/>
          </a:prstGeom>
          <a:noFill/>
        </p:spPr>
        <p:txBody>
          <a:bodyPr wrap="square" rtlCol="0">
            <a:spAutoFit/>
          </a:bodyPr>
          <a:lstStyle/>
          <a:p>
            <a:r>
              <a:rPr lang="en-US" dirty="0" smtClean="0"/>
              <a:t>Flask code</a:t>
            </a:r>
          </a:p>
          <a:p>
            <a:endParaRPr lang="en-US" dirty="0"/>
          </a:p>
        </p:txBody>
      </p:sp>
    </p:spTree>
    <p:extLst>
      <p:ext uri="{BB962C8B-B14F-4D97-AF65-F5344CB8AC3E}">
        <p14:creationId xmlns:p14="http://schemas.microsoft.com/office/powerpoint/2010/main" val="8680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1"/>
            <a:ext cx="1600200" cy="2862322"/>
          </a:xfrm>
          <a:prstGeom prst="rect">
            <a:avLst/>
          </a:prstGeom>
          <a:noFill/>
        </p:spPr>
        <p:txBody>
          <a:bodyPr wrap="square" rtlCol="0">
            <a:spAutoFit/>
          </a:bodyPr>
          <a:lstStyle/>
          <a:p>
            <a:r>
              <a:rPr lang="en-US" dirty="0" smtClean="0"/>
              <a:t>Flask code </a:t>
            </a:r>
          </a:p>
          <a:p>
            <a:endParaRPr lang="en-US" dirty="0"/>
          </a:p>
          <a:p>
            <a:r>
              <a:rPr lang="en-US" dirty="0" smtClean="0"/>
              <a:t>(similar to </a:t>
            </a:r>
            <a:r>
              <a:rPr lang="en-US" dirty="0" err="1" smtClean="0"/>
              <a:t>jupyter</a:t>
            </a:r>
            <a:r>
              <a:rPr lang="en-US" dirty="0" smtClean="0"/>
              <a:t> notebook saw earlier to predict data on new row selected)</a:t>
            </a:r>
          </a:p>
          <a:p>
            <a:endParaRPr lang="en-US" dirty="0"/>
          </a:p>
        </p:txBody>
      </p:sp>
      <p:pic>
        <p:nvPicPr>
          <p:cNvPr id="2" name="Picture 1"/>
          <p:cNvPicPr>
            <a:picLocks noChangeAspect="1"/>
          </p:cNvPicPr>
          <p:nvPr/>
        </p:nvPicPr>
        <p:blipFill>
          <a:blip r:embed="rId2"/>
          <a:stretch>
            <a:fillRect/>
          </a:stretch>
        </p:blipFill>
        <p:spPr>
          <a:xfrm>
            <a:off x="2484782" y="0"/>
            <a:ext cx="9114183" cy="6835637"/>
          </a:xfrm>
          <a:prstGeom prst="rect">
            <a:avLst/>
          </a:prstGeom>
        </p:spPr>
      </p:pic>
    </p:spTree>
    <p:extLst>
      <p:ext uri="{BB962C8B-B14F-4D97-AF65-F5344CB8AC3E}">
        <p14:creationId xmlns:p14="http://schemas.microsoft.com/office/powerpoint/2010/main" val="26741073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1775942" y="722948"/>
            <a:ext cx="6677394" cy="3857930"/>
          </a:xfrm>
          <a:prstGeom prst="rect">
            <a:avLst/>
          </a:prstGeom>
        </p:spPr>
      </p:pic>
      <p:pic>
        <p:nvPicPr>
          <p:cNvPr id="4" name="Picture 3"/>
          <p:cNvPicPr>
            <a:picLocks noChangeAspect="1"/>
          </p:cNvPicPr>
          <p:nvPr/>
        </p:nvPicPr>
        <p:blipFill>
          <a:blip r:embed="rId3"/>
          <a:stretch>
            <a:fillRect/>
          </a:stretch>
        </p:blipFill>
        <p:spPr>
          <a:xfrm>
            <a:off x="1595336" y="4624264"/>
            <a:ext cx="7905979" cy="2233736"/>
          </a:xfrm>
          <a:prstGeom prst="rect">
            <a:avLst/>
          </a:prstGeom>
        </p:spPr>
      </p:pic>
    </p:spTree>
    <p:extLst>
      <p:ext uri="{BB962C8B-B14F-4D97-AF65-F5344CB8AC3E}">
        <p14:creationId xmlns:p14="http://schemas.microsoft.com/office/powerpoint/2010/main" val="3290554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4" name="Picture 3"/>
          <p:cNvPicPr>
            <a:picLocks noChangeAspect="1"/>
          </p:cNvPicPr>
          <p:nvPr/>
        </p:nvPicPr>
        <p:blipFill>
          <a:blip r:embed="rId2"/>
          <a:stretch>
            <a:fillRect/>
          </a:stretch>
        </p:blipFill>
        <p:spPr>
          <a:xfrm>
            <a:off x="2309743" y="742717"/>
            <a:ext cx="5238921" cy="3660495"/>
          </a:xfrm>
          <a:prstGeom prst="rect">
            <a:avLst/>
          </a:prstGeom>
        </p:spPr>
      </p:pic>
      <p:pic>
        <p:nvPicPr>
          <p:cNvPr id="5" name="Picture 4"/>
          <p:cNvPicPr>
            <a:picLocks noChangeAspect="1"/>
          </p:cNvPicPr>
          <p:nvPr/>
        </p:nvPicPr>
        <p:blipFill>
          <a:blip r:embed="rId3"/>
          <a:stretch>
            <a:fillRect/>
          </a:stretch>
        </p:blipFill>
        <p:spPr>
          <a:xfrm>
            <a:off x="1595336" y="4593424"/>
            <a:ext cx="7696964" cy="2117418"/>
          </a:xfrm>
          <a:prstGeom prst="rect">
            <a:avLst/>
          </a:prstGeom>
        </p:spPr>
      </p:pic>
    </p:spTree>
    <p:extLst>
      <p:ext uri="{BB962C8B-B14F-4D97-AF65-F5344CB8AC3E}">
        <p14:creationId xmlns:p14="http://schemas.microsoft.com/office/powerpoint/2010/main" val="1003408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0731" y="1033916"/>
            <a:ext cx="7963590" cy="5243014"/>
          </a:xfrm>
          <a:prstGeom prst="rect">
            <a:avLst/>
          </a:prstGeom>
        </p:spPr>
      </p:pic>
      <p:sp>
        <p:nvSpPr>
          <p:cNvPr id="3" name="TextBox 2"/>
          <p:cNvSpPr txBox="1"/>
          <p:nvPr/>
        </p:nvSpPr>
        <p:spPr>
          <a:xfrm>
            <a:off x="1454331" y="313509"/>
            <a:ext cx="8961120" cy="369332"/>
          </a:xfrm>
          <a:prstGeom prst="rect">
            <a:avLst/>
          </a:prstGeom>
          <a:noFill/>
        </p:spPr>
        <p:txBody>
          <a:bodyPr wrap="square" rtlCol="0">
            <a:spAutoFit/>
          </a:bodyPr>
          <a:lstStyle/>
          <a:p>
            <a:r>
              <a:rPr lang="en-US" dirty="0" smtClean="0"/>
              <a:t>SQL Alchemy AutoMap Base</a:t>
            </a:r>
            <a:endParaRPr lang="en-US" dirty="0"/>
          </a:p>
        </p:txBody>
      </p:sp>
    </p:spTree>
    <p:extLst>
      <p:ext uri="{BB962C8B-B14F-4D97-AF65-F5344CB8AC3E}">
        <p14:creationId xmlns:p14="http://schemas.microsoft.com/office/powerpoint/2010/main" val="2824969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Pickle off model and create form </a:t>
            </a:r>
            <a:r>
              <a:rPr lang="en-US" dirty="0" err="1" smtClean="0"/>
              <a:t>witg</a:t>
            </a:r>
            <a:r>
              <a:rPr lang="en-US" dirty="0" smtClean="0"/>
              <a:t> required features for getting cost</a:t>
            </a:r>
            <a:endParaRPr lang="en-US" dirty="0"/>
          </a:p>
        </p:txBody>
      </p:sp>
      <p:pic>
        <p:nvPicPr>
          <p:cNvPr id="4" name="Picture 3"/>
          <p:cNvPicPr>
            <a:picLocks noChangeAspect="1"/>
          </p:cNvPicPr>
          <p:nvPr/>
        </p:nvPicPr>
        <p:blipFill>
          <a:blip r:embed="rId2"/>
          <a:stretch>
            <a:fillRect/>
          </a:stretch>
        </p:blipFill>
        <p:spPr>
          <a:xfrm>
            <a:off x="1525339" y="1007779"/>
            <a:ext cx="6790008" cy="5486875"/>
          </a:xfrm>
          <a:prstGeom prst="rect">
            <a:avLst/>
          </a:prstGeom>
        </p:spPr>
      </p:pic>
    </p:spTree>
    <p:extLst>
      <p:ext uri="{BB962C8B-B14F-4D97-AF65-F5344CB8AC3E}">
        <p14:creationId xmlns:p14="http://schemas.microsoft.com/office/powerpoint/2010/main" val="1013353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Insert into </a:t>
            </a:r>
            <a:r>
              <a:rPr lang="en-US" dirty="0" err="1" smtClean="0"/>
              <a:t>db</a:t>
            </a:r>
            <a:r>
              <a:rPr lang="en-US" dirty="0" smtClean="0"/>
              <a:t> using sql </a:t>
            </a:r>
            <a:r>
              <a:rPr lang="en-US" dirty="0" err="1" smtClean="0"/>
              <a:t>alchmey</a:t>
            </a:r>
            <a:endParaRPr lang="en-US" dirty="0"/>
          </a:p>
        </p:txBody>
      </p:sp>
      <p:pic>
        <p:nvPicPr>
          <p:cNvPr id="2" name="Picture 1"/>
          <p:cNvPicPr>
            <a:picLocks noChangeAspect="1"/>
          </p:cNvPicPr>
          <p:nvPr/>
        </p:nvPicPr>
        <p:blipFill>
          <a:blip r:embed="rId2"/>
          <a:stretch>
            <a:fillRect/>
          </a:stretch>
        </p:blipFill>
        <p:spPr>
          <a:xfrm>
            <a:off x="1012498" y="1220049"/>
            <a:ext cx="9609653" cy="5532599"/>
          </a:xfrm>
          <a:prstGeom prst="rect">
            <a:avLst/>
          </a:prstGeom>
        </p:spPr>
      </p:pic>
    </p:spTree>
    <p:extLst>
      <p:ext uri="{BB962C8B-B14F-4D97-AF65-F5344CB8AC3E}">
        <p14:creationId xmlns:p14="http://schemas.microsoft.com/office/powerpoint/2010/main" val="3748093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7078"/>
            <a:ext cx="10515600" cy="119270"/>
          </a:xfrm>
        </p:spPr>
        <p:txBody>
          <a:bodyPr>
            <a:normAutofit fontScale="90000"/>
          </a:bodyPr>
          <a:lstStyle/>
          <a:p>
            <a:r>
              <a:rPr lang="en-US" b="1" dirty="0"/>
              <a:t>Data Characteristics</a:t>
            </a:r>
            <a:r>
              <a:rPr lang="en-US" dirty="0"/>
              <a:t/>
            </a:r>
            <a:br>
              <a:rPr lang="en-US" dirty="0"/>
            </a:br>
            <a:endParaRPr lang="en-US" dirty="0"/>
          </a:p>
        </p:txBody>
      </p:sp>
      <p:sp>
        <p:nvSpPr>
          <p:cNvPr id="3" name="Content Placeholder 2"/>
          <p:cNvSpPr>
            <a:spLocks noGrp="1"/>
          </p:cNvSpPr>
          <p:nvPr>
            <p:ph idx="1"/>
          </p:nvPr>
        </p:nvSpPr>
        <p:spPr>
          <a:xfrm>
            <a:off x="768626" y="596348"/>
            <a:ext cx="10515600" cy="6082747"/>
          </a:xfrm>
        </p:spPr>
        <p:txBody>
          <a:bodyPr/>
          <a:lstStyle/>
          <a:p>
            <a:r>
              <a:rPr lang="en-US" dirty="0" smtClean="0"/>
              <a:t>17477 rows for train and test (80/20)</a:t>
            </a:r>
          </a:p>
          <a:p>
            <a:r>
              <a:rPr lang="en-US" dirty="0" smtClean="0"/>
              <a:t>31 rows for validation</a:t>
            </a:r>
          </a:p>
          <a:p>
            <a:r>
              <a:rPr lang="en-US" dirty="0"/>
              <a:t>There is no missing data in the dataset</a:t>
            </a:r>
            <a:r>
              <a:rPr lang="en-US" dirty="0" smtClean="0"/>
              <a:t>. No imputers or drop </a:t>
            </a:r>
            <a:r>
              <a:rPr lang="en-US" dirty="0" err="1" smtClean="0"/>
              <a:t>na</a:t>
            </a:r>
            <a:r>
              <a:rPr lang="en-US" dirty="0" smtClean="0"/>
              <a:t> or fill </a:t>
            </a:r>
            <a:r>
              <a:rPr lang="en-US" dirty="0" err="1" smtClean="0"/>
              <a:t>na</a:t>
            </a:r>
            <a:r>
              <a:rPr lang="en-US" dirty="0" smtClean="0"/>
              <a:t> are used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7978771"/>
              </p:ext>
            </p:extLst>
          </p:nvPr>
        </p:nvGraphicFramePr>
        <p:xfrm>
          <a:off x="1046922" y="2623931"/>
          <a:ext cx="5943600" cy="4286542"/>
        </p:xfrm>
        <a:graphic>
          <a:graphicData uri="http://schemas.openxmlformats.org/drawingml/2006/table">
            <a:tbl>
              <a:tblPr>
                <a:tableStyleId>{5C22544A-7EE6-4342-B048-85BDC9FD1C3A}</a:tableStyleId>
              </a:tblPr>
              <a:tblGrid>
                <a:gridCol w="1211580">
                  <a:extLst>
                    <a:ext uri="{9D8B030D-6E8A-4147-A177-3AD203B41FA5}">
                      <a16:colId xmlns:a16="http://schemas.microsoft.com/office/drawing/2014/main" val="2739095994"/>
                    </a:ext>
                  </a:extLst>
                </a:gridCol>
                <a:gridCol w="1137920">
                  <a:extLst>
                    <a:ext uri="{9D8B030D-6E8A-4147-A177-3AD203B41FA5}">
                      <a16:colId xmlns:a16="http://schemas.microsoft.com/office/drawing/2014/main" val="738309157"/>
                    </a:ext>
                  </a:extLst>
                </a:gridCol>
                <a:gridCol w="3594100">
                  <a:extLst>
                    <a:ext uri="{9D8B030D-6E8A-4147-A177-3AD203B41FA5}">
                      <a16:colId xmlns:a16="http://schemas.microsoft.com/office/drawing/2014/main" val="2759924206"/>
                    </a:ext>
                  </a:extLst>
                </a:gridCol>
              </a:tblGrid>
              <a:tr h="207146">
                <a:tc>
                  <a:txBody>
                    <a:bodyPr/>
                    <a:lstStyle/>
                    <a:p>
                      <a:pPr marL="0" marR="0" algn="just">
                        <a:lnSpc>
                          <a:spcPct val="150000"/>
                        </a:lnSpc>
                        <a:spcBef>
                          <a:spcPts val="0"/>
                        </a:spcBef>
                        <a:spcAft>
                          <a:spcPts val="0"/>
                        </a:spcAft>
                      </a:pPr>
                      <a:r>
                        <a:rPr lang="en-US" sz="1100">
                          <a:effectLst/>
                        </a:rPr>
                        <a:t>Variables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Type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Meaning</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19687875"/>
                  </a:ext>
                </a:extLst>
              </a:tr>
              <a:tr h="263182">
                <a:tc>
                  <a:txBody>
                    <a:bodyPr/>
                    <a:lstStyle/>
                    <a:p>
                      <a:pPr marL="0" marR="0" algn="just">
                        <a:lnSpc>
                          <a:spcPct val="150000"/>
                        </a:lnSpc>
                        <a:spcBef>
                          <a:spcPts val="0"/>
                        </a:spcBef>
                        <a:spcAft>
                          <a:spcPts val="0"/>
                        </a:spcAft>
                      </a:pPr>
                      <a:r>
                        <a:rPr lang="en-US" sz="1100">
                          <a:effectLst/>
                        </a:rPr>
                        <a:t>Total cost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cost ($) incurred to Drivetime to buy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57669519"/>
                  </a:ext>
                </a:extLst>
              </a:tr>
              <a:tr h="439261">
                <a:tc>
                  <a:txBody>
                    <a:bodyPr/>
                    <a:lstStyle/>
                    <a:p>
                      <a:pPr marL="0" marR="0" algn="just">
                        <a:lnSpc>
                          <a:spcPct val="150000"/>
                        </a:lnSpc>
                        <a:spcBef>
                          <a:spcPts val="0"/>
                        </a:spcBef>
                        <a:spcAft>
                          <a:spcPts val="0"/>
                        </a:spcAft>
                      </a:pPr>
                      <a:r>
                        <a:rPr lang="en-US" sz="1100">
                          <a:effectLst/>
                        </a:rPr>
                        <a:t>Mileage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total miles that the vehicles have travelled at the time of purchase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75754373"/>
                  </a:ext>
                </a:extLst>
              </a:tr>
              <a:tr h="439261">
                <a:tc>
                  <a:txBody>
                    <a:bodyPr/>
                    <a:lstStyle/>
                    <a:p>
                      <a:pPr marL="0" marR="0" algn="just">
                        <a:lnSpc>
                          <a:spcPct val="150000"/>
                        </a:lnSpc>
                        <a:spcBef>
                          <a:spcPts val="0"/>
                        </a:spcBef>
                        <a:spcAft>
                          <a:spcPts val="0"/>
                        </a:spcAft>
                      </a:pPr>
                      <a:r>
                        <a:rPr lang="en-US" sz="1100">
                          <a:effectLst/>
                        </a:rPr>
                        <a:t>Vehicle.age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ordinal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age of the vehicle at the time it was purchased by Drivetime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49783817"/>
                  </a:ext>
                </a:extLst>
              </a:tr>
              <a:tr h="439261">
                <a:tc>
                  <a:txBody>
                    <a:bodyPr/>
                    <a:lstStyle/>
                    <a:p>
                      <a:pPr marL="0" marR="0" algn="just">
                        <a:lnSpc>
                          <a:spcPct val="150000"/>
                        </a:lnSpc>
                        <a:spcBef>
                          <a:spcPts val="0"/>
                        </a:spcBef>
                        <a:spcAft>
                          <a:spcPts val="0"/>
                        </a:spcAft>
                      </a:pPr>
                      <a:r>
                        <a:rPr lang="en-US" sz="1100">
                          <a:effectLst/>
                        </a:rPr>
                        <a:t>Vehicle.age.group</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which age group the vehicles belong to: one-three, four+, six+ and seven+</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68012229"/>
                  </a:ext>
                </a:extLst>
              </a:tr>
              <a:tr h="207146">
                <a:tc>
                  <a:txBody>
                    <a:bodyPr/>
                    <a:lstStyle/>
                    <a:p>
                      <a:pPr marL="0" marR="0" algn="just">
                        <a:lnSpc>
                          <a:spcPct val="150000"/>
                        </a:lnSpc>
                        <a:spcBef>
                          <a:spcPts val="0"/>
                        </a:spcBef>
                        <a:spcAft>
                          <a:spcPts val="0"/>
                        </a:spcAft>
                      </a:pPr>
                      <a:r>
                        <a:rPr lang="en-US" sz="1100">
                          <a:effectLst/>
                        </a:rPr>
                        <a:t>color.set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color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1186265"/>
                  </a:ext>
                </a:extLst>
              </a:tr>
              <a:tr h="207146">
                <a:tc>
                  <a:txBody>
                    <a:bodyPr/>
                    <a:lstStyle/>
                    <a:p>
                      <a:pPr marL="0" marR="0" algn="just">
                        <a:lnSpc>
                          <a:spcPct val="150000"/>
                        </a:lnSpc>
                        <a:spcBef>
                          <a:spcPts val="0"/>
                        </a:spcBef>
                        <a:spcAft>
                          <a:spcPts val="0"/>
                        </a:spcAft>
                      </a:pPr>
                      <a:r>
                        <a:rPr lang="en-US" sz="1100">
                          <a:effectLst/>
                        </a:rPr>
                        <a:t>makex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manufacturer brands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667057634"/>
                  </a:ext>
                </a:extLst>
              </a:tr>
              <a:tr h="236805">
                <a:tc>
                  <a:txBody>
                    <a:bodyPr/>
                    <a:lstStyle/>
                    <a:p>
                      <a:pPr marL="0" marR="0" algn="just">
                        <a:lnSpc>
                          <a:spcPct val="150000"/>
                        </a:lnSpc>
                        <a:spcBef>
                          <a:spcPts val="0"/>
                        </a:spcBef>
                        <a:spcAft>
                          <a:spcPts val="0"/>
                        </a:spcAft>
                      </a:pPr>
                      <a:r>
                        <a:rPr lang="en-US" sz="1100">
                          <a:effectLst/>
                        </a:rPr>
                        <a:t>state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where the vehicle is sold</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041987935"/>
                  </a:ext>
                </a:extLst>
              </a:tr>
              <a:tr h="207146">
                <a:tc>
                  <a:txBody>
                    <a:bodyPr/>
                    <a:lstStyle/>
                    <a:p>
                      <a:pPr marL="0" marR="0" algn="just">
                        <a:lnSpc>
                          <a:spcPct val="150000"/>
                        </a:lnSpc>
                        <a:spcBef>
                          <a:spcPts val="0"/>
                        </a:spcBef>
                        <a:spcAft>
                          <a:spcPts val="0"/>
                        </a:spcAft>
                      </a:pPr>
                      <a:r>
                        <a:rPr lang="en-US" sz="1100">
                          <a:effectLst/>
                        </a:rPr>
                        <a:t>make.model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brands and the model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98821167"/>
                  </a:ext>
                </a:extLst>
              </a:tr>
              <a:tr h="671377">
                <a:tc>
                  <a:txBody>
                    <a:bodyPr/>
                    <a:lstStyle/>
                    <a:p>
                      <a:pPr marL="0" marR="0" algn="just">
                        <a:lnSpc>
                          <a:spcPct val="150000"/>
                        </a:lnSpc>
                        <a:spcBef>
                          <a:spcPts val="0"/>
                        </a:spcBef>
                        <a:spcAft>
                          <a:spcPts val="0"/>
                        </a:spcAft>
                      </a:pPr>
                      <a:r>
                        <a:rPr lang="en-US" sz="1100">
                          <a:effectLst/>
                        </a:rPr>
                        <a:t>lot.sale.day</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 (independent variable)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Number of days the vehicles are in the lot before being sold</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0031192"/>
                  </a:ext>
                </a:extLst>
              </a:tr>
              <a:tr h="439261">
                <a:tc>
                  <a:txBody>
                    <a:bodyPr/>
                    <a:lstStyle/>
                    <a:p>
                      <a:pPr marL="0" marR="0" algn="just">
                        <a:lnSpc>
                          <a:spcPct val="150000"/>
                        </a:lnSpc>
                        <a:spcBef>
                          <a:spcPts val="0"/>
                        </a:spcBef>
                        <a:spcAft>
                          <a:spcPts val="0"/>
                        </a:spcAft>
                      </a:pPr>
                      <a:r>
                        <a:rPr lang="en-US" sz="1100">
                          <a:effectLst/>
                        </a:rPr>
                        <a:t>overage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p>
                    <a:p>
                      <a:pPr marL="0" marR="0" algn="just">
                        <a:lnSpc>
                          <a:spcPct val="150000"/>
                        </a:lnSpc>
                        <a:spcBef>
                          <a:spcPts val="0"/>
                        </a:spcBef>
                        <a:spcAft>
                          <a:spcPts val="0"/>
                        </a:spcAft>
                      </a:pPr>
                      <a:r>
                        <a:rPr lang="en-US" sz="1100">
                          <a:effectLst/>
                        </a:rPr>
                        <a:t>(class label)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“YES" means the </a:t>
                      </a:r>
                      <a:r>
                        <a:rPr lang="en-US" sz="1100" dirty="0" err="1">
                          <a:effectLst/>
                        </a:rPr>
                        <a:t>lot.sale.days</a:t>
                      </a:r>
                      <a:r>
                        <a:rPr lang="en-US" sz="1100" dirty="0">
                          <a:effectLst/>
                        </a:rPr>
                        <a:t> is higher than 90 days.</a:t>
                      </a:r>
                    </a:p>
                    <a:p>
                      <a:pPr marL="0" marR="0" algn="just">
                        <a:lnSpc>
                          <a:spcPct val="150000"/>
                        </a:lnSpc>
                        <a:spcBef>
                          <a:spcPts val="0"/>
                        </a:spcBef>
                        <a:spcAft>
                          <a:spcPts val="0"/>
                        </a:spcAft>
                      </a:pPr>
                      <a:r>
                        <a:rPr lang="en-US" sz="1100" dirty="0">
                          <a:effectLst/>
                        </a:rPr>
                        <a:t>“NO" means the </a:t>
                      </a:r>
                      <a:r>
                        <a:rPr lang="en-US" sz="1100" dirty="0" err="1">
                          <a:effectLst/>
                        </a:rPr>
                        <a:t>lot.sale.days</a:t>
                      </a:r>
                      <a:r>
                        <a:rPr lang="en-US" sz="1100" dirty="0">
                          <a:effectLst/>
                        </a:rPr>
                        <a:t> is lower than 90 days.</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44428747"/>
                  </a:ext>
                </a:extLst>
              </a:tr>
            </a:tbl>
          </a:graphicData>
        </a:graphic>
      </p:graphicFrame>
    </p:spTree>
    <p:extLst>
      <p:ext uri="{BB962C8B-B14F-4D97-AF65-F5344CB8AC3E}">
        <p14:creationId xmlns:p14="http://schemas.microsoft.com/office/powerpoint/2010/main" val="2225561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646331"/>
          </a:xfrm>
          <a:prstGeom prst="rect">
            <a:avLst/>
          </a:prstGeom>
          <a:noFill/>
        </p:spPr>
        <p:txBody>
          <a:bodyPr wrap="square" rtlCol="0">
            <a:spAutoFit/>
          </a:bodyPr>
          <a:lstStyle/>
          <a:p>
            <a:r>
              <a:rPr lang="en-US" dirty="0" smtClean="0"/>
              <a:t>Predict cost on new features entered using pickle off object and update database cost field for</a:t>
            </a:r>
          </a:p>
          <a:p>
            <a:r>
              <a:rPr lang="en-US" dirty="0"/>
              <a:t>s</a:t>
            </a:r>
            <a:r>
              <a:rPr lang="en-US" dirty="0" smtClean="0"/>
              <a:t>ame row inserted above.</a:t>
            </a:r>
            <a:endParaRPr lang="en-US" dirty="0"/>
          </a:p>
        </p:txBody>
      </p:sp>
      <p:pic>
        <p:nvPicPr>
          <p:cNvPr id="4" name="Picture 3"/>
          <p:cNvPicPr>
            <a:picLocks noChangeAspect="1"/>
          </p:cNvPicPr>
          <p:nvPr/>
        </p:nvPicPr>
        <p:blipFill>
          <a:blip r:embed="rId2"/>
          <a:stretch>
            <a:fillRect/>
          </a:stretch>
        </p:blipFill>
        <p:spPr>
          <a:xfrm>
            <a:off x="1238401" y="1154747"/>
            <a:ext cx="9053345" cy="5227773"/>
          </a:xfrm>
          <a:prstGeom prst="rect">
            <a:avLst/>
          </a:prstGeom>
        </p:spPr>
      </p:pic>
    </p:spTree>
    <p:extLst>
      <p:ext uri="{BB962C8B-B14F-4D97-AF65-F5344CB8AC3E}">
        <p14:creationId xmlns:p14="http://schemas.microsoft.com/office/powerpoint/2010/main" val="3121187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369332"/>
          </a:xfrm>
          <a:prstGeom prst="rect">
            <a:avLst/>
          </a:prstGeom>
          <a:noFill/>
        </p:spPr>
        <p:txBody>
          <a:bodyPr wrap="square" rtlCol="0">
            <a:spAutoFit/>
          </a:bodyPr>
          <a:lstStyle/>
          <a:p>
            <a:r>
              <a:rPr lang="en-US" dirty="0" smtClean="0"/>
              <a:t>Render html if data entered is not null</a:t>
            </a:r>
            <a:endParaRPr lang="en-US" dirty="0"/>
          </a:p>
        </p:txBody>
      </p:sp>
      <p:pic>
        <p:nvPicPr>
          <p:cNvPr id="2" name="Picture 1"/>
          <p:cNvPicPr>
            <a:picLocks noChangeAspect="1"/>
          </p:cNvPicPr>
          <p:nvPr/>
        </p:nvPicPr>
        <p:blipFill>
          <a:blip r:embed="rId2"/>
          <a:stretch>
            <a:fillRect/>
          </a:stretch>
        </p:blipFill>
        <p:spPr>
          <a:xfrm>
            <a:off x="1238401" y="2019219"/>
            <a:ext cx="5303980" cy="1844200"/>
          </a:xfrm>
          <a:prstGeom prst="rect">
            <a:avLst/>
          </a:prstGeom>
        </p:spPr>
      </p:pic>
    </p:spTree>
    <p:extLst>
      <p:ext uri="{BB962C8B-B14F-4D97-AF65-F5344CB8AC3E}">
        <p14:creationId xmlns:p14="http://schemas.microsoft.com/office/powerpoint/2010/main" val="3596403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6832640"/>
          </a:xfrm>
          <a:prstGeom prst="rect">
            <a:avLst/>
          </a:prstGeom>
          <a:noFill/>
        </p:spPr>
        <p:txBody>
          <a:bodyPr wrap="square" rtlCol="0">
            <a:spAutoFit/>
          </a:bodyPr>
          <a:lstStyle/>
          <a:p>
            <a:r>
              <a:rPr lang="en-US" sz="4800" dirty="0" smtClean="0">
                <a:solidFill>
                  <a:schemeClr val="accent6">
                    <a:lumMod val="75000"/>
                  </a:schemeClr>
                </a:solidFill>
              </a:rPr>
              <a:t>Summary:</a:t>
            </a:r>
          </a:p>
          <a:p>
            <a:endParaRPr lang="en-US" sz="2400" dirty="0"/>
          </a:p>
          <a:p>
            <a:pPr marL="457200" indent="-457200">
              <a:buFont typeface="+mj-lt"/>
              <a:buAutoNum type="arabicPeriod"/>
            </a:pPr>
            <a:r>
              <a:rPr lang="en-US" sz="2400" dirty="0" smtClean="0"/>
              <a:t>EDA to get some insights from graphs (like correlations between features , data distribution) etc. </a:t>
            </a:r>
          </a:p>
          <a:p>
            <a:pPr marL="457200" indent="-457200">
              <a:buFont typeface="+mj-lt"/>
              <a:buAutoNum type="arabicPeriod"/>
            </a:pPr>
            <a:r>
              <a:rPr lang="en-US" sz="2400" dirty="0" smtClean="0"/>
              <a:t>Simple model has three steps. </a:t>
            </a:r>
          </a:p>
          <a:p>
            <a:r>
              <a:rPr lang="en-US" sz="2400" dirty="0" smtClean="0"/>
              <a:t>	import, initialize ,fit and predict</a:t>
            </a:r>
          </a:p>
          <a:p>
            <a:pPr marL="457200" indent="-457200">
              <a:buAutoNum type="arabicPeriod" startAt="3"/>
            </a:pPr>
            <a:r>
              <a:rPr lang="en-US" sz="2400" dirty="0" smtClean="0"/>
              <a:t>But Explored more robust modelling </a:t>
            </a:r>
            <a:r>
              <a:rPr lang="en-US" sz="2400" dirty="0" err="1" smtClean="0"/>
              <a:t>wrt</a:t>
            </a:r>
            <a:r>
              <a:rPr lang="en-US" sz="2400" dirty="0" smtClean="0"/>
              <a:t> to data interaction (as modelling is empirical </a:t>
            </a:r>
            <a:r>
              <a:rPr lang="en-US" sz="2400" dirty="0" smtClean="0"/>
              <a:t>with </a:t>
            </a:r>
            <a:r>
              <a:rPr lang="en-US" sz="2400" dirty="0" smtClean="0"/>
              <a:t>each data set) using data preprocessing (standard scaler, </a:t>
            </a:r>
            <a:r>
              <a:rPr lang="en-US" sz="2400" dirty="0" err="1" smtClean="0"/>
              <a:t>minmax</a:t>
            </a:r>
            <a:r>
              <a:rPr lang="en-US" sz="2400" dirty="0" smtClean="0"/>
              <a:t> </a:t>
            </a:r>
            <a:r>
              <a:rPr lang="en-US" sz="2400" dirty="0" err="1" smtClean="0"/>
              <a:t>sclaer</a:t>
            </a:r>
            <a:r>
              <a:rPr lang="en-US" sz="2400" dirty="0" smtClean="0"/>
              <a:t> </a:t>
            </a:r>
            <a:r>
              <a:rPr lang="en-US" sz="2400" dirty="0" err="1" smtClean="0"/>
              <a:t>etc</a:t>
            </a:r>
            <a:r>
              <a:rPr lang="en-US" sz="2400" dirty="0" smtClean="0"/>
              <a:t>), pipeline to combined multiple steps like scaling, model selection. Used OHE for categorical data. Used </a:t>
            </a:r>
            <a:r>
              <a:rPr lang="en-US" sz="2400" dirty="0" err="1" smtClean="0"/>
              <a:t>train_test</a:t>
            </a:r>
            <a:r>
              <a:rPr lang="en-US" sz="2400" dirty="0" smtClean="0"/>
              <a:t>-split and then k-fold cross validation to train the data. Used different hyper parameters for one of selected model with grid fit to get the bets parameter values and finalized the model based on best hyper parameters.</a:t>
            </a:r>
          </a:p>
          <a:p>
            <a:pPr marL="457200" indent="-457200">
              <a:buAutoNum type="arabicPeriod" startAt="3"/>
            </a:pPr>
            <a:endParaRPr lang="en-US" sz="2400" dirty="0" smtClean="0"/>
          </a:p>
          <a:p>
            <a:r>
              <a:rPr lang="en-US" sz="2400" dirty="0"/>
              <a:t>	</a:t>
            </a:r>
            <a:endParaRPr lang="en-US" sz="2400" dirty="0" smtClean="0"/>
          </a:p>
          <a:p>
            <a:endParaRPr lang="en-US" dirty="0" smtClean="0"/>
          </a:p>
          <a:p>
            <a:endParaRPr lang="en-US" dirty="0"/>
          </a:p>
          <a:p>
            <a:endParaRPr lang="en-US" dirty="0"/>
          </a:p>
        </p:txBody>
      </p:sp>
    </p:spTree>
    <p:extLst>
      <p:ext uri="{BB962C8B-B14F-4D97-AF65-F5344CB8AC3E}">
        <p14:creationId xmlns:p14="http://schemas.microsoft.com/office/powerpoint/2010/main" val="3346650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2677656"/>
          </a:xfrm>
          <a:prstGeom prst="rect">
            <a:avLst/>
          </a:prstGeom>
          <a:noFill/>
        </p:spPr>
        <p:txBody>
          <a:bodyPr wrap="square" rtlCol="0">
            <a:spAutoFit/>
          </a:bodyPr>
          <a:lstStyle/>
          <a:p>
            <a:r>
              <a:rPr lang="en-US" sz="2400" dirty="0" smtClean="0">
                <a:solidFill>
                  <a:schemeClr val="accent2"/>
                </a:solidFill>
              </a:rPr>
              <a:t>Future Scope: </a:t>
            </a:r>
          </a:p>
          <a:p>
            <a:endParaRPr lang="en-US" dirty="0"/>
          </a:p>
          <a:p>
            <a:r>
              <a:rPr lang="en-US" dirty="0"/>
              <a:t>Add handlers or explore a way for unseen new categorical data.</a:t>
            </a:r>
          </a:p>
          <a:p>
            <a:endParaRPr lang="en-US" dirty="0" smtClean="0"/>
          </a:p>
          <a:p>
            <a:r>
              <a:rPr lang="en-US" dirty="0" smtClean="0"/>
              <a:t>Add more validation to form during data entry like not null validations, cross field validations and tool tips.</a:t>
            </a:r>
          </a:p>
          <a:p>
            <a:endParaRPr lang="en-US" dirty="0" smtClean="0"/>
          </a:p>
          <a:p>
            <a:r>
              <a:rPr lang="en-US" dirty="0" smtClean="0"/>
              <a:t>Use similar approach with different </a:t>
            </a:r>
            <a:r>
              <a:rPr lang="en-US" dirty="0" err="1" smtClean="0"/>
              <a:t>model_selction</a:t>
            </a:r>
            <a:r>
              <a:rPr lang="en-US" dirty="0" smtClean="0"/>
              <a:t> classifiers for classification problem. </a:t>
            </a:r>
          </a:p>
          <a:p>
            <a:endParaRPr lang="en-US" dirty="0"/>
          </a:p>
          <a:p>
            <a:endParaRPr lang="en-US" dirty="0"/>
          </a:p>
        </p:txBody>
      </p:sp>
    </p:spTree>
    <p:extLst>
      <p:ext uri="{BB962C8B-B14F-4D97-AF65-F5344CB8AC3E}">
        <p14:creationId xmlns:p14="http://schemas.microsoft.com/office/powerpoint/2010/main" val="399166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05071" y="269469"/>
            <a:ext cx="9588982" cy="6367152"/>
          </a:xfrm>
          <a:prstGeom prst="rect">
            <a:avLst/>
          </a:prstGeom>
        </p:spPr>
      </p:pic>
    </p:spTree>
    <p:extLst>
      <p:ext uri="{BB962C8B-B14F-4D97-AF65-F5344CB8AC3E}">
        <p14:creationId xmlns:p14="http://schemas.microsoft.com/office/powerpoint/2010/main" val="121521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761454" y="815009"/>
            <a:ext cx="8740897" cy="1908313"/>
          </a:xfrm>
          <a:prstGeom prst="rect">
            <a:avLst/>
          </a:prstGeom>
        </p:spPr>
      </p:pic>
      <p:sp>
        <p:nvSpPr>
          <p:cNvPr id="5" name="TextBox 4"/>
          <p:cNvSpPr txBox="1"/>
          <p:nvPr/>
        </p:nvSpPr>
        <p:spPr>
          <a:xfrm>
            <a:off x="854764" y="168678"/>
            <a:ext cx="6400800" cy="646331"/>
          </a:xfrm>
          <a:prstGeom prst="rect">
            <a:avLst/>
          </a:prstGeom>
          <a:noFill/>
        </p:spPr>
        <p:txBody>
          <a:bodyPr wrap="square" rtlCol="0">
            <a:spAutoFit/>
          </a:bodyPr>
          <a:lstStyle/>
          <a:p>
            <a:r>
              <a:rPr lang="en-US" dirty="0" smtClean="0"/>
              <a:t>Keeping 31 records </a:t>
            </a:r>
            <a:r>
              <a:rPr lang="en-US" dirty="0" err="1" smtClean="0"/>
              <a:t>val</a:t>
            </a:r>
            <a:r>
              <a:rPr lang="en-US" dirty="0" smtClean="0"/>
              <a:t> data separate</a:t>
            </a:r>
          </a:p>
          <a:p>
            <a:endParaRPr lang="en-US" dirty="0"/>
          </a:p>
        </p:txBody>
      </p:sp>
      <p:pic>
        <p:nvPicPr>
          <p:cNvPr id="6" name="Picture 5"/>
          <p:cNvPicPr>
            <a:picLocks noChangeAspect="1"/>
          </p:cNvPicPr>
          <p:nvPr/>
        </p:nvPicPr>
        <p:blipFill>
          <a:blip r:embed="rId3"/>
          <a:stretch>
            <a:fillRect/>
          </a:stretch>
        </p:blipFill>
        <p:spPr>
          <a:xfrm>
            <a:off x="549750" y="3279912"/>
            <a:ext cx="8786621" cy="3578087"/>
          </a:xfrm>
          <a:prstGeom prst="rect">
            <a:avLst/>
          </a:prstGeom>
        </p:spPr>
      </p:pic>
      <p:sp>
        <p:nvSpPr>
          <p:cNvPr id="7" name="TextBox 6"/>
          <p:cNvSpPr txBox="1"/>
          <p:nvPr/>
        </p:nvSpPr>
        <p:spPr>
          <a:xfrm>
            <a:off x="761454" y="2991678"/>
            <a:ext cx="5957398" cy="369332"/>
          </a:xfrm>
          <a:prstGeom prst="rect">
            <a:avLst/>
          </a:prstGeom>
          <a:noFill/>
        </p:spPr>
        <p:txBody>
          <a:bodyPr wrap="square" rtlCol="0">
            <a:spAutoFit/>
          </a:bodyPr>
          <a:lstStyle/>
          <a:p>
            <a:r>
              <a:rPr lang="en-US" dirty="0" smtClean="0"/>
              <a:t>Data head and rename</a:t>
            </a:r>
            <a:endParaRPr lang="en-US" dirty="0"/>
          </a:p>
        </p:txBody>
      </p:sp>
    </p:spTree>
    <p:extLst>
      <p:ext uri="{BB962C8B-B14F-4D97-AF65-F5344CB8AC3E}">
        <p14:creationId xmlns:p14="http://schemas.microsoft.com/office/powerpoint/2010/main" val="104427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12759" y="255242"/>
            <a:ext cx="4707265" cy="4351338"/>
          </a:xfrm>
          <a:prstGeom prst="rect">
            <a:avLst/>
          </a:prstGeom>
        </p:spPr>
      </p:pic>
      <p:pic>
        <p:nvPicPr>
          <p:cNvPr id="5" name="Picture 4"/>
          <p:cNvPicPr>
            <a:picLocks noChangeAspect="1"/>
          </p:cNvPicPr>
          <p:nvPr/>
        </p:nvPicPr>
        <p:blipFill>
          <a:blip r:embed="rId3"/>
          <a:stretch>
            <a:fillRect/>
          </a:stretch>
        </p:blipFill>
        <p:spPr>
          <a:xfrm>
            <a:off x="5120024" y="255242"/>
            <a:ext cx="6964947" cy="5232373"/>
          </a:xfrm>
          <a:prstGeom prst="rect">
            <a:avLst/>
          </a:prstGeom>
        </p:spPr>
      </p:pic>
      <p:sp>
        <p:nvSpPr>
          <p:cNvPr id="6" name="TextBox 5"/>
          <p:cNvSpPr txBox="1"/>
          <p:nvPr/>
        </p:nvSpPr>
        <p:spPr>
          <a:xfrm>
            <a:off x="874643" y="5675243"/>
            <a:ext cx="10386392" cy="954107"/>
          </a:xfrm>
          <a:prstGeom prst="rect">
            <a:avLst/>
          </a:prstGeom>
          <a:noFill/>
        </p:spPr>
        <p:txBody>
          <a:bodyPr wrap="square" rtlCol="0">
            <a:spAutoFit/>
          </a:bodyPr>
          <a:lstStyle/>
          <a:p>
            <a:r>
              <a:rPr lang="en-US" sz="1400" dirty="0" smtClean="0"/>
              <a:t>Pairs plots are a powerful tool to quickly explore distributions and relationships in a dataset. Seaborn provides a simple default method for making pair plots that can be customized and extended through the Pair Grid class. In a data analysis project, a major portion of the value often comes not in the flashy machine learning, but in the straightforward visualization of data. A pairs plot is provides us with a comprehensive first look at our data and is a great starting point in data analysis projects.</a:t>
            </a:r>
            <a:endParaRPr lang="en-US" sz="1400" dirty="0"/>
          </a:p>
        </p:txBody>
      </p:sp>
    </p:spTree>
    <p:extLst>
      <p:ext uri="{BB962C8B-B14F-4D97-AF65-F5344CB8AC3E}">
        <p14:creationId xmlns:p14="http://schemas.microsoft.com/office/powerpoint/2010/main" val="340285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4459" y="0"/>
            <a:ext cx="6614733" cy="6279424"/>
          </a:xfrm>
          <a:prstGeom prst="rect">
            <a:avLst/>
          </a:prstGeom>
        </p:spPr>
      </p:pic>
      <p:pic>
        <p:nvPicPr>
          <p:cNvPr id="5" name="Picture 4"/>
          <p:cNvPicPr>
            <a:picLocks noChangeAspect="1"/>
          </p:cNvPicPr>
          <p:nvPr/>
        </p:nvPicPr>
        <p:blipFill>
          <a:blip r:embed="rId3"/>
          <a:stretch>
            <a:fillRect/>
          </a:stretch>
        </p:blipFill>
        <p:spPr>
          <a:xfrm>
            <a:off x="6819192" y="85526"/>
            <a:ext cx="6688086" cy="6508044"/>
          </a:xfrm>
          <a:prstGeom prst="rect">
            <a:avLst/>
          </a:prstGeom>
        </p:spPr>
      </p:pic>
    </p:spTree>
    <p:extLst>
      <p:ext uri="{BB962C8B-B14F-4D97-AF65-F5344CB8AC3E}">
        <p14:creationId xmlns:p14="http://schemas.microsoft.com/office/powerpoint/2010/main" val="242567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3187" y="0"/>
            <a:ext cx="6376091" cy="6652411"/>
          </a:xfrm>
          <a:prstGeom prst="rect">
            <a:avLst/>
          </a:prstGeom>
        </p:spPr>
      </p:pic>
      <p:pic>
        <p:nvPicPr>
          <p:cNvPr id="5" name="Picture 4"/>
          <p:cNvPicPr>
            <a:picLocks noChangeAspect="1"/>
          </p:cNvPicPr>
          <p:nvPr/>
        </p:nvPicPr>
        <p:blipFill>
          <a:blip r:embed="rId3"/>
          <a:stretch>
            <a:fillRect/>
          </a:stretch>
        </p:blipFill>
        <p:spPr>
          <a:xfrm>
            <a:off x="3681499" y="4184374"/>
            <a:ext cx="2781541" cy="2568163"/>
          </a:xfrm>
          <a:prstGeom prst="rect">
            <a:avLst/>
          </a:prstGeom>
        </p:spPr>
      </p:pic>
      <p:pic>
        <p:nvPicPr>
          <p:cNvPr id="6" name="Picture 5"/>
          <p:cNvPicPr>
            <a:picLocks noChangeAspect="1"/>
          </p:cNvPicPr>
          <p:nvPr/>
        </p:nvPicPr>
        <p:blipFill>
          <a:blip r:embed="rId4"/>
          <a:stretch>
            <a:fillRect/>
          </a:stretch>
        </p:blipFill>
        <p:spPr>
          <a:xfrm>
            <a:off x="6106746" y="502370"/>
            <a:ext cx="5770515" cy="5769222"/>
          </a:xfrm>
          <a:prstGeom prst="rect">
            <a:avLst/>
          </a:prstGeom>
        </p:spPr>
      </p:pic>
    </p:spTree>
    <p:extLst>
      <p:ext uri="{BB962C8B-B14F-4D97-AF65-F5344CB8AC3E}">
        <p14:creationId xmlns:p14="http://schemas.microsoft.com/office/powerpoint/2010/main" val="2193830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77278" y="515323"/>
            <a:ext cx="8776252" cy="6363009"/>
          </a:xfrm>
          <a:prstGeom prst="rect">
            <a:avLst/>
          </a:prstGeom>
        </p:spPr>
      </p:pic>
      <p:sp>
        <p:nvSpPr>
          <p:cNvPr id="5" name="TextBox 4"/>
          <p:cNvSpPr txBox="1"/>
          <p:nvPr/>
        </p:nvSpPr>
        <p:spPr>
          <a:xfrm>
            <a:off x="248478" y="824948"/>
            <a:ext cx="1391479" cy="5355312"/>
          </a:xfrm>
          <a:prstGeom prst="rect">
            <a:avLst/>
          </a:prstGeom>
          <a:noFill/>
        </p:spPr>
        <p:txBody>
          <a:bodyPr wrap="square" rtlCol="0">
            <a:spAutoFit/>
          </a:bodyPr>
          <a:lstStyle/>
          <a:p>
            <a:r>
              <a:rPr lang="en-US" dirty="0" smtClean="0">
                <a:solidFill>
                  <a:schemeClr val="accent2">
                    <a:lumMod val="75000"/>
                  </a:schemeClr>
                </a:solidFill>
              </a:rPr>
              <a:t>Categorical One Hot Encoding (need to check if we need to drop one of column for one values dummy variable trap concept, not sure if we need that if we are not using pandas get dummies)</a:t>
            </a:r>
          </a:p>
          <a:p>
            <a:endParaRPr lang="en-US" dirty="0"/>
          </a:p>
        </p:txBody>
      </p:sp>
    </p:spTree>
    <p:extLst>
      <p:ext uri="{BB962C8B-B14F-4D97-AF65-F5344CB8AC3E}">
        <p14:creationId xmlns:p14="http://schemas.microsoft.com/office/powerpoint/2010/main" val="3301221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2798</TotalTime>
  <Words>1088</Words>
  <Application>Microsoft Office PowerPoint</Application>
  <PresentationFormat>Widescreen</PresentationFormat>
  <Paragraphs>112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 Unicode MS</vt:lpstr>
      <vt:lpstr>Arial</vt:lpstr>
      <vt:lpstr>Calibri</vt:lpstr>
      <vt:lpstr>Calibri Light</vt:lpstr>
      <vt:lpstr>Office Theme</vt:lpstr>
      <vt:lpstr>Used Car Sale Price Prediction (Using Python,Pandas,Matplotlib, Seaborn, sklearn, MySQL,SQLAlchemy, Flask, html,css, Java Script) </vt:lpstr>
      <vt:lpstr>Our analysis includes 3 main parts: </vt:lpstr>
      <vt:lpstr>Data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Flask App For entering new data and get predicted car value</vt:lpstr>
      <vt:lpstr>Flask App For entering new data and get predicted car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Srinivasa</dc:creator>
  <cp:lastModifiedBy>Vikram, Srinivasa</cp:lastModifiedBy>
  <cp:revision>52</cp:revision>
  <dcterms:created xsi:type="dcterms:W3CDTF">2019-04-22T16:05:11Z</dcterms:created>
  <dcterms:modified xsi:type="dcterms:W3CDTF">2019-05-07T12:53:50Z</dcterms:modified>
</cp:coreProperties>
</file>