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3881b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3881b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3881b4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3881b4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3881b4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3881b4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af439c9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af439c9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ab737a5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ab737a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3881b47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3881b47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8aebb68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8aebb68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4.png"/><Relationship Id="rId7" Type="http://schemas.openxmlformats.org/officeDocument/2006/relationships/image" Target="../media/image29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12.png"/><Relationship Id="rId13" Type="http://schemas.openxmlformats.org/officeDocument/2006/relationships/image" Target="../media/image32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7.png"/><Relationship Id="rId5" Type="http://schemas.openxmlformats.org/officeDocument/2006/relationships/image" Target="../media/image30.png"/><Relationship Id="rId6" Type="http://schemas.openxmlformats.org/officeDocument/2006/relationships/image" Target="../media/image10.png"/><Relationship Id="rId7" Type="http://schemas.openxmlformats.org/officeDocument/2006/relationships/image" Target="../media/image25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171794"/>
            <a:ext cx="9144000" cy="97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07425" lIns="107425" spcFirstLastPara="1" rIns="107425" wrap="square" tIns="10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FFFFFF"/>
                </a:solidFill>
              </a:rPr>
              <a:t>A GAN Framework for Instance Segmentation using the Mutex Watershed Algorithm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339975"/>
            <a:ext cx="8520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  <a:t>Mandikal Vikram</a:t>
            </a:r>
            <a:r>
              <a:rPr baseline="30000" lang="en" sz="14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  <a:t>1</a:t>
            </a:r>
            <a:r>
              <a:rPr lang="en" sz="14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  <a:t> and Steffen Wolf</a:t>
            </a:r>
            <a:r>
              <a:rPr baseline="30000" lang="en" sz="14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  <a:t>2</a:t>
            </a:r>
            <a:endParaRPr baseline="30000" sz="1400">
              <a:solidFill>
                <a:srgbClr val="EFEFE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aseline="30000" sz="1000">
              <a:solidFill>
                <a:srgbClr val="EFEFE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  <a:t>               15it217.vikram@nitk.edu.in, 				               steffen.wolf@iwr.uni-heidelberg.de</a:t>
            </a:r>
            <a:endParaRPr sz="1000">
              <a:solidFill>
                <a:srgbClr val="EFEFE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aseline="30000" lang="en" sz="10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  <a:t>1</a:t>
            </a:r>
            <a:r>
              <a:rPr lang="en" sz="10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  <a:t>National Institute of Technology Karnataka				 </a:t>
            </a:r>
            <a:r>
              <a:rPr baseline="30000" lang="en" sz="10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  <a:t>2</a:t>
            </a:r>
            <a:r>
              <a:rPr lang="en" sz="10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  <a:t>HCI/IWR Heidelberg University</a:t>
            </a:r>
            <a:br>
              <a:rPr baseline="30000" lang="en" sz="1000">
                <a:solidFill>
                  <a:srgbClr val="EFEFEF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endParaRPr baseline="30000" sz="1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FEFE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894" y="4262325"/>
            <a:ext cx="1158475" cy="7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865" y="4266663"/>
            <a:ext cx="1491252" cy="7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45" y="4262327"/>
            <a:ext cx="1012805" cy="7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114" y="4262322"/>
            <a:ext cx="7819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437" y="2124106"/>
            <a:ext cx="1926733" cy="129671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5" y="2134444"/>
            <a:ext cx="1926733" cy="128638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842" y="2143428"/>
            <a:ext cx="1926733" cy="127739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8" name="Google Shape;68;p14"/>
          <p:cNvCxnSpPr>
            <a:stCxn id="66" idx="3"/>
            <a:endCxn id="65" idx="1"/>
          </p:cNvCxnSpPr>
          <p:nvPr/>
        </p:nvCxnSpPr>
        <p:spPr>
          <a:xfrm flipH="1" rot="10800000">
            <a:off x="2255958" y="2772534"/>
            <a:ext cx="1210500" cy="5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5" idx="3"/>
            <a:endCxn id="67" idx="1"/>
          </p:cNvCxnSpPr>
          <p:nvPr/>
        </p:nvCxnSpPr>
        <p:spPr>
          <a:xfrm>
            <a:off x="5393170" y="2772465"/>
            <a:ext cx="1418700" cy="9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3541350" y="3904250"/>
            <a:ext cx="17769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maps / affinities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105387" y="3904250"/>
            <a:ext cx="1605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segmentation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/>
              <a:t>Instance Segmentation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4150" y="1752775"/>
            <a:ext cx="2005225" cy="20051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4862" y="1708100"/>
            <a:ext cx="2226675" cy="21480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026" y="1776576"/>
            <a:ext cx="2005225" cy="193445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4"/>
          <p:cNvSpPr txBox="1"/>
          <p:nvPr/>
        </p:nvSpPr>
        <p:spPr>
          <a:xfrm>
            <a:off x="650388" y="3904250"/>
            <a:ext cx="1210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 about GANs?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01" y="4076825"/>
            <a:ext cx="5284800" cy="7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914" y="4094612"/>
            <a:ext cx="5128172" cy="75414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205825" y="3565625"/>
            <a:ext cx="5610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Pixelwise loss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1205951" y="1255076"/>
            <a:ext cx="6732100" cy="2089850"/>
            <a:chOff x="1338201" y="1217601"/>
            <a:chExt cx="6732100" cy="2089850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38201" y="1217601"/>
              <a:ext cx="3137996" cy="20898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92953" y="1217603"/>
              <a:ext cx="3177348" cy="2089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5821904" y="1467045"/>
              <a:ext cx="895800" cy="28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Shift</a:t>
              </a:r>
              <a:endParaRPr sz="1200"/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2075953" y="1467045"/>
              <a:ext cx="895800" cy="28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Holes</a:t>
              </a:r>
              <a:endParaRPr sz="1200"/>
            </a:p>
          </p:txBody>
        </p:sp>
      </p:grpSp>
      <p:sp>
        <p:nvSpPr>
          <p:cNvPr id="90" name="Google Shape;90;p15"/>
          <p:cNvSpPr txBox="1"/>
          <p:nvPr/>
        </p:nvSpPr>
        <p:spPr>
          <a:xfrm>
            <a:off x="1205950" y="3565625"/>
            <a:ext cx="5610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Trained Gan Discriminator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458" y="1920874"/>
            <a:ext cx="1316801" cy="87877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6" name="Google Shape;96;p16"/>
          <p:cNvCxnSpPr>
            <a:stCxn id="97" idx="3"/>
            <a:endCxn id="98" idx="2"/>
          </p:cNvCxnSpPr>
          <p:nvPr/>
        </p:nvCxnSpPr>
        <p:spPr>
          <a:xfrm>
            <a:off x="1500225" y="2360261"/>
            <a:ext cx="359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Train GAN on Closed </a:t>
            </a:r>
            <a:r>
              <a:rPr lang="en" sz="2900"/>
              <a:t>Contours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458" y="1920874"/>
            <a:ext cx="1316801" cy="87877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25" y="1920874"/>
            <a:ext cx="1316800" cy="87877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7458" y="1920874"/>
            <a:ext cx="1316801" cy="87877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6"/>
          <p:cNvSpPr/>
          <p:nvPr/>
        </p:nvSpPr>
        <p:spPr>
          <a:xfrm>
            <a:off x="4915132" y="2110509"/>
            <a:ext cx="999000" cy="4995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3" name="Google Shape;103;p16"/>
          <p:cNvCxnSpPr>
            <a:stCxn id="102" idx="2"/>
            <a:endCxn id="101" idx="3"/>
          </p:cNvCxnSpPr>
          <p:nvPr/>
        </p:nvCxnSpPr>
        <p:spPr>
          <a:xfrm rot="10800000">
            <a:off x="4404232" y="2360259"/>
            <a:ext cx="510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0489" y="1924994"/>
            <a:ext cx="1304443" cy="87052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8824" y="1924995"/>
            <a:ext cx="1304435" cy="87052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6" name="Google Shape;106;p16"/>
          <p:cNvCxnSpPr>
            <a:stCxn id="105" idx="1"/>
            <a:endCxn id="102" idx="0"/>
          </p:cNvCxnSpPr>
          <p:nvPr/>
        </p:nvCxnSpPr>
        <p:spPr>
          <a:xfrm rot="10800000">
            <a:off x="5914124" y="2360259"/>
            <a:ext cx="434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5481" y="2842654"/>
            <a:ext cx="500694" cy="20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9">
            <a:alphaModFix/>
          </a:blip>
          <a:srcRect b="16725" l="62820" r="10762" t="16424"/>
          <a:stretch/>
        </p:blipFill>
        <p:spPr>
          <a:xfrm>
            <a:off x="850520" y="2875003"/>
            <a:ext cx="135017" cy="13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86186" y="3546535"/>
            <a:ext cx="1316782" cy="87877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0" name="Google Shape;110;p16"/>
          <p:cNvCxnSpPr>
            <a:stCxn id="97" idx="3"/>
            <a:endCxn id="111" idx="2"/>
          </p:cNvCxnSpPr>
          <p:nvPr/>
        </p:nvCxnSpPr>
        <p:spPr>
          <a:xfrm>
            <a:off x="1500225" y="2360261"/>
            <a:ext cx="369900" cy="1625700"/>
          </a:xfrm>
          <a:prstGeom prst="bentConnector3">
            <a:avLst>
              <a:gd fmla="val 31826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54312" y="3549714"/>
            <a:ext cx="1316800" cy="87241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3" name="Google Shape;113;p16"/>
          <p:cNvCxnSpPr>
            <a:stCxn id="114" idx="2"/>
          </p:cNvCxnSpPr>
          <p:nvPr/>
        </p:nvCxnSpPr>
        <p:spPr>
          <a:xfrm rot="10800000">
            <a:off x="4227834" y="4445275"/>
            <a:ext cx="687300" cy="327000"/>
          </a:xfrm>
          <a:prstGeom prst="bentConnector3">
            <a:avLst>
              <a:gd fmla="val 99998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8824" y="3550656"/>
            <a:ext cx="1304435" cy="87052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6"/>
          <p:cNvSpPr/>
          <p:nvPr/>
        </p:nvSpPr>
        <p:spPr>
          <a:xfrm>
            <a:off x="4915132" y="3736170"/>
            <a:ext cx="999000" cy="4995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7" name="Google Shape;117;p16"/>
          <p:cNvCxnSpPr>
            <a:stCxn id="116" idx="2"/>
          </p:cNvCxnSpPr>
          <p:nvPr/>
        </p:nvCxnSpPr>
        <p:spPr>
          <a:xfrm rot="10800000">
            <a:off x="4404232" y="3985920"/>
            <a:ext cx="510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" name="Google Shape;118;p16"/>
          <p:cNvCxnSpPr>
            <a:stCxn id="115" idx="1"/>
            <a:endCxn id="116" idx="0"/>
          </p:cNvCxnSpPr>
          <p:nvPr/>
        </p:nvCxnSpPr>
        <p:spPr>
          <a:xfrm rot="10800000">
            <a:off x="5914124" y="3985920"/>
            <a:ext cx="434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/>
          <p:nvPr/>
        </p:nvSpPr>
        <p:spPr>
          <a:xfrm>
            <a:off x="3199109" y="1055500"/>
            <a:ext cx="1093500" cy="4995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Pixelwise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0" name="Google Shape;120;p16"/>
          <p:cNvCxnSpPr>
            <a:stCxn id="119" idx="1"/>
            <a:endCxn id="101" idx="0"/>
          </p:cNvCxnSpPr>
          <p:nvPr/>
        </p:nvCxnSpPr>
        <p:spPr>
          <a:xfrm>
            <a:off x="3745859" y="1555000"/>
            <a:ext cx="0" cy="3660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/>
          <p:nvPr/>
        </p:nvSpPr>
        <p:spPr>
          <a:xfrm>
            <a:off x="4915134" y="4522525"/>
            <a:ext cx="1093500" cy="4995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Pixelwise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300175" y="1540575"/>
            <a:ext cx="244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Closed Contour Affinities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5480" y="4517046"/>
            <a:ext cx="498208" cy="20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6300175" y="3216975"/>
            <a:ext cx="244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Smooth Distance Transform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Smooth Auxiliary Task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13">
            <a:alphaModFix/>
          </a:blip>
          <a:srcRect b="80839" l="82205" r="9267" t="0"/>
          <a:stretch/>
        </p:blipFill>
        <p:spPr>
          <a:xfrm>
            <a:off x="5302550" y="2244338"/>
            <a:ext cx="319101" cy="2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13">
            <a:alphaModFix/>
          </a:blip>
          <a:srcRect b="52402" l="82753" r="9772" t="28437"/>
          <a:stretch/>
        </p:blipFill>
        <p:spPr>
          <a:xfrm>
            <a:off x="5318550" y="3836174"/>
            <a:ext cx="279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1859907" y="2110509"/>
            <a:ext cx="999000" cy="4995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7" name="Google Shape;127;p16"/>
          <p:cNvCxnSpPr>
            <a:stCxn id="98" idx="0"/>
            <a:endCxn id="101" idx="1"/>
          </p:cNvCxnSpPr>
          <p:nvPr/>
        </p:nvCxnSpPr>
        <p:spPr>
          <a:xfrm>
            <a:off x="2858907" y="2360259"/>
            <a:ext cx="228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1869982" y="3736184"/>
            <a:ext cx="999000" cy="499500"/>
          </a:xfrm>
          <a:prstGeom prst="round2DiagRect">
            <a:avLst>
              <a:gd fmla="val 16667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8" name="Google Shape;128;p16"/>
          <p:cNvCxnSpPr>
            <a:stCxn id="111" idx="0"/>
            <a:endCxn id="109" idx="1"/>
          </p:cNvCxnSpPr>
          <p:nvPr/>
        </p:nvCxnSpPr>
        <p:spPr>
          <a:xfrm>
            <a:off x="2868982" y="3985934"/>
            <a:ext cx="217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16"/>
          <p:cNvPicPr preferRelativeResize="0"/>
          <p:nvPr/>
        </p:nvPicPr>
        <p:blipFill rotWithShape="1">
          <a:blip r:embed="rId9">
            <a:alphaModFix/>
          </a:blip>
          <a:srcRect b="0" l="0" r="50707" t="0"/>
          <a:stretch/>
        </p:blipFill>
        <p:spPr>
          <a:xfrm>
            <a:off x="2241122" y="2258400"/>
            <a:ext cx="246800" cy="2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12">
            <a:alphaModFix/>
          </a:blip>
          <a:srcRect b="0" l="0" r="48530" t="0"/>
          <a:stretch/>
        </p:blipFill>
        <p:spPr>
          <a:xfrm>
            <a:off x="2231190" y="3884075"/>
            <a:ext cx="256425" cy="20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6"/>
          <p:cNvCxnSpPr/>
          <p:nvPr/>
        </p:nvCxnSpPr>
        <p:spPr>
          <a:xfrm flipH="1" rot="10800000">
            <a:off x="1628175" y="2362525"/>
            <a:ext cx="3000300" cy="737400"/>
          </a:xfrm>
          <a:prstGeom prst="bentConnector3">
            <a:avLst>
              <a:gd fmla="val 100338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16"/>
          <p:cNvPicPr preferRelativeResize="0"/>
          <p:nvPr/>
        </p:nvPicPr>
        <p:blipFill rotWithShape="1">
          <a:blip r:embed="rId14">
            <a:alphaModFix/>
          </a:blip>
          <a:srcRect b="52437" l="53295" r="31328" t="2217"/>
          <a:stretch/>
        </p:blipFill>
        <p:spPr>
          <a:xfrm>
            <a:off x="7458314" y="2835923"/>
            <a:ext cx="500700" cy="2171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6"/>
          <p:cNvCxnSpPr/>
          <p:nvPr/>
        </p:nvCxnSpPr>
        <p:spPr>
          <a:xfrm>
            <a:off x="1609735" y="2371420"/>
            <a:ext cx="0" cy="737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1629125" y="3420950"/>
            <a:ext cx="3016200" cy="580800"/>
          </a:xfrm>
          <a:prstGeom prst="bentConnector3">
            <a:avLst>
              <a:gd fmla="val 99983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772655" y="4376950"/>
            <a:ext cx="2964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Without Gan Loss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276305" y="4376950"/>
            <a:ext cx="23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With Gan Loss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5313593" y="4376950"/>
            <a:ext cx="261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With Gan Loss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and Auxiliary Loss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2815" r="2379" t="1136"/>
          <a:stretch/>
        </p:blipFill>
        <p:spPr>
          <a:xfrm>
            <a:off x="1286075" y="1359437"/>
            <a:ext cx="1937772" cy="2903563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050" y="1359412"/>
            <a:ext cx="1937772" cy="2903617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8563" y="1359438"/>
            <a:ext cx="1937772" cy="2903563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8566" y="1359437"/>
            <a:ext cx="1937767" cy="2903612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7">
            <a:alphaModFix/>
          </a:blip>
          <a:srcRect b="0" l="0" r="1136" t="2391"/>
          <a:stretch/>
        </p:blipFill>
        <p:spPr>
          <a:xfrm>
            <a:off x="1286075" y="1359437"/>
            <a:ext cx="1937772" cy="2903662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1051" y="1359437"/>
            <a:ext cx="1937772" cy="2903617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63" y="1123000"/>
            <a:ext cx="8279075" cy="342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8"/>
          <p:cNvCxnSpPr/>
          <p:nvPr/>
        </p:nvCxnSpPr>
        <p:spPr>
          <a:xfrm>
            <a:off x="5517475" y="4011875"/>
            <a:ext cx="1755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204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visit our poster for more details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