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9" r:id="rId4"/>
    <p:sldId id="261" r:id="rId5"/>
    <p:sldId id="258" r:id="rId6"/>
    <p:sldId id="260" r:id="rId7"/>
    <p:sldId id="263" r:id="rId8"/>
    <p:sldId id="264" r:id="rId9"/>
    <p:sldId id="257" r:id="rId10"/>
    <p:sldId id="265" r:id="rId11"/>
    <p:sldId id="266" r:id="rId12"/>
    <p:sldId id="268" r:id="rId13"/>
    <p:sldId id="267"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2284A5-19B6-4098-B386-7A8E8B199C5B}">
          <p14:sldIdLst>
            <p14:sldId id="256"/>
            <p14:sldId id="262"/>
            <p14:sldId id="259"/>
            <p14:sldId id="261"/>
            <p14:sldId id="258"/>
            <p14:sldId id="260"/>
            <p14:sldId id="263"/>
            <p14:sldId id="264"/>
            <p14:sldId id="257"/>
            <p14:sldId id="265"/>
            <p14:sldId id="266"/>
            <p14:sldId id="268"/>
            <p14:sldId id="267"/>
            <p14:sldId id="269"/>
            <p14:sldId id="270"/>
            <p14:sldId id="27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ram MVK" initials="VM" lastIdx="2" clrIdx="0">
    <p:extLst>
      <p:ext uri="{19B8F6BF-5375-455C-9EA6-DF929625EA0E}">
        <p15:presenceInfo xmlns:p15="http://schemas.microsoft.com/office/powerpoint/2012/main" userId="c6acb5da6e3c7c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13T22:17:18.546" idx="1">
    <p:pos x="10" y="10"/>
    <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2-13T22:33:30.259" idx="2">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4EE1C-FD50-41EB-8569-ED4A0862AC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45FCE1-A011-431D-9C7E-8029FF223F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33AFB1-48B3-42AE-BF53-CF1A0453495E}"/>
              </a:ext>
            </a:extLst>
          </p:cNvPr>
          <p:cNvSpPr>
            <a:spLocks noGrp="1"/>
          </p:cNvSpPr>
          <p:nvPr>
            <p:ph type="dt" sz="half" idx="10"/>
          </p:nvPr>
        </p:nvSpPr>
        <p:spPr/>
        <p:txBody>
          <a:bodyPr/>
          <a:lstStyle/>
          <a:p>
            <a:fld id="{D5FF68AF-1103-42D1-BB5E-62848B330CFF}" type="datetimeFigureOut">
              <a:rPr lang="en-US" smtClean="0"/>
              <a:t>12/14/2020</a:t>
            </a:fld>
            <a:endParaRPr lang="en-US"/>
          </a:p>
        </p:txBody>
      </p:sp>
      <p:sp>
        <p:nvSpPr>
          <p:cNvPr id="5" name="Footer Placeholder 4">
            <a:extLst>
              <a:ext uri="{FF2B5EF4-FFF2-40B4-BE49-F238E27FC236}">
                <a16:creationId xmlns:a16="http://schemas.microsoft.com/office/drawing/2014/main" id="{5ACD158C-305D-459D-8128-30EA1AB8ED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F67C1-A812-4509-8EB0-338DC2F5B390}"/>
              </a:ext>
            </a:extLst>
          </p:cNvPr>
          <p:cNvSpPr>
            <a:spLocks noGrp="1"/>
          </p:cNvSpPr>
          <p:nvPr>
            <p:ph type="sldNum" sz="quarter" idx="12"/>
          </p:nvPr>
        </p:nvSpPr>
        <p:spPr/>
        <p:txBody>
          <a:bodyPr/>
          <a:lstStyle/>
          <a:p>
            <a:fld id="{FE6A044F-AF4E-40BA-8707-77BBAD037C50}" type="slidenum">
              <a:rPr lang="en-US" smtClean="0"/>
              <a:t>‹#›</a:t>
            </a:fld>
            <a:endParaRPr lang="en-US"/>
          </a:p>
        </p:txBody>
      </p:sp>
    </p:spTree>
    <p:extLst>
      <p:ext uri="{BB962C8B-B14F-4D97-AF65-F5344CB8AC3E}">
        <p14:creationId xmlns:p14="http://schemas.microsoft.com/office/powerpoint/2010/main" val="2817187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952AE-5430-4A17-A1E5-C59498EEA2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E838B0-DDBE-45B6-AC5A-7E745D0381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D5014-D053-451D-9CAE-854137332D96}"/>
              </a:ext>
            </a:extLst>
          </p:cNvPr>
          <p:cNvSpPr>
            <a:spLocks noGrp="1"/>
          </p:cNvSpPr>
          <p:nvPr>
            <p:ph type="dt" sz="half" idx="10"/>
          </p:nvPr>
        </p:nvSpPr>
        <p:spPr/>
        <p:txBody>
          <a:bodyPr/>
          <a:lstStyle/>
          <a:p>
            <a:fld id="{D5FF68AF-1103-42D1-BB5E-62848B330CFF}" type="datetimeFigureOut">
              <a:rPr lang="en-US" smtClean="0"/>
              <a:t>12/14/2020</a:t>
            </a:fld>
            <a:endParaRPr lang="en-US"/>
          </a:p>
        </p:txBody>
      </p:sp>
      <p:sp>
        <p:nvSpPr>
          <p:cNvPr id="5" name="Footer Placeholder 4">
            <a:extLst>
              <a:ext uri="{FF2B5EF4-FFF2-40B4-BE49-F238E27FC236}">
                <a16:creationId xmlns:a16="http://schemas.microsoft.com/office/drawing/2014/main" id="{529DAEA9-17E4-40C3-8822-698FFD3C1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F842C-E116-46FF-BD95-F75D00BF84A1}"/>
              </a:ext>
            </a:extLst>
          </p:cNvPr>
          <p:cNvSpPr>
            <a:spLocks noGrp="1"/>
          </p:cNvSpPr>
          <p:nvPr>
            <p:ph type="sldNum" sz="quarter" idx="12"/>
          </p:nvPr>
        </p:nvSpPr>
        <p:spPr/>
        <p:txBody>
          <a:bodyPr/>
          <a:lstStyle/>
          <a:p>
            <a:fld id="{FE6A044F-AF4E-40BA-8707-77BBAD037C50}" type="slidenum">
              <a:rPr lang="en-US" smtClean="0"/>
              <a:t>‹#›</a:t>
            </a:fld>
            <a:endParaRPr lang="en-US"/>
          </a:p>
        </p:txBody>
      </p:sp>
    </p:spTree>
    <p:extLst>
      <p:ext uri="{BB962C8B-B14F-4D97-AF65-F5344CB8AC3E}">
        <p14:creationId xmlns:p14="http://schemas.microsoft.com/office/powerpoint/2010/main" val="197778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809A51-6F0F-456A-8C53-AE05B0BDB3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ED0B31-EC85-4B72-8FD3-805CE860FB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411AC-D0DF-4D11-9CDE-8A9884852D00}"/>
              </a:ext>
            </a:extLst>
          </p:cNvPr>
          <p:cNvSpPr>
            <a:spLocks noGrp="1"/>
          </p:cNvSpPr>
          <p:nvPr>
            <p:ph type="dt" sz="half" idx="10"/>
          </p:nvPr>
        </p:nvSpPr>
        <p:spPr/>
        <p:txBody>
          <a:bodyPr/>
          <a:lstStyle/>
          <a:p>
            <a:fld id="{D5FF68AF-1103-42D1-BB5E-62848B330CFF}" type="datetimeFigureOut">
              <a:rPr lang="en-US" smtClean="0"/>
              <a:t>12/14/2020</a:t>
            </a:fld>
            <a:endParaRPr lang="en-US"/>
          </a:p>
        </p:txBody>
      </p:sp>
      <p:sp>
        <p:nvSpPr>
          <p:cNvPr id="5" name="Footer Placeholder 4">
            <a:extLst>
              <a:ext uri="{FF2B5EF4-FFF2-40B4-BE49-F238E27FC236}">
                <a16:creationId xmlns:a16="http://schemas.microsoft.com/office/drawing/2014/main" id="{52E15362-B2B9-404A-AB00-44C7F6F42A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A78CA-0337-4217-9E7A-6482FAED303A}"/>
              </a:ext>
            </a:extLst>
          </p:cNvPr>
          <p:cNvSpPr>
            <a:spLocks noGrp="1"/>
          </p:cNvSpPr>
          <p:nvPr>
            <p:ph type="sldNum" sz="quarter" idx="12"/>
          </p:nvPr>
        </p:nvSpPr>
        <p:spPr/>
        <p:txBody>
          <a:bodyPr/>
          <a:lstStyle/>
          <a:p>
            <a:fld id="{FE6A044F-AF4E-40BA-8707-77BBAD037C50}" type="slidenum">
              <a:rPr lang="en-US" smtClean="0"/>
              <a:t>‹#›</a:t>
            </a:fld>
            <a:endParaRPr lang="en-US"/>
          </a:p>
        </p:txBody>
      </p:sp>
    </p:spTree>
    <p:extLst>
      <p:ext uri="{BB962C8B-B14F-4D97-AF65-F5344CB8AC3E}">
        <p14:creationId xmlns:p14="http://schemas.microsoft.com/office/powerpoint/2010/main" val="282103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8727F-D9F9-445C-89A2-23B781CBFD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D8C529-5616-41E1-B4C1-8E1B4903BA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74B095-C590-4EFC-A0CE-CB2F5AC218C6}"/>
              </a:ext>
            </a:extLst>
          </p:cNvPr>
          <p:cNvSpPr>
            <a:spLocks noGrp="1"/>
          </p:cNvSpPr>
          <p:nvPr>
            <p:ph type="dt" sz="half" idx="10"/>
          </p:nvPr>
        </p:nvSpPr>
        <p:spPr/>
        <p:txBody>
          <a:bodyPr/>
          <a:lstStyle/>
          <a:p>
            <a:fld id="{D5FF68AF-1103-42D1-BB5E-62848B330CFF}" type="datetimeFigureOut">
              <a:rPr lang="en-US" smtClean="0"/>
              <a:t>12/14/2020</a:t>
            </a:fld>
            <a:endParaRPr lang="en-US"/>
          </a:p>
        </p:txBody>
      </p:sp>
      <p:sp>
        <p:nvSpPr>
          <p:cNvPr id="5" name="Footer Placeholder 4">
            <a:extLst>
              <a:ext uri="{FF2B5EF4-FFF2-40B4-BE49-F238E27FC236}">
                <a16:creationId xmlns:a16="http://schemas.microsoft.com/office/drawing/2014/main" id="{29401F7C-4861-4AA8-9C42-22015F907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E516D-1E42-42C6-B5AC-9231BFAB2D07}"/>
              </a:ext>
            </a:extLst>
          </p:cNvPr>
          <p:cNvSpPr>
            <a:spLocks noGrp="1"/>
          </p:cNvSpPr>
          <p:nvPr>
            <p:ph type="sldNum" sz="quarter" idx="12"/>
          </p:nvPr>
        </p:nvSpPr>
        <p:spPr/>
        <p:txBody>
          <a:bodyPr/>
          <a:lstStyle/>
          <a:p>
            <a:fld id="{FE6A044F-AF4E-40BA-8707-77BBAD037C50}" type="slidenum">
              <a:rPr lang="en-US" smtClean="0"/>
              <a:t>‹#›</a:t>
            </a:fld>
            <a:endParaRPr lang="en-US"/>
          </a:p>
        </p:txBody>
      </p:sp>
    </p:spTree>
    <p:extLst>
      <p:ext uri="{BB962C8B-B14F-4D97-AF65-F5344CB8AC3E}">
        <p14:creationId xmlns:p14="http://schemas.microsoft.com/office/powerpoint/2010/main" val="661489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02A2F-4562-4CE5-864A-7C06AA9AFD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C7817D-5ED2-4F8E-A2E9-BE57B05453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197015-B1F6-4266-A9D1-2984C9B9689F}"/>
              </a:ext>
            </a:extLst>
          </p:cNvPr>
          <p:cNvSpPr>
            <a:spLocks noGrp="1"/>
          </p:cNvSpPr>
          <p:nvPr>
            <p:ph type="dt" sz="half" idx="10"/>
          </p:nvPr>
        </p:nvSpPr>
        <p:spPr/>
        <p:txBody>
          <a:bodyPr/>
          <a:lstStyle/>
          <a:p>
            <a:fld id="{D5FF68AF-1103-42D1-BB5E-62848B330CFF}" type="datetimeFigureOut">
              <a:rPr lang="en-US" smtClean="0"/>
              <a:t>12/14/2020</a:t>
            </a:fld>
            <a:endParaRPr lang="en-US"/>
          </a:p>
        </p:txBody>
      </p:sp>
      <p:sp>
        <p:nvSpPr>
          <p:cNvPr id="5" name="Footer Placeholder 4">
            <a:extLst>
              <a:ext uri="{FF2B5EF4-FFF2-40B4-BE49-F238E27FC236}">
                <a16:creationId xmlns:a16="http://schemas.microsoft.com/office/drawing/2014/main" id="{105685CD-9AFD-4849-9E23-D6B3BBCE02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95C515-6664-45DB-9803-04A98EC2C399}"/>
              </a:ext>
            </a:extLst>
          </p:cNvPr>
          <p:cNvSpPr>
            <a:spLocks noGrp="1"/>
          </p:cNvSpPr>
          <p:nvPr>
            <p:ph type="sldNum" sz="quarter" idx="12"/>
          </p:nvPr>
        </p:nvSpPr>
        <p:spPr/>
        <p:txBody>
          <a:bodyPr/>
          <a:lstStyle/>
          <a:p>
            <a:fld id="{FE6A044F-AF4E-40BA-8707-77BBAD037C50}" type="slidenum">
              <a:rPr lang="en-US" smtClean="0"/>
              <a:t>‹#›</a:t>
            </a:fld>
            <a:endParaRPr lang="en-US"/>
          </a:p>
        </p:txBody>
      </p:sp>
    </p:spTree>
    <p:extLst>
      <p:ext uri="{BB962C8B-B14F-4D97-AF65-F5344CB8AC3E}">
        <p14:creationId xmlns:p14="http://schemas.microsoft.com/office/powerpoint/2010/main" val="342783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5E486-5415-4C2D-8A36-D3D87519E2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FC28EF-DD26-4F48-A588-665735C4C0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753AEB-26E0-4C18-A3FF-E152084E74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A1C7D7-E380-42F3-8B7B-69EE69A675B9}"/>
              </a:ext>
            </a:extLst>
          </p:cNvPr>
          <p:cNvSpPr>
            <a:spLocks noGrp="1"/>
          </p:cNvSpPr>
          <p:nvPr>
            <p:ph type="dt" sz="half" idx="10"/>
          </p:nvPr>
        </p:nvSpPr>
        <p:spPr/>
        <p:txBody>
          <a:bodyPr/>
          <a:lstStyle/>
          <a:p>
            <a:fld id="{D5FF68AF-1103-42D1-BB5E-62848B330CFF}" type="datetimeFigureOut">
              <a:rPr lang="en-US" smtClean="0"/>
              <a:t>12/14/2020</a:t>
            </a:fld>
            <a:endParaRPr lang="en-US"/>
          </a:p>
        </p:txBody>
      </p:sp>
      <p:sp>
        <p:nvSpPr>
          <p:cNvPr id="6" name="Footer Placeholder 5">
            <a:extLst>
              <a:ext uri="{FF2B5EF4-FFF2-40B4-BE49-F238E27FC236}">
                <a16:creationId xmlns:a16="http://schemas.microsoft.com/office/drawing/2014/main" id="{D8583937-809B-4744-A59E-D25CB35C4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6E15FD-0699-41C2-905C-1156AACBBC2D}"/>
              </a:ext>
            </a:extLst>
          </p:cNvPr>
          <p:cNvSpPr>
            <a:spLocks noGrp="1"/>
          </p:cNvSpPr>
          <p:nvPr>
            <p:ph type="sldNum" sz="quarter" idx="12"/>
          </p:nvPr>
        </p:nvSpPr>
        <p:spPr/>
        <p:txBody>
          <a:bodyPr/>
          <a:lstStyle/>
          <a:p>
            <a:fld id="{FE6A044F-AF4E-40BA-8707-77BBAD037C50}" type="slidenum">
              <a:rPr lang="en-US" smtClean="0"/>
              <a:t>‹#›</a:t>
            </a:fld>
            <a:endParaRPr lang="en-US"/>
          </a:p>
        </p:txBody>
      </p:sp>
    </p:spTree>
    <p:extLst>
      <p:ext uri="{BB962C8B-B14F-4D97-AF65-F5344CB8AC3E}">
        <p14:creationId xmlns:p14="http://schemas.microsoft.com/office/powerpoint/2010/main" val="2613237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2FA5-9EB2-456C-97BC-859049B581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ED9ED0-9531-4015-AF7D-A6B9B0C713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6A84F5-3F36-4ED8-875D-85B7BDC51A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30FDC9-4C5A-4737-BE47-3C188460D6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6E05E9-D25E-49D2-8131-7F3FD89EF5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041F12-C572-4554-86D6-D713D79BE4B6}"/>
              </a:ext>
            </a:extLst>
          </p:cNvPr>
          <p:cNvSpPr>
            <a:spLocks noGrp="1"/>
          </p:cNvSpPr>
          <p:nvPr>
            <p:ph type="dt" sz="half" idx="10"/>
          </p:nvPr>
        </p:nvSpPr>
        <p:spPr/>
        <p:txBody>
          <a:bodyPr/>
          <a:lstStyle/>
          <a:p>
            <a:fld id="{D5FF68AF-1103-42D1-BB5E-62848B330CFF}" type="datetimeFigureOut">
              <a:rPr lang="en-US" smtClean="0"/>
              <a:t>12/14/2020</a:t>
            </a:fld>
            <a:endParaRPr lang="en-US"/>
          </a:p>
        </p:txBody>
      </p:sp>
      <p:sp>
        <p:nvSpPr>
          <p:cNvPr id="8" name="Footer Placeholder 7">
            <a:extLst>
              <a:ext uri="{FF2B5EF4-FFF2-40B4-BE49-F238E27FC236}">
                <a16:creationId xmlns:a16="http://schemas.microsoft.com/office/drawing/2014/main" id="{79173501-40CB-4D48-B2A9-9F887ACAC8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14D977-1334-4563-AD84-35C76B923421}"/>
              </a:ext>
            </a:extLst>
          </p:cNvPr>
          <p:cNvSpPr>
            <a:spLocks noGrp="1"/>
          </p:cNvSpPr>
          <p:nvPr>
            <p:ph type="sldNum" sz="quarter" idx="12"/>
          </p:nvPr>
        </p:nvSpPr>
        <p:spPr/>
        <p:txBody>
          <a:bodyPr/>
          <a:lstStyle/>
          <a:p>
            <a:fld id="{FE6A044F-AF4E-40BA-8707-77BBAD037C50}" type="slidenum">
              <a:rPr lang="en-US" smtClean="0"/>
              <a:t>‹#›</a:t>
            </a:fld>
            <a:endParaRPr lang="en-US"/>
          </a:p>
        </p:txBody>
      </p:sp>
    </p:spTree>
    <p:extLst>
      <p:ext uri="{BB962C8B-B14F-4D97-AF65-F5344CB8AC3E}">
        <p14:creationId xmlns:p14="http://schemas.microsoft.com/office/powerpoint/2010/main" val="542113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AF290-698F-420D-A32C-1BA6B1A151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28CF86-16B8-4184-8266-D3EF296E9E80}"/>
              </a:ext>
            </a:extLst>
          </p:cNvPr>
          <p:cNvSpPr>
            <a:spLocks noGrp="1"/>
          </p:cNvSpPr>
          <p:nvPr>
            <p:ph type="dt" sz="half" idx="10"/>
          </p:nvPr>
        </p:nvSpPr>
        <p:spPr/>
        <p:txBody>
          <a:bodyPr/>
          <a:lstStyle/>
          <a:p>
            <a:fld id="{D5FF68AF-1103-42D1-BB5E-62848B330CFF}" type="datetimeFigureOut">
              <a:rPr lang="en-US" smtClean="0"/>
              <a:t>12/14/2020</a:t>
            </a:fld>
            <a:endParaRPr lang="en-US"/>
          </a:p>
        </p:txBody>
      </p:sp>
      <p:sp>
        <p:nvSpPr>
          <p:cNvPr id="4" name="Footer Placeholder 3">
            <a:extLst>
              <a:ext uri="{FF2B5EF4-FFF2-40B4-BE49-F238E27FC236}">
                <a16:creationId xmlns:a16="http://schemas.microsoft.com/office/drawing/2014/main" id="{84C08DD0-AA45-4993-A92B-663952EB4D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6444FB-1E4C-4410-B2E1-ADCFB7A1A1D7}"/>
              </a:ext>
            </a:extLst>
          </p:cNvPr>
          <p:cNvSpPr>
            <a:spLocks noGrp="1"/>
          </p:cNvSpPr>
          <p:nvPr>
            <p:ph type="sldNum" sz="quarter" idx="12"/>
          </p:nvPr>
        </p:nvSpPr>
        <p:spPr/>
        <p:txBody>
          <a:bodyPr/>
          <a:lstStyle/>
          <a:p>
            <a:fld id="{FE6A044F-AF4E-40BA-8707-77BBAD037C50}" type="slidenum">
              <a:rPr lang="en-US" smtClean="0"/>
              <a:t>‹#›</a:t>
            </a:fld>
            <a:endParaRPr lang="en-US"/>
          </a:p>
        </p:txBody>
      </p:sp>
    </p:spTree>
    <p:extLst>
      <p:ext uri="{BB962C8B-B14F-4D97-AF65-F5344CB8AC3E}">
        <p14:creationId xmlns:p14="http://schemas.microsoft.com/office/powerpoint/2010/main" val="169701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FEF10F-BD60-4735-90E1-F1496C3FB394}"/>
              </a:ext>
            </a:extLst>
          </p:cNvPr>
          <p:cNvSpPr>
            <a:spLocks noGrp="1"/>
          </p:cNvSpPr>
          <p:nvPr>
            <p:ph type="dt" sz="half" idx="10"/>
          </p:nvPr>
        </p:nvSpPr>
        <p:spPr/>
        <p:txBody>
          <a:bodyPr/>
          <a:lstStyle/>
          <a:p>
            <a:fld id="{D5FF68AF-1103-42D1-BB5E-62848B330CFF}" type="datetimeFigureOut">
              <a:rPr lang="en-US" smtClean="0"/>
              <a:t>12/14/2020</a:t>
            </a:fld>
            <a:endParaRPr lang="en-US"/>
          </a:p>
        </p:txBody>
      </p:sp>
      <p:sp>
        <p:nvSpPr>
          <p:cNvPr id="3" name="Footer Placeholder 2">
            <a:extLst>
              <a:ext uri="{FF2B5EF4-FFF2-40B4-BE49-F238E27FC236}">
                <a16:creationId xmlns:a16="http://schemas.microsoft.com/office/drawing/2014/main" id="{2452DD1A-E56B-404C-BE04-6B8E73EFE3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259760-00A1-4FFE-96AC-E499C5A9F285}"/>
              </a:ext>
            </a:extLst>
          </p:cNvPr>
          <p:cNvSpPr>
            <a:spLocks noGrp="1"/>
          </p:cNvSpPr>
          <p:nvPr>
            <p:ph type="sldNum" sz="quarter" idx="12"/>
          </p:nvPr>
        </p:nvSpPr>
        <p:spPr/>
        <p:txBody>
          <a:bodyPr/>
          <a:lstStyle/>
          <a:p>
            <a:fld id="{FE6A044F-AF4E-40BA-8707-77BBAD037C50}" type="slidenum">
              <a:rPr lang="en-US" smtClean="0"/>
              <a:t>‹#›</a:t>
            </a:fld>
            <a:endParaRPr lang="en-US"/>
          </a:p>
        </p:txBody>
      </p:sp>
    </p:spTree>
    <p:extLst>
      <p:ext uri="{BB962C8B-B14F-4D97-AF65-F5344CB8AC3E}">
        <p14:creationId xmlns:p14="http://schemas.microsoft.com/office/powerpoint/2010/main" val="1276791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5AD35-AA12-4C70-9429-DB4B655B53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15A6A5-425F-4E95-8386-2780947242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81DEA6-3567-4741-A809-8C0FA4D854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F101D5-E487-405D-9C24-71DC9BC07335}"/>
              </a:ext>
            </a:extLst>
          </p:cNvPr>
          <p:cNvSpPr>
            <a:spLocks noGrp="1"/>
          </p:cNvSpPr>
          <p:nvPr>
            <p:ph type="dt" sz="half" idx="10"/>
          </p:nvPr>
        </p:nvSpPr>
        <p:spPr/>
        <p:txBody>
          <a:bodyPr/>
          <a:lstStyle/>
          <a:p>
            <a:fld id="{D5FF68AF-1103-42D1-BB5E-62848B330CFF}" type="datetimeFigureOut">
              <a:rPr lang="en-US" smtClean="0"/>
              <a:t>12/14/2020</a:t>
            </a:fld>
            <a:endParaRPr lang="en-US"/>
          </a:p>
        </p:txBody>
      </p:sp>
      <p:sp>
        <p:nvSpPr>
          <p:cNvPr id="6" name="Footer Placeholder 5">
            <a:extLst>
              <a:ext uri="{FF2B5EF4-FFF2-40B4-BE49-F238E27FC236}">
                <a16:creationId xmlns:a16="http://schemas.microsoft.com/office/drawing/2014/main" id="{BA9989F5-4330-4C0A-ACF9-6ED6CDE4D3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C8F351-50D2-45D9-973F-385C7CC2AF51}"/>
              </a:ext>
            </a:extLst>
          </p:cNvPr>
          <p:cNvSpPr>
            <a:spLocks noGrp="1"/>
          </p:cNvSpPr>
          <p:nvPr>
            <p:ph type="sldNum" sz="quarter" idx="12"/>
          </p:nvPr>
        </p:nvSpPr>
        <p:spPr/>
        <p:txBody>
          <a:bodyPr/>
          <a:lstStyle/>
          <a:p>
            <a:fld id="{FE6A044F-AF4E-40BA-8707-77BBAD037C50}" type="slidenum">
              <a:rPr lang="en-US" smtClean="0"/>
              <a:t>‹#›</a:t>
            </a:fld>
            <a:endParaRPr lang="en-US"/>
          </a:p>
        </p:txBody>
      </p:sp>
    </p:spTree>
    <p:extLst>
      <p:ext uri="{BB962C8B-B14F-4D97-AF65-F5344CB8AC3E}">
        <p14:creationId xmlns:p14="http://schemas.microsoft.com/office/powerpoint/2010/main" val="1953980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5D24-EB47-4E63-AB0A-798E03167D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7B633B-0F6B-43BE-9B47-2F6818EC75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147C92-ECDA-4635-8F13-5B52AB3D78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FBA55F-2C31-4243-ABF8-ED6F85C1C96F}"/>
              </a:ext>
            </a:extLst>
          </p:cNvPr>
          <p:cNvSpPr>
            <a:spLocks noGrp="1"/>
          </p:cNvSpPr>
          <p:nvPr>
            <p:ph type="dt" sz="half" idx="10"/>
          </p:nvPr>
        </p:nvSpPr>
        <p:spPr/>
        <p:txBody>
          <a:bodyPr/>
          <a:lstStyle/>
          <a:p>
            <a:fld id="{D5FF68AF-1103-42D1-BB5E-62848B330CFF}" type="datetimeFigureOut">
              <a:rPr lang="en-US" smtClean="0"/>
              <a:t>12/14/2020</a:t>
            </a:fld>
            <a:endParaRPr lang="en-US"/>
          </a:p>
        </p:txBody>
      </p:sp>
      <p:sp>
        <p:nvSpPr>
          <p:cNvPr id="6" name="Footer Placeholder 5">
            <a:extLst>
              <a:ext uri="{FF2B5EF4-FFF2-40B4-BE49-F238E27FC236}">
                <a16:creationId xmlns:a16="http://schemas.microsoft.com/office/drawing/2014/main" id="{187192C7-2477-4EDD-9333-5358B3B2DA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94BCCE-CDDB-4D30-B0D3-76C3B83B6DE9}"/>
              </a:ext>
            </a:extLst>
          </p:cNvPr>
          <p:cNvSpPr>
            <a:spLocks noGrp="1"/>
          </p:cNvSpPr>
          <p:nvPr>
            <p:ph type="sldNum" sz="quarter" idx="12"/>
          </p:nvPr>
        </p:nvSpPr>
        <p:spPr/>
        <p:txBody>
          <a:bodyPr/>
          <a:lstStyle/>
          <a:p>
            <a:fld id="{FE6A044F-AF4E-40BA-8707-77BBAD037C50}" type="slidenum">
              <a:rPr lang="en-US" smtClean="0"/>
              <a:t>‹#›</a:t>
            </a:fld>
            <a:endParaRPr lang="en-US"/>
          </a:p>
        </p:txBody>
      </p:sp>
    </p:spTree>
    <p:extLst>
      <p:ext uri="{BB962C8B-B14F-4D97-AF65-F5344CB8AC3E}">
        <p14:creationId xmlns:p14="http://schemas.microsoft.com/office/powerpoint/2010/main" val="60546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5A8E10-D96E-4978-B3FC-E6D71A040B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CF24EE-1983-459D-9FC6-CC52108A3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69E13E-268C-4A8B-8470-BC0197547B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FF68AF-1103-42D1-BB5E-62848B330CFF}" type="datetimeFigureOut">
              <a:rPr lang="en-US" smtClean="0"/>
              <a:t>12/14/2020</a:t>
            </a:fld>
            <a:endParaRPr lang="en-US"/>
          </a:p>
        </p:txBody>
      </p:sp>
      <p:sp>
        <p:nvSpPr>
          <p:cNvPr id="5" name="Footer Placeholder 4">
            <a:extLst>
              <a:ext uri="{FF2B5EF4-FFF2-40B4-BE49-F238E27FC236}">
                <a16:creationId xmlns:a16="http://schemas.microsoft.com/office/drawing/2014/main" id="{023DAE92-ED12-4535-8E73-CE8DCAE0AF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972B7C-4929-4D32-9F09-C640BE2E10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6A044F-AF4E-40BA-8707-77BBAD037C50}" type="slidenum">
              <a:rPr lang="en-US" smtClean="0"/>
              <a:t>‹#›</a:t>
            </a:fld>
            <a:endParaRPr lang="en-US"/>
          </a:p>
        </p:txBody>
      </p:sp>
    </p:spTree>
    <p:extLst>
      <p:ext uri="{BB962C8B-B14F-4D97-AF65-F5344CB8AC3E}">
        <p14:creationId xmlns:p14="http://schemas.microsoft.com/office/powerpoint/2010/main" val="162411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hub.docker.com/u/vikrammvk" TargetMode="External"/><Relationship Id="rId2" Type="http://schemas.openxmlformats.org/officeDocument/2006/relationships/hyperlink" Target="http://github.com/vikramzon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6A58-23B0-4E60-8F9D-60D052AEC35B}"/>
              </a:ext>
            </a:extLst>
          </p:cNvPr>
          <p:cNvSpPr>
            <a:spLocks noGrp="1"/>
          </p:cNvSpPr>
          <p:nvPr>
            <p:ph type="ctrTitle"/>
          </p:nvPr>
        </p:nvSpPr>
        <p:spPr>
          <a:xfrm>
            <a:off x="1523999" y="344078"/>
            <a:ext cx="9144000" cy="2387600"/>
          </a:xfrm>
        </p:spPr>
        <p:txBody>
          <a:bodyPr>
            <a:normAutofit fontScale="90000"/>
          </a:bodyPr>
          <a:lstStyle/>
          <a:p>
            <a:r>
              <a:rPr lang="en-US" dirty="0">
                <a:solidFill>
                  <a:schemeClr val="bg1"/>
                </a:solidFill>
                <a:latin typeface="Arial Rounded MT Bold" panose="020F0704030504030204" pitchFamily="34" charset="0"/>
              </a:rPr>
              <a:t>Twitter clone Progressive Web Application</a:t>
            </a:r>
            <a:br>
              <a:rPr lang="en-US" dirty="0">
                <a:solidFill>
                  <a:schemeClr val="bg1"/>
                </a:solidFill>
                <a:latin typeface="Arial Rounded MT Bold" panose="020F0704030504030204" pitchFamily="34" charset="0"/>
              </a:rPr>
            </a:br>
            <a:r>
              <a:rPr lang="en-US" dirty="0">
                <a:solidFill>
                  <a:schemeClr val="bg1"/>
                </a:solidFill>
                <a:latin typeface="Arial Rounded MT Bold" panose="020F0704030504030204" pitchFamily="34" charset="0"/>
              </a:rPr>
              <a:t>	</a:t>
            </a:r>
          </a:p>
        </p:txBody>
      </p:sp>
      <p:sp>
        <p:nvSpPr>
          <p:cNvPr id="3" name="Subtitle 2">
            <a:extLst>
              <a:ext uri="{FF2B5EF4-FFF2-40B4-BE49-F238E27FC236}">
                <a16:creationId xmlns:a16="http://schemas.microsoft.com/office/drawing/2014/main" id="{91D90A8C-0F53-4988-83E0-36E95D33625D}"/>
              </a:ext>
            </a:extLst>
          </p:cNvPr>
          <p:cNvSpPr>
            <a:spLocks noGrp="1"/>
          </p:cNvSpPr>
          <p:nvPr>
            <p:ph type="subTitle" idx="1"/>
          </p:nvPr>
        </p:nvSpPr>
        <p:spPr>
          <a:xfrm>
            <a:off x="213360" y="1036320"/>
            <a:ext cx="11897360" cy="5750559"/>
          </a:xfrm>
        </p:spPr>
        <p:txBody>
          <a:bodyPr>
            <a:normAutofit/>
          </a:bodyPr>
          <a:lstStyle/>
          <a:p>
            <a:pPr algn="l"/>
            <a:r>
              <a:rPr lang="en-US" dirty="0">
                <a:latin typeface="Arial Rounded MT Bold" panose="020F0704030504030204" pitchFamily="34" charset="0"/>
              </a:rPr>
              <a:t>		</a:t>
            </a:r>
          </a:p>
          <a:p>
            <a:pPr algn="l"/>
            <a:r>
              <a:rPr lang="en-US" dirty="0">
                <a:latin typeface="Arial Rounded MT Bold" panose="020F0704030504030204" pitchFamily="34" charset="0"/>
              </a:rPr>
              <a:t>				</a:t>
            </a:r>
          </a:p>
          <a:p>
            <a:pPr algn="l"/>
            <a:endParaRPr lang="en-US" dirty="0">
              <a:latin typeface="Arial Rounded MT Bold" panose="020F0704030504030204" pitchFamily="34" charset="0"/>
            </a:endParaRPr>
          </a:p>
          <a:p>
            <a:pPr algn="l"/>
            <a:r>
              <a:rPr lang="en-US" b="1" dirty="0">
                <a:solidFill>
                  <a:schemeClr val="bg1"/>
                </a:solidFill>
                <a:latin typeface="Arial Rounded MT Bold" panose="020F0704030504030204" pitchFamily="34" charset="0"/>
              </a:rPr>
              <a:t>Team members</a:t>
            </a:r>
          </a:p>
          <a:p>
            <a:pPr marL="342900" indent="-342900" algn="l">
              <a:buFont typeface="Arial" panose="020B0604020202020204" pitchFamily="34" charset="0"/>
              <a:buChar char="•"/>
            </a:pPr>
            <a:r>
              <a:rPr lang="en-US" dirty="0">
                <a:solidFill>
                  <a:schemeClr val="bg1"/>
                </a:solidFill>
                <a:latin typeface="Arial Rounded MT Bold" panose="020F0704030504030204" pitchFamily="34" charset="0"/>
              </a:rPr>
              <a:t>Vikram Kannan Muralidharan </a:t>
            </a:r>
          </a:p>
          <a:p>
            <a:pPr marL="342900" indent="-342900" algn="l">
              <a:buFont typeface="Arial" panose="020B0604020202020204" pitchFamily="34" charset="0"/>
              <a:buChar char="•"/>
            </a:pPr>
            <a:r>
              <a:rPr lang="en-US" dirty="0">
                <a:solidFill>
                  <a:schemeClr val="bg1"/>
                </a:solidFill>
                <a:latin typeface="Arial Rounded MT Bold" panose="020F0704030504030204" pitchFamily="34" charset="0"/>
              </a:rPr>
              <a:t>Ashwin </a:t>
            </a:r>
            <a:r>
              <a:rPr lang="en-US" dirty="0" err="1">
                <a:solidFill>
                  <a:schemeClr val="bg1"/>
                </a:solidFill>
                <a:latin typeface="Arial Rounded MT Bold" panose="020F0704030504030204" pitchFamily="34" charset="0"/>
              </a:rPr>
              <a:t>Agarkhed</a:t>
            </a:r>
            <a:endParaRPr lang="en-US" dirty="0">
              <a:solidFill>
                <a:schemeClr val="bg1"/>
              </a:solidFill>
              <a:latin typeface="Arial Rounded MT Bold" panose="020F0704030504030204" pitchFamily="34" charset="0"/>
            </a:endParaRPr>
          </a:p>
          <a:p>
            <a:pPr marL="342900" indent="-342900" algn="l">
              <a:buFont typeface="Arial" panose="020B0604020202020204" pitchFamily="34" charset="0"/>
              <a:buChar char="•"/>
            </a:pPr>
            <a:r>
              <a:rPr lang="en-US" dirty="0" err="1">
                <a:solidFill>
                  <a:schemeClr val="bg1"/>
                </a:solidFill>
                <a:latin typeface="Arial Rounded MT Bold" panose="020F0704030504030204" pitchFamily="34" charset="0"/>
              </a:rPr>
              <a:t>Venkateshwaran</a:t>
            </a:r>
            <a:r>
              <a:rPr lang="en-US" dirty="0">
                <a:solidFill>
                  <a:schemeClr val="bg1"/>
                </a:solidFill>
                <a:latin typeface="Arial Rounded MT Bold" panose="020F0704030504030204" pitchFamily="34" charset="0"/>
              </a:rPr>
              <a:t> </a:t>
            </a:r>
            <a:r>
              <a:rPr lang="en-US" dirty="0" err="1">
                <a:solidFill>
                  <a:schemeClr val="bg1"/>
                </a:solidFill>
                <a:latin typeface="Arial Rounded MT Bold" panose="020F0704030504030204" pitchFamily="34" charset="0"/>
              </a:rPr>
              <a:t>Palanikumar</a:t>
            </a:r>
            <a:endParaRPr lang="en-US" dirty="0">
              <a:solidFill>
                <a:schemeClr val="bg1"/>
              </a:solidFill>
              <a:latin typeface="Arial Rounded MT Bold" panose="020F0704030504030204" pitchFamily="34" charset="0"/>
            </a:endParaRPr>
          </a:p>
          <a:p>
            <a:pPr marL="342900" indent="-342900" algn="l">
              <a:buFont typeface="Arial" panose="020B0604020202020204" pitchFamily="34" charset="0"/>
              <a:buChar char="•"/>
            </a:pPr>
            <a:r>
              <a:rPr lang="en-US" dirty="0" err="1">
                <a:solidFill>
                  <a:schemeClr val="bg1"/>
                </a:solidFill>
                <a:latin typeface="Arial Rounded MT Bold" panose="020F0704030504030204" pitchFamily="34" charset="0"/>
              </a:rPr>
              <a:t>Vennela</a:t>
            </a:r>
            <a:r>
              <a:rPr lang="en-US" dirty="0">
                <a:solidFill>
                  <a:schemeClr val="bg1"/>
                </a:solidFill>
                <a:latin typeface="Arial Rounded MT Bold" panose="020F0704030504030204" pitchFamily="34" charset="0"/>
              </a:rPr>
              <a:t> </a:t>
            </a:r>
            <a:r>
              <a:rPr lang="en-US" dirty="0" err="1">
                <a:solidFill>
                  <a:schemeClr val="bg1"/>
                </a:solidFill>
                <a:latin typeface="Arial Rounded MT Bold" panose="020F0704030504030204" pitchFamily="34" charset="0"/>
              </a:rPr>
              <a:t>Karaddi</a:t>
            </a:r>
            <a:r>
              <a:rPr lang="en-US" dirty="0">
                <a:solidFill>
                  <a:schemeClr val="bg1"/>
                </a:solidFill>
                <a:latin typeface="Arial Rounded MT Bold" panose="020F0704030504030204" pitchFamily="34" charset="0"/>
              </a:rPr>
              <a:t> </a:t>
            </a:r>
          </a:p>
        </p:txBody>
      </p:sp>
    </p:spTree>
    <p:extLst>
      <p:ext uri="{BB962C8B-B14F-4D97-AF65-F5344CB8AC3E}">
        <p14:creationId xmlns:p14="http://schemas.microsoft.com/office/powerpoint/2010/main" val="1980328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46D1-82E8-4057-8098-92B9CE216D2A}"/>
              </a:ext>
            </a:extLst>
          </p:cNvPr>
          <p:cNvSpPr>
            <a:spLocks noGrp="1"/>
          </p:cNvSpPr>
          <p:nvPr>
            <p:ph type="title"/>
          </p:nvPr>
        </p:nvSpPr>
        <p:spPr>
          <a:xfrm>
            <a:off x="619760" y="135413"/>
            <a:ext cx="9931400" cy="1091248"/>
          </a:xfrm>
        </p:spPr>
        <p:txBody>
          <a:bodyPr/>
          <a:lstStyle/>
          <a:p>
            <a:r>
              <a:rPr lang="en-US" dirty="0"/>
              <a:t>Screenshot – Login/Signup</a:t>
            </a:r>
          </a:p>
        </p:txBody>
      </p:sp>
      <p:pic>
        <p:nvPicPr>
          <p:cNvPr id="5" name="Content Placeholder 4">
            <a:extLst>
              <a:ext uri="{FF2B5EF4-FFF2-40B4-BE49-F238E27FC236}">
                <a16:creationId xmlns:a16="http://schemas.microsoft.com/office/drawing/2014/main" id="{5EFEEB5A-A85A-4418-AECA-ECFD3A45715E}"/>
              </a:ext>
            </a:extLst>
          </p:cNvPr>
          <p:cNvPicPr>
            <a:picLocks noGrp="1" noChangeAspect="1"/>
          </p:cNvPicPr>
          <p:nvPr>
            <p:ph idx="1"/>
          </p:nvPr>
        </p:nvPicPr>
        <p:blipFill>
          <a:blip r:embed="rId2"/>
          <a:stretch>
            <a:fillRect/>
          </a:stretch>
        </p:blipFill>
        <p:spPr>
          <a:xfrm>
            <a:off x="1808480" y="1360426"/>
            <a:ext cx="7420218" cy="4816537"/>
          </a:xfrm>
        </p:spPr>
      </p:pic>
    </p:spTree>
    <p:extLst>
      <p:ext uri="{BB962C8B-B14F-4D97-AF65-F5344CB8AC3E}">
        <p14:creationId xmlns:p14="http://schemas.microsoft.com/office/powerpoint/2010/main" val="3957908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E4A7-B725-40F1-907F-277E7769218A}"/>
              </a:ext>
            </a:extLst>
          </p:cNvPr>
          <p:cNvSpPr>
            <a:spLocks noGrp="1"/>
          </p:cNvSpPr>
          <p:nvPr>
            <p:ph type="title"/>
          </p:nvPr>
        </p:nvSpPr>
        <p:spPr>
          <a:xfrm>
            <a:off x="640080" y="231933"/>
            <a:ext cx="9331960" cy="898208"/>
          </a:xfrm>
        </p:spPr>
        <p:txBody>
          <a:bodyPr/>
          <a:lstStyle/>
          <a:p>
            <a:r>
              <a:rPr lang="en-US" dirty="0"/>
              <a:t>Screenshot - Homepage</a:t>
            </a:r>
          </a:p>
        </p:txBody>
      </p:sp>
      <p:pic>
        <p:nvPicPr>
          <p:cNvPr id="5" name="Content Placeholder 4">
            <a:extLst>
              <a:ext uri="{FF2B5EF4-FFF2-40B4-BE49-F238E27FC236}">
                <a16:creationId xmlns:a16="http://schemas.microsoft.com/office/drawing/2014/main" id="{5B518B03-7D95-490F-823C-52F63149EB08}"/>
              </a:ext>
            </a:extLst>
          </p:cNvPr>
          <p:cNvPicPr>
            <a:picLocks noGrp="1" noChangeAspect="1"/>
          </p:cNvPicPr>
          <p:nvPr>
            <p:ph idx="1"/>
          </p:nvPr>
        </p:nvPicPr>
        <p:blipFill>
          <a:blip r:embed="rId2"/>
          <a:stretch>
            <a:fillRect/>
          </a:stretch>
        </p:blipFill>
        <p:spPr>
          <a:xfrm>
            <a:off x="838200" y="1249575"/>
            <a:ext cx="10273041" cy="5376492"/>
          </a:xfrm>
        </p:spPr>
      </p:pic>
    </p:spTree>
    <p:extLst>
      <p:ext uri="{BB962C8B-B14F-4D97-AF65-F5344CB8AC3E}">
        <p14:creationId xmlns:p14="http://schemas.microsoft.com/office/powerpoint/2010/main" val="841991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016E9-E7B3-48A8-97F0-92C58FE6ED67}"/>
              </a:ext>
            </a:extLst>
          </p:cNvPr>
          <p:cNvSpPr>
            <a:spLocks noGrp="1"/>
          </p:cNvSpPr>
          <p:nvPr>
            <p:ph type="title"/>
          </p:nvPr>
        </p:nvSpPr>
        <p:spPr>
          <a:xfrm>
            <a:off x="838200" y="365125"/>
            <a:ext cx="5013960" cy="579755"/>
          </a:xfrm>
        </p:spPr>
        <p:txBody>
          <a:bodyPr>
            <a:normAutofit fontScale="90000"/>
          </a:bodyPr>
          <a:lstStyle/>
          <a:p>
            <a:r>
              <a:rPr lang="en-US" dirty="0"/>
              <a:t>Image example</a:t>
            </a:r>
          </a:p>
        </p:txBody>
      </p:sp>
      <p:pic>
        <p:nvPicPr>
          <p:cNvPr id="5" name="Content Placeholder 4">
            <a:extLst>
              <a:ext uri="{FF2B5EF4-FFF2-40B4-BE49-F238E27FC236}">
                <a16:creationId xmlns:a16="http://schemas.microsoft.com/office/drawing/2014/main" id="{46774361-67C8-4D11-ACC1-2B311835B1DD}"/>
              </a:ext>
            </a:extLst>
          </p:cNvPr>
          <p:cNvPicPr>
            <a:picLocks noGrp="1" noChangeAspect="1"/>
          </p:cNvPicPr>
          <p:nvPr>
            <p:ph idx="1"/>
          </p:nvPr>
        </p:nvPicPr>
        <p:blipFill>
          <a:blip r:embed="rId2"/>
          <a:stretch>
            <a:fillRect/>
          </a:stretch>
        </p:blipFill>
        <p:spPr>
          <a:xfrm>
            <a:off x="2499360" y="967284"/>
            <a:ext cx="6990080" cy="5525591"/>
          </a:xfrm>
        </p:spPr>
      </p:pic>
    </p:spTree>
    <p:extLst>
      <p:ext uri="{BB962C8B-B14F-4D97-AF65-F5344CB8AC3E}">
        <p14:creationId xmlns:p14="http://schemas.microsoft.com/office/powerpoint/2010/main" val="340285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7BC48-84A7-4A79-AD1B-A138A2ADB2CC}"/>
              </a:ext>
            </a:extLst>
          </p:cNvPr>
          <p:cNvSpPr>
            <a:spLocks noGrp="1"/>
          </p:cNvSpPr>
          <p:nvPr>
            <p:ph type="title"/>
          </p:nvPr>
        </p:nvSpPr>
        <p:spPr/>
        <p:txBody>
          <a:bodyPr/>
          <a:lstStyle/>
          <a:p>
            <a:r>
              <a:rPr lang="en-US" dirty="0"/>
              <a:t>Profile page</a:t>
            </a:r>
          </a:p>
        </p:txBody>
      </p:sp>
      <p:pic>
        <p:nvPicPr>
          <p:cNvPr id="5" name="Content Placeholder 4">
            <a:extLst>
              <a:ext uri="{FF2B5EF4-FFF2-40B4-BE49-F238E27FC236}">
                <a16:creationId xmlns:a16="http://schemas.microsoft.com/office/drawing/2014/main" id="{77040BFD-9651-43A3-A617-6D3A4F7081EC}"/>
              </a:ext>
            </a:extLst>
          </p:cNvPr>
          <p:cNvPicPr>
            <a:picLocks noGrp="1" noChangeAspect="1"/>
          </p:cNvPicPr>
          <p:nvPr>
            <p:ph idx="1"/>
          </p:nvPr>
        </p:nvPicPr>
        <p:blipFill>
          <a:blip r:embed="rId2"/>
          <a:stretch>
            <a:fillRect/>
          </a:stretch>
        </p:blipFill>
        <p:spPr>
          <a:xfrm>
            <a:off x="1681174" y="1825625"/>
            <a:ext cx="8829651" cy="4351338"/>
          </a:xfrm>
        </p:spPr>
      </p:pic>
    </p:spTree>
    <p:extLst>
      <p:ext uri="{BB962C8B-B14F-4D97-AF65-F5344CB8AC3E}">
        <p14:creationId xmlns:p14="http://schemas.microsoft.com/office/powerpoint/2010/main" val="2627442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023D3-D8C1-4E62-924E-5E366CC12054}"/>
              </a:ext>
            </a:extLst>
          </p:cNvPr>
          <p:cNvSpPr>
            <a:spLocks noGrp="1"/>
          </p:cNvSpPr>
          <p:nvPr>
            <p:ph type="title"/>
          </p:nvPr>
        </p:nvSpPr>
        <p:spPr>
          <a:xfrm>
            <a:off x="838200" y="365125"/>
            <a:ext cx="7452360" cy="620395"/>
          </a:xfrm>
        </p:spPr>
        <p:txBody>
          <a:bodyPr>
            <a:normAutofit fontScale="90000"/>
          </a:bodyPr>
          <a:lstStyle/>
          <a:p>
            <a:r>
              <a:rPr lang="en-US" dirty="0"/>
              <a:t>Comments</a:t>
            </a:r>
          </a:p>
        </p:txBody>
      </p:sp>
      <p:pic>
        <p:nvPicPr>
          <p:cNvPr id="5" name="Content Placeholder 4">
            <a:extLst>
              <a:ext uri="{FF2B5EF4-FFF2-40B4-BE49-F238E27FC236}">
                <a16:creationId xmlns:a16="http://schemas.microsoft.com/office/drawing/2014/main" id="{8A31CEBC-B77E-4C7E-AEAA-DE925DD4DDED}"/>
              </a:ext>
            </a:extLst>
          </p:cNvPr>
          <p:cNvPicPr>
            <a:picLocks noGrp="1" noChangeAspect="1"/>
          </p:cNvPicPr>
          <p:nvPr>
            <p:ph idx="1"/>
          </p:nvPr>
        </p:nvPicPr>
        <p:blipFill>
          <a:blip r:embed="rId2"/>
          <a:stretch>
            <a:fillRect/>
          </a:stretch>
        </p:blipFill>
        <p:spPr>
          <a:xfrm>
            <a:off x="741680" y="985520"/>
            <a:ext cx="7548880" cy="5898064"/>
          </a:xfrm>
        </p:spPr>
      </p:pic>
    </p:spTree>
    <p:extLst>
      <p:ext uri="{BB962C8B-B14F-4D97-AF65-F5344CB8AC3E}">
        <p14:creationId xmlns:p14="http://schemas.microsoft.com/office/powerpoint/2010/main" val="1218713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AB7E0-7588-44F7-A501-9B3A6A2C24E0}"/>
              </a:ext>
            </a:extLst>
          </p:cNvPr>
          <p:cNvSpPr>
            <a:spLocks noGrp="1"/>
          </p:cNvSpPr>
          <p:nvPr>
            <p:ph type="title"/>
          </p:nvPr>
        </p:nvSpPr>
        <p:spPr/>
        <p:txBody>
          <a:bodyPr/>
          <a:lstStyle/>
          <a:p>
            <a:r>
              <a:rPr lang="en-US" dirty="0"/>
              <a:t>Mobile Mode</a:t>
            </a:r>
          </a:p>
        </p:txBody>
      </p:sp>
      <p:pic>
        <p:nvPicPr>
          <p:cNvPr id="5" name="Content Placeholder 4">
            <a:extLst>
              <a:ext uri="{FF2B5EF4-FFF2-40B4-BE49-F238E27FC236}">
                <a16:creationId xmlns:a16="http://schemas.microsoft.com/office/drawing/2014/main" id="{A35D2E81-86A9-4F82-A20C-E774C1F8C886}"/>
              </a:ext>
            </a:extLst>
          </p:cNvPr>
          <p:cNvPicPr>
            <a:picLocks noGrp="1" noChangeAspect="1"/>
          </p:cNvPicPr>
          <p:nvPr>
            <p:ph idx="1"/>
          </p:nvPr>
        </p:nvPicPr>
        <p:blipFill>
          <a:blip r:embed="rId2"/>
          <a:stretch>
            <a:fillRect/>
          </a:stretch>
        </p:blipFill>
        <p:spPr>
          <a:xfrm>
            <a:off x="4636278" y="1825625"/>
            <a:ext cx="2919444" cy="4351338"/>
          </a:xfrm>
        </p:spPr>
      </p:pic>
    </p:spTree>
    <p:extLst>
      <p:ext uri="{BB962C8B-B14F-4D97-AF65-F5344CB8AC3E}">
        <p14:creationId xmlns:p14="http://schemas.microsoft.com/office/powerpoint/2010/main" val="983532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B4ED7-A581-46A5-A234-D77F1C3B41E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107A38E-B14A-40DB-8954-2A7691ED53EC}"/>
              </a:ext>
            </a:extLst>
          </p:cNvPr>
          <p:cNvSpPr>
            <a:spLocks noGrp="1"/>
          </p:cNvSpPr>
          <p:nvPr>
            <p:ph idx="1"/>
          </p:nvPr>
        </p:nvSpPr>
        <p:spPr/>
        <p:txBody>
          <a:bodyPr/>
          <a:lstStyle/>
          <a:p>
            <a:r>
              <a:rPr lang="en-US" dirty="0" err="1"/>
              <a:t>Github</a:t>
            </a:r>
            <a:r>
              <a:rPr lang="en-US" dirty="0"/>
              <a:t>: </a:t>
            </a:r>
            <a:r>
              <a:rPr lang="en-US" dirty="0">
                <a:hlinkClick r:id="rId2"/>
              </a:rPr>
              <a:t>http://github.com/vikramzone</a:t>
            </a:r>
            <a:endParaRPr lang="en-US" dirty="0"/>
          </a:p>
          <a:p>
            <a:r>
              <a:rPr lang="en-US" dirty="0"/>
              <a:t>Docker hub: </a:t>
            </a:r>
            <a:r>
              <a:rPr lang="en-US" dirty="0">
                <a:hlinkClick r:id="rId3"/>
              </a:rPr>
              <a:t>http://hub.docker.com/u/vikrammvk</a:t>
            </a:r>
            <a:endParaRPr lang="en-US" dirty="0"/>
          </a:p>
          <a:p>
            <a:endParaRPr lang="en-US" dirty="0"/>
          </a:p>
        </p:txBody>
      </p:sp>
    </p:spTree>
    <p:extLst>
      <p:ext uri="{BB962C8B-B14F-4D97-AF65-F5344CB8AC3E}">
        <p14:creationId xmlns:p14="http://schemas.microsoft.com/office/powerpoint/2010/main" val="2502781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1E873-7365-4242-87C7-BE0641F56854}"/>
              </a:ext>
            </a:extLst>
          </p:cNvPr>
          <p:cNvSpPr>
            <a:spLocks noGrp="1"/>
          </p:cNvSpPr>
          <p:nvPr>
            <p:ph type="title"/>
          </p:nvPr>
        </p:nvSpPr>
        <p:spPr>
          <a:xfrm>
            <a:off x="304800" y="86677"/>
            <a:ext cx="10515600" cy="1325563"/>
          </a:xfrm>
        </p:spPr>
        <p:txBody>
          <a:bodyPr/>
          <a:lstStyle/>
          <a:p>
            <a:r>
              <a:rPr lang="en-US" b="1" dirty="0"/>
              <a:t>Highlights</a:t>
            </a:r>
          </a:p>
        </p:txBody>
      </p:sp>
      <p:sp>
        <p:nvSpPr>
          <p:cNvPr id="3" name="Content Placeholder 2">
            <a:extLst>
              <a:ext uri="{FF2B5EF4-FFF2-40B4-BE49-F238E27FC236}">
                <a16:creationId xmlns:a16="http://schemas.microsoft.com/office/drawing/2014/main" id="{DC2E4654-C914-4924-805B-F9D5C0C335D4}"/>
              </a:ext>
            </a:extLst>
          </p:cNvPr>
          <p:cNvSpPr>
            <a:spLocks noGrp="1"/>
          </p:cNvSpPr>
          <p:nvPr>
            <p:ph idx="1"/>
          </p:nvPr>
        </p:nvSpPr>
        <p:spPr>
          <a:xfrm>
            <a:off x="233680" y="1076959"/>
            <a:ext cx="11836400" cy="5694363"/>
          </a:xfrm>
        </p:spPr>
        <p:txBody>
          <a:bodyPr/>
          <a:lstStyle/>
          <a:p>
            <a:r>
              <a:rPr lang="en-US" dirty="0"/>
              <a:t>Beautiful React Progressive web app which works seamlessly with both </a:t>
            </a:r>
            <a:r>
              <a:rPr lang="en-US" b="1" dirty="0"/>
              <a:t>desktop</a:t>
            </a:r>
            <a:r>
              <a:rPr lang="en-US" dirty="0"/>
              <a:t> and </a:t>
            </a:r>
            <a:r>
              <a:rPr lang="en-US" b="1" dirty="0"/>
              <a:t>mobile phones</a:t>
            </a:r>
            <a:r>
              <a:rPr lang="en-US" dirty="0"/>
              <a:t> with features like </a:t>
            </a:r>
            <a:r>
              <a:rPr lang="en-US" b="1" dirty="0"/>
              <a:t>swipe</a:t>
            </a:r>
            <a:r>
              <a:rPr lang="en-US" dirty="0"/>
              <a:t> right to comment on a tweet and swipe left to delete a tweet.</a:t>
            </a:r>
          </a:p>
          <a:p>
            <a:r>
              <a:rPr lang="en-US" b="1" dirty="0"/>
              <a:t>JWT</a:t>
            </a:r>
            <a:r>
              <a:rPr lang="en-US" dirty="0"/>
              <a:t> based authentication system with secured routes.</a:t>
            </a:r>
          </a:p>
          <a:p>
            <a:r>
              <a:rPr lang="en-US" dirty="0"/>
              <a:t>User Accounts (login/register), </a:t>
            </a:r>
            <a:r>
              <a:rPr lang="en-US" b="1" dirty="0"/>
              <a:t>post images </a:t>
            </a:r>
            <a:r>
              <a:rPr lang="en-US" dirty="0"/>
              <a:t>with the tweet, set </a:t>
            </a:r>
            <a:r>
              <a:rPr lang="en-US" b="1" dirty="0"/>
              <a:t>profile picture </a:t>
            </a:r>
            <a:r>
              <a:rPr lang="en-US" dirty="0"/>
              <a:t>and ability to change profile picture.</a:t>
            </a:r>
          </a:p>
          <a:p>
            <a:r>
              <a:rPr lang="en-US" dirty="0"/>
              <a:t>Automatically </a:t>
            </a:r>
            <a:r>
              <a:rPr lang="en-US" b="1" dirty="0"/>
              <a:t>censors</a:t>
            </a:r>
            <a:r>
              <a:rPr lang="en-US" dirty="0"/>
              <a:t> offensive tweets. Replaces offensive words with *</a:t>
            </a:r>
          </a:p>
          <a:p>
            <a:r>
              <a:rPr lang="en-US" dirty="0"/>
              <a:t>Automatically </a:t>
            </a:r>
            <a:r>
              <a:rPr lang="en-US" b="1" dirty="0"/>
              <a:t>scales</a:t>
            </a:r>
            <a:r>
              <a:rPr lang="en-US" dirty="0"/>
              <a:t> pods depending upon the CPU usage of the pods</a:t>
            </a:r>
          </a:p>
          <a:p>
            <a:r>
              <a:rPr lang="en-US" dirty="0"/>
              <a:t>Quick response with </a:t>
            </a:r>
            <a:r>
              <a:rPr lang="en-US" b="1" dirty="0"/>
              <a:t>cache</a:t>
            </a:r>
            <a:r>
              <a:rPr lang="en-US" dirty="0"/>
              <a:t> mechanism</a:t>
            </a:r>
          </a:p>
          <a:p>
            <a:r>
              <a:rPr lang="en-US" b="1" dirty="0"/>
              <a:t>Monitoring</a:t>
            </a:r>
            <a:r>
              <a:rPr lang="en-US" dirty="0"/>
              <a:t> using Prometheus and Grafana</a:t>
            </a:r>
          </a:p>
          <a:p>
            <a:r>
              <a:rPr lang="en-US" b="1" dirty="0"/>
              <a:t>Fully automated </a:t>
            </a:r>
            <a:r>
              <a:rPr lang="en-US" dirty="0"/>
              <a:t>deployment with </a:t>
            </a:r>
            <a:r>
              <a:rPr lang="en-US"/>
              <a:t>single command</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81535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DCC03-0819-42B1-B0FF-F2BA6865DF3F}"/>
              </a:ext>
            </a:extLst>
          </p:cNvPr>
          <p:cNvSpPr>
            <a:spLocks noGrp="1"/>
          </p:cNvSpPr>
          <p:nvPr>
            <p:ph type="title"/>
          </p:nvPr>
        </p:nvSpPr>
        <p:spPr>
          <a:xfrm>
            <a:off x="3708400" y="-58313"/>
            <a:ext cx="6654800" cy="868466"/>
          </a:xfrm>
        </p:spPr>
        <p:txBody>
          <a:bodyPr>
            <a:normAutofit/>
          </a:bodyPr>
          <a:lstStyle/>
          <a:p>
            <a:r>
              <a:rPr lang="en-US" sz="4000" dirty="0">
                <a:latin typeface="Arial Rounded MT Bold" panose="020F0704030504030204" pitchFamily="34" charset="0"/>
              </a:rPr>
              <a:t>Microservices (9)</a:t>
            </a:r>
          </a:p>
        </p:txBody>
      </p:sp>
      <p:sp>
        <p:nvSpPr>
          <p:cNvPr id="3" name="Content Placeholder 2">
            <a:extLst>
              <a:ext uri="{FF2B5EF4-FFF2-40B4-BE49-F238E27FC236}">
                <a16:creationId xmlns:a16="http://schemas.microsoft.com/office/drawing/2014/main" id="{0094298D-1F0D-4570-8155-74C5C8832D1A}"/>
              </a:ext>
            </a:extLst>
          </p:cNvPr>
          <p:cNvSpPr>
            <a:spLocks noGrp="1"/>
          </p:cNvSpPr>
          <p:nvPr>
            <p:ph idx="1"/>
          </p:nvPr>
        </p:nvSpPr>
        <p:spPr>
          <a:xfrm>
            <a:off x="298515" y="650239"/>
            <a:ext cx="11893485" cy="5831841"/>
          </a:xfrm>
        </p:spPr>
        <p:txBody>
          <a:bodyPr>
            <a:noAutofit/>
          </a:bodyPr>
          <a:lstStyle/>
          <a:p>
            <a:pPr>
              <a:lnSpc>
                <a:spcPct val="100000"/>
              </a:lnSpc>
            </a:pPr>
            <a:r>
              <a:rPr lang="en-US" sz="2400" b="1" dirty="0">
                <a:cs typeface="Segoe UI" panose="020B0502040204020203" pitchFamily="34" charset="0"/>
              </a:rPr>
              <a:t>API GATEWAY</a:t>
            </a:r>
            <a:r>
              <a:rPr lang="en-US" sz="2400" dirty="0">
                <a:cs typeface="Segoe UI" panose="020B0502040204020203" pitchFamily="34" charset="0"/>
              </a:rPr>
              <a:t>: Python Flask Microservice</a:t>
            </a:r>
          </a:p>
          <a:p>
            <a:pPr>
              <a:lnSpc>
                <a:spcPct val="100000"/>
              </a:lnSpc>
            </a:pPr>
            <a:r>
              <a:rPr lang="en-US" sz="2400" b="1" dirty="0" err="1">
                <a:cs typeface="Segoe UI" panose="020B0502040204020203" pitchFamily="34" charset="0"/>
              </a:rPr>
              <a:t>RedisJSON</a:t>
            </a:r>
            <a:r>
              <a:rPr lang="en-US" sz="2400" b="1" dirty="0">
                <a:cs typeface="Segoe UI" panose="020B0502040204020203" pitchFamily="34" charset="0"/>
              </a:rPr>
              <a:t> Queue</a:t>
            </a:r>
            <a:r>
              <a:rPr lang="en-US" sz="2400" dirty="0">
                <a:cs typeface="Segoe UI" panose="020B0502040204020203" pitchFamily="34" charset="0"/>
              </a:rPr>
              <a:t>:  A queue that contains an array of tweets. </a:t>
            </a:r>
          </a:p>
          <a:p>
            <a:pPr>
              <a:lnSpc>
                <a:spcPct val="100000"/>
              </a:lnSpc>
            </a:pPr>
            <a:r>
              <a:rPr lang="en-US" sz="2400" b="1" dirty="0" err="1">
                <a:cs typeface="Segoe UI" panose="020B0502040204020203" pitchFamily="34" charset="0"/>
              </a:rPr>
              <a:t>RedisJSON</a:t>
            </a:r>
            <a:r>
              <a:rPr lang="en-US" sz="2400" b="1" dirty="0">
                <a:cs typeface="Segoe UI" panose="020B0502040204020203" pitchFamily="34" charset="0"/>
              </a:rPr>
              <a:t> Cache: </a:t>
            </a:r>
            <a:r>
              <a:rPr lang="en-US" sz="2400" dirty="0">
                <a:cs typeface="Segoe UI" panose="020B0502040204020203" pitchFamily="34" charset="0"/>
              </a:rPr>
              <a:t>A key value store which stores </a:t>
            </a:r>
            <a:r>
              <a:rPr lang="en-US" sz="2400" dirty="0" err="1">
                <a:cs typeface="Segoe UI" panose="020B0502040204020203" pitchFamily="34" charset="0"/>
              </a:rPr>
              <a:t>tweet_id</a:t>
            </a:r>
            <a:r>
              <a:rPr lang="en-US" sz="2400" dirty="0">
                <a:cs typeface="Segoe UI" panose="020B0502040204020203" pitchFamily="34" charset="0"/>
              </a:rPr>
              <a:t> as the key and the </a:t>
            </a:r>
            <a:r>
              <a:rPr lang="en-US" sz="2400" dirty="0" err="1">
                <a:cs typeface="Segoe UI" panose="020B0502040204020203" pitchFamily="34" charset="0"/>
              </a:rPr>
              <a:t>tweet_json</a:t>
            </a:r>
            <a:r>
              <a:rPr lang="en-US" sz="2400" dirty="0">
                <a:cs typeface="Segoe UI" panose="020B0502040204020203" pitchFamily="34" charset="0"/>
              </a:rPr>
              <a:t> as the value.</a:t>
            </a:r>
            <a:endParaRPr lang="en-US" sz="2400" b="1" dirty="0">
              <a:cs typeface="Segoe UI" panose="020B0502040204020203" pitchFamily="34" charset="0"/>
            </a:endParaRPr>
          </a:p>
          <a:p>
            <a:pPr>
              <a:lnSpc>
                <a:spcPct val="100000"/>
              </a:lnSpc>
            </a:pPr>
            <a:r>
              <a:rPr lang="en-US" sz="2400" b="1" dirty="0">
                <a:cs typeface="Segoe UI" panose="020B0502040204020203" pitchFamily="34" charset="0"/>
              </a:rPr>
              <a:t>Queue Listener</a:t>
            </a:r>
            <a:r>
              <a:rPr lang="en-US" sz="2400" dirty="0">
                <a:cs typeface="Segoe UI" panose="020B0502040204020203" pitchFamily="34" charset="0"/>
              </a:rPr>
              <a:t>: Continuously polls the queue for incoming tweets. If a tweet is present, it tries to insert to the cache. If the cache is full (cache limit set to 5), it replaces the oldest tweet in the cache with  the new tweet. It also sends the new tweet to the MongoDB Queue.</a:t>
            </a:r>
          </a:p>
          <a:p>
            <a:pPr>
              <a:lnSpc>
                <a:spcPct val="100000"/>
              </a:lnSpc>
            </a:pPr>
            <a:r>
              <a:rPr lang="en-US" sz="2400" b="1" dirty="0">
                <a:cs typeface="Segoe UI" panose="020B0502040204020203" pitchFamily="34" charset="0"/>
              </a:rPr>
              <a:t>MongoDB Queue: </a:t>
            </a:r>
            <a:r>
              <a:rPr lang="en-US" sz="2400" dirty="0">
                <a:cs typeface="Segoe UI" panose="020B0502040204020203" pitchFamily="34" charset="0"/>
              </a:rPr>
              <a:t>Stores a list of tweets to be put into the database</a:t>
            </a:r>
          </a:p>
          <a:p>
            <a:pPr>
              <a:lnSpc>
                <a:spcPct val="100000"/>
              </a:lnSpc>
            </a:pPr>
            <a:r>
              <a:rPr lang="en-US" sz="2400" b="1" dirty="0">
                <a:cs typeface="Segoe UI" panose="020B0502040204020203" pitchFamily="34" charset="0"/>
              </a:rPr>
              <a:t>Mongo Queue Listener: </a:t>
            </a:r>
            <a:r>
              <a:rPr lang="en-US" sz="2400" dirty="0">
                <a:cs typeface="Segoe UI" panose="020B0502040204020203" pitchFamily="34" charset="0"/>
              </a:rPr>
              <a:t>Gets multiple tweets at once from the queue and bulk inserts it to the database. Sets the queue to an empty array.</a:t>
            </a:r>
          </a:p>
          <a:p>
            <a:pPr>
              <a:lnSpc>
                <a:spcPct val="100000"/>
              </a:lnSpc>
            </a:pPr>
            <a:r>
              <a:rPr lang="en-US" sz="2400" b="1" dirty="0">
                <a:cs typeface="Segoe UI" panose="020B0502040204020203" pitchFamily="34" charset="0"/>
              </a:rPr>
              <a:t>MongoDB:</a:t>
            </a:r>
            <a:r>
              <a:rPr lang="en-US" sz="2400" dirty="0">
                <a:cs typeface="Segoe UI" panose="020B0502040204020203" pitchFamily="34" charset="0"/>
              </a:rPr>
              <a:t> Database that persists all the data</a:t>
            </a:r>
          </a:p>
          <a:p>
            <a:pPr>
              <a:lnSpc>
                <a:spcPct val="100000"/>
              </a:lnSpc>
            </a:pPr>
            <a:r>
              <a:rPr lang="en-US" sz="2400" b="1" dirty="0">
                <a:cs typeface="Segoe UI" panose="020B0502040204020203" pitchFamily="34" charset="0"/>
              </a:rPr>
              <a:t>S3 Worker:</a:t>
            </a:r>
            <a:r>
              <a:rPr lang="en-US" sz="2400" dirty="0">
                <a:cs typeface="Segoe UI" panose="020B0502040204020203" pitchFamily="34" charset="0"/>
              </a:rPr>
              <a:t> Its only job is to upload the images to S3 Bucket</a:t>
            </a:r>
          </a:p>
          <a:p>
            <a:pPr>
              <a:lnSpc>
                <a:spcPct val="100000"/>
              </a:lnSpc>
            </a:pPr>
            <a:r>
              <a:rPr lang="en-US" sz="2400" b="1" dirty="0">
                <a:cs typeface="Segoe UI" panose="020B0502040204020203" pitchFamily="34" charset="0"/>
              </a:rPr>
              <a:t>React: </a:t>
            </a:r>
            <a:r>
              <a:rPr lang="en-US" sz="2400" dirty="0">
                <a:cs typeface="Segoe UI" panose="020B0502040204020203" pitchFamily="34" charset="0"/>
              </a:rPr>
              <a:t>A beautiful progressive web app built with a combination of material-</a:t>
            </a:r>
            <a:r>
              <a:rPr lang="en-US" sz="2400" dirty="0" err="1">
                <a:cs typeface="Segoe UI" panose="020B0502040204020203" pitchFamily="34" charset="0"/>
              </a:rPr>
              <a:t>ui</a:t>
            </a:r>
            <a:r>
              <a:rPr lang="en-US" sz="2400" dirty="0">
                <a:cs typeface="Segoe UI" panose="020B0502040204020203" pitchFamily="34" charset="0"/>
              </a:rPr>
              <a:t>, bootstrap and custom </a:t>
            </a:r>
            <a:r>
              <a:rPr lang="en-US" sz="2400" dirty="0" err="1">
                <a:cs typeface="Segoe UI" panose="020B0502040204020203" pitchFamily="34" charset="0"/>
              </a:rPr>
              <a:t>css</a:t>
            </a:r>
            <a:endParaRPr lang="en-US" sz="2400" dirty="0">
              <a:cs typeface="Segoe UI" panose="020B0502040204020203" pitchFamily="34" charset="0"/>
            </a:endParaRPr>
          </a:p>
          <a:p>
            <a:pPr marL="0" indent="0">
              <a:lnSpc>
                <a:spcPct val="100000"/>
              </a:lnSpc>
              <a:buNone/>
            </a:pPr>
            <a:endParaRPr lang="en-US" sz="2400" dirty="0">
              <a:cs typeface="Segoe UI" panose="020B0502040204020203" pitchFamily="34" charset="0"/>
            </a:endParaRPr>
          </a:p>
          <a:p>
            <a:pPr>
              <a:lnSpc>
                <a:spcPct val="100000"/>
              </a:lnSpc>
            </a:pPr>
            <a:endParaRPr lang="en-US" sz="2400" b="1" dirty="0">
              <a:cs typeface="Segoe UI" panose="020B0502040204020203" pitchFamily="34" charset="0"/>
            </a:endParaRPr>
          </a:p>
          <a:p>
            <a:pPr marL="0" indent="0">
              <a:lnSpc>
                <a:spcPct val="100000"/>
              </a:lnSpc>
              <a:buNone/>
            </a:pPr>
            <a:endParaRPr lang="en-US" sz="2400" dirty="0">
              <a:cs typeface="Segoe UI" panose="020B0502040204020203" pitchFamily="34" charset="0"/>
            </a:endParaRPr>
          </a:p>
        </p:txBody>
      </p:sp>
    </p:spTree>
    <p:extLst>
      <p:ext uri="{BB962C8B-B14F-4D97-AF65-F5344CB8AC3E}">
        <p14:creationId xmlns:p14="http://schemas.microsoft.com/office/powerpoint/2010/main" val="2919145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23F2E-39EC-4F36-BEEE-91CB0D8451D9}"/>
              </a:ext>
            </a:extLst>
          </p:cNvPr>
          <p:cNvSpPr>
            <a:spLocks noGrp="1"/>
          </p:cNvSpPr>
          <p:nvPr>
            <p:ph type="title"/>
          </p:nvPr>
        </p:nvSpPr>
        <p:spPr>
          <a:xfrm>
            <a:off x="548640" y="365125"/>
            <a:ext cx="10515600" cy="1325563"/>
          </a:xfrm>
        </p:spPr>
        <p:txBody>
          <a:bodyPr>
            <a:normAutofit/>
          </a:bodyPr>
          <a:lstStyle/>
          <a:p>
            <a:r>
              <a:rPr lang="en-US" sz="3200" b="1" dirty="0">
                <a:latin typeface="Arial Rounded MT Bold" panose="020F0704030504030204" pitchFamily="34" charset="0"/>
              </a:rPr>
              <a:t>Infrastructure</a:t>
            </a:r>
          </a:p>
        </p:txBody>
      </p:sp>
      <p:sp>
        <p:nvSpPr>
          <p:cNvPr id="3" name="Content Placeholder 2">
            <a:extLst>
              <a:ext uri="{FF2B5EF4-FFF2-40B4-BE49-F238E27FC236}">
                <a16:creationId xmlns:a16="http://schemas.microsoft.com/office/drawing/2014/main" id="{FA88E02D-2BCA-4051-8DE0-7F6C5738FAA4}"/>
              </a:ext>
            </a:extLst>
          </p:cNvPr>
          <p:cNvSpPr>
            <a:spLocks noGrp="1"/>
          </p:cNvSpPr>
          <p:nvPr>
            <p:ph idx="1"/>
          </p:nvPr>
        </p:nvSpPr>
        <p:spPr>
          <a:xfrm>
            <a:off x="548640" y="1341120"/>
            <a:ext cx="10805160" cy="4835843"/>
          </a:xfrm>
        </p:spPr>
        <p:txBody>
          <a:bodyPr>
            <a:normAutofit/>
          </a:bodyPr>
          <a:lstStyle/>
          <a:p>
            <a:r>
              <a:rPr lang="en-US" sz="2400" dirty="0">
                <a:latin typeface="Arial Rounded MT Bold" panose="020F0704030504030204" pitchFamily="34" charset="0"/>
              </a:rPr>
              <a:t>Google Cloud (GCP) with microservices running on Kubernetes managed pods</a:t>
            </a:r>
          </a:p>
          <a:p>
            <a:r>
              <a:rPr lang="en-US" sz="2400" dirty="0">
                <a:latin typeface="Arial Rounded MT Bold" panose="020F0704030504030204" pitchFamily="34" charset="0"/>
              </a:rPr>
              <a:t>AWS S3 to store and retrieve images</a:t>
            </a:r>
          </a:p>
          <a:p>
            <a:r>
              <a:rPr lang="en-US" sz="2400" dirty="0">
                <a:latin typeface="Arial Rounded MT Bold" panose="020F0704030504030204" pitchFamily="34" charset="0"/>
              </a:rPr>
              <a:t>Prometheus and Grafana pods</a:t>
            </a:r>
          </a:p>
          <a:p>
            <a:r>
              <a:rPr lang="en-US" sz="2400" dirty="0">
                <a:latin typeface="Arial Rounded MT Bold" panose="020F0704030504030204" pitchFamily="34" charset="0"/>
              </a:rPr>
              <a:t>Terraform for deployment of GCP and AWS resources and provisioning of pods</a:t>
            </a:r>
          </a:p>
          <a:p>
            <a:endParaRPr lang="en-US" sz="2400" dirty="0">
              <a:latin typeface="Arial Rounded MT Bold" panose="020F0704030504030204" pitchFamily="34" charset="0"/>
            </a:endParaRPr>
          </a:p>
          <a:p>
            <a:pPr marL="0" indent="0">
              <a:buNone/>
            </a:pPr>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2077389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4FF12-636B-44D0-BD95-C4D7C04E8545}"/>
              </a:ext>
            </a:extLst>
          </p:cNvPr>
          <p:cNvSpPr>
            <a:spLocks noGrp="1"/>
          </p:cNvSpPr>
          <p:nvPr>
            <p:ph type="title"/>
          </p:nvPr>
        </p:nvSpPr>
        <p:spPr>
          <a:xfrm>
            <a:off x="197177" y="-2521"/>
            <a:ext cx="9257907" cy="1058323"/>
          </a:xfrm>
        </p:spPr>
        <p:txBody>
          <a:bodyPr/>
          <a:lstStyle/>
          <a:p>
            <a:r>
              <a:rPr lang="en-US" dirty="0"/>
              <a:t>The Architecture looks like this:</a:t>
            </a:r>
          </a:p>
        </p:txBody>
      </p:sp>
      <p:pic>
        <p:nvPicPr>
          <p:cNvPr id="7" name="Picture 6">
            <a:extLst>
              <a:ext uri="{FF2B5EF4-FFF2-40B4-BE49-F238E27FC236}">
                <a16:creationId xmlns:a16="http://schemas.microsoft.com/office/drawing/2014/main" id="{7716FDEE-6FEF-4A9C-8E51-4EA4D09086F0}"/>
              </a:ext>
            </a:extLst>
          </p:cNvPr>
          <p:cNvPicPr>
            <a:picLocks noChangeAspect="1"/>
          </p:cNvPicPr>
          <p:nvPr/>
        </p:nvPicPr>
        <p:blipFill>
          <a:blip r:embed="rId2"/>
          <a:stretch>
            <a:fillRect/>
          </a:stretch>
        </p:blipFill>
        <p:spPr>
          <a:xfrm>
            <a:off x="197177" y="793276"/>
            <a:ext cx="10694343" cy="5942803"/>
          </a:xfrm>
          <a:prstGeom prst="rect">
            <a:avLst/>
          </a:prstGeom>
        </p:spPr>
      </p:pic>
    </p:spTree>
    <p:extLst>
      <p:ext uri="{BB962C8B-B14F-4D97-AF65-F5344CB8AC3E}">
        <p14:creationId xmlns:p14="http://schemas.microsoft.com/office/powerpoint/2010/main" val="620282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6ABC9-1B11-4EC7-9AD9-37F3FCD8AB04}"/>
              </a:ext>
            </a:extLst>
          </p:cNvPr>
          <p:cNvSpPr>
            <a:spLocks noGrp="1"/>
          </p:cNvSpPr>
          <p:nvPr>
            <p:ph type="title"/>
          </p:nvPr>
        </p:nvSpPr>
        <p:spPr>
          <a:xfrm>
            <a:off x="329938" y="0"/>
            <a:ext cx="10515600" cy="1325563"/>
          </a:xfrm>
        </p:spPr>
        <p:txBody>
          <a:bodyPr/>
          <a:lstStyle/>
          <a:p>
            <a:r>
              <a:rPr lang="en-US" dirty="0">
                <a:latin typeface="Arial Rounded MT Bold" panose="020F0704030504030204" pitchFamily="34" charset="0"/>
              </a:rPr>
              <a:t>API GATEWAY ENDPOINTS:</a:t>
            </a:r>
          </a:p>
        </p:txBody>
      </p:sp>
      <p:sp>
        <p:nvSpPr>
          <p:cNvPr id="3" name="Content Placeholder 2">
            <a:extLst>
              <a:ext uri="{FF2B5EF4-FFF2-40B4-BE49-F238E27FC236}">
                <a16:creationId xmlns:a16="http://schemas.microsoft.com/office/drawing/2014/main" id="{C0BA90EA-F458-4F33-A90D-546245109983}"/>
              </a:ext>
            </a:extLst>
          </p:cNvPr>
          <p:cNvSpPr>
            <a:spLocks noGrp="1"/>
          </p:cNvSpPr>
          <p:nvPr>
            <p:ph idx="1"/>
          </p:nvPr>
        </p:nvSpPr>
        <p:spPr>
          <a:xfrm>
            <a:off x="329938" y="1187777"/>
            <a:ext cx="11387580" cy="5401559"/>
          </a:xfrm>
        </p:spPr>
        <p:txBody>
          <a:bodyPr>
            <a:normAutofit/>
          </a:bodyPr>
          <a:lstStyle/>
          <a:p>
            <a:r>
              <a:rPr lang="en-US" sz="2000" b="1" dirty="0">
                <a:latin typeface="Segoe UI" panose="020B0502040204020203" pitchFamily="34" charset="0"/>
                <a:cs typeface="Segoe UI" panose="020B0502040204020203" pitchFamily="34" charset="0"/>
              </a:rPr>
              <a:t>/login</a:t>
            </a:r>
            <a:r>
              <a:rPr lang="en-US" sz="2000" dirty="0">
                <a:latin typeface="Segoe UI" panose="020B0502040204020203" pitchFamily="34" charset="0"/>
                <a:cs typeface="Segoe UI" panose="020B0502040204020203" pitchFamily="34" charset="0"/>
              </a:rPr>
              <a:t>  and </a:t>
            </a:r>
            <a:r>
              <a:rPr lang="en-US" sz="2000" b="1" dirty="0">
                <a:latin typeface="Segoe UI" panose="020B0502040204020203" pitchFamily="34" charset="0"/>
                <a:cs typeface="Segoe UI" panose="020B0502040204020203" pitchFamily="34" charset="0"/>
              </a:rPr>
              <a:t>/register</a:t>
            </a:r>
            <a:r>
              <a:rPr lang="en-US" sz="2000" dirty="0">
                <a:latin typeface="Segoe UI" panose="020B0502040204020203" pitchFamily="34" charset="0"/>
                <a:cs typeface="Segoe UI" panose="020B0502040204020203" pitchFamily="34" charset="0"/>
              </a:rPr>
              <a:t> allows users to login and register, respectively. Takes username and password as JSON request and returns a JWT token.</a:t>
            </a:r>
          </a:p>
          <a:p>
            <a:r>
              <a:rPr lang="en-US" sz="2000" b="1" dirty="0">
                <a:latin typeface="Segoe UI" panose="020B0502040204020203" pitchFamily="34" charset="0"/>
                <a:cs typeface="Segoe UI" panose="020B0502040204020203" pitchFamily="34" charset="0"/>
              </a:rPr>
              <a:t>/</a:t>
            </a:r>
            <a:r>
              <a:rPr lang="en-US" sz="2000" b="1" dirty="0" err="1">
                <a:latin typeface="Segoe UI" panose="020B0502040204020203" pitchFamily="34" charset="0"/>
                <a:cs typeface="Segoe UI" panose="020B0502040204020203" pitchFamily="34" charset="0"/>
              </a:rPr>
              <a:t>get_tweets</a:t>
            </a:r>
            <a:r>
              <a:rPr lang="en-US" sz="2000" b="1" dirty="0">
                <a:latin typeface="Segoe UI" panose="020B0502040204020203" pitchFamily="34" charset="0"/>
                <a:cs typeface="Segoe UI" panose="020B0502040204020203" pitchFamily="34" charset="0"/>
              </a:rPr>
              <a:t> </a:t>
            </a:r>
            <a:r>
              <a:rPr lang="en-US" sz="2000" dirty="0">
                <a:latin typeface="Segoe UI" panose="020B0502040204020203" pitchFamily="34" charset="0"/>
                <a:cs typeface="Segoe UI" panose="020B0502040204020203" pitchFamily="34" charset="0"/>
              </a:rPr>
              <a:t>:</a:t>
            </a:r>
            <a:r>
              <a:rPr lang="en-US" sz="2000" b="1" dirty="0">
                <a:latin typeface="Segoe UI" panose="020B0502040204020203" pitchFamily="34" charset="0"/>
                <a:cs typeface="Segoe UI" panose="020B0502040204020203" pitchFamily="34" charset="0"/>
              </a:rPr>
              <a:t> </a:t>
            </a:r>
            <a:r>
              <a:rPr lang="en-US" sz="2000" dirty="0">
                <a:latin typeface="Segoe UI" panose="020B0502040204020203" pitchFamily="34" charset="0"/>
                <a:cs typeface="Segoe UI" panose="020B0502040204020203" pitchFamily="34" charset="0"/>
              </a:rPr>
              <a:t> gets the list of tweets in the cache and returns them as a JSON array.</a:t>
            </a:r>
          </a:p>
          <a:p>
            <a:r>
              <a:rPr lang="en-US" sz="2000" b="1" dirty="0">
                <a:latin typeface="Segoe UI" panose="020B0502040204020203" pitchFamily="34" charset="0"/>
                <a:cs typeface="Segoe UI" panose="020B0502040204020203" pitchFamily="34" charset="0"/>
              </a:rPr>
              <a:t>/</a:t>
            </a:r>
            <a:r>
              <a:rPr lang="en-US" sz="2000" b="1" dirty="0" err="1">
                <a:latin typeface="Segoe UI" panose="020B0502040204020203" pitchFamily="34" charset="0"/>
                <a:cs typeface="Segoe UI" panose="020B0502040204020203" pitchFamily="34" charset="0"/>
              </a:rPr>
              <a:t>load_more_tweets</a:t>
            </a:r>
            <a:r>
              <a:rPr lang="en-US" sz="2000" dirty="0">
                <a:latin typeface="Segoe UI" panose="020B0502040204020203" pitchFamily="34" charset="0"/>
                <a:cs typeface="Segoe UI" panose="020B0502040204020203" pitchFamily="34" charset="0"/>
              </a:rPr>
              <a:t> : Checks if the cache is full. If not full, return no more tweets. Else, gets the remaining tweets from the database and returns it to the user sorted by </a:t>
            </a:r>
            <a:r>
              <a:rPr lang="en-US" sz="2000" dirty="0" err="1">
                <a:latin typeface="Segoe UI" panose="020B0502040204020203" pitchFamily="34" charset="0"/>
                <a:cs typeface="Segoe UI" panose="020B0502040204020203" pitchFamily="34" charset="0"/>
              </a:rPr>
              <a:t>date_posted</a:t>
            </a:r>
            <a:r>
              <a:rPr lang="en-US" sz="2000" dirty="0">
                <a:latin typeface="Segoe UI" panose="020B0502040204020203" pitchFamily="34" charset="0"/>
                <a:cs typeface="Segoe UI" panose="020B0502040204020203" pitchFamily="34" charset="0"/>
              </a:rPr>
              <a:t> newest to oldest. </a:t>
            </a:r>
          </a:p>
          <a:p>
            <a:pPr marL="0" indent="0">
              <a:buNone/>
            </a:pPr>
            <a:r>
              <a:rPr lang="en-US" sz="2000" b="1" dirty="0">
                <a:latin typeface="Segoe UI" panose="020B0502040204020203" pitchFamily="34" charset="0"/>
                <a:cs typeface="Segoe UI" panose="020B0502040204020203" pitchFamily="34" charset="0"/>
              </a:rPr>
              <a:t>Protected routes: </a:t>
            </a:r>
            <a:r>
              <a:rPr lang="en-US" sz="2000" dirty="0">
                <a:latin typeface="Segoe UI" panose="020B0502040204020203" pitchFamily="34" charset="0"/>
                <a:cs typeface="Segoe UI" panose="020B0502040204020203" pitchFamily="34" charset="0"/>
              </a:rPr>
              <a:t>(Requires a valid JWT token to access these routes)</a:t>
            </a:r>
          </a:p>
          <a:p>
            <a:r>
              <a:rPr lang="en-US" sz="2000" b="1" dirty="0">
                <a:latin typeface="Segoe UI" panose="020B0502040204020203" pitchFamily="34" charset="0"/>
                <a:cs typeface="Segoe UI" panose="020B0502040204020203" pitchFamily="34" charset="0"/>
              </a:rPr>
              <a:t>/</a:t>
            </a:r>
            <a:r>
              <a:rPr lang="en-US" sz="2000" b="1" dirty="0" err="1">
                <a:latin typeface="Segoe UI" panose="020B0502040204020203" pitchFamily="34" charset="0"/>
                <a:cs typeface="Segoe UI" panose="020B0502040204020203" pitchFamily="34" charset="0"/>
              </a:rPr>
              <a:t>new_tweet</a:t>
            </a:r>
            <a:r>
              <a:rPr lang="en-US" sz="2000" b="1" dirty="0">
                <a:latin typeface="Segoe UI" panose="020B0502040204020203" pitchFamily="34" charset="0"/>
                <a:cs typeface="Segoe UI" panose="020B0502040204020203" pitchFamily="34" charset="0"/>
              </a:rPr>
              <a:t> </a:t>
            </a:r>
            <a:r>
              <a:rPr lang="en-US" sz="2000" dirty="0">
                <a:latin typeface="Segoe UI" panose="020B0502040204020203" pitchFamily="34" charset="0"/>
                <a:cs typeface="Segoe UI" panose="020B0502040204020203" pitchFamily="34" charset="0"/>
              </a:rPr>
              <a:t>: Send the new tweet to a queue of tweets</a:t>
            </a:r>
          </a:p>
          <a:p>
            <a:r>
              <a:rPr lang="en-US" sz="2000" b="1" dirty="0">
                <a:latin typeface="Segoe UI" panose="020B0502040204020203" pitchFamily="34" charset="0"/>
                <a:cs typeface="Segoe UI" panose="020B0502040204020203" pitchFamily="34" charset="0"/>
              </a:rPr>
              <a:t>/</a:t>
            </a:r>
            <a:r>
              <a:rPr lang="en-US" sz="2000" b="1" dirty="0" err="1">
                <a:latin typeface="Segoe UI" panose="020B0502040204020203" pitchFamily="34" charset="0"/>
                <a:cs typeface="Segoe UI" panose="020B0502040204020203" pitchFamily="34" charset="0"/>
              </a:rPr>
              <a:t>delete_tweet</a:t>
            </a:r>
            <a:r>
              <a:rPr lang="en-US" sz="2000" b="1" dirty="0">
                <a:latin typeface="Segoe UI" panose="020B0502040204020203" pitchFamily="34" charset="0"/>
                <a:cs typeface="Segoe UI" panose="020B0502040204020203" pitchFamily="34" charset="0"/>
              </a:rPr>
              <a:t> </a:t>
            </a:r>
            <a:r>
              <a:rPr lang="en-US" sz="2000" dirty="0">
                <a:latin typeface="Segoe UI" panose="020B0502040204020203" pitchFamily="34" charset="0"/>
                <a:cs typeface="Segoe UI" panose="020B0502040204020203" pitchFamily="34" charset="0"/>
              </a:rPr>
              <a:t>:</a:t>
            </a:r>
            <a:r>
              <a:rPr lang="en-US" sz="2000" b="1" dirty="0">
                <a:latin typeface="Segoe UI" panose="020B0502040204020203" pitchFamily="34" charset="0"/>
                <a:cs typeface="Segoe UI" panose="020B0502040204020203" pitchFamily="34" charset="0"/>
              </a:rPr>
              <a:t> </a:t>
            </a:r>
            <a:r>
              <a:rPr lang="en-US" sz="2000" dirty="0">
                <a:latin typeface="Segoe UI" panose="020B0502040204020203" pitchFamily="34" charset="0"/>
                <a:cs typeface="Segoe UI" panose="020B0502040204020203" pitchFamily="34" charset="0"/>
              </a:rPr>
              <a:t>Deletes the tweet from both database and cache</a:t>
            </a:r>
          </a:p>
          <a:p>
            <a:r>
              <a:rPr lang="en-US" sz="2000" b="1" dirty="0">
                <a:latin typeface="Segoe UI" panose="020B0502040204020203" pitchFamily="34" charset="0"/>
                <a:cs typeface="Segoe UI" panose="020B0502040204020203" pitchFamily="34" charset="0"/>
              </a:rPr>
              <a:t>/tweets/&lt;id&gt; </a:t>
            </a:r>
            <a:r>
              <a:rPr lang="en-US" sz="2000" dirty="0">
                <a:latin typeface="Segoe UI" panose="020B0502040204020203" pitchFamily="34" charset="0"/>
                <a:cs typeface="Segoe UI" panose="020B0502040204020203" pitchFamily="34" charset="0"/>
              </a:rPr>
              <a:t>: Get all the tweets posted by a user</a:t>
            </a:r>
          </a:p>
          <a:p>
            <a:r>
              <a:rPr lang="en-US" sz="2000" b="1" dirty="0">
                <a:latin typeface="Segoe UI" panose="020B0502040204020203" pitchFamily="34" charset="0"/>
                <a:cs typeface="Segoe UI" panose="020B0502040204020203" pitchFamily="34" charset="0"/>
              </a:rPr>
              <a:t>/</a:t>
            </a:r>
            <a:r>
              <a:rPr lang="en-US" sz="2000" b="1" dirty="0" err="1">
                <a:latin typeface="Segoe UI" panose="020B0502040204020203" pitchFamily="34" charset="0"/>
                <a:cs typeface="Segoe UI" panose="020B0502040204020203" pitchFamily="34" charset="0"/>
              </a:rPr>
              <a:t>get_tweets_by_filter</a:t>
            </a:r>
            <a:r>
              <a:rPr lang="en-US" sz="2000" b="1" dirty="0">
                <a:latin typeface="Segoe UI" panose="020B0502040204020203" pitchFamily="34" charset="0"/>
                <a:cs typeface="Segoe UI" panose="020B0502040204020203" pitchFamily="34" charset="0"/>
              </a:rPr>
              <a:t> </a:t>
            </a:r>
            <a:r>
              <a:rPr lang="en-US" sz="2000" dirty="0">
                <a:latin typeface="Segoe UI" panose="020B0502040204020203" pitchFamily="34" charset="0"/>
                <a:cs typeface="Segoe UI" panose="020B0502040204020203" pitchFamily="34" charset="0"/>
              </a:rPr>
              <a:t>Ability to search the username or content</a:t>
            </a:r>
            <a:endParaRPr lang="en-US" sz="2000" b="1" dirty="0">
              <a:latin typeface="Segoe UI" panose="020B0502040204020203" pitchFamily="34" charset="0"/>
              <a:cs typeface="Segoe UI" panose="020B0502040204020203" pitchFamily="34" charset="0"/>
            </a:endParaRPr>
          </a:p>
          <a:p>
            <a:r>
              <a:rPr lang="en-US" sz="2000" b="1" dirty="0">
                <a:latin typeface="Segoe UI" panose="020B0502040204020203" pitchFamily="34" charset="0"/>
                <a:cs typeface="Segoe UI" panose="020B0502040204020203" pitchFamily="34" charset="0"/>
              </a:rPr>
              <a:t>/</a:t>
            </a:r>
            <a:r>
              <a:rPr lang="en-US" sz="2000" b="1" dirty="0" err="1">
                <a:latin typeface="Segoe UI" panose="020B0502040204020203" pitchFamily="34" charset="0"/>
                <a:cs typeface="Segoe UI" panose="020B0502040204020203" pitchFamily="34" charset="0"/>
              </a:rPr>
              <a:t>like_a_tweet</a:t>
            </a:r>
            <a:r>
              <a:rPr lang="en-US" sz="2000" b="1" dirty="0">
                <a:latin typeface="Segoe UI" panose="020B0502040204020203" pitchFamily="34" charset="0"/>
                <a:cs typeface="Segoe UI" panose="020B0502040204020203" pitchFamily="34" charset="0"/>
              </a:rPr>
              <a:t> </a:t>
            </a:r>
            <a:endParaRPr lang="en-US" sz="2000" dirty="0">
              <a:latin typeface="Segoe UI" panose="020B0502040204020203" pitchFamily="34" charset="0"/>
              <a:cs typeface="Segoe UI" panose="020B0502040204020203" pitchFamily="34" charset="0"/>
            </a:endParaRPr>
          </a:p>
          <a:p>
            <a:r>
              <a:rPr lang="en-US" sz="2000" b="1" dirty="0">
                <a:latin typeface="Segoe UI" panose="020B0502040204020203" pitchFamily="34" charset="0"/>
                <a:cs typeface="Segoe UI" panose="020B0502040204020203" pitchFamily="34" charset="0"/>
              </a:rPr>
              <a:t>/</a:t>
            </a:r>
            <a:r>
              <a:rPr lang="en-US" sz="2000" b="1" dirty="0" err="1">
                <a:latin typeface="Segoe UI" panose="020B0502040204020203" pitchFamily="34" charset="0"/>
                <a:cs typeface="Segoe UI" panose="020B0502040204020203" pitchFamily="34" charset="0"/>
              </a:rPr>
              <a:t>unlike_a_tweet</a:t>
            </a:r>
            <a:r>
              <a:rPr lang="en-US" sz="2000" b="1" dirty="0">
                <a:latin typeface="Segoe UI" panose="020B0502040204020203" pitchFamily="34" charset="0"/>
                <a:cs typeface="Segoe UI" panose="020B0502040204020203" pitchFamily="34" charset="0"/>
              </a:rPr>
              <a:t> </a:t>
            </a:r>
          </a:p>
          <a:p>
            <a:r>
              <a:rPr lang="en-US" sz="2000" b="1" dirty="0">
                <a:latin typeface="Segoe UI" panose="020B0502040204020203" pitchFamily="34" charset="0"/>
                <a:cs typeface="Segoe UI" panose="020B0502040204020203" pitchFamily="34" charset="0"/>
              </a:rPr>
              <a:t>/</a:t>
            </a:r>
            <a:r>
              <a:rPr lang="en-US" sz="2000" b="1" dirty="0" err="1">
                <a:latin typeface="Segoe UI" panose="020B0502040204020203" pitchFamily="34" charset="0"/>
                <a:cs typeface="Segoe UI" panose="020B0502040204020203" pitchFamily="34" charset="0"/>
              </a:rPr>
              <a:t>add_a_comment</a:t>
            </a:r>
            <a:endParaRPr lang="en-US" sz="2000" b="1" dirty="0">
              <a:latin typeface="Segoe UI" panose="020B0502040204020203" pitchFamily="34" charset="0"/>
              <a:cs typeface="Segoe UI" panose="020B0502040204020203" pitchFamily="34" charset="0"/>
            </a:endParaRPr>
          </a:p>
          <a:p>
            <a:pPr marL="0" indent="0">
              <a:buNone/>
            </a:pPr>
            <a:endParaRPr lang="en-US" sz="2000" b="1" dirty="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79299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7742C-0FC7-4B52-940D-2CE4F2844E40}"/>
              </a:ext>
            </a:extLst>
          </p:cNvPr>
          <p:cNvSpPr>
            <a:spLocks noGrp="1"/>
          </p:cNvSpPr>
          <p:nvPr>
            <p:ph type="title"/>
          </p:nvPr>
        </p:nvSpPr>
        <p:spPr>
          <a:xfrm>
            <a:off x="167640" y="80645"/>
            <a:ext cx="8387080" cy="478155"/>
          </a:xfrm>
        </p:spPr>
        <p:txBody>
          <a:bodyPr>
            <a:normAutofit fontScale="90000"/>
          </a:bodyPr>
          <a:lstStyle/>
          <a:p>
            <a:r>
              <a:rPr lang="en-US" dirty="0"/>
              <a:t>Queue Listener</a:t>
            </a:r>
          </a:p>
        </p:txBody>
      </p:sp>
      <p:pic>
        <p:nvPicPr>
          <p:cNvPr id="5" name="Content Placeholder 4">
            <a:extLst>
              <a:ext uri="{FF2B5EF4-FFF2-40B4-BE49-F238E27FC236}">
                <a16:creationId xmlns:a16="http://schemas.microsoft.com/office/drawing/2014/main" id="{3A0025DD-52A4-45B5-A476-3077CD642E7F}"/>
              </a:ext>
            </a:extLst>
          </p:cNvPr>
          <p:cNvPicPr>
            <a:picLocks noGrp="1" noChangeAspect="1"/>
          </p:cNvPicPr>
          <p:nvPr>
            <p:ph idx="1"/>
          </p:nvPr>
        </p:nvPicPr>
        <p:blipFill>
          <a:blip r:embed="rId2"/>
          <a:stretch>
            <a:fillRect/>
          </a:stretch>
        </p:blipFill>
        <p:spPr>
          <a:xfrm>
            <a:off x="167640" y="558799"/>
            <a:ext cx="11597640" cy="6218555"/>
          </a:xfrm>
        </p:spPr>
      </p:pic>
    </p:spTree>
    <p:extLst>
      <p:ext uri="{BB962C8B-B14F-4D97-AF65-F5344CB8AC3E}">
        <p14:creationId xmlns:p14="http://schemas.microsoft.com/office/powerpoint/2010/main" val="230335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46520-6E9A-4932-8746-C02509CBDB6D}"/>
              </a:ext>
            </a:extLst>
          </p:cNvPr>
          <p:cNvSpPr>
            <a:spLocks noGrp="1"/>
          </p:cNvSpPr>
          <p:nvPr>
            <p:ph type="title"/>
          </p:nvPr>
        </p:nvSpPr>
        <p:spPr>
          <a:xfrm>
            <a:off x="173913" y="365125"/>
            <a:ext cx="10515600" cy="1325563"/>
          </a:xfrm>
        </p:spPr>
        <p:txBody>
          <a:bodyPr/>
          <a:lstStyle/>
          <a:p>
            <a:r>
              <a:rPr lang="en-US" dirty="0"/>
              <a:t>MongoDB Queue Worker</a:t>
            </a:r>
          </a:p>
        </p:txBody>
      </p:sp>
      <p:pic>
        <p:nvPicPr>
          <p:cNvPr id="5" name="Content Placeholder 4">
            <a:extLst>
              <a:ext uri="{FF2B5EF4-FFF2-40B4-BE49-F238E27FC236}">
                <a16:creationId xmlns:a16="http://schemas.microsoft.com/office/drawing/2014/main" id="{F14D1C36-A36D-4CC5-A813-044315A12D1C}"/>
              </a:ext>
            </a:extLst>
          </p:cNvPr>
          <p:cNvPicPr>
            <a:picLocks noGrp="1" noChangeAspect="1"/>
          </p:cNvPicPr>
          <p:nvPr>
            <p:ph idx="1"/>
          </p:nvPr>
        </p:nvPicPr>
        <p:blipFill>
          <a:blip r:embed="rId2"/>
          <a:stretch>
            <a:fillRect/>
          </a:stretch>
        </p:blipFill>
        <p:spPr>
          <a:xfrm>
            <a:off x="173913" y="1818640"/>
            <a:ext cx="12018087" cy="4521200"/>
          </a:xfrm>
        </p:spPr>
      </p:pic>
    </p:spTree>
    <p:extLst>
      <p:ext uri="{BB962C8B-B14F-4D97-AF65-F5344CB8AC3E}">
        <p14:creationId xmlns:p14="http://schemas.microsoft.com/office/powerpoint/2010/main" val="3901411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B698-710E-4D07-BF4C-F7223E3807A3}"/>
              </a:ext>
            </a:extLst>
          </p:cNvPr>
          <p:cNvSpPr>
            <a:spLocks noGrp="1"/>
          </p:cNvSpPr>
          <p:nvPr>
            <p:ph type="title"/>
          </p:nvPr>
        </p:nvSpPr>
        <p:spPr>
          <a:xfrm>
            <a:off x="439778" y="228083"/>
            <a:ext cx="8467645" cy="498475"/>
          </a:xfrm>
        </p:spPr>
        <p:txBody>
          <a:bodyPr>
            <a:normAutofit fontScale="90000"/>
          </a:bodyPr>
          <a:lstStyle/>
          <a:p>
            <a:r>
              <a:rPr lang="en-US" dirty="0"/>
              <a:t>S3 Worker</a:t>
            </a:r>
          </a:p>
        </p:txBody>
      </p:sp>
      <p:pic>
        <p:nvPicPr>
          <p:cNvPr id="9" name="Content Placeholder 8">
            <a:extLst>
              <a:ext uri="{FF2B5EF4-FFF2-40B4-BE49-F238E27FC236}">
                <a16:creationId xmlns:a16="http://schemas.microsoft.com/office/drawing/2014/main" id="{FCE456AD-2A48-4403-B823-7AEFC43F9303}"/>
              </a:ext>
            </a:extLst>
          </p:cNvPr>
          <p:cNvPicPr>
            <a:picLocks noGrp="1" noChangeAspect="1"/>
          </p:cNvPicPr>
          <p:nvPr>
            <p:ph idx="1"/>
          </p:nvPr>
        </p:nvPicPr>
        <p:blipFill>
          <a:blip r:embed="rId2"/>
          <a:stretch>
            <a:fillRect/>
          </a:stretch>
        </p:blipFill>
        <p:spPr>
          <a:xfrm>
            <a:off x="609601" y="855650"/>
            <a:ext cx="8128000" cy="5774267"/>
          </a:xfrm>
        </p:spPr>
      </p:pic>
    </p:spTree>
    <p:extLst>
      <p:ext uri="{BB962C8B-B14F-4D97-AF65-F5344CB8AC3E}">
        <p14:creationId xmlns:p14="http://schemas.microsoft.com/office/powerpoint/2010/main" val="1178052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590</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Rounded MT Bold</vt:lpstr>
      <vt:lpstr>Calibri</vt:lpstr>
      <vt:lpstr>Calibri Light</vt:lpstr>
      <vt:lpstr>Segoe UI</vt:lpstr>
      <vt:lpstr>Office Theme</vt:lpstr>
      <vt:lpstr>Twitter clone Progressive Web Application  </vt:lpstr>
      <vt:lpstr>Highlights</vt:lpstr>
      <vt:lpstr>Microservices (9)</vt:lpstr>
      <vt:lpstr>Infrastructure</vt:lpstr>
      <vt:lpstr>The Architecture looks like this:</vt:lpstr>
      <vt:lpstr>API GATEWAY ENDPOINTS:</vt:lpstr>
      <vt:lpstr>Queue Listener</vt:lpstr>
      <vt:lpstr>MongoDB Queue Worker</vt:lpstr>
      <vt:lpstr>S3 Worker</vt:lpstr>
      <vt:lpstr>Screenshot – Login/Signup</vt:lpstr>
      <vt:lpstr>Screenshot - Homepage</vt:lpstr>
      <vt:lpstr>Image example</vt:lpstr>
      <vt:lpstr>Profile page</vt:lpstr>
      <vt:lpstr>Comments</vt:lpstr>
      <vt:lpstr>Mobile Mode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clone Progressive Web Application</dc:title>
  <dc:creator>Vikram MVK</dc:creator>
  <cp:lastModifiedBy>Vikram MVK</cp:lastModifiedBy>
  <cp:revision>21</cp:revision>
  <dcterms:created xsi:type="dcterms:W3CDTF">2020-12-14T00:37:00Z</dcterms:created>
  <dcterms:modified xsi:type="dcterms:W3CDTF">2020-12-14T18:06:06Z</dcterms:modified>
</cp:coreProperties>
</file>