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handoutMasterIdLst>
    <p:handoutMasterId r:id="rId41"/>
  </p:handoutMasterIdLst>
  <p:sldIdLst>
    <p:sldId id="256" r:id="rId2"/>
    <p:sldId id="286" r:id="rId3"/>
    <p:sldId id="277" r:id="rId4"/>
    <p:sldId id="265" r:id="rId5"/>
    <p:sldId id="276" r:id="rId6"/>
    <p:sldId id="266" r:id="rId7"/>
    <p:sldId id="289" r:id="rId8"/>
    <p:sldId id="267" r:id="rId9"/>
    <p:sldId id="269" r:id="rId10"/>
    <p:sldId id="278" r:id="rId11"/>
    <p:sldId id="279" r:id="rId12"/>
    <p:sldId id="280" r:id="rId13"/>
    <p:sldId id="281" r:id="rId14"/>
    <p:sldId id="282" r:id="rId15"/>
    <p:sldId id="283" r:id="rId16"/>
    <p:sldId id="284" r:id="rId17"/>
    <p:sldId id="285" r:id="rId18"/>
    <p:sldId id="290" r:id="rId19"/>
    <p:sldId id="287" r:id="rId20"/>
    <p:sldId id="288" r:id="rId21"/>
    <p:sldId id="292" r:id="rId22"/>
    <p:sldId id="291" r:id="rId23"/>
    <p:sldId id="297" r:id="rId24"/>
    <p:sldId id="293" r:id="rId25"/>
    <p:sldId id="294" r:id="rId26"/>
    <p:sldId id="295" r:id="rId27"/>
    <p:sldId id="296" r:id="rId28"/>
    <p:sldId id="299" r:id="rId29"/>
    <p:sldId id="300" r:id="rId30"/>
    <p:sldId id="298" r:id="rId31"/>
    <p:sldId id="301" r:id="rId32"/>
    <p:sldId id="302" r:id="rId33"/>
    <p:sldId id="303" r:id="rId34"/>
    <p:sldId id="304" r:id="rId35"/>
    <p:sldId id="306" r:id="rId36"/>
    <p:sldId id="305" r:id="rId37"/>
    <p:sldId id="307" r:id="rId38"/>
    <p:sldId id="27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63" d="100"/>
          <a:sy n="63" d="100"/>
        </p:scale>
        <p:origin x="804" y="5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683519332971953E-2"/>
          <c:y val="3.1390087928353225E-2"/>
          <c:w val="0.43396019961663768"/>
          <c:h val="0.82724478934035806"/>
        </c:manualLayout>
      </c:layout>
      <c:barChart>
        <c:barDir val="col"/>
        <c:grouping val="clustered"/>
        <c:varyColors val="0"/>
        <c:ser>
          <c:idx val="0"/>
          <c:order val="0"/>
          <c:tx>
            <c:strRef>
              <c:f>Sheet1!$B$1</c:f>
              <c:strCache>
                <c:ptCount val="1"/>
                <c:pt idx="0">
                  <c:v>no_of_orders</c:v>
                </c:pt>
              </c:strCache>
            </c:strRef>
          </c:tx>
          <c:spPr>
            <a:solidFill>
              <a:schemeClr val="accent1"/>
            </a:solidFill>
            <a:ln>
              <a:noFill/>
            </a:ln>
            <a:effectLst/>
          </c:spPr>
          <c:invertIfNegative val="0"/>
          <c:cat>
            <c:strRef>
              <c:f>Sheet1!$A$1:$A$4</c:f>
              <c:strCache>
                <c:ptCount val="4"/>
                <c:pt idx="0">
                  <c:v>Technology</c:v>
                </c:pt>
                <c:pt idx="1">
                  <c:v>Furniture</c:v>
                </c:pt>
                <c:pt idx="2">
                  <c:v>Office Supplies </c:v>
                </c:pt>
                <c:pt idx="3">
                  <c:v>Technology</c:v>
                </c:pt>
              </c:strCache>
            </c:strRef>
          </c:cat>
          <c:val>
            <c:numRef>
              <c:f>Sheet1!$B$2:$B$4</c:f>
              <c:numCache>
                <c:formatCode>General</c:formatCode>
                <c:ptCount val="3"/>
                <c:pt idx="0">
                  <c:v>12</c:v>
                </c:pt>
                <c:pt idx="1">
                  <c:v>10</c:v>
                </c:pt>
                <c:pt idx="2">
                  <c:v>9</c:v>
                </c:pt>
              </c:numCache>
            </c:numRef>
          </c:val>
          <c:extLst>
            <c:ext xmlns:c16="http://schemas.microsoft.com/office/drawing/2014/chart" uri="{C3380CC4-5D6E-409C-BE32-E72D297353CC}">
              <c16:uniqueId val="{00000000-1C9D-44A7-AD1A-DD87EBD66506}"/>
            </c:ext>
          </c:extLst>
        </c:ser>
        <c:dLbls>
          <c:showLegendKey val="0"/>
          <c:showVal val="0"/>
          <c:showCatName val="0"/>
          <c:showSerName val="0"/>
          <c:showPercent val="0"/>
          <c:showBubbleSize val="0"/>
        </c:dLbls>
        <c:gapWidth val="219"/>
        <c:axId val="738190072"/>
        <c:axId val="738188112"/>
      </c:barChart>
      <c:catAx>
        <c:axId val="738190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8188112"/>
        <c:crosses val="autoZero"/>
        <c:auto val="1"/>
        <c:lblAlgn val="ctr"/>
        <c:lblOffset val="100"/>
        <c:noMultiLvlLbl val="0"/>
      </c:catAx>
      <c:valAx>
        <c:axId val="738188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8190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6462035396746446"/>
          <c:y val="1.84510574550007E-2"/>
          <c:w val="0.43396019961663768"/>
          <c:h val="0.82724478934035806"/>
        </c:manualLayout>
      </c:layout>
      <c:pieChart>
        <c:varyColors val="1"/>
        <c:ser>
          <c:idx val="0"/>
          <c:order val="0"/>
          <c:tx>
            <c:strRef>
              <c:f>Sheet1!$B$1</c:f>
              <c:strCache>
                <c:ptCount val="1"/>
                <c:pt idx="0">
                  <c:v>no_of_orders</c:v>
                </c:pt>
              </c:strCache>
            </c:strRef>
          </c:tx>
          <c:dPt>
            <c:idx val="0"/>
            <c:bubble3D val="0"/>
            <c:spPr>
              <a:solidFill>
                <a:schemeClr val="accent1"/>
              </a:solidFill>
              <a:ln>
                <a:noFill/>
              </a:ln>
              <a:effectLst/>
            </c:spPr>
            <c:extLst>
              <c:ext xmlns:c16="http://schemas.microsoft.com/office/drawing/2014/chart" uri="{C3380CC4-5D6E-409C-BE32-E72D297353CC}">
                <c16:uniqueId val="{00000001-FDF0-4A4B-8738-98610F83BBDD}"/>
              </c:ext>
            </c:extLst>
          </c:dPt>
          <c:dPt>
            <c:idx val="1"/>
            <c:bubble3D val="0"/>
            <c:spPr>
              <a:solidFill>
                <a:schemeClr val="accent2"/>
              </a:solidFill>
              <a:ln>
                <a:noFill/>
              </a:ln>
              <a:effectLst/>
            </c:spPr>
            <c:extLst>
              <c:ext xmlns:c16="http://schemas.microsoft.com/office/drawing/2014/chart" uri="{C3380CC4-5D6E-409C-BE32-E72D297353CC}">
                <c16:uniqueId val="{00000003-FDF0-4A4B-8738-98610F83BBDD}"/>
              </c:ext>
            </c:extLst>
          </c:dPt>
          <c:dPt>
            <c:idx val="2"/>
            <c:bubble3D val="0"/>
            <c:spPr>
              <a:solidFill>
                <a:schemeClr val="accent3"/>
              </a:solidFill>
              <a:ln>
                <a:noFill/>
              </a:ln>
              <a:effectLst/>
            </c:spPr>
            <c:extLst>
              <c:ext xmlns:c16="http://schemas.microsoft.com/office/drawing/2014/chart" uri="{C3380CC4-5D6E-409C-BE32-E72D297353CC}">
                <c16:uniqueId val="{00000005-FDF0-4A4B-8738-98610F83BBD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Sheet1!$A$1:$A$4</c:f>
              <c:strCache>
                <c:ptCount val="4"/>
                <c:pt idx="0">
                  <c:v>Technology</c:v>
                </c:pt>
                <c:pt idx="1">
                  <c:v>Furniture</c:v>
                </c:pt>
                <c:pt idx="2">
                  <c:v>Office Supplies </c:v>
                </c:pt>
                <c:pt idx="3">
                  <c:v>Technology</c:v>
                </c:pt>
              </c:strCache>
            </c:strRef>
          </c:cat>
          <c:val>
            <c:numRef>
              <c:f>Sheet1!$B$2:$B$4</c:f>
              <c:numCache>
                <c:formatCode>General</c:formatCode>
                <c:ptCount val="3"/>
                <c:pt idx="0">
                  <c:v>12</c:v>
                </c:pt>
                <c:pt idx="1">
                  <c:v>10</c:v>
                </c:pt>
                <c:pt idx="2">
                  <c:v>9</c:v>
                </c:pt>
              </c:numCache>
            </c:numRef>
          </c:val>
          <c:extLst>
            <c:ext xmlns:c16="http://schemas.microsoft.com/office/drawing/2014/chart" uri="{C3380CC4-5D6E-409C-BE32-E72D297353CC}">
              <c16:uniqueId val="{00000000-FFDB-40D6-84BB-78A5EFC50F25}"/>
            </c:ext>
          </c:extLst>
        </c:ser>
        <c:dLbls>
          <c:showLegendKey val="0"/>
          <c:showVal val="0"/>
          <c:showCatName val="0"/>
          <c:showSerName val="0"/>
          <c:showPercent val="0"/>
          <c:showBubbleSize val="0"/>
          <c:showLeaderLines val="1"/>
        </c:dLbls>
        <c:firstSliceAng val="0"/>
      </c:pieChart>
      <c:spPr>
        <a:noFill/>
        <a:ln>
          <a:noFill/>
        </a:ln>
        <a:effectLst/>
      </c:spPr>
    </c:plotArea>
    <c:legend>
      <c:legendPos val="t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6/16/2024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6/16/2024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7" name="Rectangle 6">
            <a:extLst>
              <a:ext uri="{FF2B5EF4-FFF2-40B4-BE49-F238E27FC236}">
                <a16:creationId xmlns:a16="http://schemas.microsoft.com/office/drawing/2014/main" id="{65C163D9-6D26-6A7E-C8B6-90D7797A85CC}"/>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D9DFE23-C909-A372-21B6-BC775A32FC82}"/>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611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6/16/2024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64545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044000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1423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6/16/2024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4248803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CC0096-1860-4642-9CD2-0079EA5E7CD1}" type="datetimeFigureOut">
              <a:rPr lang="en-US" smtClean="0"/>
              <a:pPr/>
              <a:t>6/16/2024</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13988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CC0096-1860-4642-9CD2-0079EA5E7CD1}" type="datetimeFigureOut">
              <a:rPr lang="en-US" smtClean="0"/>
              <a:pPr/>
              <a:t>6/16/2024</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908768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297447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9471000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6/16/2024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7CC0096-1860-4642-9CD2-0079EA5E7CD1}"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763674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0095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0497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6/16/2024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8931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CC0096-1860-4642-9CD2-0079EA5E7CD1}" type="datetimeFigureOut">
              <a:rPr lang="en-US" smtClean="0"/>
              <a:t>6/16/2024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74698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CC0096-1860-4642-9CD2-0079EA5E7CD1}" type="datetimeFigureOut">
              <a:rPr lang="en-US" smtClean="0"/>
              <a:t>6/16/2024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1729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CC0096-1860-4642-9CD2-0079EA5E7CD1}" type="datetimeFigureOut">
              <a:rPr lang="en-US" smtClean="0"/>
              <a:t>6/16/2024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1590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a:extLst>
              <a:ext uri="{FF2B5EF4-FFF2-40B4-BE49-F238E27FC236}">
                <a16:creationId xmlns:a16="http://schemas.microsoft.com/office/drawing/2014/main" id="{3D765013-D563-6317-1766-B74437E76675}"/>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75765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CC0096-1860-4642-9CD2-0079EA5E7CD1}" type="datetimeFigureOut">
              <a:rPr lang="en-US" smtClean="0"/>
              <a:pPr/>
              <a:t>6/16/2024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885485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56"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tableau.com/app/discover" TargetMode="External"/><Relationship Id="rId2" Type="http://schemas.openxmlformats.org/officeDocument/2006/relationships/hyperlink" Target="https://www.tableau.com/products/desktop/downlo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84785"/>
            <a:ext cx="10058400" cy="1440159"/>
          </a:xfrm>
        </p:spPr>
        <p:txBody>
          <a:bodyPr/>
          <a:lstStyle/>
          <a:p>
            <a:r>
              <a:rPr lang="en-IN" dirty="0"/>
              <a:t>Tableau For Data Analytics</a:t>
            </a:r>
            <a:endParaRPr dirty="0"/>
          </a:p>
        </p:txBody>
      </p:sp>
      <p:sp>
        <p:nvSpPr>
          <p:cNvPr id="3" name="Subtitle 2"/>
          <p:cNvSpPr>
            <a:spLocks noGrp="1"/>
          </p:cNvSpPr>
          <p:nvPr>
            <p:ph type="subTitle" idx="1"/>
          </p:nvPr>
        </p:nvSpPr>
        <p:spPr>
          <a:xfrm>
            <a:off x="1066800" y="3284984"/>
            <a:ext cx="10058400" cy="504056"/>
          </a:xfrm>
        </p:spPr>
        <p:txBody>
          <a:bodyPr/>
          <a:lstStyle/>
          <a:p>
            <a:r>
              <a:rPr lang="en-IN" dirty="0"/>
              <a:t>Zero to hero by Namaste SQL</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8050"/>
          </a:xfrm>
        </p:spPr>
        <p:txBody>
          <a:bodyPr/>
          <a:lstStyle/>
          <a:p>
            <a:r>
              <a:rPr lang="en-IN" b="1" dirty="0">
                <a:solidFill>
                  <a:schemeClr val="accent2"/>
                </a:solidFill>
                <a:latin typeface="Arial" panose="020B0604020202020204" pitchFamily="34" charset="0"/>
                <a:cs typeface="Arial" panose="020B0604020202020204" pitchFamily="34" charset="0"/>
              </a:rPr>
              <a:t>Tableau Ecosystem</a:t>
            </a:r>
            <a:endParaRPr b="1" dirty="0">
              <a:solidFill>
                <a:schemeClr val="accent2"/>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E6D86F39-1D10-4596-C7A1-CA152BAD4074}"/>
              </a:ext>
            </a:extLst>
          </p:cNvPr>
          <p:cNvSpPr>
            <a:spLocks noGrp="1"/>
          </p:cNvSpPr>
          <p:nvPr>
            <p:ph idx="1"/>
          </p:nvPr>
        </p:nvSpPr>
        <p:spPr>
          <a:xfrm>
            <a:off x="1103312" y="1340768"/>
            <a:ext cx="8946541" cy="4907631"/>
          </a:xfrm>
        </p:spPr>
        <p:txBody>
          <a:bodyPr>
            <a:normAutofit/>
          </a:bodyPr>
          <a:lstStyle/>
          <a:p>
            <a:pPr marL="0" indent="0">
              <a:buNone/>
            </a:pPr>
            <a:r>
              <a:rPr lang="en-US" sz="2400" dirty="0">
                <a:latin typeface="Arial" panose="020B0604020202020204" pitchFamily="34" charset="0"/>
                <a:cs typeface="Arial" panose="020B0604020202020204" pitchFamily="34" charset="0"/>
              </a:rPr>
              <a:t>Tableau offers a variety of products tailored to different needs and use cases in data visualization and business intelligence. Here are the main product offerings from Tableau</a:t>
            </a:r>
          </a:p>
          <a:p>
            <a:pPr marL="457200" indent="-457200">
              <a:buFont typeface="+mj-lt"/>
              <a:buAutoNum type="arabicPeriod"/>
            </a:pPr>
            <a:r>
              <a:rPr lang="en-US" sz="2400" dirty="0">
                <a:latin typeface="Arial" panose="020B0604020202020204" pitchFamily="34" charset="0"/>
                <a:cs typeface="Arial" panose="020B0604020202020204" pitchFamily="34" charset="0"/>
              </a:rPr>
              <a:t>Tableau Desktop Public</a:t>
            </a:r>
          </a:p>
          <a:p>
            <a:pPr marL="457200" indent="-457200">
              <a:buFont typeface="+mj-lt"/>
              <a:buAutoNum type="arabicPeriod"/>
            </a:pPr>
            <a:r>
              <a:rPr lang="en-US" sz="2400" dirty="0">
                <a:latin typeface="Arial" panose="020B0604020202020204" pitchFamily="34" charset="0"/>
                <a:cs typeface="Arial" panose="020B0604020202020204" pitchFamily="34" charset="0"/>
              </a:rPr>
              <a:t>Tableau Desktop Professional </a:t>
            </a:r>
          </a:p>
          <a:p>
            <a:pPr marL="457200" indent="-457200">
              <a:buFont typeface="+mj-lt"/>
              <a:buAutoNum type="arabicPeriod"/>
            </a:pPr>
            <a:r>
              <a:rPr lang="en-US" sz="2400" dirty="0">
                <a:latin typeface="Arial" panose="020B0604020202020204" pitchFamily="34" charset="0"/>
                <a:cs typeface="Arial" panose="020B0604020202020204" pitchFamily="34" charset="0"/>
              </a:rPr>
              <a:t>Tableau Server</a:t>
            </a:r>
          </a:p>
          <a:p>
            <a:pPr marL="457200" indent="-457200">
              <a:buFont typeface="+mj-lt"/>
              <a:buAutoNum type="arabicPeriod"/>
            </a:pPr>
            <a:r>
              <a:rPr lang="en-US" sz="2400" dirty="0">
                <a:latin typeface="Arial" panose="020B0604020202020204" pitchFamily="34" charset="0"/>
                <a:cs typeface="Arial" panose="020B0604020202020204" pitchFamily="34" charset="0"/>
              </a:rPr>
              <a:t>Tableau Online</a:t>
            </a:r>
          </a:p>
          <a:p>
            <a:pPr marL="457200" indent="-457200">
              <a:buFont typeface="+mj-lt"/>
              <a:buAutoNum type="arabicPeriod"/>
            </a:pPr>
            <a:r>
              <a:rPr lang="en-IN" sz="2400" dirty="0">
                <a:latin typeface="Arial" panose="020B0604020202020204" pitchFamily="34" charset="0"/>
                <a:cs typeface="Arial" panose="020B0604020202020204" pitchFamily="34" charset="0"/>
              </a:rPr>
              <a:t>Tableau Reader</a:t>
            </a:r>
          </a:p>
          <a:p>
            <a:pPr marL="457200" indent="-457200">
              <a:buFont typeface="+mj-lt"/>
              <a:buAutoNum type="arabicPeriod"/>
            </a:pPr>
            <a:r>
              <a:rPr lang="en-US" sz="2400" dirty="0">
                <a:latin typeface="Arial" panose="020B0604020202020204" pitchFamily="34" charset="0"/>
                <a:cs typeface="Arial" panose="020B0604020202020204" pitchFamily="34" charset="0"/>
              </a:rPr>
              <a:t>Tableau Prep</a:t>
            </a:r>
          </a:p>
          <a:p>
            <a:pPr marL="457200" indent="-457200">
              <a:buFont typeface="+mj-lt"/>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821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8050"/>
          </a:xfrm>
        </p:spPr>
        <p:txBody>
          <a:bodyPr/>
          <a:lstStyle/>
          <a:p>
            <a:r>
              <a:rPr lang="en-IN" sz="3600" b="1" dirty="0">
                <a:solidFill>
                  <a:schemeClr val="accent2"/>
                </a:solidFill>
                <a:latin typeface="Arial" panose="020B0604020202020204" pitchFamily="34" charset="0"/>
                <a:cs typeface="Arial" panose="020B0604020202020204" pitchFamily="34" charset="0"/>
              </a:rPr>
              <a:t>Download and install Tableau Desktop</a:t>
            </a:r>
            <a:endParaRPr sz="3600" b="1" dirty="0">
              <a:solidFill>
                <a:schemeClr val="accent2"/>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E6D86F39-1D10-4596-C7A1-CA152BAD4074}"/>
              </a:ext>
            </a:extLst>
          </p:cNvPr>
          <p:cNvSpPr>
            <a:spLocks noGrp="1"/>
          </p:cNvSpPr>
          <p:nvPr>
            <p:ph idx="1"/>
          </p:nvPr>
        </p:nvSpPr>
        <p:spPr>
          <a:xfrm>
            <a:off x="1103312" y="1340768"/>
            <a:ext cx="8946541" cy="4907631"/>
          </a:xfrm>
        </p:spPr>
        <p:txBody>
          <a:bodyPr>
            <a:normAutofit/>
          </a:bodyPr>
          <a:lstStyle/>
          <a:p>
            <a:pPr marL="457200" indent="-457200">
              <a:buFont typeface="+mj-lt"/>
              <a:buAutoNum type="arabicPeriod"/>
            </a:pPr>
            <a:r>
              <a:rPr lang="en-IN" dirty="0">
                <a:latin typeface="Arial" panose="020B0604020202020204" pitchFamily="34" charset="0"/>
                <a:cs typeface="Arial" panose="020B0604020202020204" pitchFamily="34" charset="0"/>
              </a:rPr>
              <a:t>Tableau Desktop Public: https://www.tableau.com/products/public/download</a:t>
            </a:r>
          </a:p>
          <a:p>
            <a:pPr marL="457200" indent="-457200">
              <a:buFont typeface="+mj-lt"/>
              <a:buAutoNum type="arabicPeriod"/>
            </a:pPr>
            <a:endParaRPr lang="en-IN" dirty="0">
              <a:latin typeface="Arial" panose="020B0604020202020204" pitchFamily="34" charset="0"/>
              <a:cs typeface="Arial" panose="020B0604020202020204" pitchFamily="34" charset="0"/>
            </a:endParaRPr>
          </a:p>
          <a:p>
            <a:pPr marL="457200" indent="-457200">
              <a:buFont typeface="+mj-lt"/>
              <a:buAutoNum type="arabicPeriod"/>
            </a:pPr>
            <a:r>
              <a:rPr lang="en-IN" dirty="0">
                <a:latin typeface="Arial" panose="020B0604020202020204" pitchFamily="34" charset="0"/>
                <a:cs typeface="Arial" panose="020B0604020202020204" pitchFamily="34" charset="0"/>
              </a:rPr>
              <a:t>Tableau Desktop Professional : </a:t>
            </a:r>
            <a:r>
              <a:rPr lang="en-IN" dirty="0">
                <a:latin typeface="Arial" panose="020B0604020202020204" pitchFamily="34" charset="0"/>
                <a:cs typeface="Arial" panose="020B0604020202020204" pitchFamily="34" charset="0"/>
                <a:hlinkClick r:id="rId2"/>
              </a:rPr>
              <a:t>https://www.tableau.com/products/desktop/download</a:t>
            </a:r>
            <a:endParaRPr lang="en-IN" dirty="0">
              <a:latin typeface="Arial" panose="020B0604020202020204" pitchFamily="34" charset="0"/>
              <a:cs typeface="Arial" panose="020B0604020202020204" pitchFamily="34" charset="0"/>
            </a:endParaRPr>
          </a:p>
          <a:p>
            <a:pPr marL="457200" indent="-457200">
              <a:buFont typeface="+mj-lt"/>
              <a:buAutoNum type="arabicPeriod"/>
            </a:pPr>
            <a:endParaRPr lang="en-IN" dirty="0">
              <a:latin typeface="Arial" panose="020B0604020202020204" pitchFamily="34" charset="0"/>
              <a:cs typeface="Arial" panose="020B0604020202020204" pitchFamily="34" charset="0"/>
            </a:endParaRPr>
          </a:p>
          <a:p>
            <a:pPr marL="457200" indent="-457200">
              <a:buFont typeface="+mj-lt"/>
              <a:buAutoNum type="arabicPeriod"/>
            </a:pPr>
            <a:r>
              <a:rPr lang="en-IN" dirty="0">
                <a:latin typeface="Arial" panose="020B0604020202020204" pitchFamily="34" charset="0"/>
                <a:cs typeface="Arial" panose="020B0604020202020204" pitchFamily="34" charset="0"/>
              </a:rPr>
              <a:t>Tableau Public: </a:t>
            </a:r>
            <a:r>
              <a:rPr lang="en-IN" dirty="0">
                <a:latin typeface="Arial" panose="020B0604020202020204" pitchFamily="34" charset="0"/>
                <a:cs typeface="Arial" panose="020B0604020202020204" pitchFamily="34" charset="0"/>
                <a:hlinkClick r:id="rId3"/>
              </a:rPr>
              <a:t>https://public.tableau.com/app/discover</a:t>
            </a:r>
            <a:endParaRPr lang="en-IN" dirty="0">
              <a:latin typeface="Arial" panose="020B0604020202020204" pitchFamily="34" charset="0"/>
              <a:cs typeface="Arial" panose="020B0604020202020204" pitchFamily="34" charset="0"/>
            </a:endParaRPr>
          </a:p>
          <a:p>
            <a:pPr marL="457200" indent="-457200">
              <a:buFont typeface="+mj-lt"/>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3276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8050"/>
          </a:xfrm>
        </p:spPr>
        <p:txBody>
          <a:bodyPr/>
          <a:lstStyle/>
          <a:p>
            <a:r>
              <a:rPr lang="en-IN" sz="3600" b="1" dirty="0">
                <a:solidFill>
                  <a:schemeClr val="accent2"/>
                </a:solidFill>
                <a:latin typeface="Arial" panose="020B0604020202020204" pitchFamily="34" charset="0"/>
                <a:cs typeface="Arial" panose="020B0604020202020204" pitchFamily="34" charset="0"/>
              </a:rPr>
              <a:t>Data Types in Tableau</a:t>
            </a:r>
            <a:endParaRPr sz="3600" b="1" dirty="0">
              <a:solidFill>
                <a:schemeClr val="accent2"/>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E6D86F39-1D10-4596-C7A1-CA152BAD4074}"/>
              </a:ext>
            </a:extLst>
          </p:cNvPr>
          <p:cNvSpPr>
            <a:spLocks noGrp="1"/>
          </p:cNvSpPr>
          <p:nvPr>
            <p:ph idx="1"/>
          </p:nvPr>
        </p:nvSpPr>
        <p:spPr>
          <a:xfrm>
            <a:off x="-397834" y="896054"/>
            <a:ext cx="10447688" cy="5352345"/>
          </a:xfrm>
        </p:spPr>
        <p:txBody>
          <a:bodyPr>
            <a:normAutofit/>
          </a:bodyPr>
          <a:lstStyle/>
          <a:p>
            <a:pPr marL="457200" indent="-457200">
              <a:buFont typeface="+mj-lt"/>
              <a:buAutoNum type="arabicPeriod"/>
            </a:pPr>
            <a:endParaRPr lang="en-IN" dirty="0">
              <a:latin typeface="Arial" panose="020B0604020202020204" pitchFamily="34" charset="0"/>
              <a:cs typeface="Arial" panose="020B0604020202020204" pitchFamily="34" charset="0"/>
            </a:endParaRPr>
          </a:p>
          <a:p>
            <a:pPr marL="457200" indent="-457200">
              <a:buFont typeface="+mj-lt"/>
              <a:buAutoNum type="arabicPeriod"/>
            </a:pPr>
            <a:endParaRPr lang="en-IN" dirty="0">
              <a:latin typeface="Arial" panose="020B0604020202020204" pitchFamily="34" charset="0"/>
              <a:cs typeface="Arial" panose="020B0604020202020204" pitchFamily="34" charset="0"/>
            </a:endParaRPr>
          </a:p>
        </p:txBody>
      </p:sp>
      <p:pic>
        <p:nvPicPr>
          <p:cNvPr id="3076" name="Picture 4" descr="Tableau Data Types | Tableau Data Types in Hindi | Tableau 2020 | Tableau  Tutorial in Hindi">
            <a:extLst>
              <a:ext uri="{FF2B5EF4-FFF2-40B4-BE49-F238E27FC236}">
                <a16:creationId xmlns:a16="http://schemas.microsoft.com/office/drawing/2014/main" id="{149D0AEE-6346-1D29-C0A2-C856C06CE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260648"/>
            <a:ext cx="10599015" cy="5889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90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403742" cy="888050"/>
          </a:xfrm>
        </p:spPr>
        <p:txBody>
          <a:bodyPr/>
          <a:lstStyle/>
          <a:p>
            <a:r>
              <a:rPr lang="en-IN" sz="3600" b="1" dirty="0">
                <a:solidFill>
                  <a:schemeClr val="accent2"/>
                </a:solidFill>
                <a:latin typeface="Arial" panose="020B0604020202020204" pitchFamily="34" charset="0"/>
                <a:cs typeface="Arial" panose="020B0604020202020204" pitchFamily="34" charset="0"/>
              </a:rPr>
              <a:t>Dimensions </a:t>
            </a:r>
            <a:endParaRPr sz="3600" b="1" dirty="0">
              <a:solidFill>
                <a:schemeClr val="accent2"/>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E6D86F39-1D10-4596-C7A1-CA152BAD4074}"/>
              </a:ext>
            </a:extLst>
          </p:cNvPr>
          <p:cNvSpPr>
            <a:spLocks noGrp="1"/>
          </p:cNvSpPr>
          <p:nvPr>
            <p:ph idx="1"/>
          </p:nvPr>
        </p:nvSpPr>
        <p:spPr>
          <a:xfrm>
            <a:off x="1103312" y="1340768"/>
            <a:ext cx="8946541" cy="4907631"/>
          </a:xfrm>
        </p:spPr>
        <p:txBody>
          <a:bodyPr>
            <a:normAutofit fontScale="85000" lnSpcReduction="20000"/>
          </a:bodyPr>
          <a:lstStyle/>
          <a:p>
            <a:pPr marL="0" indent="0" algn="l">
              <a:buNone/>
            </a:pPr>
            <a:r>
              <a:rPr lang="en-US" sz="2200" dirty="0">
                <a:latin typeface="Arial" panose="020B0604020202020204" pitchFamily="34" charset="0"/>
                <a:cs typeface="Arial" panose="020B0604020202020204" pitchFamily="34" charset="0"/>
              </a:rPr>
              <a:t>Dimensions are qualitative fields that typically contain categorical data. They describe the "what," "who," "where," and "when" of your data. Dimensions are used to segment and categorize data, and they often form the rows and columns of your data table. They help in slicing and dicing your data to drill down into specific details.</a:t>
            </a:r>
          </a:p>
          <a:p>
            <a:pPr marL="0" indent="0" algn="l">
              <a:buNone/>
            </a:pPr>
            <a:endParaRPr lang="en-US" sz="2200" dirty="0">
              <a:latin typeface="Arial" panose="020B0604020202020204" pitchFamily="34" charset="0"/>
              <a:cs typeface="Arial" panose="020B0604020202020204" pitchFamily="34" charset="0"/>
            </a:endParaRPr>
          </a:p>
          <a:p>
            <a:pPr algn="l"/>
            <a:r>
              <a:rPr lang="en-US" sz="2200" b="1" dirty="0">
                <a:latin typeface="Arial" panose="020B0604020202020204" pitchFamily="34" charset="0"/>
                <a:cs typeface="Arial" panose="020B0604020202020204" pitchFamily="34" charset="0"/>
              </a:rPr>
              <a:t>Examples of dimensions include:</a:t>
            </a:r>
          </a:p>
          <a:p>
            <a:pPr marL="457200" indent="-457200" algn="l">
              <a:buFont typeface="+mj-lt"/>
              <a:buAutoNum type="arabicPeriod"/>
            </a:pPr>
            <a:r>
              <a:rPr lang="en-US" sz="2200" dirty="0">
                <a:latin typeface="Arial" panose="020B0604020202020204" pitchFamily="34" charset="0"/>
                <a:cs typeface="Arial" panose="020B0604020202020204" pitchFamily="34" charset="0"/>
              </a:rPr>
              <a:t>Names (e.g., customer names, product names)</a:t>
            </a:r>
          </a:p>
          <a:p>
            <a:pPr marL="457200" indent="-457200" algn="l">
              <a:buFont typeface="+mj-lt"/>
              <a:buAutoNum type="arabicPeriod"/>
            </a:pPr>
            <a:r>
              <a:rPr lang="en-US" sz="2200" dirty="0">
                <a:latin typeface="Arial" panose="020B0604020202020204" pitchFamily="34" charset="0"/>
                <a:cs typeface="Arial" panose="020B0604020202020204" pitchFamily="34" charset="0"/>
              </a:rPr>
              <a:t>Dates (e.g., order dates, birthdates)</a:t>
            </a:r>
          </a:p>
          <a:p>
            <a:pPr marL="457200" indent="-457200" algn="l">
              <a:buFont typeface="+mj-lt"/>
              <a:buAutoNum type="arabicPeriod"/>
            </a:pPr>
            <a:r>
              <a:rPr lang="en-US" sz="2200" dirty="0">
                <a:latin typeface="Arial" panose="020B0604020202020204" pitchFamily="34" charset="0"/>
                <a:cs typeface="Arial" panose="020B0604020202020204" pitchFamily="34" charset="0"/>
              </a:rPr>
              <a:t>Geographic locations (e.g., countries, cities)</a:t>
            </a:r>
          </a:p>
          <a:p>
            <a:pPr marL="457200" indent="-457200" algn="l">
              <a:buFont typeface="+mj-lt"/>
              <a:buAutoNum type="arabicPeriod"/>
            </a:pPr>
            <a:r>
              <a:rPr lang="en-US" sz="2200" dirty="0">
                <a:latin typeface="Arial" panose="020B0604020202020204" pitchFamily="34" charset="0"/>
                <a:cs typeface="Arial" panose="020B0604020202020204" pitchFamily="34" charset="0"/>
              </a:rPr>
              <a:t>Categories (e.g., product categories, departments)</a:t>
            </a:r>
          </a:p>
          <a:p>
            <a:pPr algn="l"/>
            <a:r>
              <a:rPr lang="en-US" sz="2200" b="1" dirty="0">
                <a:latin typeface="Arial" panose="020B0604020202020204" pitchFamily="34" charset="0"/>
                <a:cs typeface="Arial" panose="020B0604020202020204" pitchFamily="34" charset="0"/>
              </a:rPr>
              <a:t>In Tableau:</a:t>
            </a:r>
          </a:p>
          <a:p>
            <a:pPr marL="457200" indent="-457200" algn="l">
              <a:buFont typeface="+mj-lt"/>
              <a:buAutoNum type="arabicPeriod"/>
            </a:pPr>
            <a:r>
              <a:rPr lang="en-US" sz="2200" dirty="0">
                <a:latin typeface="Arial" panose="020B0604020202020204" pitchFamily="34" charset="0"/>
                <a:cs typeface="Arial" panose="020B0604020202020204" pitchFamily="34" charset="0"/>
              </a:rPr>
              <a:t>Dimensions are displayed in blue in the data pane.</a:t>
            </a:r>
          </a:p>
          <a:p>
            <a:pPr marL="457200" indent="-457200" algn="l">
              <a:buFont typeface="+mj-lt"/>
              <a:buAutoNum type="arabicPeriod"/>
            </a:pPr>
            <a:r>
              <a:rPr lang="en-US" sz="2200" dirty="0">
                <a:latin typeface="Arial" panose="020B0604020202020204" pitchFamily="34" charset="0"/>
                <a:cs typeface="Arial" panose="020B0604020202020204" pitchFamily="34" charset="0"/>
              </a:rPr>
              <a:t>They are used to create headers, labels, and axes in charts.</a:t>
            </a:r>
          </a:p>
          <a:p>
            <a:pPr marL="457200" indent="-457200" algn="l">
              <a:buFont typeface="+mj-lt"/>
              <a:buAutoNum type="arabicPeriod"/>
            </a:pPr>
            <a:r>
              <a:rPr lang="en-US" sz="2200" dirty="0">
                <a:latin typeface="Arial" panose="020B0604020202020204" pitchFamily="34" charset="0"/>
                <a:cs typeface="Arial" panose="020B0604020202020204" pitchFamily="34" charset="0"/>
              </a:rPr>
              <a:t>They are usually discrete (distinct, separate values).</a:t>
            </a:r>
          </a:p>
          <a:p>
            <a:pPr marL="457200" indent="-457200">
              <a:buFont typeface="+mj-lt"/>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2255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403742" cy="888050"/>
          </a:xfrm>
        </p:spPr>
        <p:txBody>
          <a:bodyPr/>
          <a:lstStyle/>
          <a:p>
            <a:r>
              <a:rPr lang="en-IN" sz="3600" b="1" dirty="0">
                <a:solidFill>
                  <a:schemeClr val="accent2"/>
                </a:solidFill>
                <a:latin typeface="Arial" panose="020B0604020202020204" pitchFamily="34" charset="0"/>
                <a:cs typeface="Arial" panose="020B0604020202020204" pitchFamily="34" charset="0"/>
              </a:rPr>
              <a:t>Measures </a:t>
            </a:r>
            <a:endParaRPr sz="3600" b="1" dirty="0">
              <a:solidFill>
                <a:schemeClr val="accent2"/>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E6D86F39-1D10-4596-C7A1-CA152BAD4074}"/>
              </a:ext>
            </a:extLst>
          </p:cNvPr>
          <p:cNvSpPr>
            <a:spLocks noGrp="1"/>
          </p:cNvSpPr>
          <p:nvPr>
            <p:ph idx="1"/>
          </p:nvPr>
        </p:nvSpPr>
        <p:spPr>
          <a:xfrm>
            <a:off x="1103312" y="1340768"/>
            <a:ext cx="8946541" cy="4907631"/>
          </a:xfrm>
        </p:spPr>
        <p:txBody>
          <a:bodyPr>
            <a:normAutofit fontScale="85000" lnSpcReduction="10000"/>
          </a:bodyPr>
          <a:lstStyle/>
          <a:p>
            <a:pPr marL="0" indent="0" algn="l">
              <a:buNone/>
            </a:pPr>
            <a:r>
              <a:rPr lang="en-US" dirty="0">
                <a:latin typeface="Arial" panose="020B0604020202020204" pitchFamily="34" charset="0"/>
                <a:cs typeface="Arial" panose="020B0604020202020204" pitchFamily="34" charset="0"/>
              </a:rPr>
              <a:t>Measures are quantitative fields that typically contain numerical data. They represent the metrics or quantities that you want to analyze. Measures are used to perform calculations, aggregate data, and provide the values you want to analyze and visualize.</a:t>
            </a:r>
          </a:p>
          <a:p>
            <a:pPr algn="l"/>
            <a:endParaRPr lang="en-US" dirty="0">
              <a:latin typeface="Arial" panose="020B0604020202020204" pitchFamily="34" charset="0"/>
              <a:cs typeface="Arial" panose="020B0604020202020204" pitchFamily="34" charset="0"/>
            </a:endParaRPr>
          </a:p>
          <a:p>
            <a:pPr algn="l"/>
            <a:r>
              <a:rPr lang="en-US" b="1" dirty="0">
                <a:latin typeface="Arial" panose="020B0604020202020204" pitchFamily="34" charset="0"/>
                <a:cs typeface="Arial" panose="020B0604020202020204" pitchFamily="34" charset="0"/>
              </a:rPr>
              <a:t>Examples of measures include:</a:t>
            </a:r>
          </a:p>
          <a:p>
            <a:pPr marL="457200" indent="-457200" algn="l">
              <a:buFont typeface="+mj-lt"/>
              <a:buAutoNum type="arabicPeriod"/>
            </a:pPr>
            <a:r>
              <a:rPr lang="en-US" dirty="0">
                <a:latin typeface="Arial" panose="020B0604020202020204" pitchFamily="34" charset="0"/>
                <a:cs typeface="Arial" panose="020B0604020202020204" pitchFamily="34" charset="0"/>
              </a:rPr>
              <a:t>Sales revenue</a:t>
            </a:r>
          </a:p>
          <a:p>
            <a:pPr marL="457200" indent="-457200" algn="l">
              <a:buFont typeface="+mj-lt"/>
              <a:buAutoNum type="arabicPeriod"/>
            </a:pPr>
            <a:r>
              <a:rPr lang="en-US" dirty="0">
                <a:latin typeface="Arial" panose="020B0604020202020204" pitchFamily="34" charset="0"/>
                <a:cs typeface="Arial" panose="020B0604020202020204" pitchFamily="34" charset="0"/>
              </a:rPr>
              <a:t>Profit</a:t>
            </a:r>
          </a:p>
          <a:p>
            <a:pPr marL="457200" indent="-457200" algn="l">
              <a:buFont typeface="+mj-lt"/>
              <a:buAutoNum type="arabicPeriod"/>
            </a:pPr>
            <a:r>
              <a:rPr lang="en-US" dirty="0">
                <a:latin typeface="Arial" panose="020B0604020202020204" pitchFamily="34" charset="0"/>
                <a:cs typeface="Arial" panose="020B0604020202020204" pitchFamily="34" charset="0"/>
              </a:rPr>
              <a:t>Quantity sold</a:t>
            </a:r>
          </a:p>
          <a:p>
            <a:pPr marL="457200" indent="-457200" algn="l">
              <a:buFont typeface="+mj-lt"/>
              <a:buAutoNum type="arabicPeriod"/>
            </a:pPr>
            <a:r>
              <a:rPr lang="en-US" dirty="0">
                <a:latin typeface="Arial" panose="020B0604020202020204" pitchFamily="34" charset="0"/>
                <a:cs typeface="Arial" panose="020B0604020202020204" pitchFamily="34" charset="0"/>
              </a:rPr>
              <a:t>Scores or ratings</a:t>
            </a:r>
          </a:p>
          <a:p>
            <a:pPr algn="l"/>
            <a:r>
              <a:rPr lang="en-US" b="1" dirty="0">
                <a:latin typeface="Arial" panose="020B0604020202020204" pitchFamily="34" charset="0"/>
                <a:cs typeface="Arial" panose="020B0604020202020204" pitchFamily="34" charset="0"/>
              </a:rPr>
              <a:t>In Tableau:</a:t>
            </a:r>
          </a:p>
          <a:p>
            <a:pPr marL="457200" indent="-457200" algn="l">
              <a:buFont typeface="+mj-lt"/>
              <a:buAutoNum type="arabicPeriod"/>
            </a:pPr>
            <a:r>
              <a:rPr lang="en-US" dirty="0">
                <a:latin typeface="Arial" panose="020B0604020202020204" pitchFamily="34" charset="0"/>
                <a:cs typeface="Arial" panose="020B0604020202020204" pitchFamily="34" charset="0"/>
              </a:rPr>
              <a:t>Measures are displayed in green in the data pane.</a:t>
            </a:r>
          </a:p>
          <a:p>
            <a:pPr marL="457200" indent="-457200" algn="l">
              <a:buFont typeface="+mj-lt"/>
              <a:buAutoNum type="arabicPeriod"/>
            </a:pPr>
            <a:r>
              <a:rPr lang="en-US" dirty="0">
                <a:latin typeface="Arial" panose="020B0604020202020204" pitchFamily="34" charset="0"/>
                <a:cs typeface="Arial" panose="020B0604020202020204" pitchFamily="34" charset="0"/>
              </a:rPr>
              <a:t>They are used to create axes and determine the size, length, or position of marks in charts.</a:t>
            </a:r>
          </a:p>
          <a:p>
            <a:pPr marL="457200" indent="-457200" algn="l">
              <a:buFont typeface="+mj-lt"/>
              <a:buAutoNum type="arabicPeriod"/>
            </a:pPr>
            <a:r>
              <a:rPr lang="en-US" dirty="0">
                <a:latin typeface="Arial" panose="020B0604020202020204" pitchFamily="34" charset="0"/>
                <a:cs typeface="Arial" panose="020B0604020202020204" pitchFamily="34" charset="0"/>
              </a:rPr>
              <a:t>They are usually continuous (can take any value within a range) and can be aggregated (e.g., sum, average, count).</a:t>
            </a:r>
          </a:p>
        </p:txBody>
      </p:sp>
    </p:spTree>
    <p:extLst>
      <p:ext uri="{BB962C8B-B14F-4D97-AF65-F5344CB8AC3E}">
        <p14:creationId xmlns:p14="http://schemas.microsoft.com/office/powerpoint/2010/main" val="167802633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403742" cy="888050"/>
          </a:xfrm>
        </p:spPr>
        <p:txBody>
          <a:bodyPr/>
          <a:lstStyle/>
          <a:p>
            <a:r>
              <a:rPr lang="en-IN" sz="3600" b="1" dirty="0">
                <a:solidFill>
                  <a:schemeClr val="accent2"/>
                </a:solidFill>
                <a:latin typeface="Arial" panose="020B0604020202020204" pitchFamily="34" charset="0"/>
                <a:cs typeface="Arial" panose="020B0604020202020204" pitchFamily="34" charset="0"/>
              </a:rPr>
              <a:t>Discrete vs continues fields in Tableau</a:t>
            </a:r>
            <a:endParaRPr sz="3600" b="1" dirty="0">
              <a:solidFill>
                <a:schemeClr val="accent2"/>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E6D86F39-1D10-4596-C7A1-CA152BAD4074}"/>
              </a:ext>
            </a:extLst>
          </p:cNvPr>
          <p:cNvSpPr>
            <a:spLocks noGrp="1"/>
          </p:cNvSpPr>
          <p:nvPr>
            <p:ph idx="1"/>
          </p:nvPr>
        </p:nvSpPr>
        <p:spPr>
          <a:xfrm>
            <a:off x="1103312" y="1340768"/>
            <a:ext cx="8946541" cy="4907631"/>
          </a:xfrm>
        </p:spPr>
        <p:txBody>
          <a:bodyPr>
            <a:normAutofit/>
          </a:bodyPr>
          <a:lstStyle/>
          <a:p>
            <a:pPr algn="l"/>
            <a:r>
              <a:rPr lang="en-US" sz="1700" b="1" dirty="0">
                <a:latin typeface="Arial" panose="020B0604020202020204" pitchFamily="34" charset="0"/>
                <a:cs typeface="Arial" panose="020B0604020202020204" pitchFamily="34" charset="0"/>
              </a:rPr>
              <a:t>Discrete fields</a:t>
            </a:r>
            <a:r>
              <a:rPr lang="en-US" sz="1700" dirty="0">
                <a:latin typeface="Arial" panose="020B0604020202020204" pitchFamily="34" charset="0"/>
                <a:cs typeface="Arial" panose="020B0604020202020204" pitchFamily="34" charset="0"/>
              </a:rPr>
              <a:t> are categorical and contain distinct, separate values. They represent things that can be counted in distinct units and are often used to segment and categorize data. Discrete fields are typically used for creating headers/labels. Discrete fields are represented in blue.</a:t>
            </a:r>
          </a:p>
          <a:p>
            <a:pPr algn="l"/>
            <a:endParaRPr lang="en-US" sz="1700" dirty="0">
              <a:latin typeface="Arial" panose="020B0604020202020204" pitchFamily="34" charset="0"/>
              <a:cs typeface="Arial" panose="020B0604020202020204" pitchFamily="34" charset="0"/>
            </a:endParaRPr>
          </a:p>
          <a:p>
            <a:pPr algn="l"/>
            <a:r>
              <a:rPr lang="en-US" sz="1700" b="1" dirty="0">
                <a:latin typeface="Arial" panose="020B0604020202020204" pitchFamily="34" charset="0"/>
                <a:cs typeface="Arial" panose="020B0604020202020204" pitchFamily="34" charset="0"/>
              </a:rPr>
              <a:t>Continuous fields</a:t>
            </a:r>
            <a:r>
              <a:rPr lang="en-US" sz="1700" dirty="0">
                <a:latin typeface="Arial" panose="020B0604020202020204" pitchFamily="34" charset="0"/>
                <a:cs typeface="Arial" panose="020B0604020202020204" pitchFamily="34" charset="0"/>
              </a:rPr>
              <a:t> are quantitative and represent measurable quantities that can take any value within a range. They are typically used for axes that show a range of values, such as time series, measures, and numerical ranges. Continuous fields are represented in green.</a:t>
            </a:r>
          </a:p>
          <a:p>
            <a:pPr algn="l"/>
            <a:endParaRPr lang="en-US" b="0"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154604953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403742" cy="888050"/>
          </a:xfrm>
        </p:spPr>
        <p:txBody>
          <a:bodyPr/>
          <a:lstStyle/>
          <a:p>
            <a:r>
              <a:rPr lang="en-IN" sz="3600" b="1" dirty="0">
                <a:solidFill>
                  <a:schemeClr val="accent2"/>
                </a:solidFill>
                <a:latin typeface="Arial" panose="020B0604020202020204" pitchFamily="34" charset="0"/>
                <a:cs typeface="Arial" panose="020B0604020202020204" pitchFamily="34" charset="0"/>
              </a:rPr>
              <a:t>Live vs Extract Connection</a:t>
            </a:r>
            <a:endParaRPr sz="3600" b="1" dirty="0">
              <a:solidFill>
                <a:schemeClr val="accent2"/>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E6D86F39-1D10-4596-C7A1-CA152BAD4074}"/>
              </a:ext>
            </a:extLst>
          </p:cNvPr>
          <p:cNvSpPr>
            <a:spLocks noGrp="1"/>
          </p:cNvSpPr>
          <p:nvPr>
            <p:ph idx="1"/>
          </p:nvPr>
        </p:nvSpPr>
        <p:spPr>
          <a:xfrm>
            <a:off x="1103312" y="1340768"/>
            <a:ext cx="8946541" cy="4907631"/>
          </a:xfrm>
        </p:spPr>
        <p:txBody>
          <a:bodyPr>
            <a:normAutofit fontScale="92500" lnSpcReduction="10000"/>
          </a:bodyPr>
          <a:lstStyle/>
          <a:p>
            <a:pPr marL="0" indent="0" algn="l">
              <a:buNone/>
            </a:pPr>
            <a:r>
              <a:rPr lang="en-US" sz="1700" b="1" dirty="0">
                <a:latin typeface="Arial" panose="020B0604020202020204" pitchFamily="34" charset="0"/>
                <a:cs typeface="Arial" panose="020B0604020202020204" pitchFamily="34" charset="0"/>
              </a:rPr>
              <a:t>Live connection</a:t>
            </a:r>
            <a:r>
              <a:rPr lang="en-US" sz="1700" dirty="0">
                <a:latin typeface="Arial" panose="020B0604020202020204" pitchFamily="34" charset="0"/>
                <a:cs typeface="Arial" panose="020B0604020202020204" pitchFamily="34" charset="0"/>
              </a:rPr>
              <a:t> means that Tableau directly queries the data source in real time whenever you create or interact with a visualization. This ensures that you are always working with the most current data.</a:t>
            </a:r>
          </a:p>
          <a:p>
            <a:pPr algn="l">
              <a:buFont typeface="+mj-lt"/>
              <a:buAutoNum type="arabicPeriod"/>
            </a:pPr>
            <a:r>
              <a:rPr lang="en-US" sz="1700" dirty="0">
                <a:latin typeface="Arial" panose="020B0604020202020204" pitchFamily="34" charset="0"/>
                <a:cs typeface="Arial" panose="020B0604020202020204" pitchFamily="34" charset="0"/>
              </a:rPr>
              <a:t>Real-Time Data: Always provides the most up-to-date data.</a:t>
            </a:r>
          </a:p>
          <a:p>
            <a:pPr algn="l">
              <a:buFont typeface="+mj-lt"/>
              <a:buAutoNum type="arabicPeriod"/>
            </a:pPr>
            <a:r>
              <a:rPr lang="en-US" sz="1700" dirty="0">
                <a:latin typeface="Arial" panose="020B0604020202020204" pitchFamily="34" charset="0"/>
                <a:cs typeface="Arial" panose="020B0604020202020204" pitchFamily="34" charset="0"/>
              </a:rPr>
              <a:t>No Storage Required: Data is not stored locally, reducing storage requirements on your machine.</a:t>
            </a:r>
          </a:p>
          <a:p>
            <a:pPr algn="l">
              <a:buFont typeface="+mj-lt"/>
              <a:buAutoNum type="arabicPeriod"/>
            </a:pPr>
            <a:r>
              <a:rPr lang="en-US" sz="1700" dirty="0">
                <a:latin typeface="Arial" panose="020B0604020202020204" pitchFamily="34" charset="0"/>
                <a:cs typeface="Arial" panose="020B0604020202020204" pitchFamily="34" charset="0"/>
              </a:rPr>
              <a:t>Dynamic Updates: Any changes in the data source are immediately reflected in Tableau.</a:t>
            </a:r>
          </a:p>
          <a:p>
            <a:pPr algn="l"/>
            <a:endParaRPr lang="en-US" sz="1700" dirty="0">
              <a:latin typeface="Arial" panose="020B0604020202020204" pitchFamily="34" charset="0"/>
              <a:cs typeface="Arial" panose="020B0604020202020204" pitchFamily="34" charset="0"/>
            </a:endParaRPr>
          </a:p>
          <a:p>
            <a:pPr marL="0" indent="0" algn="l">
              <a:buNone/>
            </a:pPr>
            <a:r>
              <a:rPr lang="en-US" sz="1700" b="1" dirty="0">
                <a:latin typeface="Arial" panose="020B0604020202020204" pitchFamily="34" charset="0"/>
                <a:cs typeface="Arial" panose="020B0604020202020204" pitchFamily="34" charset="0"/>
              </a:rPr>
              <a:t>Extract</a:t>
            </a:r>
            <a:r>
              <a:rPr lang="en-US" sz="1700" dirty="0">
                <a:latin typeface="Arial" panose="020B0604020202020204" pitchFamily="34" charset="0"/>
                <a:cs typeface="Arial" panose="020B0604020202020204" pitchFamily="34" charset="0"/>
              </a:rPr>
              <a:t> involves creating a snapshot of the data at a specific point in time and storing it in Tableau’s proprietary format (.hyper or .</a:t>
            </a:r>
            <a:r>
              <a:rPr lang="en-US" sz="1700" dirty="0" err="1">
                <a:latin typeface="Arial" panose="020B0604020202020204" pitchFamily="34" charset="0"/>
                <a:cs typeface="Arial" panose="020B0604020202020204" pitchFamily="34" charset="0"/>
              </a:rPr>
              <a:t>tde</a:t>
            </a:r>
            <a:r>
              <a:rPr lang="en-US" sz="1700" dirty="0">
                <a:latin typeface="Arial" panose="020B0604020202020204" pitchFamily="34" charset="0"/>
                <a:cs typeface="Arial" panose="020B0604020202020204" pitchFamily="34" charset="0"/>
              </a:rPr>
              <a:t> file). The data is imported into Tableau, and all operations are performed on this static copy.</a:t>
            </a:r>
          </a:p>
          <a:p>
            <a:pPr algn="l">
              <a:buFont typeface="+mj-lt"/>
              <a:buAutoNum type="arabicPeriod"/>
            </a:pPr>
            <a:r>
              <a:rPr lang="en-US" sz="1700" dirty="0">
                <a:latin typeface="Arial" panose="020B0604020202020204" pitchFamily="34" charset="0"/>
                <a:cs typeface="Arial" panose="020B0604020202020204" pitchFamily="34" charset="0"/>
              </a:rPr>
              <a:t>Improved Performance: Extracts are optimized for fast querying, often resulting in better performance, especially with large datasets.</a:t>
            </a:r>
          </a:p>
          <a:p>
            <a:pPr algn="l">
              <a:buFont typeface="+mj-lt"/>
              <a:buAutoNum type="arabicPeriod"/>
            </a:pPr>
            <a:r>
              <a:rPr lang="en-US" sz="1700" dirty="0">
                <a:latin typeface="Arial" panose="020B0604020202020204" pitchFamily="34" charset="0"/>
                <a:cs typeface="Arial" panose="020B0604020202020204" pitchFamily="34" charset="0"/>
              </a:rPr>
              <a:t>Offline Access: Extracts can be used offline without needing constant access to the original data source.</a:t>
            </a:r>
          </a:p>
          <a:p>
            <a:pPr algn="l">
              <a:buFont typeface="+mj-lt"/>
              <a:buAutoNum type="arabicPeriod"/>
            </a:pPr>
            <a:r>
              <a:rPr lang="en-US" sz="1700" dirty="0">
                <a:latin typeface="Arial" panose="020B0604020202020204" pitchFamily="34" charset="0"/>
                <a:cs typeface="Arial" panose="020B0604020202020204" pitchFamily="34" charset="0"/>
              </a:rPr>
              <a:t>Reduced Load on Data Source: Since the data is extracted, it reduces the load on the original data source.</a:t>
            </a:r>
          </a:p>
          <a:p>
            <a:pPr algn="l"/>
            <a:endParaRPr lang="en-US" b="0"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2649690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403742" cy="888050"/>
          </a:xfrm>
        </p:spPr>
        <p:txBody>
          <a:bodyPr/>
          <a:lstStyle/>
          <a:p>
            <a:r>
              <a:rPr lang="en-IN" sz="3600" b="1" dirty="0">
                <a:solidFill>
                  <a:schemeClr val="accent2"/>
                </a:solidFill>
                <a:latin typeface="Arial" panose="020B0604020202020204" pitchFamily="34" charset="0"/>
                <a:cs typeface="Arial" panose="020B0604020202020204" pitchFamily="34" charset="0"/>
              </a:rPr>
              <a:t>File Types in Tableau</a:t>
            </a:r>
            <a:endParaRPr sz="3600" b="1" dirty="0">
              <a:solidFill>
                <a:schemeClr val="accent2"/>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E6D86F39-1D10-4596-C7A1-CA152BAD4074}"/>
              </a:ext>
            </a:extLst>
          </p:cNvPr>
          <p:cNvSpPr>
            <a:spLocks noGrp="1"/>
          </p:cNvSpPr>
          <p:nvPr>
            <p:ph idx="1"/>
          </p:nvPr>
        </p:nvSpPr>
        <p:spPr>
          <a:xfrm>
            <a:off x="1103312" y="1340768"/>
            <a:ext cx="8946541" cy="4907631"/>
          </a:xfrm>
        </p:spPr>
        <p:txBody>
          <a:bodyPr>
            <a:normAutofit/>
          </a:bodyPr>
          <a:lstStyle/>
          <a:p>
            <a:pPr marL="457200" indent="-457200" algn="l">
              <a:buFont typeface="+mj-lt"/>
              <a:buAutoNum type="arabicPeriod"/>
            </a:pPr>
            <a:r>
              <a:rPr lang="en-US" b="1" dirty="0"/>
              <a:t>Tableau Workbook (.</a:t>
            </a:r>
            <a:r>
              <a:rPr lang="en-US" b="1" dirty="0" err="1"/>
              <a:t>twb</a:t>
            </a:r>
            <a:r>
              <a:rPr lang="en-US" b="1" dirty="0"/>
              <a:t>): </a:t>
            </a:r>
            <a:r>
              <a:rPr lang="en-US" dirty="0"/>
              <a:t>This file contains the definitions of the data sources, worksheets, dashboards, and stories but does not contain the actual data. It's a lightweight file that saves references to the data.</a:t>
            </a:r>
          </a:p>
          <a:p>
            <a:pPr marL="0" indent="0" algn="l">
              <a:buNone/>
            </a:pPr>
            <a:endParaRPr lang="en-US" b="0" i="0" dirty="0">
              <a:solidFill>
                <a:srgbClr val="0D0D0D"/>
              </a:solidFill>
              <a:effectLst/>
              <a:highlight>
                <a:srgbClr val="FFFFFF"/>
              </a:highlight>
              <a:latin typeface="ui-sans-serif"/>
            </a:endParaRPr>
          </a:p>
          <a:p>
            <a:pPr marL="457200" indent="-457200" algn="l">
              <a:buFont typeface="+mj-lt"/>
              <a:buAutoNum type="arabicPeriod"/>
            </a:pPr>
            <a:r>
              <a:rPr lang="en-IN" b="1" dirty="0"/>
              <a:t>Tableau Packaged Workbook (.</a:t>
            </a:r>
            <a:r>
              <a:rPr lang="en-IN" b="1" dirty="0" err="1"/>
              <a:t>twbx</a:t>
            </a:r>
            <a:r>
              <a:rPr lang="en-IN" b="1" dirty="0"/>
              <a:t>)</a:t>
            </a:r>
            <a:r>
              <a:rPr lang="en-IN" dirty="0"/>
              <a:t>: </a:t>
            </a:r>
            <a:r>
              <a:rPr lang="en-US" dirty="0"/>
              <a:t>This is a packaged version of a .</a:t>
            </a:r>
            <a:r>
              <a:rPr lang="en-US" dirty="0" err="1"/>
              <a:t>twb</a:t>
            </a:r>
            <a:r>
              <a:rPr lang="en-US" dirty="0"/>
              <a:t> file that includes the workbook along with any data sources and images used. It’s useful for sharing workbooks with others who may not have access to the original data sources.</a:t>
            </a:r>
          </a:p>
          <a:p>
            <a:pPr marL="0" indent="0" algn="l">
              <a:buNone/>
            </a:pPr>
            <a:endParaRPr lang="en-US" dirty="0">
              <a:solidFill>
                <a:srgbClr val="0D0D0D"/>
              </a:solidFill>
              <a:highlight>
                <a:srgbClr val="FFFFFF"/>
              </a:highlight>
              <a:latin typeface="ui-sans-serif"/>
            </a:endParaRPr>
          </a:p>
          <a:p>
            <a:pPr marL="457200" indent="-457200" algn="l">
              <a:buFont typeface="+mj-lt"/>
              <a:buAutoNum type="arabicPeriod"/>
            </a:pPr>
            <a:r>
              <a:rPr lang="en-US" b="1" dirty="0"/>
              <a:t>Tableau Data Extract (.hyper and .</a:t>
            </a:r>
            <a:r>
              <a:rPr lang="en-US" b="1" dirty="0" err="1"/>
              <a:t>tde</a:t>
            </a:r>
            <a:r>
              <a:rPr lang="en-US" b="1" dirty="0"/>
              <a:t>)</a:t>
            </a:r>
            <a:r>
              <a:rPr lang="en-US" dirty="0"/>
              <a:t>: These files contain a snapshot of your data optimized for fast query performance in Tableau. .hyper is the newer format, replacing .</a:t>
            </a:r>
            <a:r>
              <a:rPr lang="en-US" dirty="0" err="1"/>
              <a:t>tde</a:t>
            </a:r>
            <a:r>
              <a:rPr lang="en-US" dirty="0"/>
              <a:t>.</a:t>
            </a:r>
            <a:endParaRPr lang="en-IN" dirty="0">
              <a:solidFill>
                <a:srgbClr val="0D0D0D"/>
              </a:solidFill>
              <a:highlight>
                <a:srgbClr val="FFFFFF"/>
              </a:highlight>
              <a:latin typeface="ui-sans-serif"/>
            </a:endParaRPr>
          </a:p>
        </p:txBody>
      </p:sp>
    </p:spTree>
    <p:extLst>
      <p:ext uri="{BB962C8B-B14F-4D97-AF65-F5344CB8AC3E}">
        <p14:creationId xmlns:p14="http://schemas.microsoft.com/office/powerpoint/2010/main" val="1135543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5ECED-BB6F-A34B-DCE1-FE630B7437A6}"/>
              </a:ext>
            </a:extLst>
          </p:cNvPr>
          <p:cNvSpPr>
            <a:spLocks noGrp="1"/>
          </p:cNvSpPr>
          <p:nvPr>
            <p:ph type="title"/>
          </p:nvPr>
        </p:nvSpPr>
        <p:spPr>
          <a:xfrm>
            <a:off x="646111" y="452718"/>
            <a:ext cx="9404723" cy="803175"/>
          </a:xfrm>
        </p:spPr>
        <p:txBody>
          <a:bodyPr/>
          <a:lstStyle/>
          <a:p>
            <a:r>
              <a:rPr lang="en-IN" dirty="0"/>
              <a:t>Tableau Order of Operations</a:t>
            </a:r>
          </a:p>
        </p:txBody>
      </p:sp>
      <p:sp>
        <p:nvSpPr>
          <p:cNvPr id="3" name="Content Placeholder 2">
            <a:extLst>
              <a:ext uri="{FF2B5EF4-FFF2-40B4-BE49-F238E27FC236}">
                <a16:creationId xmlns:a16="http://schemas.microsoft.com/office/drawing/2014/main" id="{FE06AE3D-62A4-4DC0-2C4F-04A8DE935019}"/>
              </a:ext>
            </a:extLst>
          </p:cNvPr>
          <p:cNvSpPr>
            <a:spLocks noGrp="1"/>
          </p:cNvSpPr>
          <p:nvPr>
            <p:ph idx="1"/>
          </p:nvPr>
        </p:nvSpPr>
        <p:spPr/>
        <p:txBody>
          <a:bodyPr/>
          <a:lstStyle/>
          <a:p>
            <a:endParaRPr lang="en-IN"/>
          </a:p>
        </p:txBody>
      </p:sp>
      <p:pic>
        <p:nvPicPr>
          <p:cNvPr id="1026" name="Picture 2" descr="Tableau's Order of Operations - Tableau">
            <a:extLst>
              <a:ext uri="{FF2B5EF4-FFF2-40B4-BE49-F238E27FC236}">
                <a16:creationId xmlns:a16="http://schemas.microsoft.com/office/drawing/2014/main" id="{B1E26580-40EB-D57E-6190-FC65FFE04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2" y="1412776"/>
            <a:ext cx="8881120" cy="499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371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403742" cy="888050"/>
          </a:xfrm>
        </p:spPr>
        <p:txBody>
          <a:bodyPr/>
          <a:lstStyle/>
          <a:p>
            <a:r>
              <a:rPr lang="en-IN" sz="3600" b="1" dirty="0">
                <a:solidFill>
                  <a:schemeClr val="accent2"/>
                </a:solidFill>
                <a:latin typeface="Arial" panose="020B0604020202020204" pitchFamily="34" charset="0"/>
                <a:cs typeface="Arial" panose="020B0604020202020204" pitchFamily="34" charset="0"/>
              </a:rPr>
              <a:t>Tableau fundamentals</a:t>
            </a:r>
            <a:endParaRPr sz="3600" b="1" dirty="0">
              <a:solidFill>
                <a:schemeClr val="accent2"/>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E6D86F39-1D10-4596-C7A1-CA152BAD4074}"/>
              </a:ext>
            </a:extLst>
          </p:cNvPr>
          <p:cNvSpPr>
            <a:spLocks noGrp="1"/>
          </p:cNvSpPr>
          <p:nvPr>
            <p:ph idx="1"/>
          </p:nvPr>
        </p:nvSpPr>
        <p:spPr>
          <a:xfrm>
            <a:off x="1103312" y="1340768"/>
            <a:ext cx="8946541" cy="4907631"/>
          </a:xfrm>
        </p:spPr>
        <p:txBody>
          <a:bodyPr>
            <a:normAutofit/>
          </a:bodyPr>
          <a:lstStyle/>
          <a:p>
            <a:pPr algn="l"/>
            <a:r>
              <a:rPr lang="en-US" dirty="0"/>
              <a:t>Filters dimension/measures</a:t>
            </a:r>
          </a:p>
          <a:p>
            <a:r>
              <a:rPr lang="en-US" dirty="0"/>
              <a:t>Bar chart / line chart -&gt; </a:t>
            </a:r>
            <a:r>
              <a:rPr lang="en-IN" dirty="0"/>
              <a:t>formatting</a:t>
            </a:r>
          </a:p>
          <a:p>
            <a:r>
              <a:rPr lang="en-IN" dirty="0"/>
              <a:t>Marks types</a:t>
            </a:r>
          </a:p>
          <a:p>
            <a:r>
              <a:rPr lang="en-IN" dirty="0"/>
              <a:t>Data Granularity In Tableau</a:t>
            </a:r>
          </a:p>
          <a:p>
            <a:r>
              <a:rPr lang="en-IN" dirty="0"/>
              <a:t>Working with dates</a:t>
            </a:r>
          </a:p>
          <a:p>
            <a:r>
              <a:rPr lang="en-IN" dirty="0"/>
              <a:t>Measure name / measure values</a:t>
            </a:r>
          </a:p>
          <a:p>
            <a:r>
              <a:rPr lang="en-US" dirty="0"/>
              <a:t>Calculated columns-&gt; dimensions/measures/aggregated measures</a:t>
            </a:r>
          </a:p>
          <a:p>
            <a:pPr algn="l"/>
            <a:r>
              <a:rPr lang="en-US" dirty="0"/>
              <a:t>Dashboard overview and save to tableau public</a:t>
            </a:r>
          </a:p>
        </p:txBody>
      </p:sp>
    </p:spTree>
    <p:extLst>
      <p:ext uri="{BB962C8B-B14F-4D97-AF65-F5344CB8AC3E}">
        <p14:creationId xmlns:p14="http://schemas.microsoft.com/office/powerpoint/2010/main" val="97701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91AF-FBEA-B071-7C2E-15E7555437E3}"/>
              </a:ext>
            </a:extLst>
          </p:cNvPr>
          <p:cNvSpPr>
            <a:spLocks noGrp="1"/>
          </p:cNvSpPr>
          <p:nvPr>
            <p:ph type="title"/>
          </p:nvPr>
        </p:nvSpPr>
        <p:spPr/>
        <p:txBody>
          <a:bodyPr/>
          <a:lstStyle/>
          <a:p>
            <a:r>
              <a:rPr lang="en-IN" dirty="0"/>
              <a:t>Data Analytics -&gt; The Big Picture</a:t>
            </a:r>
          </a:p>
        </p:txBody>
      </p:sp>
      <p:pic>
        <p:nvPicPr>
          <p:cNvPr id="5" name="Picture 4">
            <a:extLst>
              <a:ext uri="{FF2B5EF4-FFF2-40B4-BE49-F238E27FC236}">
                <a16:creationId xmlns:a16="http://schemas.microsoft.com/office/drawing/2014/main" id="{9067EAD5-4B96-BA99-9C23-6FA2312967D8}"/>
              </a:ext>
            </a:extLst>
          </p:cNvPr>
          <p:cNvPicPr>
            <a:picLocks noChangeAspect="1"/>
          </p:cNvPicPr>
          <p:nvPr/>
        </p:nvPicPr>
        <p:blipFill>
          <a:blip r:embed="rId2"/>
          <a:stretch>
            <a:fillRect/>
          </a:stretch>
        </p:blipFill>
        <p:spPr>
          <a:xfrm>
            <a:off x="47328" y="1268760"/>
            <a:ext cx="12218212" cy="4608512"/>
          </a:xfrm>
          <a:prstGeom prst="rect">
            <a:avLst/>
          </a:prstGeom>
        </p:spPr>
      </p:pic>
      <p:sp useBgFill="1">
        <p:nvSpPr>
          <p:cNvPr id="7" name="Rectangle 6">
            <a:extLst>
              <a:ext uri="{FF2B5EF4-FFF2-40B4-BE49-F238E27FC236}">
                <a16:creationId xmlns:a16="http://schemas.microsoft.com/office/drawing/2014/main" id="{BA427C3B-8148-677C-114B-C247877B67F8}"/>
              </a:ext>
            </a:extLst>
          </p:cNvPr>
          <p:cNvSpPr/>
          <p:nvPr/>
        </p:nvSpPr>
        <p:spPr>
          <a:xfrm>
            <a:off x="9624392" y="4476742"/>
            <a:ext cx="2567608" cy="14005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Data Visualization</a:t>
            </a:r>
          </a:p>
          <a:p>
            <a:pPr algn="ctr"/>
            <a:r>
              <a:rPr lang="en-IN" dirty="0"/>
              <a:t>Excel, Tableau</a:t>
            </a:r>
          </a:p>
          <a:p>
            <a:pPr algn="ctr"/>
            <a:r>
              <a:rPr lang="en-IN" dirty="0"/>
              <a:t>,Power BI ,Qlik etc</a:t>
            </a:r>
          </a:p>
        </p:txBody>
      </p:sp>
    </p:spTree>
    <p:extLst>
      <p:ext uri="{BB962C8B-B14F-4D97-AF65-F5344CB8AC3E}">
        <p14:creationId xmlns:p14="http://schemas.microsoft.com/office/powerpoint/2010/main" val="3597639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5FDC-42F3-5755-F646-B2056D87982F}"/>
              </a:ext>
            </a:extLst>
          </p:cNvPr>
          <p:cNvSpPr>
            <a:spLocks noGrp="1"/>
          </p:cNvSpPr>
          <p:nvPr>
            <p:ph type="title"/>
          </p:nvPr>
        </p:nvSpPr>
        <p:spPr/>
        <p:txBody>
          <a:bodyPr/>
          <a:lstStyle/>
          <a:p>
            <a:r>
              <a:rPr lang="en-IN" dirty="0"/>
              <a:t>Chart Types</a:t>
            </a:r>
          </a:p>
        </p:txBody>
      </p:sp>
      <p:sp>
        <p:nvSpPr>
          <p:cNvPr id="3" name="Content Placeholder 2">
            <a:extLst>
              <a:ext uri="{FF2B5EF4-FFF2-40B4-BE49-F238E27FC236}">
                <a16:creationId xmlns:a16="http://schemas.microsoft.com/office/drawing/2014/main" id="{62604653-4CC4-9E22-F5CC-604AF625458B}"/>
              </a:ext>
            </a:extLst>
          </p:cNvPr>
          <p:cNvSpPr>
            <a:spLocks noGrp="1"/>
          </p:cNvSpPr>
          <p:nvPr>
            <p:ph idx="1"/>
          </p:nvPr>
        </p:nvSpPr>
        <p:spPr>
          <a:xfrm>
            <a:off x="1103312" y="1412776"/>
            <a:ext cx="8946541" cy="4835623"/>
          </a:xfrm>
        </p:spPr>
        <p:txBody>
          <a:bodyPr/>
          <a:lstStyle/>
          <a:p>
            <a:r>
              <a:rPr lang="en-IN" dirty="0"/>
              <a:t>Tables/cross tab</a:t>
            </a:r>
          </a:p>
          <a:p>
            <a:r>
              <a:rPr lang="en-IN" dirty="0"/>
              <a:t>Bar / stacked bar/ side by side bar</a:t>
            </a:r>
          </a:p>
          <a:p>
            <a:r>
              <a:rPr lang="en-IN" dirty="0"/>
              <a:t>Line / area charts</a:t>
            </a:r>
          </a:p>
          <a:p>
            <a:r>
              <a:rPr lang="en-IN" dirty="0"/>
              <a:t>Pie chart</a:t>
            </a:r>
          </a:p>
          <a:p>
            <a:r>
              <a:rPr lang="en-IN" dirty="0"/>
              <a:t>Dual axis chart</a:t>
            </a:r>
          </a:p>
          <a:p>
            <a:r>
              <a:rPr lang="en-IN" dirty="0"/>
              <a:t>Combined axis chart</a:t>
            </a:r>
          </a:p>
          <a:p>
            <a:r>
              <a:rPr lang="en-IN" dirty="0"/>
              <a:t>Highlight table </a:t>
            </a:r>
          </a:p>
          <a:p>
            <a:r>
              <a:rPr lang="en-IN" dirty="0"/>
              <a:t>Histogram</a:t>
            </a:r>
          </a:p>
          <a:p>
            <a:r>
              <a:rPr lang="en-IN" dirty="0"/>
              <a:t>Scatter plot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89102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efinition--Measures of Central Tendency--Histogram | Media4Math">
            <a:extLst>
              <a:ext uri="{FF2B5EF4-FFF2-40B4-BE49-F238E27FC236}">
                <a16:creationId xmlns:a16="http://schemas.microsoft.com/office/drawing/2014/main" id="{E52B88DB-6FE0-1C14-DC9F-8AC968DF3FE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Definition--Measures of Central Tendency--Histogram | Media4Math">
            <a:extLst>
              <a:ext uri="{FF2B5EF4-FFF2-40B4-BE49-F238E27FC236}">
                <a16:creationId xmlns:a16="http://schemas.microsoft.com/office/drawing/2014/main" id="{1C2322B4-09D2-27A8-0338-B41478805F9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Definition--Measures of Central Tendency--Histogram | Media4Math">
            <a:extLst>
              <a:ext uri="{FF2B5EF4-FFF2-40B4-BE49-F238E27FC236}">
                <a16:creationId xmlns:a16="http://schemas.microsoft.com/office/drawing/2014/main" id="{C40C35F0-5B55-1C61-AF88-B6BE54E025A0}"/>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80" name="Picture 8" descr="Definition--Measures of Central Tendency--Histogram | Media4Math">
            <a:extLst>
              <a:ext uri="{FF2B5EF4-FFF2-40B4-BE49-F238E27FC236}">
                <a16:creationId xmlns:a16="http://schemas.microsoft.com/office/drawing/2014/main" id="{A1A47FE6-C5A8-2773-AC10-AB3FA8C2D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40" y="260049"/>
            <a:ext cx="8596436" cy="6642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782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83B29-D8CC-49A3-DAD6-0E7EE6F01E30}"/>
              </a:ext>
            </a:extLst>
          </p:cNvPr>
          <p:cNvSpPr>
            <a:spLocks noGrp="1"/>
          </p:cNvSpPr>
          <p:nvPr>
            <p:ph type="title"/>
          </p:nvPr>
        </p:nvSpPr>
        <p:spPr/>
        <p:txBody>
          <a:bodyPr/>
          <a:lstStyle/>
          <a:p>
            <a:r>
              <a:rPr lang="en-IN" dirty="0"/>
              <a:t> </a:t>
            </a:r>
          </a:p>
        </p:txBody>
      </p:sp>
      <p:pic>
        <p:nvPicPr>
          <p:cNvPr id="2054" name="Picture 6" descr="Histogram - Graph, Definition, Properties, Examples">
            <a:extLst>
              <a:ext uri="{FF2B5EF4-FFF2-40B4-BE49-F238E27FC236}">
                <a16:creationId xmlns:a16="http://schemas.microsoft.com/office/drawing/2014/main" id="{9F7A8207-799E-9684-0978-D5313DB48B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7488" y="908720"/>
            <a:ext cx="8876354" cy="555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873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83B29-D8CC-49A3-DAD6-0E7EE6F01E30}"/>
              </a:ext>
            </a:extLst>
          </p:cNvPr>
          <p:cNvSpPr>
            <a:spLocks noGrp="1"/>
          </p:cNvSpPr>
          <p:nvPr>
            <p:ph type="title"/>
          </p:nvPr>
        </p:nvSpPr>
        <p:spPr/>
        <p:txBody>
          <a:bodyPr/>
          <a:lstStyle/>
          <a:p>
            <a:r>
              <a:rPr lang="en-IN" dirty="0"/>
              <a:t> Scatter Plots</a:t>
            </a:r>
          </a:p>
        </p:txBody>
      </p:sp>
      <p:sp>
        <p:nvSpPr>
          <p:cNvPr id="8" name="Content Placeholder 7">
            <a:extLst>
              <a:ext uri="{FF2B5EF4-FFF2-40B4-BE49-F238E27FC236}">
                <a16:creationId xmlns:a16="http://schemas.microsoft.com/office/drawing/2014/main" id="{06F35340-6F10-D0D9-E52D-B41E2DCD364F}"/>
              </a:ext>
            </a:extLst>
          </p:cNvPr>
          <p:cNvSpPr>
            <a:spLocks noGrp="1"/>
          </p:cNvSpPr>
          <p:nvPr>
            <p:ph idx="1"/>
          </p:nvPr>
        </p:nvSpPr>
        <p:spPr>
          <a:xfrm>
            <a:off x="1103312" y="1124744"/>
            <a:ext cx="8946541" cy="5123655"/>
          </a:xfrm>
        </p:spPr>
        <p:txBody>
          <a:bodyPr>
            <a:normAutofit/>
          </a:bodyPr>
          <a:lstStyle/>
          <a:p>
            <a:r>
              <a:rPr lang="en-US" sz="2400" dirty="0">
                <a:solidFill>
                  <a:schemeClr val="tx2"/>
                </a:solidFill>
              </a:rPr>
              <a:t>A scatter plot (aka scatter chart, scatter graph) uses dots to represent values for two different numeric variables. The position of each dot on the horizontal and vertical axis indicates values for an individual data point. Scatter plots are used to observe relationships between variables.</a:t>
            </a:r>
            <a:endParaRPr lang="en-IN" sz="2400" dirty="0">
              <a:solidFill>
                <a:schemeClr val="tx2"/>
              </a:solidFill>
            </a:endParaRPr>
          </a:p>
        </p:txBody>
      </p:sp>
      <p:pic>
        <p:nvPicPr>
          <p:cNvPr id="4100" name="Picture 4" descr="Ice Cream Sales vs Temperature | scatter chart made by Aquancva | plotly">
            <a:extLst>
              <a:ext uri="{FF2B5EF4-FFF2-40B4-BE49-F238E27FC236}">
                <a16:creationId xmlns:a16="http://schemas.microsoft.com/office/drawing/2014/main" id="{B94198FF-68D5-EDBE-9793-334826B79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013" y="3072335"/>
            <a:ext cx="5349974" cy="3821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611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7A74-89EE-3268-D178-E6F75296D455}"/>
              </a:ext>
            </a:extLst>
          </p:cNvPr>
          <p:cNvSpPr>
            <a:spLocks noGrp="1"/>
          </p:cNvSpPr>
          <p:nvPr>
            <p:ph type="title"/>
          </p:nvPr>
        </p:nvSpPr>
        <p:spPr>
          <a:xfrm>
            <a:off x="646111" y="452718"/>
            <a:ext cx="9404723" cy="960058"/>
          </a:xfrm>
        </p:spPr>
        <p:txBody>
          <a:bodyPr/>
          <a:lstStyle/>
          <a:p>
            <a:r>
              <a:rPr lang="en-IN" b="1" dirty="0"/>
              <a:t>Calculated fields </a:t>
            </a:r>
            <a:br>
              <a:rPr lang="en-IN" b="1" dirty="0"/>
            </a:br>
            <a:br>
              <a:rPr lang="en-IN" b="1" dirty="0"/>
            </a:br>
            <a:endParaRPr lang="en-IN" b="1" dirty="0"/>
          </a:p>
        </p:txBody>
      </p:sp>
      <p:sp>
        <p:nvSpPr>
          <p:cNvPr id="3" name="Content Placeholder 2">
            <a:extLst>
              <a:ext uri="{FF2B5EF4-FFF2-40B4-BE49-F238E27FC236}">
                <a16:creationId xmlns:a16="http://schemas.microsoft.com/office/drawing/2014/main" id="{A920150E-3146-A123-C3E8-7D311A27FD52}"/>
              </a:ext>
            </a:extLst>
          </p:cNvPr>
          <p:cNvSpPr>
            <a:spLocks noGrp="1"/>
          </p:cNvSpPr>
          <p:nvPr>
            <p:ph idx="1"/>
          </p:nvPr>
        </p:nvSpPr>
        <p:spPr/>
        <p:txBody>
          <a:bodyPr>
            <a:normAutofit lnSpcReduction="10000"/>
          </a:bodyPr>
          <a:lstStyle/>
          <a:p>
            <a:pPr marL="0" indent="0">
              <a:buNone/>
            </a:pPr>
            <a:r>
              <a:rPr lang="en-IN" dirty="0"/>
              <a:t>1- Row level calculations</a:t>
            </a:r>
          </a:p>
          <a:p>
            <a:pPr marL="0" indent="0">
              <a:buNone/>
            </a:pPr>
            <a:r>
              <a:rPr lang="en-IN" dirty="0"/>
              <a:t>2- Aggregated calculations</a:t>
            </a:r>
          </a:p>
          <a:p>
            <a:pPr marL="0" indent="0">
              <a:buNone/>
            </a:pPr>
            <a:r>
              <a:rPr lang="en-IN" dirty="0"/>
              <a:t>3- LOD </a:t>
            </a:r>
          </a:p>
          <a:p>
            <a:pPr marL="0" indent="0">
              <a:buNone/>
            </a:pPr>
            <a:r>
              <a:rPr lang="en-IN" dirty="0"/>
              <a:t>4- Quick table calculations</a:t>
            </a:r>
          </a:p>
          <a:p>
            <a:pPr marL="0" indent="0">
              <a:buNone/>
            </a:pPr>
            <a:endParaRPr lang="en-IN" dirty="0"/>
          </a:p>
          <a:p>
            <a:pPr marL="0" indent="0">
              <a:buNone/>
            </a:pPr>
            <a:r>
              <a:rPr lang="en-IN" dirty="0"/>
              <a:t>Row level:</a:t>
            </a:r>
          </a:p>
          <a:p>
            <a:pPr marL="457200" indent="-457200">
              <a:buFont typeface="+mj-lt"/>
              <a:buAutoNum type="arabicPeriod"/>
            </a:pPr>
            <a:r>
              <a:rPr lang="en-IN" dirty="0"/>
              <a:t>String -&gt; split , contains , </a:t>
            </a:r>
            <a:r>
              <a:rPr lang="en-IN" dirty="0" err="1"/>
              <a:t>concat</a:t>
            </a:r>
            <a:endParaRPr lang="en-IN" dirty="0"/>
          </a:p>
          <a:p>
            <a:pPr marL="457200" indent="-457200">
              <a:buFont typeface="+mj-lt"/>
              <a:buAutoNum type="arabicPeriod"/>
            </a:pPr>
            <a:r>
              <a:rPr lang="en-IN" dirty="0"/>
              <a:t>dates -&gt; </a:t>
            </a:r>
            <a:r>
              <a:rPr lang="en-IN" dirty="0" err="1"/>
              <a:t>datediff</a:t>
            </a:r>
            <a:endParaRPr lang="en-IN" dirty="0"/>
          </a:p>
          <a:p>
            <a:pPr marL="457200" indent="-457200">
              <a:buFont typeface="+mj-lt"/>
              <a:buAutoNum type="arabicPeriod"/>
            </a:pPr>
            <a:r>
              <a:rPr lang="en-IN" dirty="0"/>
              <a:t>Logical -&gt; if else </a:t>
            </a:r>
          </a:p>
          <a:p>
            <a:pPr marL="457200" indent="-457200">
              <a:buFont typeface="+mj-lt"/>
              <a:buAutoNum type="arabicPeriod"/>
            </a:pPr>
            <a:r>
              <a:rPr lang="en-IN" dirty="0" err="1"/>
              <a:t>boolean</a:t>
            </a:r>
            <a:endParaRPr lang="en-IN" dirty="0"/>
          </a:p>
        </p:txBody>
      </p:sp>
    </p:spTree>
    <p:extLst>
      <p:ext uri="{BB962C8B-B14F-4D97-AF65-F5344CB8AC3E}">
        <p14:creationId xmlns:p14="http://schemas.microsoft.com/office/powerpoint/2010/main" val="3247592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7A74-89EE-3268-D178-E6F75296D455}"/>
              </a:ext>
            </a:extLst>
          </p:cNvPr>
          <p:cNvSpPr>
            <a:spLocks noGrp="1"/>
          </p:cNvSpPr>
          <p:nvPr>
            <p:ph type="title"/>
          </p:nvPr>
        </p:nvSpPr>
        <p:spPr>
          <a:xfrm>
            <a:off x="646111" y="452718"/>
            <a:ext cx="9404723" cy="5640578"/>
          </a:xfrm>
        </p:spPr>
        <p:txBody>
          <a:bodyPr/>
          <a:lstStyle/>
          <a:p>
            <a:r>
              <a:rPr lang="en-IN" dirty="0"/>
              <a:t>Parameters</a:t>
            </a:r>
            <a:br>
              <a:rPr lang="en-IN" dirty="0"/>
            </a:br>
            <a:br>
              <a:rPr lang="en-IN" dirty="0"/>
            </a:br>
            <a:r>
              <a:rPr lang="en-IN" dirty="0"/>
              <a:t>1- Top N /Index </a:t>
            </a:r>
            <a:br>
              <a:rPr lang="en-IN" dirty="0"/>
            </a:br>
            <a:r>
              <a:rPr lang="en-IN" dirty="0"/>
              <a:t>2- Stacked bar chart(</a:t>
            </a:r>
            <a:r>
              <a:rPr lang="en-IN" dirty="0" err="1"/>
              <a:t>sc</a:t>
            </a:r>
            <a:r>
              <a:rPr lang="en-IN" dirty="0"/>
              <a:t> / region)</a:t>
            </a:r>
            <a:br>
              <a:rPr lang="en-IN" dirty="0"/>
            </a:br>
            <a:r>
              <a:rPr lang="en-IN" dirty="0"/>
              <a:t>3- calculations -&gt; choose dimension</a:t>
            </a:r>
          </a:p>
        </p:txBody>
      </p:sp>
    </p:spTree>
    <p:extLst>
      <p:ext uri="{BB962C8B-B14F-4D97-AF65-F5344CB8AC3E}">
        <p14:creationId xmlns:p14="http://schemas.microsoft.com/office/powerpoint/2010/main" val="3556947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7A74-89EE-3268-D178-E6F75296D455}"/>
              </a:ext>
            </a:extLst>
          </p:cNvPr>
          <p:cNvSpPr>
            <a:spLocks noGrp="1"/>
          </p:cNvSpPr>
          <p:nvPr>
            <p:ph type="title"/>
          </p:nvPr>
        </p:nvSpPr>
        <p:spPr>
          <a:xfrm>
            <a:off x="646111" y="452718"/>
            <a:ext cx="9404723" cy="960058"/>
          </a:xfrm>
        </p:spPr>
        <p:txBody>
          <a:bodyPr/>
          <a:lstStyle/>
          <a:p>
            <a:r>
              <a:rPr lang="en-IN" b="1" dirty="0"/>
              <a:t>Groups</a:t>
            </a:r>
          </a:p>
        </p:txBody>
      </p:sp>
      <p:sp>
        <p:nvSpPr>
          <p:cNvPr id="3" name="Content Placeholder 2">
            <a:extLst>
              <a:ext uri="{FF2B5EF4-FFF2-40B4-BE49-F238E27FC236}">
                <a16:creationId xmlns:a16="http://schemas.microsoft.com/office/drawing/2014/main" id="{A920150E-3146-A123-C3E8-7D311A27FD52}"/>
              </a:ext>
            </a:extLst>
          </p:cNvPr>
          <p:cNvSpPr>
            <a:spLocks noGrp="1"/>
          </p:cNvSpPr>
          <p:nvPr>
            <p:ph idx="1"/>
          </p:nvPr>
        </p:nvSpPr>
        <p:spPr>
          <a:xfrm>
            <a:off x="1103312" y="1124744"/>
            <a:ext cx="8946541" cy="5123655"/>
          </a:xfrm>
        </p:spPr>
        <p:txBody>
          <a:bodyPr/>
          <a:lstStyle/>
          <a:p>
            <a:pPr marL="0" indent="0">
              <a:buNone/>
            </a:pPr>
            <a:r>
              <a:rPr lang="en-US" dirty="0"/>
              <a:t>A tableau group is a set of multiple members combined in a single dimension to create a higher category of dimension.</a:t>
            </a:r>
          </a:p>
          <a:p>
            <a:pPr marL="0" indent="0">
              <a:buNone/>
            </a:pPr>
            <a:endParaRPr lang="en-IN" dirty="0"/>
          </a:p>
          <a:p>
            <a:pPr marL="457200" indent="-457200">
              <a:buFont typeface="+mj-lt"/>
              <a:buAutoNum type="arabicPeriod"/>
            </a:pPr>
            <a:r>
              <a:rPr lang="en-IN" dirty="0"/>
              <a:t>From chart labels / marks</a:t>
            </a:r>
          </a:p>
          <a:p>
            <a:pPr marL="457200" indent="-457200">
              <a:buFont typeface="+mj-lt"/>
              <a:buAutoNum type="arabicPeriod"/>
            </a:pPr>
            <a:r>
              <a:rPr lang="en-IN" dirty="0"/>
              <a:t>From dimension directly </a:t>
            </a:r>
          </a:p>
          <a:p>
            <a:pPr marL="457200" indent="-457200">
              <a:buFont typeface="+mj-lt"/>
              <a:buAutoNum type="arabicPeriod"/>
            </a:pPr>
            <a:r>
              <a:rPr lang="en-IN" dirty="0"/>
              <a:t>Using find option -&gt; product name </a:t>
            </a:r>
          </a:p>
          <a:p>
            <a:pPr marL="457200" indent="-457200">
              <a:buFont typeface="+mj-lt"/>
              <a:buAutoNum type="arabicPeriod"/>
            </a:pPr>
            <a:endParaRPr lang="en-IN" dirty="0"/>
          </a:p>
          <a:p>
            <a:pPr marL="0" indent="0">
              <a:buNone/>
            </a:pPr>
            <a:r>
              <a:rPr lang="en-IN" dirty="0"/>
              <a:t>Groups are static</a:t>
            </a:r>
          </a:p>
        </p:txBody>
      </p:sp>
    </p:spTree>
    <p:extLst>
      <p:ext uri="{BB962C8B-B14F-4D97-AF65-F5344CB8AC3E}">
        <p14:creationId xmlns:p14="http://schemas.microsoft.com/office/powerpoint/2010/main" val="2003509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7A74-89EE-3268-D178-E6F75296D455}"/>
              </a:ext>
            </a:extLst>
          </p:cNvPr>
          <p:cNvSpPr>
            <a:spLocks noGrp="1"/>
          </p:cNvSpPr>
          <p:nvPr>
            <p:ph type="title"/>
          </p:nvPr>
        </p:nvSpPr>
        <p:spPr>
          <a:xfrm>
            <a:off x="646111" y="452718"/>
            <a:ext cx="9404723" cy="960058"/>
          </a:xfrm>
        </p:spPr>
        <p:txBody>
          <a:bodyPr/>
          <a:lstStyle/>
          <a:p>
            <a:r>
              <a:rPr lang="en-IN" b="1" dirty="0"/>
              <a:t>Sets</a:t>
            </a:r>
          </a:p>
        </p:txBody>
      </p:sp>
      <p:sp>
        <p:nvSpPr>
          <p:cNvPr id="3" name="Content Placeholder 2">
            <a:extLst>
              <a:ext uri="{FF2B5EF4-FFF2-40B4-BE49-F238E27FC236}">
                <a16:creationId xmlns:a16="http://schemas.microsoft.com/office/drawing/2014/main" id="{A920150E-3146-A123-C3E8-7D311A27FD52}"/>
              </a:ext>
            </a:extLst>
          </p:cNvPr>
          <p:cNvSpPr>
            <a:spLocks noGrp="1"/>
          </p:cNvSpPr>
          <p:nvPr>
            <p:ph idx="1"/>
          </p:nvPr>
        </p:nvSpPr>
        <p:spPr>
          <a:xfrm>
            <a:off x="1103312" y="1268760"/>
            <a:ext cx="8946541" cy="4979639"/>
          </a:xfrm>
        </p:spPr>
        <p:txBody>
          <a:bodyPr/>
          <a:lstStyle/>
          <a:p>
            <a:pPr marL="0" indent="0">
              <a:buNone/>
            </a:pPr>
            <a:r>
              <a:rPr lang="en-US" dirty="0"/>
              <a:t>Sets in Tableau are used to create subsets of data based on certain conditions defined by the user. For example, a set can be created for having a subset data of top 10 customers with the highest sales.</a:t>
            </a:r>
            <a:endParaRPr lang="en-IN" dirty="0"/>
          </a:p>
          <a:p>
            <a:pPr marL="457200" indent="-457200">
              <a:buFont typeface="+mj-lt"/>
              <a:buAutoNum type="arabicPeriod"/>
            </a:pPr>
            <a:r>
              <a:rPr lang="en-IN" dirty="0"/>
              <a:t>Fixed sets</a:t>
            </a:r>
          </a:p>
          <a:p>
            <a:pPr marL="457200" indent="-457200">
              <a:buFont typeface="+mj-lt"/>
              <a:buAutoNum type="arabicPeriod"/>
            </a:pPr>
            <a:r>
              <a:rPr lang="en-IN" dirty="0"/>
              <a:t>Dynamic sets</a:t>
            </a:r>
          </a:p>
          <a:p>
            <a:pPr marL="457200" indent="-457200">
              <a:buFont typeface="+mj-lt"/>
              <a:buAutoNum type="arabicPeriod"/>
            </a:pPr>
            <a:r>
              <a:rPr lang="en-IN" dirty="0"/>
              <a:t>Combined sets</a:t>
            </a:r>
          </a:p>
          <a:p>
            <a:pPr marL="0" indent="0">
              <a:buNone/>
            </a:pPr>
            <a:r>
              <a:rPr lang="en-IN" dirty="0"/>
              <a:t>Combined sets</a:t>
            </a:r>
          </a:p>
          <a:p>
            <a:pPr marL="457200" indent="-457200">
              <a:buFont typeface="+mj-lt"/>
              <a:buAutoNum type="arabicPeriod"/>
            </a:pPr>
            <a:r>
              <a:rPr lang="en-IN" dirty="0"/>
              <a:t>Top 10 and bottom 10 by profit  -&gt; union</a:t>
            </a:r>
          </a:p>
          <a:p>
            <a:pPr marL="457200" indent="-457200">
              <a:buFont typeface="+mj-lt"/>
              <a:buAutoNum type="arabicPeriod"/>
            </a:pPr>
            <a:r>
              <a:rPr lang="en-IN" dirty="0"/>
              <a:t>Top 10 by sales and bottom 10 by profit -&gt; intersect</a:t>
            </a:r>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3637331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A207-EFE8-BBF7-552F-073BDF5D2CF6}"/>
              </a:ext>
            </a:extLst>
          </p:cNvPr>
          <p:cNvSpPr>
            <a:spLocks noGrp="1"/>
          </p:cNvSpPr>
          <p:nvPr>
            <p:ph type="title"/>
          </p:nvPr>
        </p:nvSpPr>
        <p:spPr/>
        <p:txBody>
          <a:bodyPr/>
          <a:lstStyle/>
          <a:p>
            <a:r>
              <a:rPr lang="en-IN" dirty="0"/>
              <a:t>Hierarchy and drill down</a:t>
            </a:r>
          </a:p>
        </p:txBody>
      </p:sp>
      <p:sp>
        <p:nvSpPr>
          <p:cNvPr id="3" name="Content Placeholder 2">
            <a:extLst>
              <a:ext uri="{FF2B5EF4-FFF2-40B4-BE49-F238E27FC236}">
                <a16:creationId xmlns:a16="http://schemas.microsoft.com/office/drawing/2014/main" id="{1DF7463F-D844-2F08-8A48-4DB5933E39B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87483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1AC8-BBC5-736A-EAC0-6E7E90B3B9F7}"/>
              </a:ext>
            </a:extLst>
          </p:cNvPr>
          <p:cNvSpPr>
            <a:spLocks noGrp="1"/>
          </p:cNvSpPr>
          <p:nvPr>
            <p:ph type="title"/>
          </p:nvPr>
        </p:nvSpPr>
        <p:spPr/>
        <p:txBody>
          <a:bodyPr/>
          <a:lstStyle/>
          <a:p>
            <a:r>
              <a:rPr lang="en-IN" dirty="0"/>
              <a:t>Maps</a:t>
            </a:r>
          </a:p>
        </p:txBody>
      </p:sp>
      <p:sp>
        <p:nvSpPr>
          <p:cNvPr id="3" name="Content Placeholder 2">
            <a:extLst>
              <a:ext uri="{FF2B5EF4-FFF2-40B4-BE49-F238E27FC236}">
                <a16:creationId xmlns:a16="http://schemas.microsoft.com/office/drawing/2014/main" id="{407F6573-5993-637A-A505-E0DB8892341A}"/>
              </a:ext>
            </a:extLst>
          </p:cNvPr>
          <p:cNvSpPr>
            <a:spLocks noGrp="1"/>
          </p:cNvSpPr>
          <p:nvPr>
            <p:ph idx="1"/>
          </p:nvPr>
        </p:nvSpPr>
        <p:spPr/>
        <p:txBody>
          <a:bodyPr/>
          <a:lstStyle/>
          <a:p>
            <a:r>
              <a:rPr lang="en-IN" dirty="0"/>
              <a:t>filled maps</a:t>
            </a:r>
          </a:p>
          <a:p>
            <a:r>
              <a:rPr lang="en-IN" dirty="0"/>
              <a:t>Symbol maps</a:t>
            </a:r>
          </a:p>
          <a:p>
            <a:r>
              <a:rPr lang="en-IN" dirty="0"/>
              <a:t>Custom territory</a:t>
            </a:r>
          </a:p>
          <a:p>
            <a:r>
              <a:rPr lang="en-IN" dirty="0"/>
              <a:t>Dual axis</a:t>
            </a:r>
          </a:p>
          <a:p>
            <a:r>
              <a:rPr lang="en-IN" dirty="0"/>
              <a:t>Create role (region) </a:t>
            </a:r>
          </a:p>
          <a:p>
            <a:r>
              <a:rPr lang="en-IN" dirty="0"/>
              <a:t>Postal code -&gt; give geo role</a:t>
            </a:r>
          </a:p>
          <a:p>
            <a:r>
              <a:rPr lang="en-IN" dirty="0"/>
              <a:t>Custom geo coding</a:t>
            </a:r>
          </a:p>
          <a:p>
            <a:endParaRPr lang="en-IN" dirty="0"/>
          </a:p>
          <a:p>
            <a:pPr marL="0" indent="0">
              <a:buNone/>
            </a:pPr>
            <a:r>
              <a:rPr lang="en-IN" dirty="0"/>
              <a:t>Unrecognize, ambiguous , manual latitude ,longitude</a:t>
            </a:r>
          </a:p>
        </p:txBody>
      </p:sp>
    </p:spTree>
    <p:extLst>
      <p:ext uri="{BB962C8B-B14F-4D97-AF65-F5344CB8AC3E}">
        <p14:creationId xmlns:p14="http://schemas.microsoft.com/office/powerpoint/2010/main" val="120063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46111" y="44623"/>
            <a:ext cx="9404723" cy="792089"/>
          </a:xfrm>
        </p:spPr>
        <p:txBody>
          <a:bodyPr/>
          <a:lstStyle/>
          <a:p>
            <a:r>
              <a:rPr lang="en-IN" dirty="0">
                <a:solidFill>
                  <a:schemeClr val="accent2"/>
                </a:solidFill>
              </a:rPr>
              <a:t>What is data visualization</a:t>
            </a:r>
            <a:br>
              <a:rPr lang="en-IN" dirty="0">
                <a:solidFill>
                  <a:schemeClr val="accent2"/>
                </a:solidFill>
              </a:rPr>
            </a:br>
            <a:br>
              <a:rPr lang="en-IN" dirty="0">
                <a:solidFill>
                  <a:schemeClr val="accent2"/>
                </a:solidFill>
              </a:rPr>
            </a:br>
            <a:endParaRPr dirty="0">
              <a:solidFill>
                <a:schemeClr val="accent2"/>
              </a:solidFill>
            </a:endParaRPr>
          </a:p>
        </p:txBody>
      </p:sp>
      <p:sp>
        <p:nvSpPr>
          <p:cNvPr id="7" name="Content Placeholder 6">
            <a:extLst>
              <a:ext uri="{FF2B5EF4-FFF2-40B4-BE49-F238E27FC236}">
                <a16:creationId xmlns:a16="http://schemas.microsoft.com/office/drawing/2014/main" id="{925E0FAD-0A4C-B42B-7A95-A00B54E8971E}"/>
              </a:ext>
            </a:extLst>
          </p:cNvPr>
          <p:cNvSpPr>
            <a:spLocks noGrp="1"/>
          </p:cNvSpPr>
          <p:nvPr>
            <p:ph idx="1"/>
          </p:nvPr>
        </p:nvSpPr>
        <p:spPr>
          <a:xfrm>
            <a:off x="646111" y="764704"/>
            <a:ext cx="9404723" cy="5483695"/>
          </a:xfrm>
        </p:spPr>
        <p:txBody>
          <a:bodyPr>
            <a:normAutofit/>
          </a:bodyPr>
          <a:lstStyle/>
          <a:p>
            <a:pPr marL="0" indent="0">
              <a:buNone/>
            </a:pPr>
            <a:r>
              <a:rPr lang="en-US" sz="2800" dirty="0">
                <a:solidFill>
                  <a:schemeClr val="tx2"/>
                </a:solidFill>
              </a:rPr>
              <a:t>Data visualization is the process of representing data and information graphically through charts, graphs, maps, and other visual tools. </a:t>
            </a:r>
          </a:p>
          <a:p>
            <a:pPr marL="0" indent="0">
              <a:buNone/>
            </a:pPr>
            <a:endParaRPr lang="en-US" sz="3600" dirty="0">
              <a:solidFill>
                <a:schemeClr val="tx2"/>
              </a:solidFill>
            </a:endParaRPr>
          </a:p>
        </p:txBody>
      </p:sp>
      <p:pic>
        <p:nvPicPr>
          <p:cNvPr id="1026" name="Picture 2" descr="611,967 Chart Bar Royalty-Free Photos and Stock Images | Shutterstock">
            <a:extLst>
              <a:ext uri="{FF2B5EF4-FFF2-40B4-BE49-F238E27FC236}">
                <a16:creationId xmlns:a16="http://schemas.microsoft.com/office/drawing/2014/main" id="{50368092-87A5-DB70-F39C-0FA55571B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619" y="2132856"/>
            <a:ext cx="8950594" cy="4680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707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7A74-89EE-3268-D178-E6F75296D455}"/>
              </a:ext>
            </a:extLst>
          </p:cNvPr>
          <p:cNvSpPr>
            <a:spLocks noGrp="1"/>
          </p:cNvSpPr>
          <p:nvPr>
            <p:ph type="title"/>
          </p:nvPr>
        </p:nvSpPr>
        <p:spPr>
          <a:xfrm>
            <a:off x="646111" y="452718"/>
            <a:ext cx="9404723" cy="960058"/>
          </a:xfrm>
        </p:spPr>
        <p:txBody>
          <a:bodyPr/>
          <a:lstStyle/>
          <a:p>
            <a:r>
              <a:rPr lang="en-IN" b="1" dirty="0"/>
              <a:t>Table calculations</a:t>
            </a:r>
          </a:p>
        </p:txBody>
      </p:sp>
      <p:sp>
        <p:nvSpPr>
          <p:cNvPr id="3" name="Content Placeholder 2">
            <a:extLst>
              <a:ext uri="{FF2B5EF4-FFF2-40B4-BE49-F238E27FC236}">
                <a16:creationId xmlns:a16="http://schemas.microsoft.com/office/drawing/2014/main" id="{A920150E-3146-A123-C3E8-7D311A27FD52}"/>
              </a:ext>
            </a:extLst>
          </p:cNvPr>
          <p:cNvSpPr>
            <a:spLocks noGrp="1"/>
          </p:cNvSpPr>
          <p:nvPr>
            <p:ph idx="1"/>
          </p:nvPr>
        </p:nvSpPr>
        <p:spPr>
          <a:xfrm>
            <a:off x="1103312" y="1196752"/>
            <a:ext cx="8946541" cy="5051647"/>
          </a:xfrm>
        </p:spPr>
        <p:txBody>
          <a:bodyPr>
            <a:normAutofit fontScale="85000" lnSpcReduction="10000"/>
          </a:bodyPr>
          <a:lstStyle/>
          <a:p>
            <a:pPr marL="0" indent="0">
              <a:buNone/>
            </a:pPr>
            <a:r>
              <a:rPr lang="en-US" dirty="0"/>
              <a:t>Table calculations are transformations you can apply to the aggregated values in a visualization. They are a special type of calculated field that computes on the local data in Tableau based on what is currently in the view.</a:t>
            </a:r>
            <a:endParaRPr lang="en-IN" dirty="0"/>
          </a:p>
          <a:p>
            <a:pPr marL="0" indent="0">
              <a:buNone/>
            </a:pPr>
            <a:r>
              <a:rPr lang="en-IN" dirty="0"/>
              <a:t>Table calculations are impacted by</a:t>
            </a:r>
          </a:p>
          <a:p>
            <a:r>
              <a:rPr lang="en-IN" dirty="0"/>
              <a:t>Layout</a:t>
            </a:r>
          </a:p>
          <a:p>
            <a:r>
              <a:rPr lang="en-IN" dirty="0"/>
              <a:t>Direction (addressing)</a:t>
            </a:r>
          </a:p>
          <a:p>
            <a:r>
              <a:rPr lang="en-IN" dirty="0"/>
              <a:t>Scope (partitioning)</a:t>
            </a:r>
          </a:p>
          <a:p>
            <a:r>
              <a:rPr lang="en-IN" dirty="0"/>
              <a:t>Filters</a:t>
            </a:r>
          </a:p>
          <a:p>
            <a:pPr marL="0" indent="0" algn="l">
              <a:buNone/>
            </a:pPr>
            <a:r>
              <a:rPr lang="en-US" sz="2100" dirty="0"/>
              <a:t>Table calculations rely on two types of fields: addressing and partitioning fields. The key to understanding table calcs is to know how these fields work.</a:t>
            </a:r>
          </a:p>
          <a:p>
            <a:pPr algn="l">
              <a:buFont typeface="Arial" panose="020B0604020202020204" pitchFamily="34" charset="0"/>
              <a:buChar char="•"/>
            </a:pPr>
            <a:r>
              <a:rPr lang="en-US" sz="2100" b="1" dirty="0"/>
              <a:t>Partitioning fields define the scope: </a:t>
            </a:r>
            <a:r>
              <a:rPr lang="en-US" sz="2100" dirty="0"/>
              <a:t>They break up the view into multiple partitions or sub-views. The table calculation is then applied to the marks within each partition.</a:t>
            </a:r>
          </a:p>
          <a:p>
            <a:pPr algn="l">
              <a:buFont typeface="Arial" panose="020B0604020202020204" pitchFamily="34" charset="0"/>
              <a:buChar char="•"/>
            </a:pPr>
            <a:r>
              <a:rPr lang="en-US" sz="2100" b="1" dirty="0"/>
              <a:t>Addressing fields define the direction: </a:t>
            </a:r>
            <a:r>
              <a:rPr lang="en-US" sz="2100" dirty="0"/>
              <a:t>They define the “direction” that the calculation moves (for example, in calculating a running sum, or computing the difference between values).</a:t>
            </a:r>
          </a:p>
          <a:p>
            <a:endParaRPr lang="en-IN" dirty="0"/>
          </a:p>
          <a:p>
            <a:endParaRPr lang="en-IN" dirty="0"/>
          </a:p>
        </p:txBody>
      </p:sp>
    </p:spTree>
    <p:extLst>
      <p:ext uri="{BB962C8B-B14F-4D97-AF65-F5344CB8AC3E}">
        <p14:creationId xmlns:p14="http://schemas.microsoft.com/office/powerpoint/2010/main" val="1049777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CF60-2B95-C3AD-6C93-FB5EF9FB775E}"/>
              </a:ext>
            </a:extLst>
          </p:cNvPr>
          <p:cNvSpPr>
            <a:spLocks noGrp="1"/>
          </p:cNvSpPr>
          <p:nvPr>
            <p:ph type="title"/>
          </p:nvPr>
        </p:nvSpPr>
        <p:spPr>
          <a:xfrm>
            <a:off x="646111" y="452718"/>
            <a:ext cx="9404723" cy="600018"/>
          </a:xfrm>
        </p:spPr>
        <p:txBody>
          <a:bodyPr/>
          <a:lstStyle/>
          <a:p>
            <a:endParaRPr lang="en-IN" dirty="0"/>
          </a:p>
        </p:txBody>
      </p:sp>
      <p:sp>
        <p:nvSpPr>
          <p:cNvPr id="3" name="Content Placeholder 2">
            <a:extLst>
              <a:ext uri="{FF2B5EF4-FFF2-40B4-BE49-F238E27FC236}">
                <a16:creationId xmlns:a16="http://schemas.microsoft.com/office/drawing/2014/main" id="{3EF1465B-6727-4AA6-C1A5-19C34587B913}"/>
              </a:ext>
            </a:extLst>
          </p:cNvPr>
          <p:cNvSpPr>
            <a:spLocks noGrp="1"/>
          </p:cNvSpPr>
          <p:nvPr>
            <p:ph idx="1"/>
          </p:nvPr>
        </p:nvSpPr>
        <p:spPr>
          <a:xfrm>
            <a:off x="1103312" y="1268760"/>
            <a:ext cx="8946541" cy="4979639"/>
          </a:xfrm>
        </p:spPr>
        <p:txBody>
          <a:bodyPr/>
          <a:lstStyle/>
          <a:p>
            <a:r>
              <a:rPr lang="en-IN" dirty="0"/>
              <a:t>Quick table calculations</a:t>
            </a:r>
          </a:p>
          <a:p>
            <a:r>
              <a:rPr lang="en-IN" dirty="0"/>
              <a:t>Additional table calculations -&gt; index, rank , running sum etc</a:t>
            </a:r>
          </a:p>
        </p:txBody>
      </p:sp>
    </p:spTree>
    <p:extLst>
      <p:ext uri="{BB962C8B-B14F-4D97-AF65-F5344CB8AC3E}">
        <p14:creationId xmlns:p14="http://schemas.microsoft.com/office/powerpoint/2010/main" val="2665293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38A-B561-D5A8-73A2-4AF65F523B7B}"/>
              </a:ext>
            </a:extLst>
          </p:cNvPr>
          <p:cNvSpPr>
            <a:spLocks noGrp="1"/>
          </p:cNvSpPr>
          <p:nvPr>
            <p:ph type="title"/>
          </p:nvPr>
        </p:nvSpPr>
        <p:spPr/>
        <p:txBody>
          <a:bodyPr/>
          <a:lstStyle/>
          <a:p>
            <a:r>
              <a:rPr lang="en-IN" dirty="0"/>
              <a:t>LOD Expressions</a:t>
            </a:r>
          </a:p>
        </p:txBody>
      </p:sp>
      <p:pic>
        <p:nvPicPr>
          <p:cNvPr id="5" name="Content Placeholder 4">
            <a:extLst>
              <a:ext uri="{FF2B5EF4-FFF2-40B4-BE49-F238E27FC236}">
                <a16:creationId xmlns:a16="http://schemas.microsoft.com/office/drawing/2014/main" id="{B2FF7533-DD54-9625-FC66-0F1C022D93EC}"/>
              </a:ext>
            </a:extLst>
          </p:cNvPr>
          <p:cNvPicPr>
            <a:picLocks noGrp="1" noChangeAspect="1"/>
          </p:cNvPicPr>
          <p:nvPr>
            <p:ph idx="1"/>
          </p:nvPr>
        </p:nvPicPr>
        <p:blipFill>
          <a:blip r:embed="rId2"/>
          <a:stretch>
            <a:fillRect/>
          </a:stretch>
        </p:blipFill>
        <p:spPr>
          <a:xfrm>
            <a:off x="263352" y="1853248"/>
            <a:ext cx="9165111" cy="2181314"/>
          </a:xfrm>
        </p:spPr>
      </p:pic>
    </p:spTree>
    <p:extLst>
      <p:ext uri="{BB962C8B-B14F-4D97-AF65-F5344CB8AC3E}">
        <p14:creationId xmlns:p14="http://schemas.microsoft.com/office/powerpoint/2010/main" val="3874841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CA91A-B8AA-E4E1-2605-90666A628679}"/>
              </a:ext>
            </a:extLst>
          </p:cNvPr>
          <p:cNvSpPr>
            <a:spLocks noGrp="1"/>
          </p:cNvSpPr>
          <p:nvPr>
            <p:ph type="title"/>
          </p:nvPr>
        </p:nvSpPr>
        <p:spPr/>
        <p:txBody>
          <a:bodyPr/>
          <a:lstStyle/>
          <a:p>
            <a:r>
              <a:rPr lang="en-IN" dirty="0"/>
              <a:t>Types of LOD</a:t>
            </a:r>
          </a:p>
        </p:txBody>
      </p:sp>
      <p:sp>
        <p:nvSpPr>
          <p:cNvPr id="3" name="Content Placeholder 2">
            <a:extLst>
              <a:ext uri="{FF2B5EF4-FFF2-40B4-BE49-F238E27FC236}">
                <a16:creationId xmlns:a16="http://schemas.microsoft.com/office/drawing/2014/main" id="{E18C1F9B-509B-B630-AEC6-2909EC1B56D8}"/>
              </a:ext>
            </a:extLst>
          </p:cNvPr>
          <p:cNvSpPr>
            <a:spLocks noGrp="1"/>
          </p:cNvSpPr>
          <p:nvPr>
            <p:ph idx="1"/>
          </p:nvPr>
        </p:nvSpPr>
        <p:spPr>
          <a:xfrm>
            <a:off x="1103312" y="1701128"/>
            <a:ext cx="8946541" cy="4195481"/>
          </a:xfrm>
        </p:spPr>
        <p:txBody>
          <a:bodyPr/>
          <a:lstStyle/>
          <a:p>
            <a:r>
              <a:rPr lang="en-IN" dirty="0"/>
              <a:t>Fixed : Independent of the view</a:t>
            </a:r>
          </a:p>
          <a:p>
            <a:r>
              <a:rPr lang="en-IN" dirty="0"/>
              <a:t>Include: Add to view </a:t>
            </a:r>
          </a:p>
          <a:p>
            <a:r>
              <a:rPr lang="en-IN" dirty="0"/>
              <a:t>Exclude : minus from view </a:t>
            </a:r>
          </a:p>
          <a:p>
            <a:pPr marL="0" indent="0">
              <a:buNone/>
            </a:pPr>
            <a:endParaRPr lang="en-IN" dirty="0"/>
          </a:p>
          <a:p>
            <a:pPr marL="0" indent="0">
              <a:buNone/>
            </a:pPr>
            <a:r>
              <a:rPr lang="en-IN" b="1" dirty="0"/>
              <a:t>Syntax :</a:t>
            </a:r>
          </a:p>
          <a:p>
            <a:pPr marL="0" indent="0">
              <a:buNone/>
            </a:pPr>
            <a:endParaRPr lang="en-IN" b="1" dirty="0"/>
          </a:p>
          <a:p>
            <a:pPr marL="0" indent="0">
              <a:buNone/>
            </a:pPr>
            <a:endParaRPr lang="en-IN" dirty="0"/>
          </a:p>
        </p:txBody>
      </p:sp>
      <p:pic>
        <p:nvPicPr>
          <p:cNvPr id="5122" name="Picture 2" descr="Understanding Level of Detail (LOD) Expressions with Tableau">
            <a:extLst>
              <a:ext uri="{FF2B5EF4-FFF2-40B4-BE49-F238E27FC236}">
                <a16:creationId xmlns:a16="http://schemas.microsoft.com/office/drawing/2014/main" id="{D9C37C56-E572-FA3A-D263-314BE7D008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344" y="3429000"/>
            <a:ext cx="7620000"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027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0A83-1A72-98C6-2860-67D96E46AE49}"/>
              </a:ext>
            </a:extLst>
          </p:cNvPr>
          <p:cNvSpPr>
            <a:spLocks noGrp="1"/>
          </p:cNvSpPr>
          <p:nvPr>
            <p:ph type="title"/>
          </p:nvPr>
        </p:nvSpPr>
        <p:spPr/>
        <p:txBody>
          <a:bodyPr/>
          <a:lstStyle/>
          <a:p>
            <a:r>
              <a:rPr lang="en-IN" dirty="0"/>
              <a:t>ATTR (Attribute)</a:t>
            </a:r>
          </a:p>
        </p:txBody>
      </p:sp>
      <p:sp>
        <p:nvSpPr>
          <p:cNvPr id="3" name="Content Placeholder 2">
            <a:extLst>
              <a:ext uri="{FF2B5EF4-FFF2-40B4-BE49-F238E27FC236}">
                <a16:creationId xmlns:a16="http://schemas.microsoft.com/office/drawing/2014/main" id="{1BBEC090-BB7C-55F0-8B7C-3AE1D43EA785}"/>
              </a:ext>
            </a:extLst>
          </p:cNvPr>
          <p:cNvSpPr>
            <a:spLocks noGrp="1"/>
          </p:cNvSpPr>
          <p:nvPr>
            <p:ph idx="1"/>
          </p:nvPr>
        </p:nvSpPr>
        <p:spPr>
          <a:xfrm>
            <a:off x="1103312" y="1268760"/>
            <a:ext cx="8946541" cy="4979639"/>
          </a:xfrm>
        </p:spPr>
        <p:txBody>
          <a:bodyPr>
            <a:normAutofit/>
          </a:bodyPr>
          <a:lstStyle/>
          <a:p>
            <a:r>
              <a:rPr lang="en-US" sz="1800" dirty="0">
                <a:solidFill>
                  <a:schemeClr val="tx2"/>
                </a:solidFill>
              </a:rPr>
              <a:t>ATTR() is a special Tableau function that effectively returns a record-level result as an aggregation. If there are multiple values of the record-level field in the current context then ATTR() will return * instead of a single value.</a:t>
            </a:r>
          </a:p>
          <a:p>
            <a:endParaRPr lang="en-IN" dirty="0"/>
          </a:p>
          <a:p>
            <a:pPr marL="0" indent="0">
              <a:buNone/>
            </a:pPr>
            <a:endParaRPr lang="en-IN" dirty="0"/>
          </a:p>
        </p:txBody>
      </p:sp>
      <p:pic>
        <p:nvPicPr>
          <p:cNvPr id="5" name="Picture 4">
            <a:extLst>
              <a:ext uri="{FF2B5EF4-FFF2-40B4-BE49-F238E27FC236}">
                <a16:creationId xmlns:a16="http://schemas.microsoft.com/office/drawing/2014/main" id="{AB86E51F-F276-7640-9DB5-BFF96DC4D8FA}"/>
              </a:ext>
            </a:extLst>
          </p:cNvPr>
          <p:cNvPicPr>
            <a:picLocks noChangeAspect="1"/>
          </p:cNvPicPr>
          <p:nvPr/>
        </p:nvPicPr>
        <p:blipFill>
          <a:blip r:embed="rId2"/>
          <a:stretch>
            <a:fillRect/>
          </a:stretch>
        </p:blipFill>
        <p:spPr>
          <a:xfrm>
            <a:off x="2567608" y="2420888"/>
            <a:ext cx="5544616" cy="3827511"/>
          </a:xfrm>
          <a:prstGeom prst="rect">
            <a:avLst/>
          </a:prstGeom>
        </p:spPr>
      </p:pic>
    </p:spTree>
    <p:extLst>
      <p:ext uri="{BB962C8B-B14F-4D97-AF65-F5344CB8AC3E}">
        <p14:creationId xmlns:p14="http://schemas.microsoft.com/office/powerpoint/2010/main" val="3598109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0704-6E18-5797-E1EA-B8B9B8F9B3BF}"/>
              </a:ext>
            </a:extLst>
          </p:cNvPr>
          <p:cNvSpPr>
            <a:spLocks noGrp="1"/>
          </p:cNvSpPr>
          <p:nvPr>
            <p:ph type="title"/>
          </p:nvPr>
        </p:nvSpPr>
        <p:spPr/>
        <p:txBody>
          <a:bodyPr/>
          <a:lstStyle/>
          <a:p>
            <a:r>
              <a:rPr lang="en-IN" dirty="0"/>
              <a:t>Data Model in Tableau</a:t>
            </a:r>
          </a:p>
        </p:txBody>
      </p:sp>
      <p:sp>
        <p:nvSpPr>
          <p:cNvPr id="4" name="Content Placeholder 3">
            <a:extLst>
              <a:ext uri="{FF2B5EF4-FFF2-40B4-BE49-F238E27FC236}">
                <a16:creationId xmlns:a16="http://schemas.microsoft.com/office/drawing/2014/main" id="{E19C62FA-E90E-D396-69C1-BDDB8C272C61}"/>
              </a:ext>
            </a:extLst>
          </p:cNvPr>
          <p:cNvSpPr>
            <a:spLocks noGrp="1"/>
          </p:cNvSpPr>
          <p:nvPr>
            <p:ph idx="1"/>
          </p:nvPr>
        </p:nvSpPr>
        <p:spPr/>
        <p:txBody>
          <a:bodyPr/>
          <a:lstStyle/>
          <a:p>
            <a:endParaRPr lang="en-IN"/>
          </a:p>
        </p:txBody>
      </p:sp>
      <p:pic>
        <p:nvPicPr>
          <p:cNvPr id="6150" name="Picture 6" descr="The Tableau Data Model - Tableau">
            <a:extLst>
              <a:ext uri="{FF2B5EF4-FFF2-40B4-BE49-F238E27FC236}">
                <a16:creationId xmlns:a16="http://schemas.microsoft.com/office/drawing/2014/main" id="{C7542ED8-B9C1-711F-AAA8-ECAF52F9F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39" y="1772816"/>
            <a:ext cx="9404723" cy="447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615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C90BC-C6BC-19CE-695D-91C9629D8C00}"/>
              </a:ext>
            </a:extLst>
          </p:cNvPr>
          <p:cNvSpPr>
            <a:spLocks noGrp="1"/>
          </p:cNvSpPr>
          <p:nvPr>
            <p:ph type="title"/>
          </p:nvPr>
        </p:nvSpPr>
        <p:spPr/>
        <p:txBody>
          <a:bodyPr/>
          <a:lstStyle/>
          <a:p>
            <a:r>
              <a:rPr lang="en-IN" dirty="0"/>
              <a:t> relationship -&gt; joins-&gt; blending</a:t>
            </a:r>
            <a:br>
              <a:rPr lang="en-IN" dirty="0"/>
            </a:br>
            <a:endParaRPr lang="en-IN" dirty="0"/>
          </a:p>
        </p:txBody>
      </p:sp>
      <p:sp>
        <p:nvSpPr>
          <p:cNvPr id="3" name="Content Placeholder 2">
            <a:extLst>
              <a:ext uri="{FF2B5EF4-FFF2-40B4-BE49-F238E27FC236}">
                <a16:creationId xmlns:a16="http://schemas.microsoft.com/office/drawing/2014/main" id="{9FA154ED-A157-DB5A-FA76-4FCAAD832E26}"/>
              </a:ext>
            </a:extLst>
          </p:cNvPr>
          <p:cNvSpPr>
            <a:spLocks noGrp="1"/>
          </p:cNvSpPr>
          <p:nvPr>
            <p:ph idx="1"/>
          </p:nvPr>
        </p:nvSpPr>
        <p:spPr/>
        <p:txBody>
          <a:bodyPr/>
          <a:lstStyle/>
          <a:p>
            <a:endParaRPr lang="en-IN"/>
          </a:p>
        </p:txBody>
      </p:sp>
      <p:pic>
        <p:nvPicPr>
          <p:cNvPr id="7170" name="Picture 2" descr="JHONNY ORDONEZ on LinkedIn: Explorando las Diferencias entre Blend, Join y  Relationship en la Gestión…">
            <a:extLst>
              <a:ext uri="{FF2B5EF4-FFF2-40B4-BE49-F238E27FC236}">
                <a16:creationId xmlns:a16="http://schemas.microsoft.com/office/drawing/2014/main" id="{CDE50BAC-32C0-CF8A-58EE-BF0660103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07" y="1556792"/>
            <a:ext cx="9348187" cy="482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864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7678-7833-6D18-B755-AFC196B9D8DC}"/>
              </a:ext>
            </a:extLst>
          </p:cNvPr>
          <p:cNvSpPr>
            <a:spLocks noGrp="1"/>
          </p:cNvSpPr>
          <p:nvPr>
            <p:ph type="title"/>
          </p:nvPr>
        </p:nvSpPr>
        <p:spPr/>
        <p:txBody>
          <a:bodyPr/>
          <a:lstStyle/>
          <a:p>
            <a:r>
              <a:rPr lang="en-IN" dirty="0"/>
              <a:t>Union, pivot unpivot</a:t>
            </a:r>
            <a:br>
              <a:rPr lang="en-IN" dirty="0"/>
            </a:br>
            <a:endParaRPr lang="en-IN" dirty="0"/>
          </a:p>
        </p:txBody>
      </p:sp>
      <p:sp>
        <p:nvSpPr>
          <p:cNvPr id="3" name="Content Placeholder 2">
            <a:extLst>
              <a:ext uri="{FF2B5EF4-FFF2-40B4-BE49-F238E27FC236}">
                <a16:creationId xmlns:a16="http://schemas.microsoft.com/office/drawing/2014/main" id="{490E57DF-896E-0DDC-6D8A-980E6A301C8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21045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endParaRPr dirty="0"/>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a:p>
        </p:txBody>
      </p:sp>
    </p:spTree>
    <p:extLst>
      <p:ext uri="{BB962C8B-B14F-4D97-AF65-F5344CB8AC3E}">
        <p14:creationId xmlns:p14="http://schemas.microsoft.com/office/powerpoint/2010/main" val="185764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46111" y="452718"/>
            <a:ext cx="9404723" cy="1032066"/>
          </a:xfrm>
        </p:spPr>
        <p:txBody>
          <a:bodyPr/>
          <a:lstStyle/>
          <a:p>
            <a:r>
              <a:rPr lang="en-IN" dirty="0">
                <a:solidFill>
                  <a:schemeClr val="accent2"/>
                </a:solidFill>
              </a:rPr>
              <a:t>Why it is required</a:t>
            </a:r>
            <a:br>
              <a:rPr lang="en-IN" dirty="0">
                <a:solidFill>
                  <a:schemeClr val="accent2"/>
                </a:solidFill>
              </a:rPr>
            </a:br>
            <a:endParaRPr dirty="0">
              <a:solidFill>
                <a:schemeClr val="accent2"/>
              </a:solidFill>
            </a:endParaRPr>
          </a:p>
        </p:txBody>
      </p:sp>
      <p:sp>
        <p:nvSpPr>
          <p:cNvPr id="7" name="Content Placeholder 6">
            <a:extLst>
              <a:ext uri="{FF2B5EF4-FFF2-40B4-BE49-F238E27FC236}">
                <a16:creationId xmlns:a16="http://schemas.microsoft.com/office/drawing/2014/main" id="{925E0FAD-0A4C-B42B-7A95-A00B54E8971E}"/>
              </a:ext>
            </a:extLst>
          </p:cNvPr>
          <p:cNvSpPr>
            <a:spLocks noGrp="1"/>
          </p:cNvSpPr>
          <p:nvPr>
            <p:ph idx="1"/>
          </p:nvPr>
        </p:nvSpPr>
        <p:spPr>
          <a:xfrm>
            <a:off x="1103312" y="1268760"/>
            <a:ext cx="8946541" cy="4979639"/>
          </a:xfrm>
        </p:spPr>
        <p:txBody>
          <a:bodyPr>
            <a:normAutofit fontScale="92500"/>
          </a:bodyPr>
          <a:lstStyle/>
          <a:p>
            <a:r>
              <a:rPr lang="en-IN" sz="4000" dirty="0"/>
              <a:t>Simplifies Complex Data</a:t>
            </a:r>
          </a:p>
          <a:p>
            <a:r>
              <a:rPr lang="en-IN" sz="4000" dirty="0"/>
              <a:t>Finding solution to problems</a:t>
            </a:r>
          </a:p>
          <a:p>
            <a:r>
              <a:rPr lang="en-IN" sz="4000" dirty="0"/>
              <a:t>Identify trends , patterns and relationships, comparative analysis</a:t>
            </a:r>
          </a:p>
          <a:p>
            <a:r>
              <a:rPr lang="en-IN" sz="4000" dirty="0"/>
              <a:t>Fast decision making</a:t>
            </a:r>
          </a:p>
          <a:p>
            <a:r>
              <a:rPr lang="en-IN" sz="4000" dirty="0"/>
              <a:t>Highlights Important Information</a:t>
            </a:r>
          </a:p>
          <a:p>
            <a:r>
              <a:rPr lang="en-IN" sz="4000" dirty="0"/>
              <a:t>Improves Retention and Recall</a:t>
            </a:r>
          </a:p>
          <a:p>
            <a:endParaRPr lang="en-IN" sz="4000" dirty="0"/>
          </a:p>
        </p:txBody>
      </p:sp>
    </p:spTree>
    <p:extLst>
      <p:ext uri="{BB962C8B-B14F-4D97-AF65-F5344CB8AC3E}">
        <p14:creationId xmlns:p14="http://schemas.microsoft.com/office/powerpoint/2010/main" val="3042826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129A9-4694-95E2-460E-1AC3FBEDE864}"/>
              </a:ext>
            </a:extLst>
          </p:cNvPr>
          <p:cNvSpPr>
            <a:spLocks noGrp="1"/>
          </p:cNvSpPr>
          <p:nvPr>
            <p:ph type="title"/>
          </p:nvPr>
        </p:nvSpPr>
        <p:spPr/>
        <p:txBody>
          <a:bodyPr/>
          <a:lstStyle/>
          <a:p>
            <a:r>
              <a:rPr lang="en-IN" dirty="0">
                <a:solidFill>
                  <a:schemeClr val="accent2"/>
                </a:solidFill>
              </a:rPr>
              <a:t>Data in raw form</a:t>
            </a:r>
          </a:p>
        </p:txBody>
      </p:sp>
      <p:pic>
        <p:nvPicPr>
          <p:cNvPr id="5" name="Content Placeholder 4">
            <a:extLst>
              <a:ext uri="{FF2B5EF4-FFF2-40B4-BE49-F238E27FC236}">
                <a16:creationId xmlns:a16="http://schemas.microsoft.com/office/drawing/2014/main" id="{F4D7DA49-420E-483C-2EBD-93C18FD91B39}"/>
              </a:ext>
            </a:extLst>
          </p:cNvPr>
          <p:cNvPicPr>
            <a:picLocks noGrp="1" noChangeAspect="1"/>
          </p:cNvPicPr>
          <p:nvPr>
            <p:ph idx="1"/>
          </p:nvPr>
        </p:nvPicPr>
        <p:blipFill>
          <a:blip r:embed="rId2"/>
          <a:stretch>
            <a:fillRect/>
          </a:stretch>
        </p:blipFill>
        <p:spPr>
          <a:xfrm>
            <a:off x="1052288" y="1196752"/>
            <a:ext cx="10619219" cy="4465954"/>
          </a:xfrm>
        </p:spPr>
      </p:pic>
    </p:spTree>
    <p:extLst>
      <p:ext uri="{BB962C8B-B14F-4D97-AF65-F5344CB8AC3E}">
        <p14:creationId xmlns:p14="http://schemas.microsoft.com/office/powerpoint/2010/main" val="32114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2066"/>
          </a:xfrm>
        </p:spPr>
        <p:txBody>
          <a:bodyPr/>
          <a:lstStyle/>
          <a:p>
            <a:r>
              <a:rPr lang="en-IN" dirty="0">
                <a:solidFill>
                  <a:schemeClr val="accent2"/>
                </a:solidFill>
              </a:rPr>
              <a:t>Data in the form of charts</a:t>
            </a:r>
            <a:br>
              <a:rPr lang="en-IN" dirty="0">
                <a:solidFill>
                  <a:schemeClr val="accent2"/>
                </a:solidFill>
              </a:rPr>
            </a:br>
            <a:endParaRPr dirty="0">
              <a:solidFill>
                <a:schemeClr val="accent2"/>
              </a:solidFill>
            </a:endParaRPr>
          </a:p>
        </p:txBody>
      </p:sp>
      <p:graphicFrame>
        <p:nvGraphicFramePr>
          <p:cNvPr id="13" name="Content Placeholder 12" descr="Clustered column chart showing the values of 3 series for 4 categories"/>
          <p:cNvGraphicFramePr>
            <a:graphicFrameLocks noGrp="1"/>
          </p:cNvGraphicFramePr>
          <p:nvPr>
            <p:ph idx="1"/>
            <p:extLst>
              <p:ext uri="{D42A27DB-BD31-4B8C-83A1-F6EECF244321}">
                <p14:modId xmlns:p14="http://schemas.microsoft.com/office/powerpoint/2010/main" val="88423965"/>
              </p:ext>
            </p:extLst>
          </p:nvPr>
        </p:nvGraphicFramePr>
        <p:xfrm>
          <a:off x="1103313" y="1340768"/>
          <a:ext cx="8947150" cy="49076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ontent Placeholder 12" descr="Clustered column chart showing the values of 3 series for 4 categories">
            <a:extLst>
              <a:ext uri="{FF2B5EF4-FFF2-40B4-BE49-F238E27FC236}">
                <a16:creationId xmlns:a16="http://schemas.microsoft.com/office/drawing/2014/main" id="{450B89D3-1440-5FAF-3011-58743FCDBAC1}"/>
              </a:ext>
            </a:extLst>
          </p:cNvPr>
          <p:cNvGraphicFramePr>
            <a:graphicFrameLocks/>
          </p:cNvGraphicFramePr>
          <p:nvPr>
            <p:extLst>
              <p:ext uri="{D42A27DB-BD31-4B8C-83A1-F6EECF244321}">
                <p14:modId xmlns:p14="http://schemas.microsoft.com/office/powerpoint/2010/main" val="3525104584"/>
              </p:ext>
            </p:extLst>
          </p:nvPr>
        </p:nvGraphicFramePr>
        <p:xfrm>
          <a:off x="2063552" y="1628800"/>
          <a:ext cx="8947150" cy="49076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1619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EFC55A-D9DE-E8DB-B306-30D24651AE05}"/>
              </a:ext>
            </a:extLst>
          </p:cNvPr>
          <p:cNvPicPr>
            <a:picLocks noGrp="1" noChangeAspect="1"/>
          </p:cNvPicPr>
          <p:nvPr>
            <p:ph idx="1"/>
          </p:nvPr>
        </p:nvPicPr>
        <p:blipFill>
          <a:blip r:embed="rId2"/>
          <a:stretch>
            <a:fillRect/>
          </a:stretch>
        </p:blipFill>
        <p:spPr>
          <a:xfrm>
            <a:off x="983432" y="1708011"/>
            <a:ext cx="9419487" cy="4713828"/>
          </a:xfrm>
        </p:spPr>
      </p:pic>
      <p:sp>
        <p:nvSpPr>
          <p:cNvPr id="2" name="Title 1">
            <a:extLst>
              <a:ext uri="{FF2B5EF4-FFF2-40B4-BE49-F238E27FC236}">
                <a16:creationId xmlns:a16="http://schemas.microsoft.com/office/drawing/2014/main" id="{058F83FC-7596-43D8-FDEB-E4863719DDC1}"/>
              </a:ext>
            </a:extLst>
          </p:cNvPr>
          <p:cNvSpPr>
            <a:spLocks noGrp="1"/>
          </p:cNvSpPr>
          <p:nvPr>
            <p:ph type="title"/>
          </p:nvPr>
        </p:nvSpPr>
        <p:spPr/>
        <p:txBody>
          <a:bodyPr/>
          <a:lstStyle/>
          <a:p>
            <a:r>
              <a:rPr lang="en-IN" dirty="0"/>
              <a:t>Orders data dashboard</a:t>
            </a:r>
          </a:p>
        </p:txBody>
      </p:sp>
    </p:spTree>
    <p:extLst>
      <p:ext uri="{BB962C8B-B14F-4D97-AF65-F5344CB8AC3E}">
        <p14:creationId xmlns:p14="http://schemas.microsoft.com/office/powerpoint/2010/main" val="2479381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solidFill>
              </a:rPr>
              <a:t>Gartner Report</a:t>
            </a:r>
            <a:endParaRPr dirty="0">
              <a:solidFill>
                <a:schemeClr val="accent2"/>
              </a:solidFill>
            </a:endParaRPr>
          </a:p>
        </p:txBody>
      </p:sp>
      <p:sp>
        <p:nvSpPr>
          <p:cNvPr id="6" name="Content Placeholder 5">
            <a:extLst>
              <a:ext uri="{FF2B5EF4-FFF2-40B4-BE49-F238E27FC236}">
                <a16:creationId xmlns:a16="http://schemas.microsoft.com/office/drawing/2014/main" id="{E4A6589D-D1C0-5A53-11C1-B60158BB634A}"/>
              </a:ext>
            </a:extLst>
          </p:cNvPr>
          <p:cNvSpPr>
            <a:spLocks noGrp="1"/>
          </p:cNvSpPr>
          <p:nvPr>
            <p:ph sz="half" idx="2"/>
          </p:nvPr>
        </p:nvSpPr>
        <p:spPr/>
        <p:txBody>
          <a:bodyPr>
            <a:normAutofit/>
          </a:bodyPr>
          <a:lstStyle/>
          <a:p>
            <a:endParaRPr lang="en-IN"/>
          </a:p>
        </p:txBody>
      </p:sp>
      <p:pic>
        <p:nvPicPr>
          <p:cNvPr id="2050" name="Picture 2" descr="Gartner Magic Quadrant for Analytics and Business Intelligence Platforms 2023">
            <a:extLst>
              <a:ext uri="{FF2B5EF4-FFF2-40B4-BE49-F238E27FC236}">
                <a16:creationId xmlns:a16="http://schemas.microsoft.com/office/drawing/2014/main" id="{8A31EEF9-3D31-157A-B542-3A417EFAD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564" y="1143783"/>
            <a:ext cx="8852838" cy="442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26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8050"/>
          </a:xfrm>
        </p:spPr>
        <p:txBody>
          <a:bodyPr/>
          <a:lstStyle/>
          <a:p>
            <a:r>
              <a:rPr lang="en-IN" b="1" dirty="0">
                <a:solidFill>
                  <a:schemeClr val="accent2"/>
                </a:solidFill>
                <a:latin typeface="Arial" panose="020B0604020202020204" pitchFamily="34" charset="0"/>
                <a:cs typeface="Arial" panose="020B0604020202020204" pitchFamily="34" charset="0"/>
              </a:rPr>
              <a:t>What is Tableau?</a:t>
            </a:r>
            <a:endParaRPr b="1" dirty="0">
              <a:solidFill>
                <a:schemeClr val="accent2"/>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E6D86F39-1D10-4596-C7A1-CA152BAD4074}"/>
              </a:ext>
            </a:extLst>
          </p:cNvPr>
          <p:cNvSpPr>
            <a:spLocks noGrp="1"/>
          </p:cNvSpPr>
          <p:nvPr>
            <p:ph idx="1"/>
          </p:nvPr>
        </p:nvSpPr>
        <p:spPr>
          <a:xfrm>
            <a:off x="1103312" y="1340768"/>
            <a:ext cx="8946541" cy="4907631"/>
          </a:xfrm>
        </p:spPr>
        <p:txBody>
          <a:bodyPr>
            <a:normAutofit fontScale="70000" lnSpcReduction="20000"/>
          </a:bodyPr>
          <a:lstStyle/>
          <a:p>
            <a:r>
              <a:rPr lang="en-US" sz="4000" dirty="0">
                <a:latin typeface="Arial" panose="020B0604020202020204" pitchFamily="34" charset="0"/>
                <a:cs typeface="Arial" panose="020B0604020202020204" pitchFamily="34" charset="0"/>
              </a:rPr>
              <a:t>Tableau is a powerful data visualization tool used for converting raw data into an understandable format through interactive and shareable dashboards. </a:t>
            </a:r>
          </a:p>
          <a:p>
            <a:r>
              <a:rPr lang="en-US" sz="4000" dirty="0">
                <a:latin typeface="Arial" panose="020B0604020202020204" pitchFamily="34" charset="0"/>
                <a:cs typeface="Arial" panose="020B0604020202020204" pitchFamily="34" charset="0"/>
              </a:rPr>
              <a:t>It provides a wide range of visualization options to create charts, graphs, maps, and other visual representations of data. </a:t>
            </a:r>
          </a:p>
          <a:p>
            <a:r>
              <a:rPr lang="en-US" sz="4000" dirty="0">
                <a:latin typeface="Arial" panose="020B0604020202020204" pitchFamily="34" charset="0"/>
                <a:cs typeface="Arial" panose="020B0604020202020204" pitchFamily="34" charset="0"/>
              </a:rPr>
              <a:t>Tableau is known for its user-friendly interface, allowing users to quickly and easily connect to various data sources, perform data analysis, and share insights. </a:t>
            </a:r>
          </a:p>
          <a:p>
            <a:r>
              <a:rPr lang="en-US" sz="4000" dirty="0">
                <a:latin typeface="Arial" panose="020B0604020202020204" pitchFamily="34" charset="0"/>
                <a:cs typeface="Arial" panose="020B0604020202020204" pitchFamily="34" charset="0"/>
              </a:rPr>
              <a:t>It is widely used in business intelligence to help organizations make data-driven decisions.</a:t>
            </a: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3027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30307</TotalTime>
  <Words>1576</Words>
  <Application>Microsoft Office PowerPoint</Application>
  <PresentationFormat>Widescreen</PresentationFormat>
  <Paragraphs>170</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Candara</vt:lpstr>
      <vt:lpstr>Century Gothic</vt:lpstr>
      <vt:lpstr>ui-sans-serif</vt:lpstr>
      <vt:lpstr>Wingdings 3</vt:lpstr>
      <vt:lpstr>Ion</vt:lpstr>
      <vt:lpstr>Tableau For Data Analytics</vt:lpstr>
      <vt:lpstr>Data Analytics -&gt; The Big Picture</vt:lpstr>
      <vt:lpstr>What is data visualization  </vt:lpstr>
      <vt:lpstr>Why it is required </vt:lpstr>
      <vt:lpstr>Data in raw form</vt:lpstr>
      <vt:lpstr>Data in the form of charts </vt:lpstr>
      <vt:lpstr>Orders data dashboard</vt:lpstr>
      <vt:lpstr>Gartner Report</vt:lpstr>
      <vt:lpstr>What is Tableau?</vt:lpstr>
      <vt:lpstr>Tableau Ecosystem</vt:lpstr>
      <vt:lpstr>Download and install Tableau Desktop</vt:lpstr>
      <vt:lpstr>Data Types in Tableau</vt:lpstr>
      <vt:lpstr>Dimensions </vt:lpstr>
      <vt:lpstr>Measures </vt:lpstr>
      <vt:lpstr>Discrete vs continues fields in Tableau</vt:lpstr>
      <vt:lpstr>Live vs Extract Connection</vt:lpstr>
      <vt:lpstr>File Types in Tableau</vt:lpstr>
      <vt:lpstr>Tableau Order of Operations</vt:lpstr>
      <vt:lpstr>Tableau fundamentals</vt:lpstr>
      <vt:lpstr>Chart Types</vt:lpstr>
      <vt:lpstr>PowerPoint Presentation</vt:lpstr>
      <vt:lpstr> </vt:lpstr>
      <vt:lpstr> Scatter Plots</vt:lpstr>
      <vt:lpstr>Calculated fields   </vt:lpstr>
      <vt:lpstr>Parameters  1- Top N /Index  2- Stacked bar chart(sc / region) 3- calculations -&gt; choose dimension</vt:lpstr>
      <vt:lpstr>Groups</vt:lpstr>
      <vt:lpstr>Sets</vt:lpstr>
      <vt:lpstr>Hierarchy and drill down</vt:lpstr>
      <vt:lpstr>Maps</vt:lpstr>
      <vt:lpstr>Table calculations</vt:lpstr>
      <vt:lpstr>PowerPoint Presentation</vt:lpstr>
      <vt:lpstr>LOD Expressions</vt:lpstr>
      <vt:lpstr>Types of LOD</vt:lpstr>
      <vt:lpstr>ATTR (Attribute)</vt:lpstr>
      <vt:lpstr>Data Model in Tableau</vt:lpstr>
      <vt:lpstr> relationship -&gt; joins-&gt; blending </vt:lpstr>
      <vt:lpstr>Union, pivot unpivot </vt:lpstr>
      <vt:lpstr>Add a Slide Title - 5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For Data Analytics</dc:title>
  <dc:creator>Ankit Bansal</dc:creator>
  <cp:lastModifiedBy>Ankit Bansal</cp:lastModifiedBy>
  <cp:revision>15</cp:revision>
  <dcterms:created xsi:type="dcterms:W3CDTF">2024-05-25T10:01:57Z</dcterms:created>
  <dcterms:modified xsi:type="dcterms:W3CDTF">2024-06-17T03:22:15Z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