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4713146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4713146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713146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713146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4713146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4713146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713146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713146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713146a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713146a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713146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713146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713146a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713146a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713146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4713146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713146a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4713146a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4713146a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4713146a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71314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71314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4713146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4713146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4713146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4713146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4713146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4713146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4713146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4713146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4713146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4713146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713146a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713146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4713146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4713146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370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123809"/>
              <a:buFont typeface="Arial"/>
              <a:buNone/>
            </a:pPr>
            <a:r>
              <a:rPr b="1" lang="en-GB" sz="4200">
                <a:solidFill>
                  <a:srgbClr val="CC0000"/>
                </a:solidFill>
                <a:latin typeface="Montserrat"/>
                <a:ea typeface="Montserrat"/>
                <a:cs typeface="Montserrat"/>
                <a:sym typeface="Montserrat"/>
              </a:rPr>
              <a:t>Capstone Project</a:t>
            </a:r>
            <a:endParaRPr/>
          </a:p>
        </p:txBody>
      </p:sp>
      <p:sp>
        <p:nvSpPr>
          <p:cNvPr id="55" name="Google Shape;55;p13"/>
          <p:cNvSpPr txBox="1"/>
          <p:nvPr>
            <p:ph idx="1" type="subTitle"/>
          </p:nvPr>
        </p:nvSpPr>
        <p:spPr>
          <a:xfrm>
            <a:off x="311700" y="1318953"/>
            <a:ext cx="8520600" cy="293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600">
                <a:solidFill>
                  <a:srgbClr val="134F5C"/>
                </a:solidFill>
                <a:latin typeface="Montserrat"/>
                <a:ea typeface="Montserrat"/>
                <a:cs typeface="Montserrat"/>
                <a:sym typeface="Montserrat"/>
              </a:rPr>
              <a:t>Bike Sharing Demand Prediction</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None/>
            </a:pPr>
            <a:r>
              <a:rPr b="1" lang="en-GB" sz="3600">
                <a:solidFill>
                  <a:srgbClr val="134F5C"/>
                </a:solidFill>
                <a:latin typeface="Montserrat"/>
                <a:ea typeface="Montserrat"/>
                <a:cs typeface="Montserrat"/>
                <a:sym typeface="Montserrat"/>
              </a:rPr>
              <a:t>Team</a:t>
            </a:r>
            <a:endParaRPr b="1" sz="3600">
              <a:solidFill>
                <a:srgbClr val="134F5C"/>
              </a:solidFill>
              <a:latin typeface="Montserrat"/>
              <a:ea typeface="Montserrat"/>
              <a:cs typeface="Montserrat"/>
              <a:sym typeface="Montserrat"/>
            </a:endParaRPr>
          </a:p>
          <a:p>
            <a:pPr indent="0" lvl="0" marL="0" rtl="0" algn="ctr">
              <a:spcBef>
                <a:spcPts val="0"/>
              </a:spcBef>
              <a:spcAft>
                <a:spcPts val="0"/>
              </a:spcAft>
              <a:buClr>
                <a:schemeClr val="dk1"/>
              </a:buClr>
              <a:buSzPts val="5200"/>
              <a:buFont typeface="Arial"/>
              <a:buNone/>
            </a:pPr>
            <a:r>
              <a:rPr b="1" lang="en-GB" sz="2500">
                <a:solidFill>
                  <a:srgbClr val="134F5C"/>
                </a:solidFill>
                <a:latin typeface="Montserrat"/>
                <a:ea typeface="Montserrat"/>
                <a:cs typeface="Montserrat"/>
                <a:sym typeface="Montserrat"/>
              </a:rPr>
              <a:t>Vikramaditya sah &amp; Sivaramaguhan S</a:t>
            </a:r>
            <a:endParaRPr b="1" sz="360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solidFill>
                  <a:srgbClr val="CC0000"/>
                </a:solidFill>
              </a:rPr>
              <a:t>EDA </a:t>
            </a:r>
            <a:r>
              <a:rPr b="1" lang="en-GB" sz="2600">
                <a:solidFill>
                  <a:srgbClr val="CC0000"/>
                </a:solidFill>
              </a:rPr>
              <a:t>(contd...)</a:t>
            </a:r>
            <a:endParaRPr/>
          </a:p>
        </p:txBody>
      </p:sp>
      <p:pic>
        <p:nvPicPr>
          <p:cNvPr descr="D:\kanishka raj\kanishka certificate\Alma Better\Capstone Project 2\download (36).png" id="115" name="Google Shape;115;p22"/>
          <p:cNvPicPr preferRelativeResize="0"/>
          <p:nvPr/>
        </p:nvPicPr>
        <p:blipFill rotWithShape="1">
          <a:blip r:embed="rId3">
            <a:alphaModFix/>
          </a:blip>
          <a:srcRect b="0" l="0" r="0" t="0"/>
          <a:stretch/>
        </p:blipFill>
        <p:spPr>
          <a:xfrm>
            <a:off x="353290" y="1007735"/>
            <a:ext cx="5694220" cy="3752085"/>
          </a:xfrm>
          <a:prstGeom prst="rect">
            <a:avLst/>
          </a:prstGeom>
          <a:noFill/>
          <a:ln>
            <a:noFill/>
          </a:ln>
        </p:spPr>
      </p:pic>
      <p:sp>
        <p:nvSpPr>
          <p:cNvPr id="116" name="Google Shape;116;p22"/>
          <p:cNvSpPr txBox="1"/>
          <p:nvPr/>
        </p:nvSpPr>
        <p:spPr>
          <a:xfrm>
            <a:off x="6960375" y="283375"/>
            <a:ext cx="18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p22"/>
          <p:cNvSpPr txBox="1"/>
          <p:nvPr/>
        </p:nvSpPr>
        <p:spPr>
          <a:xfrm>
            <a:off x="6199675" y="824325"/>
            <a:ext cx="27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p22"/>
          <p:cNvSpPr txBox="1"/>
          <p:nvPr/>
        </p:nvSpPr>
        <p:spPr>
          <a:xfrm>
            <a:off x="6586075" y="1365275"/>
            <a:ext cx="2009400" cy="2636100"/>
          </a:xfrm>
          <a:prstGeom prst="rect">
            <a:avLst/>
          </a:prstGeom>
          <a:noFill/>
          <a:ln>
            <a:noFill/>
          </a:ln>
        </p:spPr>
        <p:txBody>
          <a:bodyPr anchorCtr="0" anchor="t" bIns="91425" lIns="91425" spcFirstLastPara="1" rIns="91425" wrap="square" tIns="91425">
            <a:noAutofit/>
          </a:bodyPr>
          <a:lstStyle/>
          <a:p>
            <a:pPr indent="-254000" lvl="0" marL="285750" rtl="0" algn="just">
              <a:spcBef>
                <a:spcPts val="0"/>
              </a:spcBef>
              <a:spcAft>
                <a:spcPts val="0"/>
              </a:spcAft>
              <a:buClr>
                <a:schemeClr val="dk1"/>
              </a:buClr>
              <a:buSzPts val="1500"/>
              <a:buChar char="•"/>
            </a:pPr>
            <a:r>
              <a:rPr lang="en-GB" sz="1500">
                <a:solidFill>
                  <a:schemeClr val="dk1"/>
                </a:solidFill>
              </a:rPr>
              <a:t>We can see that there less demand of Rented bike in the month of December, January, February i.e. during winter &amp; high demand in summer.</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EDA (contd...)</a:t>
            </a:r>
            <a:endParaRPr b="1">
              <a:solidFill>
                <a:srgbClr val="CC0000"/>
              </a:solidFill>
            </a:endParaRPr>
          </a:p>
          <a:p>
            <a:pPr indent="0" lvl="0" marL="0" rtl="0" algn="l">
              <a:spcBef>
                <a:spcPts val="0"/>
              </a:spcBef>
              <a:spcAft>
                <a:spcPts val="0"/>
              </a:spcAft>
              <a:buNone/>
            </a:pPr>
            <a:r>
              <a:t/>
            </a:r>
            <a:endParaRPr/>
          </a:p>
        </p:txBody>
      </p:sp>
      <p:pic>
        <p:nvPicPr>
          <p:cNvPr descr="D:\kanishka raj\kanishka certificate\Alma Better\Capstone Project 2\download (30).png" id="124" name="Google Shape;124;p23"/>
          <p:cNvPicPr preferRelativeResize="0"/>
          <p:nvPr/>
        </p:nvPicPr>
        <p:blipFill rotWithShape="1">
          <a:blip r:embed="rId3">
            <a:alphaModFix/>
          </a:blip>
          <a:srcRect b="0" l="0" r="0" t="0"/>
          <a:stretch/>
        </p:blipFill>
        <p:spPr>
          <a:xfrm>
            <a:off x="316075" y="821625"/>
            <a:ext cx="8649126" cy="409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Model’s Performed</a:t>
            </a:r>
            <a:endParaRPr b="1">
              <a:solidFill>
                <a:srgbClr val="CC0000"/>
              </a:solidFill>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dk1"/>
              </a:buClr>
              <a:buSzPts val="2000"/>
              <a:buChar char="●"/>
            </a:pPr>
            <a:r>
              <a:rPr lang="en-GB" sz="2000">
                <a:solidFill>
                  <a:schemeClr val="dk1"/>
                </a:solidFill>
              </a:rPr>
              <a:t>Linear Regression with regularizations</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Polynomial Regression</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K nearest neighbours</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Decision tree </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Random forest</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Gradient Boost</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eXtreme Gradient Boost</a:t>
            </a:r>
            <a:endParaRPr sz="2000">
              <a:solidFill>
                <a:schemeClr val="dk1"/>
              </a:solidFill>
            </a:endParaRPr>
          </a:p>
          <a:p>
            <a:pPr indent="-355600" lvl="0" marL="457200" rtl="0" algn="just">
              <a:spcBef>
                <a:spcPts val="0"/>
              </a:spcBef>
              <a:spcAft>
                <a:spcPts val="0"/>
              </a:spcAft>
              <a:buClr>
                <a:schemeClr val="dk1"/>
              </a:buClr>
              <a:buSzPts val="2000"/>
              <a:buChar char="●"/>
            </a:pPr>
            <a:r>
              <a:rPr lang="en-GB" sz="2000">
                <a:solidFill>
                  <a:schemeClr val="dk1"/>
                </a:solidFill>
              </a:rPr>
              <a:t>lightGBM</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CatBoost </a:t>
            </a:r>
            <a:endParaRPr sz="2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Model’s Evaluation Matrices</a:t>
            </a:r>
            <a:endParaRPr/>
          </a:p>
        </p:txBody>
      </p:sp>
      <p:pic>
        <p:nvPicPr>
          <p:cNvPr id="136" name="Google Shape;136;p25"/>
          <p:cNvPicPr preferRelativeResize="0"/>
          <p:nvPr/>
        </p:nvPicPr>
        <p:blipFill rotWithShape="1">
          <a:blip r:embed="rId3">
            <a:alphaModFix/>
          </a:blip>
          <a:srcRect b="0" l="0" r="0" t="0"/>
          <a:stretch/>
        </p:blipFill>
        <p:spPr>
          <a:xfrm>
            <a:off x="194375" y="1099100"/>
            <a:ext cx="8633550" cy="387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Adjusted R2 of Model’s Performed</a:t>
            </a:r>
            <a:endParaRPr/>
          </a:p>
        </p:txBody>
      </p:sp>
      <p:pic>
        <p:nvPicPr>
          <p:cNvPr id="142" name="Google Shape;142;p26"/>
          <p:cNvPicPr preferRelativeResize="0"/>
          <p:nvPr/>
        </p:nvPicPr>
        <p:blipFill rotWithShape="1">
          <a:blip r:embed="rId3">
            <a:alphaModFix/>
          </a:blip>
          <a:srcRect b="0" l="0" r="0" t="0"/>
          <a:stretch/>
        </p:blipFill>
        <p:spPr>
          <a:xfrm>
            <a:off x="152400" y="1210750"/>
            <a:ext cx="8839201" cy="3754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100000"/>
              <a:buFont typeface="Arial"/>
              <a:buNone/>
            </a:pPr>
            <a:r>
              <a:rPr b="1" lang="en-GB">
                <a:solidFill>
                  <a:srgbClr val="CC0000"/>
                </a:solidFill>
              </a:rPr>
              <a:t>Model Validation &amp; Selection(continued)</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Clr>
                <a:schemeClr val="accent2"/>
              </a:buClr>
              <a:buSzPts val="2000"/>
              <a:buChar char="●"/>
            </a:pPr>
            <a:r>
              <a:rPr b="1" lang="en-GB" sz="2000">
                <a:solidFill>
                  <a:schemeClr val="accent2"/>
                </a:solidFill>
              </a:rPr>
              <a:t>Observation 1:</a:t>
            </a:r>
            <a:r>
              <a:rPr lang="en-GB" sz="2000">
                <a:solidFill>
                  <a:schemeClr val="accent2"/>
                </a:solidFill>
              </a:rPr>
              <a:t> As seen in the Model Evaluation Matrices table, Linear Regression, KNN is not giving great results.</a:t>
            </a:r>
            <a:endParaRPr sz="2000">
              <a:solidFill>
                <a:schemeClr val="accent2"/>
              </a:solidFill>
            </a:endParaRPr>
          </a:p>
          <a:p>
            <a:pPr indent="0" lvl="0" marL="0" rtl="0" algn="just">
              <a:lnSpc>
                <a:spcPct val="100000"/>
              </a:lnSpc>
              <a:spcBef>
                <a:spcPts val="0"/>
              </a:spcBef>
              <a:spcAft>
                <a:spcPts val="0"/>
              </a:spcAft>
              <a:buClr>
                <a:schemeClr val="dk1"/>
              </a:buClr>
              <a:buSzPts val="2000"/>
              <a:buFont typeface="Arial"/>
              <a:buNone/>
            </a:pPr>
            <a:r>
              <a:t/>
            </a:r>
            <a:endParaRPr sz="2000">
              <a:solidFill>
                <a:schemeClr val="accent2"/>
              </a:solidFill>
            </a:endParaRPr>
          </a:p>
          <a:p>
            <a:pPr indent="-355600" lvl="0" marL="457200" rtl="0" algn="just">
              <a:lnSpc>
                <a:spcPct val="100000"/>
              </a:lnSpc>
              <a:spcBef>
                <a:spcPts val="0"/>
              </a:spcBef>
              <a:spcAft>
                <a:spcPts val="0"/>
              </a:spcAft>
              <a:buClr>
                <a:schemeClr val="accent2"/>
              </a:buClr>
              <a:buSzPts val="2000"/>
              <a:buFont typeface="Times New Roman"/>
              <a:buChar char="●"/>
            </a:pPr>
            <a:r>
              <a:rPr b="1" lang="en-GB" sz="2000">
                <a:solidFill>
                  <a:schemeClr val="accent2"/>
                </a:solidFill>
              </a:rPr>
              <a:t>Observation 2:</a:t>
            </a:r>
            <a:r>
              <a:rPr lang="en-GB" sz="2000">
                <a:solidFill>
                  <a:schemeClr val="accent2"/>
                </a:solidFill>
              </a:rPr>
              <a:t> Random forest &amp; GBR have performed equally good in terms of adjusted r2.</a:t>
            </a:r>
            <a:endParaRPr sz="2000">
              <a:solidFill>
                <a:schemeClr val="accent2"/>
              </a:solidFill>
            </a:endParaRPr>
          </a:p>
          <a:p>
            <a:pPr indent="0" lvl="0" marL="0" rtl="0" algn="just">
              <a:lnSpc>
                <a:spcPct val="100000"/>
              </a:lnSpc>
              <a:spcBef>
                <a:spcPts val="0"/>
              </a:spcBef>
              <a:spcAft>
                <a:spcPts val="0"/>
              </a:spcAft>
              <a:buClr>
                <a:schemeClr val="dk1"/>
              </a:buClr>
              <a:buSzPts val="2000"/>
              <a:buFont typeface="Arial"/>
              <a:buNone/>
            </a:pPr>
            <a:r>
              <a:t/>
            </a:r>
            <a:endParaRPr sz="2000">
              <a:solidFill>
                <a:schemeClr val="accent2"/>
              </a:solidFill>
            </a:endParaRPr>
          </a:p>
          <a:p>
            <a:pPr indent="-355600" lvl="0" marL="457200" rtl="0" algn="just">
              <a:lnSpc>
                <a:spcPct val="100000"/>
              </a:lnSpc>
              <a:spcBef>
                <a:spcPts val="0"/>
              </a:spcBef>
              <a:spcAft>
                <a:spcPts val="0"/>
              </a:spcAft>
              <a:buClr>
                <a:schemeClr val="accent2"/>
              </a:buClr>
              <a:buSzPts val="2000"/>
              <a:buFont typeface="Times New Roman"/>
              <a:buChar char="●"/>
            </a:pPr>
            <a:r>
              <a:rPr b="1" lang="en-GB" sz="2000">
                <a:solidFill>
                  <a:schemeClr val="accent2"/>
                </a:solidFill>
              </a:rPr>
              <a:t>Observation 3:</a:t>
            </a:r>
            <a:r>
              <a:rPr lang="en-GB" sz="2000">
                <a:solidFill>
                  <a:schemeClr val="accent2"/>
                </a:solidFill>
              </a:rPr>
              <a:t> We are getting the best results from </a:t>
            </a:r>
            <a:r>
              <a:rPr lang="en-GB" sz="2000">
                <a:solidFill>
                  <a:schemeClr val="dk1"/>
                </a:solidFill>
                <a:latin typeface="Bookman Old Style"/>
                <a:ea typeface="Bookman Old Style"/>
                <a:cs typeface="Bookman Old Style"/>
                <a:sym typeface="Bookman Old Style"/>
              </a:rPr>
              <a:t>LightGBM</a:t>
            </a:r>
            <a:r>
              <a:rPr lang="en-GB" sz="2000">
                <a:solidFill>
                  <a:schemeClr val="accent2"/>
                </a:solidFill>
              </a:rPr>
              <a:t> and CatBoost.</a:t>
            </a:r>
            <a:endParaRPr sz="2000">
              <a:solidFill>
                <a:schemeClr val="accent2"/>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Feature Importance </a:t>
            </a:r>
            <a:endParaRPr b="1"/>
          </a:p>
          <a:p>
            <a:pPr indent="0" lvl="0" marL="0" rtl="0" algn="l">
              <a:spcBef>
                <a:spcPts val="0"/>
              </a:spcBef>
              <a:spcAft>
                <a:spcPts val="0"/>
              </a:spcAft>
              <a:buNone/>
            </a:pPr>
            <a:r>
              <a:t/>
            </a:r>
            <a:endParaRPr/>
          </a:p>
        </p:txBody>
      </p:sp>
      <p:pic>
        <p:nvPicPr>
          <p:cNvPr id="154" name="Google Shape;154;p28"/>
          <p:cNvPicPr preferRelativeResize="0"/>
          <p:nvPr/>
        </p:nvPicPr>
        <p:blipFill rotWithShape="1">
          <a:blip r:embed="rId3">
            <a:alphaModFix/>
          </a:blip>
          <a:srcRect b="0" l="0" r="0" t="0"/>
          <a:stretch/>
        </p:blipFill>
        <p:spPr>
          <a:xfrm>
            <a:off x="152400" y="1176400"/>
            <a:ext cx="4343000" cy="3454750"/>
          </a:xfrm>
          <a:prstGeom prst="rect">
            <a:avLst/>
          </a:prstGeom>
          <a:noFill/>
          <a:ln>
            <a:noFill/>
          </a:ln>
        </p:spPr>
      </p:pic>
      <p:pic>
        <p:nvPicPr>
          <p:cNvPr descr="D:\kanishka raj\kanishka certificate\Alma Better\Capstone Project 2\download (51).png" id="155" name="Google Shape;155;p28"/>
          <p:cNvPicPr preferRelativeResize="0"/>
          <p:nvPr/>
        </p:nvPicPr>
        <p:blipFill rotWithShape="1">
          <a:blip r:embed="rId4">
            <a:alphaModFix/>
          </a:blip>
          <a:srcRect b="0" l="0" r="0" t="0"/>
          <a:stretch/>
        </p:blipFill>
        <p:spPr>
          <a:xfrm>
            <a:off x="4707900" y="917600"/>
            <a:ext cx="4320001" cy="3401575"/>
          </a:xfrm>
          <a:prstGeom prst="rect">
            <a:avLst/>
          </a:prstGeom>
          <a:noFill/>
          <a:ln>
            <a:noFill/>
          </a:ln>
        </p:spPr>
      </p:pic>
      <p:sp>
        <p:nvSpPr>
          <p:cNvPr id="156" name="Google Shape;156;p28"/>
          <p:cNvSpPr txBox="1"/>
          <p:nvPr/>
        </p:nvSpPr>
        <p:spPr>
          <a:xfrm>
            <a:off x="1193575" y="4705575"/>
            <a:ext cx="20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LightGbm</a:t>
            </a:r>
            <a:endParaRPr/>
          </a:p>
        </p:txBody>
      </p:sp>
      <p:sp>
        <p:nvSpPr>
          <p:cNvPr id="157" name="Google Shape;157;p28"/>
          <p:cNvSpPr txBox="1"/>
          <p:nvPr/>
        </p:nvSpPr>
        <p:spPr>
          <a:xfrm>
            <a:off x="6053700" y="4602525"/>
            <a:ext cx="15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Catboost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Challenges</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Clr>
                <a:schemeClr val="dk1"/>
              </a:buClr>
              <a:buSzPts val="2000"/>
              <a:buFont typeface="Bookman Old Style"/>
              <a:buChar char="●"/>
            </a:pPr>
            <a:r>
              <a:rPr lang="en-GB" sz="2000">
                <a:solidFill>
                  <a:schemeClr val="dk1"/>
                </a:solidFill>
                <a:latin typeface="Bookman Old Style"/>
                <a:ea typeface="Bookman Old Style"/>
                <a:cs typeface="Bookman Old Style"/>
                <a:sym typeface="Bookman Old Style"/>
              </a:rPr>
              <a:t>A huge amount of data needed to be dealt while doing the project which is quite an important task and also even small inferences need to be kept in mind.</a:t>
            </a:r>
            <a:endParaRPr sz="2000">
              <a:solidFill>
                <a:schemeClr val="dk1"/>
              </a:solidFill>
              <a:latin typeface="Bookman Old Style"/>
              <a:ea typeface="Bookman Old Style"/>
              <a:cs typeface="Bookman Old Style"/>
              <a:sym typeface="Bookman Old Style"/>
            </a:endParaRPr>
          </a:p>
          <a:p>
            <a:pPr indent="-355600" lvl="0" marL="457200" rtl="0" algn="just">
              <a:lnSpc>
                <a:spcPct val="100000"/>
              </a:lnSpc>
              <a:spcBef>
                <a:spcPts val="0"/>
              </a:spcBef>
              <a:spcAft>
                <a:spcPts val="0"/>
              </a:spcAft>
              <a:buClr>
                <a:schemeClr val="dk1"/>
              </a:buClr>
              <a:buSzPts val="2000"/>
              <a:buFont typeface="Bookman Old Style"/>
              <a:buChar char="●"/>
            </a:pPr>
            <a:r>
              <a:rPr lang="en-GB" sz="2000">
                <a:solidFill>
                  <a:schemeClr val="dk1"/>
                </a:solidFill>
                <a:latin typeface="Bookman Old Style"/>
                <a:ea typeface="Bookman Old Style"/>
                <a:cs typeface="Bookman Old Style"/>
                <a:sym typeface="Bookman Old Style"/>
              </a:rPr>
              <a:t>As dataset was quite big enough which led more computation time.</a:t>
            </a:r>
            <a:endParaRPr sz="2000">
              <a:solidFill>
                <a:schemeClr val="dk1"/>
              </a:solidFill>
              <a:latin typeface="Bookman Old Style"/>
              <a:ea typeface="Bookman Old Style"/>
              <a:cs typeface="Bookman Old Style"/>
              <a:sym typeface="Bookman Old Style"/>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Conclusion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dk1"/>
              </a:buClr>
              <a:buSzPts val="2000"/>
              <a:buFont typeface="Bookman Old Style"/>
              <a:buChar char="•"/>
            </a:pPr>
            <a:r>
              <a:rPr lang="en-GB" sz="2000">
                <a:solidFill>
                  <a:schemeClr val="dk1"/>
                </a:solidFill>
                <a:latin typeface="Bookman Old Style"/>
                <a:ea typeface="Bookman Old Style"/>
                <a:cs typeface="Bookman Old Style"/>
                <a:sym typeface="Bookman Old Style"/>
              </a:rPr>
              <a:t>It is quite evident from the results that lightGBM and Catboost is the best model that can be used for the Bike Sharing Demand Prediction since the performance metrics (mse,rmse) shows lower and (r2,adjusted_r2) show a higher value for the lightGBM and Catboost models.</a:t>
            </a:r>
            <a:endParaRPr sz="2000">
              <a:solidFill>
                <a:schemeClr val="dk1"/>
              </a:solidFill>
              <a:latin typeface="Bookman Old Style"/>
              <a:ea typeface="Bookman Old Style"/>
              <a:cs typeface="Bookman Old Style"/>
              <a:sym typeface="Bookman Old Style"/>
            </a:endParaRPr>
          </a:p>
          <a:p>
            <a:pPr indent="0" lvl="0" marL="457200" rtl="0" algn="just">
              <a:spcBef>
                <a:spcPts val="0"/>
              </a:spcBef>
              <a:spcAft>
                <a:spcPts val="0"/>
              </a:spcAft>
              <a:buClr>
                <a:schemeClr val="dk1"/>
              </a:buClr>
              <a:buSzPts val="2000"/>
              <a:buFont typeface="Arial"/>
              <a:buNone/>
            </a:pPr>
            <a:r>
              <a:t/>
            </a:r>
            <a:endParaRPr sz="2000">
              <a:solidFill>
                <a:schemeClr val="dk1"/>
              </a:solidFill>
              <a:latin typeface="Bookman Old Style"/>
              <a:ea typeface="Bookman Old Style"/>
              <a:cs typeface="Bookman Old Style"/>
              <a:sym typeface="Bookman Old Style"/>
            </a:endParaRPr>
          </a:p>
          <a:p>
            <a:pPr indent="-355600" lvl="0" marL="457200" rtl="0" algn="just">
              <a:spcBef>
                <a:spcPts val="0"/>
              </a:spcBef>
              <a:spcAft>
                <a:spcPts val="0"/>
              </a:spcAft>
              <a:buClr>
                <a:schemeClr val="dk1"/>
              </a:buClr>
              <a:buSzPts val="2000"/>
              <a:buFont typeface="Bookman Old Style"/>
              <a:buChar char="•"/>
            </a:pPr>
            <a:r>
              <a:rPr lang="en-GB" sz="2000">
                <a:solidFill>
                  <a:schemeClr val="dk1"/>
                </a:solidFill>
                <a:latin typeface="Bookman Old Style"/>
                <a:ea typeface="Bookman Old Style"/>
                <a:cs typeface="Bookman Old Style"/>
                <a:sym typeface="Bookman Old Style"/>
              </a:rPr>
              <a:t>So, we can use either LightGBM or Catboost model for the above problem</a:t>
            </a:r>
            <a:endParaRPr sz="2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nvSpPr>
        <p:spPr>
          <a:xfrm>
            <a:off x="1374300" y="1248000"/>
            <a:ext cx="63954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GB" sz="8000" u="none" cap="none" strike="noStrike">
                <a:solidFill>
                  <a:srgbClr val="CC0000"/>
                </a:solidFill>
                <a:latin typeface="Bookman Old Style"/>
                <a:ea typeface="Bookman Old Style"/>
                <a:cs typeface="Bookman Old Style"/>
                <a:sym typeface="Bookman Old Style"/>
              </a:rPr>
              <a:t>THANK</a:t>
            </a:r>
            <a:endParaRPr b="1" i="0" sz="8000" u="none" cap="none" strike="noStrike">
              <a:solidFill>
                <a:srgbClr val="CC0000"/>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rgbClr val="000000"/>
              </a:buClr>
              <a:buSzPts val="8000"/>
              <a:buFont typeface="Arial"/>
              <a:buNone/>
            </a:pPr>
            <a:r>
              <a:rPr b="1" i="0" lang="en-GB" sz="8000" u="none" cap="none" strike="noStrike">
                <a:solidFill>
                  <a:srgbClr val="CC0000"/>
                </a:solidFill>
                <a:latin typeface="Bookman Old Style"/>
                <a:ea typeface="Bookman Old Style"/>
                <a:cs typeface="Bookman Old Style"/>
                <a:sym typeface="Bookman Old Style"/>
              </a:rPr>
              <a:t>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Problem Statement</a:t>
            </a:r>
            <a:endParaRPr>
              <a:solidFill>
                <a:srgbClr val="CC0000"/>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just">
              <a:spcBef>
                <a:spcPts val="0"/>
              </a:spcBef>
              <a:spcAft>
                <a:spcPts val="0"/>
              </a:spcAft>
              <a:buClr>
                <a:schemeClr val="dk1"/>
              </a:buClr>
              <a:buSzPts val="1800"/>
              <a:buFont typeface="Arial"/>
              <a:buNone/>
            </a:pPr>
            <a:r>
              <a:rPr b="1" lang="en-GB" sz="200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Content</a:t>
            </a:r>
            <a:endParaRPr>
              <a:solidFill>
                <a:srgbClr val="CC0000"/>
              </a:solidFill>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accent2"/>
              </a:buClr>
              <a:buSzPts val="2000"/>
              <a:buChar char="❑"/>
            </a:pPr>
            <a:r>
              <a:rPr lang="en-GB" sz="2000">
                <a:solidFill>
                  <a:schemeClr val="accent2"/>
                </a:solidFill>
              </a:rPr>
              <a:t>Data Pipeline</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Data Description</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Exploratory Data Analysis</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Models performed</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Model Validation &amp; Selection</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GB" sz="2000">
                <a:solidFill>
                  <a:schemeClr val="accent2"/>
                </a:solidFill>
              </a:rPr>
              <a:t>Evaluation Matrix of All the models</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GB" sz="2000">
                <a:solidFill>
                  <a:schemeClr val="accent2"/>
                </a:solidFill>
              </a:rPr>
              <a:t>Model Explainability - SHAP</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Challenges</a:t>
            </a:r>
            <a:endParaRPr sz="2000">
              <a:solidFill>
                <a:schemeClr val="accent2"/>
              </a:solidFill>
            </a:endParaRPr>
          </a:p>
          <a:p>
            <a:pPr indent="-355600" lvl="0" marL="457200" rtl="0" algn="l">
              <a:spcBef>
                <a:spcPts val="0"/>
              </a:spcBef>
              <a:spcAft>
                <a:spcPts val="0"/>
              </a:spcAft>
              <a:buClr>
                <a:schemeClr val="accent2"/>
              </a:buClr>
              <a:buSzPts val="2000"/>
              <a:buChar char="❑"/>
            </a:pPr>
            <a:r>
              <a:rPr lang="en-GB" sz="2000">
                <a:solidFill>
                  <a:schemeClr val="accent2"/>
                </a:solidFill>
              </a:rPr>
              <a:t>Conclusion</a:t>
            </a:r>
            <a:endParaRPr sz="2000">
              <a:solidFill>
                <a:schemeClr val="accent2"/>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59999"/>
              <a:buFont typeface="Arial"/>
              <a:buNone/>
            </a:pPr>
            <a:r>
              <a:rPr lang="en-GB" sz="2000">
                <a:solidFill>
                  <a:srgbClr val="CC0000"/>
                </a:solidFill>
                <a:latin typeface="Arial Black"/>
                <a:ea typeface="Arial Black"/>
                <a:cs typeface="Arial Black"/>
                <a:sym typeface="Arial Black"/>
              </a:rPr>
              <a:t>MetaData : Seoul Bike.csv</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Data columns (total 14 columns):</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   Column                          Non-Null Count            Dtype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                     ----------- ---  -----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0   Date                                     8760 non-null         object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1   Rented Bike Count              8760 non-null          int64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2   Hour                                     8760 non-null          int64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3   Temperature(°C)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4   Humidity(%)                         8760 non-null          int64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5   Wind speed (m/s)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6   Visibility (10m)                      8760 non-null         int64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7   Dew point temperature(°C)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8   Solar Radiation (MJ/m2)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9   Rainfall(mm)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10  Snowfall (cm)                       8760 non-null         float64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11  Seasons                               8760 non-null         object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12  Holiday                                 8760 non-null         object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 13  Functioning Day                    8760 non-null        object </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dtypes: float64(6), int64(4), object(4)</a:t>
            </a:r>
            <a:endParaRPr sz="1400">
              <a:solidFill>
                <a:schemeClr val="dk1"/>
              </a:solidFill>
            </a:endParaRPr>
          </a:p>
          <a:p>
            <a:pPr indent="0" lvl="0" marL="0" rtl="0" algn="l">
              <a:lnSpc>
                <a:spcPct val="100000"/>
              </a:lnSpc>
              <a:spcBef>
                <a:spcPts val="0"/>
              </a:spcBef>
              <a:spcAft>
                <a:spcPts val="0"/>
              </a:spcAft>
              <a:buClr>
                <a:schemeClr val="dk1"/>
              </a:buClr>
              <a:buSzPct val="78571"/>
              <a:buFont typeface="Arial"/>
              <a:buNone/>
            </a:pPr>
            <a:r>
              <a:rPr lang="en-GB" sz="1400">
                <a:solidFill>
                  <a:schemeClr val="dk1"/>
                </a:solidFill>
              </a:rPr>
              <a:t>memory usage: 958.2+ KB</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Data Pipeline</a:t>
            </a:r>
            <a:endParaRPr b="1">
              <a:solidFill>
                <a:srgbClr val="CC0000"/>
              </a:solidFill>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just">
              <a:lnSpc>
                <a:spcPct val="100000"/>
              </a:lnSpc>
              <a:spcBef>
                <a:spcPts val="0"/>
              </a:spcBef>
              <a:spcAft>
                <a:spcPts val="0"/>
              </a:spcAft>
              <a:buClr>
                <a:schemeClr val="dk1"/>
              </a:buClr>
              <a:buSzPts val="2000"/>
              <a:buChar char="●"/>
            </a:pPr>
            <a:r>
              <a:rPr lang="en-GB" sz="2000">
                <a:solidFill>
                  <a:schemeClr val="dk1"/>
                </a:solidFill>
              </a:rPr>
              <a:t>Exploratory Data Analysis (EDA): In this part we have done some EDA on the features to see the trend.</a:t>
            </a:r>
            <a:endParaRPr sz="2000">
              <a:solidFill>
                <a:schemeClr val="dk1"/>
              </a:solidFill>
            </a:endParaRPr>
          </a:p>
          <a:p>
            <a:pPr indent="0" lvl="0" marL="457200" rtl="0" algn="just">
              <a:lnSpc>
                <a:spcPct val="100000"/>
              </a:lnSpc>
              <a:spcBef>
                <a:spcPts val="0"/>
              </a:spcBef>
              <a:spcAft>
                <a:spcPts val="0"/>
              </a:spcAft>
              <a:buClr>
                <a:schemeClr val="dk1"/>
              </a:buClr>
              <a:buSzPts val="2000"/>
              <a:buFont typeface="Arial"/>
              <a:buNone/>
            </a:pPr>
            <a:r>
              <a:t/>
            </a:r>
            <a:endParaRPr sz="2000">
              <a:solidFill>
                <a:schemeClr val="dk1"/>
              </a:solidFill>
            </a:endParaRPr>
          </a:p>
          <a:p>
            <a:pPr indent="-355600" lvl="0" marL="457200" rtl="0" algn="just">
              <a:lnSpc>
                <a:spcPct val="100000"/>
              </a:lnSpc>
              <a:spcBef>
                <a:spcPts val="0"/>
              </a:spcBef>
              <a:spcAft>
                <a:spcPts val="0"/>
              </a:spcAft>
              <a:buClr>
                <a:schemeClr val="dk1"/>
              </a:buClr>
              <a:buSzPts val="2000"/>
              <a:buChar char="●"/>
            </a:pPr>
            <a:r>
              <a:rPr lang="en-GB" sz="2000">
                <a:solidFill>
                  <a:schemeClr val="dk1"/>
                </a:solidFill>
              </a:rPr>
              <a:t>Data Processing: In this part we went through each attributes and encoded the categorical features.</a:t>
            </a:r>
            <a:endParaRPr sz="2000">
              <a:solidFill>
                <a:schemeClr val="dk1"/>
              </a:solidFill>
            </a:endParaRPr>
          </a:p>
          <a:p>
            <a:pPr indent="0" lvl="0" marL="457200" rtl="0" algn="just">
              <a:lnSpc>
                <a:spcPct val="100000"/>
              </a:lnSpc>
              <a:spcBef>
                <a:spcPts val="0"/>
              </a:spcBef>
              <a:spcAft>
                <a:spcPts val="0"/>
              </a:spcAft>
              <a:buClr>
                <a:schemeClr val="dk1"/>
              </a:buClr>
              <a:buSzPts val="2000"/>
              <a:buFont typeface="Arial"/>
              <a:buNone/>
            </a:pPr>
            <a:r>
              <a:t/>
            </a:r>
            <a:endParaRPr sz="2000">
              <a:solidFill>
                <a:schemeClr val="dk1"/>
              </a:solidFill>
            </a:endParaRPr>
          </a:p>
          <a:p>
            <a:pPr indent="-355600" lvl="0" marL="457200" rtl="0" algn="just">
              <a:lnSpc>
                <a:spcPct val="100000"/>
              </a:lnSpc>
              <a:spcBef>
                <a:spcPts val="0"/>
              </a:spcBef>
              <a:spcAft>
                <a:spcPts val="0"/>
              </a:spcAft>
              <a:buClr>
                <a:schemeClr val="dk1"/>
              </a:buClr>
              <a:buSzPts val="2000"/>
              <a:buChar char="●"/>
            </a:pPr>
            <a:r>
              <a:rPr lang="en-GB" sz="2000">
                <a:solidFill>
                  <a:schemeClr val="dk1"/>
                </a:solidFill>
              </a:rPr>
              <a:t>Model Creation: Finally in this part we created the various models. These various models are being analysed and we tried to study various models so as to get the best performing model for our project.</a:t>
            </a:r>
            <a:endParaRPr sz="2000">
              <a:solidFill>
                <a:schemeClr val="dk1"/>
              </a:solidFill>
            </a:endParaRPr>
          </a:p>
          <a:p>
            <a:pPr indent="0" lvl="0" marL="0" rtl="0" algn="just">
              <a:lnSpc>
                <a:spcPct val="100000"/>
              </a:lnSpc>
              <a:spcBef>
                <a:spcPts val="0"/>
              </a:spcBef>
              <a:spcAft>
                <a:spcPts val="0"/>
              </a:spcAft>
              <a:buClr>
                <a:schemeClr val="dk1"/>
              </a:buClr>
              <a:buSzPts val="2000"/>
              <a:buFont typeface="Arial"/>
              <a:buNone/>
            </a:pPr>
            <a:r>
              <a:t/>
            </a:r>
            <a:endParaRPr sz="2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Data Description</a:t>
            </a:r>
            <a:br>
              <a:rPr b="1" lang="en-GB">
                <a:solidFill>
                  <a:srgbClr val="CC0000"/>
                </a:solidFill>
              </a:rPr>
            </a:br>
            <a:endParaRPr/>
          </a:p>
        </p:txBody>
      </p:sp>
      <p:sp>
        <p:nvSpPr>
          <p:cNvPr id="85" name="Google Shape;85;p18"/>
          <p:cNvSpPr txBox="1"/>
          <p:nvPr>
            <p:ph idx="1" type="body"/>
          </p:nvPr>
        </p:nvSpPr>
        <p:spPr>
          <a:xfrm>
            <a:off x="311700" y="1152475"/>
            <a:ext cx="8520600" cy="3666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100000"/>
              <a:buFont typeface="Arial"/>
              <a:buNone/>
            </a:pPr>
            <a:r>
              <a:rPr b="1" lang="en-GB">
                <a:solidFill>
                  <a:schemeClr val="dk1"/>
                </a:solidFill>
              </a:rPr>
              <a:t>Dependent variable:</a:t>
            </a:r>
            <a:endParaRPr b="1">
              <a:solidFill>
                <a:schemeClr val="dk1"/>
              </a:solidFill>
            </a:endParaRPr>
          </a:p>
          <a:p>
            <a:pPr indent="0" lvl="0" marL="0" rtl="0" algn="l">
              <a:lnSpc>
                <a:spcPct val="100000"/>
              </a:lnSpc>
              <a:spcBef>
                <a:spcPts val="0"/>
              </a:spcBef>
              <a:spcAft>
                <a:spcPts val="0"/>
              </a:spcAft>
              <a:buClr>
                <a:schemeClr val="dk1"/>
              </a:buClr>
              <a:buSzPct val="100000"/>
              <a:buFont typeface="Arial"/>
              <a:buNone/>
            </a:pPr>
            <a:r>
              <a:t/>
            </a:r>
            <a:endParaRPr b="1">
              <a:solidFill>
                <a:schemeClr val="dk1"/>
              </a:solidFill>
            </a:endParaRPr>
          </a:p>
          <a:p>
            <a:pPr indent="-277177" lvl="0" marL="285750" rtl="0" algn="l">
              <a:lnSpc>
                <a:spcPct val="100000"/>
              </a:lnSpc>
              <a:spcBef>
                <a:spcPts val="0"/>
              </a:spcBef>
              <a:spcAft>
                <a:spcPts val="0"/>
              </a:spcAft>
              <a:buClr>
                <a:schemeClr val="dk1"/>
              </a:buClr>
              <a:buSzPct val="100000"/>
              <a:buChar char="•"/>
            </a:pPr>
            <a:r>
              <a:rPr lang="en-GB">
                <a:solidFill>
                  <a:schemeClr val="dk1"/>
                </a:solidFill>
              </a:rPr>
              <a:t>Rented Bike count - Count of bikes rented at each hour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ct val="100000"/>
              <a:buFont typeface="Arial"/>
              <a:buNone/>
            </a:pPr>
            <a:r>
              <a:rPr b="1" lang="en-GB">
                <a:solidFill>
                  <a:schemeClr val="dk1"/>
                </a:solidFill>
              </a:rPr>
              <a:t>Independent variables:</a:t>
            </a:r>
            <a:endParaRPr b="1">
              <a:solidFill>
                <a:schemeClr val="dk1"/>
              </a:solidFill>
            </a:endParaRPr>
          </a:p>
          <a:p>
            <a:pPr indent="0" lvl="0" marL="457200" rtl="0" algn="l">
              <a:lnSpc>
                <a:spcPct val="100000"/>
              </a:lnSpc>
              <a:spcBef>
                <a:spcPts val="0"/>
              </a:spcBef>
              <a:spcAft>
                <a:spcPts val="0"/>
              </a:spcAft>
              <a:buClr>
                <a:schemeClr val="dk1"/>
              </a:buClr>
              <a:buSzPct val="100000"/>
              <a:buFont typeface="Arial"/>
              <a:buNone/>
            </a:pPr>
            <a:r>
              <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Date : year-month-day</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Hour - Hour of he day</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Temperature-Temperature in Celsius</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Humidity - %</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Windspeed - m/s</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Visibility - 10 m</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Dew point temperature - Celsius</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Solar radiation - MJ/m2</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Rainfall - mm</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Snowfall - cm</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Seasons - Winter, Spring, Summer, Autumn</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Holiday - Holiday/No holiday</a:t>
            </a:r>
            <a:endParaRPr>
              <a:solidFill>
                <a:schemeClr val="dk1"/>
              </a:solidFill>
            </a:endParaRPr>
          </a:p>
          <a:p>
            <a:pPr indent="-310832" lvl="1" marL="914400" rtl="0" algn="l">
              <a:lnSpc>
                <a:spcPct val="100000"/>
              </a:lnSpc>
              <a:spcBef>
                <a:spcPts val="0"/>
              </a:spcBef>
              <a:spcAft>
                <a:spcPts val="0"/>
              </a:spcAft>
              <a:buClr>
                <a:schemeClr val="dk1"/>
              </a:buClr>
              <a:buSzPct val="100000"/>
              <a:buChar char="○"/>
            </a:pPr>
            <a:r>
              <a:rPr lang="en-GB">
                <a:solidFill>
                  <a:schemeClr val="dk1"/>
                </a:solidFill>
              </a:rPr>
              <a:t>Functional Day - NoFunc(Non Functional Hours), Fun(Functional hours)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EDA - Feature Correlation</a:t>
            </a:r>
            <a:endParaRPr/>
          </a:p>
        </p:txBody>
      </p:sp>
      <p:pic>
        <p:nvPicPr>
          <p:cNvPr id="91" name="Google Shape;91;p19"/>
          <p:cNvPicPr preferRelativeResize="0"/>
          <p:nvPr/>
        </p:nvPicPr>
        <p:blipFill>
          <a:blip r:embed="rId3">
            <a:alphaModFix/>
          </a:blip>
          <a:stretch>
            <a:fillRect/>
          </a:stretch>
        </p:blipFill>
        <p:spPr>
          <a:xfrm>
            <a:off x="2093350" y="1221450"/>
            <a:ext cx="4810599" cy="379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54575"/>
            <a:ext cx="85206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EDA </a:t>
            </a:r>
            <a:r>
              <a:rPr b="1" lang="en-GB" sz="2600">
                <a:solidFill>
                  <a:srgbClr val="CC0000"/>
                </a:solidFill>
              </a:rPr>
              <a:t>(contd...)</a:t>
            </a:r>
            <a:endParaRPr/>
          </a:p>
        </p:txBody>
      </p:sp>
      <p:pic>
        <p:nvPicPr>
          <p:cNvPr descr="D:\kanishka raj\kanishka certificate\Alma Better\Capstone Project 2\download (1).png" id="97" name="Google Shape;97;p20"/>
          <p:cNvPicPr preferRelativeResize="0"/>
          <p:nvPr/>
        </p:nvPicPr>
        <p:blipFill rotWithShape="1">
          <a:blip r:embed="rId3">
            <a:alphaModFix/>
          </a:blip>
          <a:srcRect b="0" l="0" r="0" t="0"/>
          <a:stretch/>
        </p:blipFill>
        <p:spPr>
          <a:xfrm>
            <a:off x="103750" y="875850"/>
            <a:ext cx="4437650" cy="3022550"/>
          </a:xfrm>
          <a:prstGeom prst="rect">
            <a:avLst/>
          </a:prstGeom>
          <a:noFill/>
          <a:ln>
            <a:noFill/>
          </a:ln>
        </p:spPr>
      </p:pic>
      <p:pic>
        <p:nvPicPr>
          <p:cNvPr descr="D:\kanishka raj\kanishka certificate\Alma Better\Capstone Project 2\download (2).png" id="98" name="Google Shape;98;p20"/>
          <p:cNvPicPr preferRelativeResize="0"/>
          <p:nvPr/>
        </p:nvPicPr>
        <p:blipFill rotWithShape="1">
          <a:blip r:embed="rId4">
            <a:alphaModFix/>
          </a:blip>
          <a:srcRect b="0" l="0" r="0" t="0"/>
          <a:stretch/>
        </p:blipFill>
        <p:spPr>
          <a:xfrm>
            <a:off x="5015350" y="978900"/>
            <a:ext cx="3861525" cy="3163600"/>
          </a:xfrm>
          <a:prstGeom prst="rect">
            <a:avLst/>
          </a:prstGeom>
          <a:noFill/>
          <a:ln>
            <a:noFill/>
          </a:ln>
        </p:spPr>
      </p:pic>
      <p:sp>
        <p:nvSpPr>
          <p:cNvPr id="99" name="Google Shape;99;p20"/>
          <p:cNvSpPr txBox="1"/>
          <p:nvPr/>
        </p:nvSpPr>
        <p:spPr>
          <a:xfrm>
            <a:off x="867250" y="3958525"/>
            <a:ext cx="49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GB">
                <a:solidFill>
                  <a:schemeClr val="dk1"/>
                </a:solidFill>
              </a:rPr>
              <a:t>Distribution of rented bike count</a:t>
            </a:r>
            <a:endParaRPr>
              <a:solidFill>
                <a:schemeClr val="dk1"/>
              </a:solidFill>
            </a:endParaRPr>
          </a:p>
          <a:p>
            <a:pPr indent="0" lvl="0" marL="0" rtl="0" algn="l">
              <a:spcBef>
                <a:spcPts val="0"/>
              </a:spcBef>
              <a:spcAft>
                <a:spcPts val="0"/>
              </a:spcAft>
              <a:buNone/>
            </a:pPr>
            <a:r>
              <a:t/>
            </a:r>
            <a:endParaRPr/>
          </a:p>
        </p:txBody>
      </p:sp>
      <p:sp>
        <p:nvSpPr>
          <p:cNvPr id="100" name="Google Shape;100;p20"/>
          <p:cNvSpPr txBox="1"/>
          <p:nvPr/>
        </p:nvSpPr>
        <p:spPr>
          <a:xfrm>
            <a:off x="4868725" y="4336350"/>
            <a:ext cx="41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GB">
                <a:solidFill>
                  <a:schemeClr val="dk1"/>
                </a:solidFill>
              </a:rPr>
              <a:t>Square root transformation of rented bike count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b="1" lang="en-GB">
                <a:solidFill>
                  <a:srgbClr val="CC0000"/>
                </a:solidFill>
              </a:rPr>
              <a:t>EDA </a:t>
            </a:r>
            <a:r>
              <a:rPr b="1" lang="en-GB" sz="2600">
                <a:solidFill>
                  <a:srgbClr val="CC0000"/>
                </a:solidFill>
              </a:rPr>
              <a:t>(contd...)</a:t>
            </a:r>
            <a:endParaRPr/>
          </a:p>
        </p:txBody>
      </p:sp>
      <p:pic>
        <p:nvPicPr>
          <p:cNvPr descr="D:\kanishka raj\kanishka certificate\Alma Better\Capstone Project 2\download (26).png" id="106" name="Google Shape;106;p21"/>
          <p:cNvPicPr preferRelativeResize="0"/>
          <p:nvPr/>
        </p:nvPicPr>
        <p:blipFill rotWithShape="1">
          <a:blip r:embed="rId3">
            <a:alphaModFix/>
          </a:blip>
          <a:srcRect b="0" l="0" r="0" t="0"/>
          <a:stretch/>
        </p:blipFill>
        <p:spPr>
          <a:xfrm>
            <a:off x="507500" y="1176400"/>
            <a:ext cx="2520000" cy="2550275"/>
          </a:xfrm>
          <a:prstGeom prst="rect">
            <a:avLst/>
          </a:prstGeom>
          <a:noFill/>
          <a:ln>
            <a:noFill/>
          </a:ln>
        </p:spPr>
      </p:pic>
      <p:pic>
        <p:nvPicPr>
          <p:cNvPr descr="D:\kanishka raj\kanishka certificate\Alma Better\Capstone Project 2\download (27).png" id="107" name="Google Shape;107;p21"/>
          <p:cNvPicPr preferRelativeResize="0"/>
          <p:nvPr/>
        </p:nvPicPr>
        <p:blipFill rotWithShape="1">
          <a:blip r:embed="rId4">
            <a:alphaModFix/>
          </a:blip>
          <a:srcRect b="0" l="0" r="0" t="0"/>
          <a:stretch/>
        </p:blipFill>
        <p:spPr>
          <a:xfrm>
            <a:off x="3383075" y="1176400"/>
            <a:ext cx="2520000" cy="2807875"/>
          </a:xfrm>
          <a:prstGeom prst="rect">
            <a:avLst/>
          </a:prstGeom>
          <a:noFill/>
          <a:ln>
            <a:noFill/>
          </a:ln>
        </p:spPr>
      </p:pic>
      <p:pic>
        <p:nvPicPr>
          <p:cNvPr descr="D:\kanishka raj\kanishka certificate\Alma Better\Capstone Project 2\download (28).png" id="108" name="Google Shape;108;p21"/>
          <p:cNvPicPr preferRelativeResize="0"/>
          <p:nvPr/>
        </p:nvPicPr>
        <p:blipFill rotWithShape="1">
          <a:blip r:embed="rId5">
            <a:alphaModFix/>
          </a:blip>
          <a:srcRect b="0" l="0" r="0" t="0"/>
          <a:stretch/>
        </p:blipFill>
        <p:spPr>
          <a:xfrm>
            <a:off x="6258650" y="1176400"/>
            <a:ext cx="2520000" cy="2610374"/>
          </a:xfrm>
          <a:prstGeom prst="rect">
            <a:avLst/>
          </a:prstGeom>
          <a:noFill/>
          <a:ln>
            <a:noFill/>
          </a:ln>
        </p:spPr>
      </p:pic>
      <p:sp>
        <p:nvSpPr>
          <p:cNvPr id="109" name="Google Shape;109;p21"/>
          <p:cNvSpPr txBox="1"/>
          <p:nvPr/>
        </p:nvSpPr>
        <p:spPr>
          <a:xfrm>
            <a:off x="1124875" y="3872650"/>
            <a:ext cx="6062400" cy="1323600"/>
          </a:xfrm>
          <a:prstGeom prst="rect">
            <a:avLst/>
          </a:prstGeom>
          <a:noFill/>
          <a:ln>
            <a:noFill/>
          </a:ln>
        </p:spPr>
        <p:txBody>
          <a:bodyPr anchorCtr="0" anchor="t" bIns="91425" lIns="91425" spcFirstLastPara="1" rIns="91425" wrap="square" tIns="91425">
            <a:spAutoFit/>
          </a:bodyPr>
          <a:lstStyle/>
          <a:p>
            <a:pPr indent="-342900" lvl="0" marL="342900" rtl="0" algn="just">
              <a:spcBef>
                <a:spcPts val="0"/>
              </a:spcBef>
              <a:spcAft>
                <a:spcPts val="0"/>
              </a:spcAft>
              <a:buClr>
                <a:schemeClr val="dk1"/>
              </a:buClr>
              <a:buSzPts val="2000"/>
              <a:buChar char="•"/>
            </a:pPr>
            <a:r>
              <a:rPr lang="en-GB" sz="2000">
                <a:solidFill>
                  <a:schemeClr val="dk1"/>
                </a:solidFill>
                <a:latin typeface="Times New Roman"/>
                <a:ea typeface="Times New Roman"/>
                <a:cs typeface="Times New Roman"/>
                <a:sym typeface="Times New Roman"/>
              </a:rPr>
              <a:t>Less demand on winter seasons</a:t>
            </a:r>
            <a:endParaRPr sz="2000">
              <a:solidFill>
                <a:schemeClr val="dk1"/>
              </a:solidFill>
            </a:endParaRPr>
          </a:p>
          <a:p>
            <a:pPr indent="-342900" lvl="0" marL="342900" rtl="0" algn="just">
              <a:spcBef>
                <a:spcPts val="0"/>
              </a:spcBef>
              <a:spcAft>
                <a:spcPts val="0"/>
              </a:spcAft>
              <a:buClr>
                <a:schemeClr val="dk1"/>
              </a:buClr>
              <a:buSzPts val="2000"/>
              <a:buChar char="•"/>
            </a:pPr>
            <a:r>
              <a:rPr lang="en-GB" sz="2000">
                <a:solidFill>
                  <a:schemeClr val="dk1"/>
                </a:solidFill>
                <a:latin typeface="Times New Roman"/>
                <a:ea typeface="Times New Roman"/>
                <a:cs typeface="Times New Roman"/>
                <a:sym typeface="Times New Roman"/>
              </a:rPr>
              <a:t>Slightly Higher demand during Non holidays</a:t>
            </a:r>
            <a:endParaRPr sz="2000">
              <a:solidFill>
                <a:schemeClr val="dk1"/>
              </a:solidFill>
            </a:endParaRPr>
          </a:p>
          <a:p>
            <a:pPr indent="-342900" lvl="0" marL="342900" rtl="0" algn="just">
              <a:spcBef>
                <a:spcPts val="0"/>
              </a:spcBef>
              <a:spcAft>
                <a:spcPts val="0"/>
              </a:spcAft>
              <a:buClr>
                <a:schemeClr val="dk1"/>
              </a:buClr>
              <a:buSzPts val="2000"/>
              <a:buChar char="•"/>
            </a:pPr>
            <a:r>
              <a:rPr lang="en-GB" sz="2000">
                <a:solidFill>
                  <a:schemeClr val="dk1"/>
                </a:solidFill>
                <a:latin typeface="Times New Roman"/>
                <a:ea typeface="Times New Roman"/>
                <a:cs typeface="Times New Roman"/>
                <a:sym typeface="Times New Roman"/>
              </a:rPr>
              <a:t>Almost no demand on non functioning day</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