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Clpv7O1LQspi1ETKJg3T2R5Uk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200" u="none" cap="none" strike="noStrike">
                <a:latin typeface="Helvetica Neue"/>
                <a:ea typeface="Helvetica Neue"/>
                <a:cs typeface="Helvetica Neue"/>
                <a:sym typeface="Helvetica Neue"/>
              </a:defRPr>
            </a:lvl2pPr>
            <a:lvl3pPr indent="-228600" lvl="2" marL="1371600" marR="0" rtl="0" algn="l">
              <a:spcBef>
                <a:spcPts val="0"/>
              </a:spcBef>
              <a:spcAft>
                <a:spcPts val="0"/>
              </a:spcAft>
              <a:buSzPts val="1400"/>
              <a:buNone/>
              <a:defRPr b="0" i="0" sz="1200" u="none" cap="none" strike="noStrike">
                <a:latin typeface="Helvetica Neue"/>
                <a:ea typeface="Helvetica Neue"/>
                <a:cs typeface="Helvetica Neue"/>
                <a:sym typeface="Helvetica Neue"/>
              </a:defRPr>
            </a:lvl3pPr>
            <a:lvl4pPr indent="-228600" lvl="3" marL="1828800" marR="0" rtl="0" algn="l">
              <a:spcBef>
                <a:spcPts val="0"/>
              </a:spcBef>
              <a:spcAft>
                <a:spcPts val="0"/>
              </a:spcAft>
              <a:buSzPts val="1400"/>
              <a:buNone/>
              <a:defRPr b="0" i="0" sz="1200" u="none" cap="none" strike="noStrike">
                <a:latin typeface="Helvetica Neue"/>
                <a:ea typeface="Helvetica Neue"/>
                <a:cs typeface="Helvetica Neue"/>
                <a:sym typeface="Helvetica Neue"/>
              </a:defRPr>
            </a:lvl4pPr>
            <a:lvl5pPr indent="-228600" lvl="4" marL="2286000" marR="0" rtl="0" algn="l">
              <a:spcBef>
                <a:spcPts val="0"/>
              </a:spcBef>
              <a:spcAft>
                <a:spcPts val="0"/>
              </a:spcAft>
              <a:buSzPts val="1400"/>
              <a:buNone/>
              <a:defRPr b="0" i="0" sz="1200" u="none" cap="none" strike="noStrike">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1200" u="none" cap="none" strike="noStrike">
                <a:latin typeface="Helvetica Neue"/>
                <a:ea typeface="Helvetica Neue"/>
                <a:cs typeface="Helvetica Neue"/>
                <a:sym typeface="Helvetica Neue"/>
              </a:defRPr>
            </a:lvl6pPr>
            <a:lvl7pPr indent="-228600" lvl="6" marL="3200400" marR="0" rtl="0" algn="l">
              <a:spcBef>
                <a:spcPts val="0"/>
              </a:spcBef>
              <a:spcAft>
                <a:spcPts val="0"/>
              </a:spcAft>
              <a:buSzPts val="1400"/>
              <a:buNone/>
              <a:defRPr b="0" i="0" sz="1200" u="none" cap="none" strike="noStrike">
                <a:latin typeface="Helvetica Neue"/>
                <a:ea typeface="Helvetica Neue"/>
                <a:cs typeface="Helvetica Neue"/>
                <a:sym typeface="Helvetica Neue"/>
              </a:defRPr>
            </a:lvl7pPr>
            <a:lvl8pPr indent="-228600" lvl="7" marL="3657600" marR="0" rtl="0" algn="l">
              <a:spcBef>
                <a:spcPts val="0"/>
              </a:spcBef>
              <a:spcAft>
                <a:spcPts val="0"/>
              </a:spcAft>
              <a:buSzPts val="1400"/>
              <a:buNone/>
              <a:defRPr b="0" i="0" sz="1200" u="none" cap="none" strike="noStrike">
                <a:latin typeface="Helvetica Neue"/>
                <a:ea typeface="Helvetica Neue"/>
                <a:cs typeface="Helvetica Neue"/>
                <a:sym typeface="Helvetica Neue"/>
              </a:defRPr>
            </a:lvl8pPr>
            <a:lvl9pPr indent="-228600" lvl="8" marL="4114800" marR="0" rtl="0" algn="l">
              <a:spcBef>
                <a:spcPts val="0"/>
              </a:spcBef>
              <a:spcAft>
                <a:spcPts val="0"/>
              </a:spcAft>
              <a:buSzPts val="1400"/>
              <a:buNone/>
              <a:defRPr b="0" i="0" sz="1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3ae8c5aff7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3ae8c5aff7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7"/>
          <p:cNvSpPr txBox="1"/>
          <p:nvPr>
            <p:ph type="title"/>
          </p:nvPr>
        </p:nvSpPr>
        <p:spPr>
          <a:xfrm>
            <a:off x="999217" y="1143995"/>
            <a:ext cx="7145565" cy="176593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CC0000"/>
              </a:buClr>
              <a:buSzPts val="4200"/>
              <a:buFont typeface="Verdana"/>
              <a:buNone/>
              <a:defRPr sz="4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2" name="Google Shape;12;p17"/>
          <p:cNvSpPr txBox="1"/>
          <p:nvPr>
            <p:ph idx="1" type="body"/>
          </p:nvPr>
        </p:nvSpPr>
        <p:spPr>
          <a:xfrm>
            <a:off x="1371600" y="2880360"/>
            <a:ext cx="6400800" cy="128587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3" name="Google Shape;13;p17"/>
          <p:cNvSpPr txBox="1"/>
          <p:nvPr>
            <p:ph idx="12" type="sldNum"/>
          </p:nvPr>
        </p:nvSpPr>
        <p:spPr>
          <a:xfrm>
            <a:off x="8419827" y="4783454"/>
            <a:ext cx="266974" cy="279401"/>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4" name="Shape 14"/>
        <p:cNvGrpSpPr/>
        <p:nvPr/>
      </p:nvGrpSpPr>
      <p:grpSpPr>
        <a:xfrm>
          <a:off x="0" y="0"/>
          <a:ext cx="0" cy="0"/>
          <a:chOff x="0" y="0"/>
          <a:chExt cx="0" cy="0"/>
        </a:xfrm>
      </p:grpSpPr>
      <p:sp>
        <p:nvSpPr>
          <p:cNvPr id="15" name="Google Shape;15;p18"/>
          <p:cNvSpPr txBox="1"/>
          <p:nvPr>
            <p:ph type="title"/>
          </p:nvPr>
        </p:nvSpPr>
        <p:spPr>
          <a:xfrm>
            <a:off x="3450397" y="403635"/>
            <a:ext cx="2243203" cy="48260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6" name="Google Shape;16;p18"/>
          <p:cNvSpPr txBox="1"/>
          <p:nvPr>
            <p:ph idx="1" type="body"/>
          </p:nvPr>
        </p:nvSpPr>
        <p:spPr>
          <a:xfrm>
            <a:off x="384724" y="981923"/>
            <a:ext cx="8374551" cy="11836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7" name="Google Shape;17;p18"/>
          <p:cNvSpPr txBox="1"/>
          <p:nvPr>
            <p:ph idx="12" type="sldNum"/>
          </p:nvPr>
        </p:nvSpPr>
        <p:spPr>
          <a:xfrm>
            <a:off x="8419827" y="4783454"/>
            <a:ext cx="266974" cy="279401"/>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19"/>
          <p:cNvSpPr txBox="1"/>
          <p:nvPr>
            <p:ph type="title"/>
          </p:nvPr>
        </p:nvSpPr>
        <p:spPr>
          <a:xfrm>
            <a:off x="3450397" y="403635"/>
            <a:ext cx="2243203" cy="48260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0" name="Google Shape;20;p19"/>
          <p:cNvSpPr txBox="1"/>
          <p:nvPr>
            <p:ph idx="12" type="sldNum"/>
          </p:nvPr>
        </p:nvSpPr>
        <p:spPr>
          <a:xfrm>
            <a:off x="8419827" y="4783454"/>
            <a:ext cx="266974" cy="279401"/>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
        <p:nvSpPr>
          <p:cNvPr id="22" name="Google Shape;22;p20"/>
          <p:cNvSpPr txBox="1"/>
          <p:nvPr>
            <p:ph idx="12" type="sldNum"/>
          </p:nvPr>
        </p:nvSpPr>
        <p:spPr>
          <a:xfrm>
            <a:off x="8419827" y="4783454"/>
            <a:ext cx="266974" cy="279401"/>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23" name="Shape 23"/>
        <p:cNvGrpSpPr/>
        <p:nvPr/>
      </p:nvGrpSpPr>
      <p:grpSpPr>
        <a:xfrm>
          <a:off x="0" y="0"/>
          <a:ext cx="0" cy="0"/>
          <a:chOff x="0" y="0"/>
          <a:chExt cx="0" cy="0"/>
        </a:xfrm>
      </p:grpSpPr>
      <p:pic>
        <p:nvPicPr>
          <p:cNvPr descr="bg object 16" id="24" name="Google Shape;24;p21"/>
          <p:cNvPicPr preferRelativeResize="0"/>
          <p:nvPr/>
        </p:nvPicPr>
        <p:blipFill rotWithShape="1">
          <a:blip r:embed="rId2">
            <a:alphaModFix/>
          </a:blip>
          <a:srcRect b="0" l="0" r="0" t="0"/>
          <a:stretch/>
        </p:blipFill>
        <p:spPr>
          <a:xfrm>
            <a:off x="8602974" y="66524"/>
            <a:ext cx="348619" cy="357956"/>
          </a:xfrm>
          <a:prstGeom prst="rect">
            <a:avLst/>
          </a:prstGeom>
          <a:noFill/>
          <a:ln>
            <a:noFill/>
          </a:ln>
        </p:spPr>
      </p:pic>
      <p:sp>
        <p:nvSpPr>
          <p:cNvPr id="25" name="Google Shape;25;p21"/>
          <p:cNvSpPr txBox="1"/>
          <p:nvPr>
            <p:ph type="title"/>
          </p:nvPr>
        </p:nvSpPr>
        <p:spPr>
          <a:xfrm>
            <a:off x="3450397" y="403635"/>
            <a:ext cx="2243203" cy="48260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6" name="Google Shape;26;p21"/>
          <p:cNvSpPr txBox="1"/>
          <p:nvPr>
            <p:ph idx="1" type="body"/>
          </p:nvPr>
        </p:nvSpPr>
        <p:spPr>
          <a:xfrm>
            <a:off x="457200" y="1183005"/>
            <a:ext cx="3977641" cy="33947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7" name="Google Shape;27;p21"/>
          <p:cNvSpPr txBox="1"/>
          <p:nvPr>
            <p:ph idx="12" type="sldNum"/>
          </p:nvPr>
        </p:nvSpPr>
        <p:spPr>
          <a:xfrm>
            <a:off x="8419827" y="4783454"/>
            <a:ext cx="266974" cy="279401"/>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bg object 16" id="6" name="Google Shape;6;p16"/>
          <p:cNvPicPr preferRelativeResize="0"/>
          <p:nvPr/>
        </p:nvPicPr>
        <p:blipFill rotWithShape="1">
          <a:blip r:embed="rId1">
            <a:alphaModFix/>
          </a:blip>
          <a:srcRect b="0" l="0" r="0" t="0"/>
          <a:stretch/>
        </p:blipFill>
        <p:spPr>
          <a:xfrm>
            <a:off x="8602974" y="66524"/>
            <a:ext cx="348619" cy="357956"/>
          </a:xfrm>
          <a:prstGeom prst="rect">
            <a:avLst/>
          </a:prstGeom>
          <a:noFill/>
          <a:ln>
            <a:noFill/>
          </a:ln>
        </p:spPr>
      </p:pic>
      <p:sp>
        <p:nvSpPr>
          <p:cNvPr id="7" name="Google Shape;7;p16"/>
          <p:cNvSpPr txBox="1"/>
          <p:nvPr>
            <p:ph type="title"/>
          </p:nvPr>
        </p:nvSpPr>
        <p:spPr>
          <a:xfrm>
            <a:off x="457200" y="205978"/>
            <a:ext cx="8229600" cy="99417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1pPr>
            <a:lvl2pPr lvl="1"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2pPr>
            <a:lvl3pPr lvl="2"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3pPr>
            <a:lvl4pPr lvl="3"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4pPr>
            <a:lvl5pPr lvl="4"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5pPr>
            <a:lvl6pPr lvl="5"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6pPr>
            <a:lvl7pPr lvl="6"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7pPr>
            <a:lvl8pPr lvl="7"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8pPr>
            <a:lvl9pPr lvl="8" marR="0" rtl="0" algn="l">
              <a:lnSpc>
                <a:spcPct val="100000"/>
              </a:lnSpc>
              <a:spcBef>
                <a:spcPts val="0"/>
              </a:spcBef>
              <a:spcAft>
                <a:spcPts val="0"/>
              </a:spcAft>
              <a:buClr>
                <a:srgbClr val="CC0000"/>
              </a:buClr>
              <a:buSzPts val="3000"/>
              <a:buFont typeface="Verdana"/>
              <a:buNone/>
              <a:defRPr b="1" i="0" sz="3000" u="none" cap="none" strike="noStrike">
                <a:solidFill>
                  <a:srgbClr val="CC0000"/>
                </a:solidFill>
                <a:latin typeface="Verdana"/>
                <a:ea typeface="Verdana"/>
                <a:cs typeface="Verdana"/>
                <a:sym typeface="Verdana"/>
              </a:defRPr>
            </a:lvl9pPr>
          </a:lstStyle>
          <a:p/>
        </p:txBody>
      </p:sp>
      <p:sp>
        <p:nvSpPr>
          <p:cNvPr id="8" name="Google Shape;8;p16"/>
          <p:cNvSpPr txBox="1"/>
          <p:nvPr>
            <p:ph idx="1" type="body"/>
          </p:nvPr>
        </p:nvSpPr>
        <p:spPr>
          <a:xfrm>
            <a:off x="457200" y="1200150"/>
            <a:ext cx="8229600" cy="394335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p:txBody>
      </p:sp>
      <p:sp>
        <p:nvSpPr>
          <p:cNvPr id="9" name="Google Shape;9;p16"/>
          <p:cNvSpPr txBox="1"/>
          <p:nvPr>
            <p:ph idx="12" type="sldNum"/>
          </p:nvPr>
        </p:nvSpPr>
        <p:spPr>
          <a:xfrm>
            <a:off x="8419827" y="4783454"/>
            <a:ext cx="266974" cy="279401"/>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1"/>
          <p:cNvSpPr txBox="1"/>
          <p:nvPr>
            <p:ph idx="4294967295" type="ctrTitle"/>
          </p:nvPr>
        </p:nvSpPr>
        <p:spPr>
          <a:xfrm>
            <a:off x="206249" y="1144000"/>
            <a:ext cx="7938600" cy="1765800"/>
          </a:xfrm>
          <a:prstGeom prst="rect">
            <a:avLst/>
          </a:prstGeom>
          <a:noFill/>
          <a:ln>
            <a:noFill/>
          </a:ln>
        </p:spPr>
        <p:txBody>
          <a:bodyPr anchorCtr="0" anchor="t" bIns="0" lIns="0" spcFirstLastPara="1" rIns="0" wrap="square" tIns="0">
            <a:normAutofit/>
          </a:bodyPr>
          <a:lstStyle/>
          <a:p>
            <a:pPr indent="453390" lvl="0" marL="0" marR="0" rtl="0" algn="ctr">
              <a:lnSpc>
                <a:spcPct val="100000"/>
              </a:lnSpc>
              <a:spcBef>
                <a:spcPts val="0"/>
              </a:spcBef>
              <a:spcAft>
                <a:spcPts val="0"/>
              </a:spcAft>
              <a:buClr>
                <a:srgbClr val="CC0000"/>
              </a:buClr>
              <a:buSzPts val="4200"/>
              <a:buFont typeface="Verdana"/>
              <a:buNone/>
            </a:pPr>
            <a:r>
              <a:rPr b="1" i="0" lang="en-US" sz="4200" u="none" cap="none" strike="noStrike">
                <a:solidFill>
                  <a:srgbClr val="CC0000"/>
                </a:solidFill>
                <a:latin typeface="Verdana"/>
                <a:ea typeface="Verdana"/>
                <a:cs typeface="Verdana"/>
                <a:sym typeface="Verdana"/>
              </a:rPr>
              <a:t>Capstone Project</a:t>
            </a:r>
            <a:endParaRPr/>
          </a:p>
          <a:p>
            <a:pPr indent="12700" lvl="0" marL="0" marR="5080" rtl="0" algn="ctr">
              <a:lnSpc>
                <a:spcPct val="100000"/>
              </a:lnSpc>
              <a:spcBef>
                <a:spcPts val="0"/>
              </a:spcBef>
              <a:spcAft>
                <a:spcPts val="0"/>
              </a:spcAft>
              <a:buClr>
                <a:srgbClr val="134F5C"/>
              </a:buClr>
              <a:buSzPts val="3600"/>
              <a:buFont typeface="Verdana"/>
              <a:buNone/>
            </a:pPr>
            <a:r>
              <a:rPr b="1" i="0" lang="en-US" sz="3600" u="none" cap="none" strike="noStrike">
                <a:solidFill>
                  <a:srgbClr val="134F5C"/>
                </a:solidFill>
                <a:latin typeface="Verdana"/>
                <a:ea typeface="Verdana"/>
                <a:cs typeface="Verdana"/>
                <a:sym typeface="Verdana"/>
              </a:rPr>
              <a:t>Coronavirus Twee</a:t>
            </a:r>
            <a:r>
              <a:rPr lang="en-US" sz="3600">
                <a:solidFill>
                  <a:srgbClr val="134F5C"/>
                </a:solidFill>
              </a:rPr>
              <a:t>t</a:t>
            </a:r>
            <a:r>
              <a:rPr b="1" i="0" lang="en-US" sz="3600" u="none" cap="none" strike="noStrike">
                <a:solidFill>
                  <a:srgbClr val="134F5C"/>
                </a:solidFill>
                <a:latin typeface="Verdana"/>
                <a:ea typeface="Verdana"/>
                <a:cs typeface="Verdana"/>
                <a:sym typeface="Verdana"/>
              </a:rPr>
              <a:t> </a:t>
            </a:r>
            <a:r>
              <a:rPr lang="en-US" sz="3600">
                <a:solidFill>
                  <a:srgbClr val="134F5C"/>
                </a:solidFill>
              </a:rPr>
              <a:t>Sentiment</a:t>
            </a:r>
            <a:r>
              <a:rPr b="1" i="0" lang="en-US" sz="3600" u="none" cap="none" strike="noStrike">
                <a:solidFill>
                  <a:srgbClr val="134F5C"/>
                </a:solidFill>
                <a:latin typeface="Verdana"/>
                <a:ea typeface="Verdana"/>
                <a:cs typeface="Verdana"/>
                <a:sym typeface="Verdana"/>
              </a:rPr>
              <a:t>  Analysis</a:t>
            </a:r>
            <a:endParaRPr/>
          </a:p>
        </p:txBody>
      </p:sp>
      <p:sp>
        <p:nvSpPr>
          <p:cNvPr id="33" name="Google Shape;33;p1"/>
          <p:cNvSpPr txBox="1"/>
          <p:nvPr/>
        </p:nvSpPr>
        <p:spPr>
          <a:xfrm>
            <a:off x="2733365" y="3449808"/>
            <a:ext cx="3678556" cy="431801"/>
          </a:xfrm>
          <a:prstGeom prst="rect">
            <a:avLst/>
          </a:prstGeom>
          <a:noFill/>
          <a:ln>
            <a:noFill/>
          </a:ln>
        </p:spPr>
        <p:txBody>
          <a:bodyPr anchorCtr="0" anchor="t" bIns="0" lIns="0" spcFirstLastPara="1" rIns="0" wrap="square" tIns="0">
            <a:spAutoFit/>
          </a:bodyPr>
          <a:lstStyle/>
          <a:p>
            <a:pPr indent="12700" lvl="0" marL="0" marR="0" rtl="0" algn="l">
              <a:lnSpc>
                <a:spcPct val="100000"/>
              </a:lnSpc>
              <a:spcBef>
                <a:spcPts val="0"/>
              </a:spcBef>
              <a:spcAft>
                <a:spcPts val="0"/>
              </a:spcAft>
              <a:buClr>
                <a:srgbClr val="134F5C"/>
              </a:buClr>
              <a:buSzPts val="2800"/>
              <a:buFont typeface="Verdana"/>
              <a:buNone/>
            </a:pPr>
            <a:r>
              <a:rPr b="1" i="0" lang="en-US" sz="2800" u="none" cap="none" strike="noStrike">
                <a:solidFill>
                  <a:srgbClr val="134F5C"/>
                </a:solidFill>
                <a:latin typeface="Verdana"/>
                <a:ea typeface="Verdana"/>
                <a:cs typeface="Verdana"/>
                <a:sym typeface="Verdana"/>
              </a:rPr>
              <a:t>Vikramaditya Sah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0"/>
          <p:cNvSpPr txBox="1"/>
          <p:nvPr>
            <p:ph type="title"/>
          </p:nvPr>
        </p:nvSpPr>
        <p:spPr>
          <a:xfrm>
            <a:off x="1493527" y="158125"/>
            <a:ext cx="4798200" cy="482700"/>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000"/>
              <a:buFont typeface="Verdana"/>
              <a:buNone/>
            </a:pPr>
            <a:r>
              <a:rPr lang="en-US"/>
              <a:t>DATA ENCODING</a:t>
            </a:r>
            <a:endParaRPr/>
          </a:p>
        </p:txBody>
      </p:sp>
      <p:sp>
        <p:nvSpPr>
          <p:cNvPr id="87" name="Google Shape;87;p10"/>
          <p:cNvSpPr txBox="1"/>
          <p:nvPr/>
        </p:nvSpPr>
        <p:spPr>
          <a:xfrm>
            <a:off x="467600" y="867050"/>
            <a:ext cx="8374800" cy="877500"/>
          </a:xfrm>
          <a:prstGeom prst="rect">
            <a:avLst/>
          </a:prstGeom>
          <a:noFill/>
          <a:ln>
            <a:noFill/>
          </a:ln>
        </p:spPr>
        <p:txBody>
          <a:bodyPr anchorCtr="0" anchor="t" bIns="0" lIns="0" spcFirstLastPara="1" rIns="0" wrap="square" tIns="0">
            <a:spAutoFit/>
          </a:bodyPr>
          <a:lstStyle/>
          <a:p>
            <a:pPr indent="-374650" lvl="0" marL="386715"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Changing neutral labels as 0</a:t>
            </a:r>
            <a:endParaRPr/>
          </a:p>
          <a:p>
            <a:pPr indent="-374650" lvl="0" marL="386715"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Combining Positive and extremely positive labels as 1</a:t>
            </a:r>
            <a:endParaRPr/>
          </a:p>
          <a:p>
            <a:pPr indent="-374650" lvl="0" marL="386715"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Combining Negative and extremely negative labels as -1</a:t>
            </a:r>
            <a:endParaRPr/>
          </a:p>
        </p:txBody>
      </p:sp>
      <p:pic>
        <p:nvPicPr>
          <p:cNvPr descr="object 4" id="88" name="Google Shape;88;p10"/>
          <p:cNvPicPr preferRelativeResize="0"/>
          <p:nvPr/>
        </p:nvPicPr>
        <p:blipFill rotWithShape="1">
          <a:blip r:embed="rId3">
            <a:alphaModFix/>
          </a:blip>
          <a:srcRect b="0" l="0" r="0" t="0"/>
          <a:stretch/>
        </p:blipFill>
        <p:spPr>
          <a:xfrm>
            <a:off x="1493525" y="1917925"/>
            <a:ext cx="6135025" cy="318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type="title"/>
          </p:nvPr>
        </p:nvSpPr>
        <p:spPr>
          <a:xfrm>
            <a:off x="298899" y="158125"/>
            <a:ext cx="7874100" cy="482700"/>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000"/>
              <a:buFont typeface="Verdana"/>
              <a:buNone/>
            </a:pPr>
            <a:r>
              <a:rPr lang="en-US"/>
              <a:t>VECTORIZATION and WORD CLOUD</a:t>
            </a:r>
            <a:endParaRPr/>
          </a:p>
        </p:txBody>
      </p:sp>
      <p:pic>
        <p:nvPicPr>
          <p:cNvPr descr="object 3" id="94" name="Google Shape;94;p11"/>
          <p:cNvPicPr preferRelativeResize="0"/>
          <p:nvPr/>
        </p:nvPicPr>
        <p:blipFill rotWithShape="1">
          <a:blip r:embed="rId3">
            <a:alphaModFix/>
          </a:blip>
          <a:srcRect b="0" l="0" r="0" t="0"/>
          <a:stretch/>
        </p:blipFill>
        <p:spPr>
          <a:xfrm>
            <a:off x="2461699" y="728997"/>
            <a:ext cx="4220600" cy="4180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nvSpPr>
        <p:spPr>
          <a:xfrm>
            <a:off x="384725" y="867050"/>
            <a:ext cx="8109000" cy="2324400"/>
          </a:xfrm>
          <a:prstGeom prst="rect">
            <a:avLst/>
          </a:prstGeom>
          <a:noFill/>
          <a:ln>
            <a:noFill/>
          </a:ln>
        </p:spPr>
        <p:txBody>
          <a:bodyPr anchorCtr="0" anchor="t" bIns="0" lIns="0" spcFirstLastPara="1" rIns="0" wrap="square" tIns="0">
            <a:spAutoFit/>
          </a:bodyPr>
          <a:lstStyle/>
          <a:p>
            <a:pPr indent="12700" lvl="0" marL="0" marR="0" rtl="0" algn="l">
              <a:lnSpc>
                <a:spcPct val="100000"/>
              </a:lnSpc>
              <a:spcBef>
                <a:spcPts val="0"/>
              </a:spcBef>
              <a:spcAft>
                <a:spcPts val="0"/>
              </a:spcAft>
              <a:buClr>
                <a:srgbClr val="134F5C"/>
              </a:buClr>
              <a:buSzPts val="1900"/>
              <a:buFont typeface="Verdana"/>
              <a:buNone/>
            </a:pPr>
            <a:r>
              <a:rPr b="1" i="0" lang="en-US" sz="1900" u="none" cap="none" strike="noStrike">
                <a:solidFill>
                  <a:srgbClr val="134F5C"/>
                </a:solidFill>
                <a:latin typeface="Verdana"/>
                <a:ea typeface="Verdana"/>
                <a:cs typeface="Verdana"/>
                <a:sym typeface="Verdana"/>
              </a:rPr>
              <a:t>The classiﬁcation models used in our project are as follows-</a:t>
            </a:r>
            <a:endParaRPr/>
          </a:p>
          <a:p>
            <a:pPr indent="0" lvl="0" marL="0" marR="0" rtl="0" algn="l">
              <a:lnSpc>
                <a:spcPct val="100000"/>
              </a:lnSpc>
              <a:spcBef>
                <a:spcPts val="0"/>
              </a:spcBef>
              <a:spcAft>
                <a:spcPts val="0"/>
              </a:spcAft>
              <a:buClr>
                <a:srgbClr val="000000"/>
              </a:buClr>
              <a:buSzPts val="1800"/>
              <a:buFont typeface="Verdana"/>
              <a:buNone/>
            </a:pPr>
            <a:r>
              <a:t/>
            </a:r>
            <a:endParaRPr b="0" i="0" sz="1800" u="none" cap="none" strike="noStrike">
              <a:solidFill>
                <a:srgbClr val="000000"/>
              </a:solidFill>
              <a:latin typeface="Calibri"/>
              <a:ea typeface="Calibri"/>
              <a:cs typeface="Calibri"/>
              <a:sym typeface="Calibri"/>
            </a:endParaRPr>
          </a:p>
          <a:p>
            <a:pPr indent="-374650" lvl="0" marL="469900"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LOGISTIC REGRESSION</a:t>
            </a:r>
            <a:endParaRPr/>
          </a:p>
          <a:p>
            <a:pPr indent="-374650" lvl="0" marL="469900"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RANDOM FOREST CLASSIFIER</a:t>
            </a:r>
            <a:endParaRPr/>
          </a:p>
          <a:p>
            <a:pPr indent="-374650" lvl="0" marL="469900"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XGBoost CLASSIFIER</a:t>
            </a:r>
            <a:endParaRPr/>
          </a:p>
          <a:p>
            <a:pPr indent="-374650" lvl="0" marL="469900"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KNN CLASSIFIER</a:t>
            </a:r>
            <a:endParaRPr/>
          </a:p>
          <a:p>
            <a:pPr indent="-374650" lvl="0" marL="469900"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SVM CLASSIFIER</a:t>
            </a:r>
            <a:endParaRPr/>
          </a:p>
        </p:txBody>
      </p:sp>
      <p:sp>
        <p:nvSpPr>
          <p:cNvPr id="100" name="Google Shape;100;p12"/>
          <p:cNvSpPr txBox="1"/>
          <p:nvPr>
            <p:ph type="title"/>
          </p:nvPr>
        </p:nvSpPr>
        <p:spPr>
          <a:xfrm>
            <a:off x="884226" y="158125"/>
            <a:ext cx="6282000" cy="482700"/>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000"/>
              <a:buFont typeface="Verdana"/>
              <a:buNone/>
            </a:pPr>
            <a:r>
              <a:rPr lang="en-US"/>
              <a:t>CLASSIFICATION MODELS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1208047" y="290100"/>
            <a:ext cx="5503500" cy="482700"/>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000"/>
              <a:buFont typeface="Verdana"/>
              <a:buNone/>
            </a:pPr>
            <a:r>
              <a:rPr lang="en-US"/>
              <a:t>METRIC EVALUATION</a:t>
            </a:r>
            <a:endParaRPr/>
          </a:p>
        </p:txBody>
      </p:sp>
      <p:pic>
        <p:nvPicPr>
          <p:cNvPr descr="Image 01-07-22 at 12.21 PM.jpg" id="106" name="Google Shape;106;p13"/>
          <p:cNvPicPr preferRelativeResize="0"/>
          <p:nvPr/>
        </p:nvPicPr>
        <p:blipFill rotWithShape="1">
          <a:blip r:embed="rId3">
            <a:alphaModFix/>
          </a:blip>
          <a:srcRect b="0" l="2268" r="2267" t="0"/>
          <a:stretch/>
        </p:blipFill>
        <p:spPr>
          <a:xfrm>
            <a:off x="638750" y="1496750"/>
            <a:ext cx="7866500" cy="274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2503250" y="403625"/>
            <a:ext cx="3190500" cy="482700"/>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000"/>
              <a:buFont typeface="Verdana"/>
              <a:buNone/>
            </a:pPr>
            <a:r>
              <a:rPr lang="en-US"/>
              <a:t>Conclusion</a:t>
            </a:r>
            <a:endParaRPr/>
          </a:p>
        </p:txBody>
      </p:sp>
      <p:sp>
        <p:nvSpPr>
          <p:cNvPr id="112" name="Google Shape;112;p14"/>
          <p:cNvSpPr txBox="1"/>
          <p:nvPr/>
        </p:nvSpPr>
        <p:spPr>
          <a:xfrm>
            <a:off x="384724" y="994623"/>
            <a:ext cx="8255001" cy="1168401"/>
          </a:xfrm>
          <a:prstGeom prst="rect">
            <a:avLst/>
          </a:prstGeom>
          <a:noFill/>
          <a:ln>
            <a:noFill/>
          </a:ln>
        </p:spPr>
        <p:txBody>
          <a:bodyPr anchorCtr="0" anchor="t" bIns="0" lIns="0" spcFirstLastPara="1" rIns="0" wrap="square" tIns="0">
            <a:spAutoFit/>
          </a:bodyPr>
          <a:lstStyle/>
          <a:p>
            <a:pPr indent="12700" lvl="0" marL="0" marR="5080" rtl="0" algn="l">
              <a:lnSpc>
                <a:spcPct val="100000"/>
              </a:lnSpc>
              <a:spcBef>
                <a:spcPts val="0"/>
              </a:spcBef>
              <a:spcAft>
                <a:spcPts val="0"/>
              </a:spcAft>
              <a:buClr>
                <a:srgbClr val="134F5C"/>
              </a:buClr>
              <a:buSzPts val="1900"/>
              <a:buFont typeface="Verdana"/>
              <a:buNone/>
            </a:pPr>
            <a:r>
              <a:rPr b="1" i="0" lang="en-US" sz="1900" u="none" cap="none" strike="noStrike">
                <a:solidFill>
                  <a:srgbClr val="134F5C"/>
                </a:solidFill>
                <a:latin typeface="Verdana"/>
                <a:ea typeface="Verdana"/>
                <a:cs typeface="Verdana"/>
                <a:sym typeface="Verdana"/>
              </a:rPr>
              <a:t>We can conclude that Logistic regression is the best model for  our dataset, followed closely by SVM classiﬁer and Random  Forest classiﬁer. XGboost and KNN classiﬁers did not give a good  result compared to others.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idx="4294967295" type="title"/>
          </p:nvPr>
        </p:nvSpPr>
        <p:spPr>
          <a:xfrm>
            <a:off x="3146537" y="1983237"/>
            <a:ext cx="2850926" cy="99417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CC0000"/>
              </a:buClr>
              <a:buSzPts val="3000"/>
              <a:buFont typeface="Verdana"/>
              <a:buNone/>
            </a:pPr>
            <a:r>
              <a:rPr b="1" i="0" lang="en-US" sz="3700" u="none" cap="none" strike="noStrike">
                <a:solidFill>
                  <a:srgbClr val="CC0000"/>
                </a:solidFill>
                <a:latin typeface="Verdana"/>
                <a:ea typeface="Verdana"/>
                <a:cs typeface="Verdana"/>
                <a:sym typeface="Verdana"/>
              </a:rPr>
              <a:t>Thank You</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2"/>
          <p:cNvSpPr txBox="1"/>
          <p:nvPr>
            <p:ph type="title"/>
          </p:nvPr>
        </p:nvSpPr>
        <p:spPr>
          <a:xfrm>
            <a:off x="3143235" y="329652"/>
            <a:ext cx="2858771" cy="619761"/>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900"/>
              <a:buFont typeface="Verdana"/>
              <a:buNone/>
            </a:pPr>
            <a:r>
              <a:rPr lang="en-US" sz="3900"/>
              <a:t>C</a:t>
            </a:r>
            <a:r>
              <a:rPr lang="en-US"/>
              <a:t>ONTENTS</a:t>
            </a:r>
            <a:endParaRPr/>
          </a:p>
        </p:txBody>
      </p:sp>
      <p:sp>
        <p:nvSpPr>
          <p:cNvPr id="39" name="Google Shape;39;p2"/>
          <p:cNvSpPr txBox="1"/>
          <p:nvPr/>
        </p:nvSpPr>
        <p:spPr>
          <a:xfrm>
            <a:off x="280378" y="1264225"/>
            <a:ext cx="6332700" cy="2909100"/>
          </a:xfrm>
          <a:prstGeom prst="rect">
            <a:avLst/>
          </a:prstGeom>
          <a:noFill/>
          <a:ln>
            <a:noFill/>
          </a:ln>
        </p:spPr>
        <p:txBody>
          <a:bodyPr anchorCtr="0" anchor="t" bIns="0" lIns="0" spcFirstLastPara="1" rIns="0" wrap="square" tIns="0">
            <a:spAutoFit/>
          </a:bodyPr>
          <a:lstStyle/>
          <a:p>
            <a:pPr indent="-453390" lvl="0" marL="574040" marR="0" rtl="0" algn="l">
              <a:lnSpc>
                <a:spcPct val="100000"/>
              </a:lnSpc>
              <a:spcBef>
                <a:spcPts val="0"/>
              </a:spcBef>
              <a:spcAft>
                <a:spcPts val="0"/>
              </a:spcAft>
              <a:buClr>
                <a:srgbClr val="134F5C"/>
              </a:buClr>
              <a:buSzPts val="2700"/>
              <a:buFont typeface="Verdana"/>
              <a:buAutoNum type="arabicPeriod"/>
            </a:pPr>
            <a:r>
              <a:rPr b="1" i="0" lang="en-US" sz="2700" u="none" cap="none" strike="noStrike">
                <a:solidFill>
                  <a:srgbClr val="134F5C"/>
                </a:solidFill>
                <a:latin typeface="Verdana"/>
                <a:ea typeface="Verdana"/>
                <a:cs typeface="Verdana"/>
                <a:sym typeface="Verdana"/>
              </a:rPr>
              <a:t>Problem Statement</a:t>
            </a:r>
            <a:endParaRPr/>
          </a:p>
          <a:p>
            <a:pPr indent="-525144" lvl="0" marL="574040" marR="0" rtl="0" algn="l">
              <a:lnSpc>
                <a:spcPct val="100000"/>
              </a:lnSpc>
              <a:spcBef>
                <a:spcPts val="0"/>
              </a:spcBef>
              <a:spcAft>
                <a:spcPts val="0"/>
              </a:spcAft>
              <a:buClr>
                <a:srgbClr val="134F5C"/>
              </a:buClr>
              <a:buSzPts val="2700"/>
              <a:buFont typeface="Verdana"/>
              <a:buAutoNum type="arabicPeriod"/>
            </a:pPr>
            <a:r>
              <a:rPr b="1" i="0" lang="en-US" sz="2700" u="none" cap="none" strike="noStrike">
                <a:solidFill>
                  <a:srgbClr val="134F5C"/>
                </a:solidFill>
                <a:latin typeface="Verdana"/>
                <a:ea typeface="Verdana"/>
                <a:cs typeface="Verdana"/>
                <a:sym typeface="Verdana"/>
              </a:rPr>
              <a:t>Data Pipeline</a:t>
            </a:r>
            <a:endParaRPr/>
          </a:p>
          <a:p>
            <a:pPr indent="-521969" lvl="0" marL="574040" marR="0" rtl="0" algn="l">
              <a:lnSpc>
                <a:spcPct val="100000"/>
              </a:lnSpc>
              <a:spcBef>
                <a:spcPts val="0"/>
              </a:spcBef>
              <a:spcAft>
                <a:spcPts val="0"/>
              </a:spcAft>
              <a:buClr>
                <a:srgbClr val="134F5C"/>
              </a:buClr>
              <a:buSzPts val="2700"/>
              <a:buFont typeface="Verdana"/>
              <a:buAutoNum type="arabicPeriod"/>
            </a:pPr>
            <a:r>
              <a:rPr b="1" i="0" lang="en-US" sz="2700" u="none" cap="none" strike="noStrike">
                <a:solidFill>
                  <a:srgbClr val="134F5C"/>
                </a:solidFill>
                <a:latin typeface="Verdana"/>
                <a:ea typeface="Verdana"/>
                <a:cs typeface="Verdana"/>
                <a:sym typeface="Verdana"/>
              </a:rPr>
              <a:t>Data Summary</a:t>
            </a:r>
            <a:endParaRPr/>
          </a:p>
          <a:p>
            <a:pPr indent="-561975" lvl="0" marL="574040" marR="0" rtl="0" algn="l">
              <a:lnSpc>
                <a:spcPct val="100000"/>
              </a:lnSpc>
              <a:spcBef>
                <a:spcPts val="0"/>
              </a:spcBef>
              <a:spcAft>
                <a:spcPts val="0"/>
              </a:spcAft>
              <a:buClr>
                <a:srgbClr val="134F5C"/>
              </a:buClr>
              <a:buSzPts val="2700"/>
              <a:buFont typeface="Verdana"/>
              <a:buAutoNum type="arabicPeriod"/>
            </a:pPr>
            <a:r>
              <a:rPr b="1" i="0" lang="en-US" sz="2700" u="none" cap="none" strike="noStrike">
                <a:solidFill>
                  <a:srgbClr val="134F5C"/>
                </a:solidFill>
                <a:latin typeface="Verdana"/>
                <a:ea typeface="Verdana"/>
                <a:cs typeface="Verdana"/>
                <a:sym typeface="Verdana"/>
              </a:rPr>
              <a:t>EDA</a:t>
            </a:r>
            <a:endParaRPr/>
          </a:p>
          <a:p>
            <a:pPr indent="-523240" lvl="0" marL="574040" marR="0" rtl="0" algn="l">
              <a:lnSpc>
                <a:spcPct val="100000"/>
              </a:lnSpc>
              <a:spcBef>
                <a:spcPts val="0"/>
              </a:spcBef>
              <a:spcAft>
                <a:spcPts val="0"/>
              </a:spcAft>
              <a:buClr>
                <a:srgbClr val="134F5C"/>
              </a:buClr>
              <a:buSzPts val="2700"/>
              <a:buFont typeface="Verdana"/>
              <a:buAutoNum type="arabicPeriod"/>
            </a:pPr>
            <a:r>
              <a:rPr b="1" i="0" lang="en-US" sz="2700" u="none" cap="none" strike="noStrike">
                <a:solidFill>
                  <a:srgbClr val="134F5C"/>
                </a:solidFill>
                <a:latin typeface="Verdana"/>
                <a:ea typeface="Verdana"/>
                <a:cs typeface="Verdana"/>
                <a:sym typeface="Verdana"/>
              </a:rPr>
              <a:t>Classiﬁcation models</a:t>
            </a:r>
            <a:endParaRPr/>
          </a:p>
          <a:p>
            <a:pPr indent="-541019" lvl="0" marL="574040" marR="0" rtl="0" algn="l">
              <a:lnSpc>
                <a:spcPct val="100000"/>
              </a:lnSpc>
              <a:spcBef>
                <a:spcPts val="0"/>
              </a:spcBef>
              <a:spcAft>
                <a:spcPts val="0"/>
              </a:spcAft>
              <a:buClr>
                <a:srgbClr val="134F5C"/>
              </a:buClr>
              <a:buSzPts val="2700"/>
              <a:buFont typeface="Verdana"/>
              <a:buAutoNum type="arabicPeriod"/>
            </a:pPr>
            <a:r>
              <a:rPr b="1" i="0" lang="en-US" sz="2700" u="none" cap="none" strike="noStrike">
                <a:solidFill>
                  <a:srgbClr val="134F5C"/>
                </a:solidFill>
                <a:latin typeface="Verdana"/>
                <a:ea typeface="Verdana"/>
                <a:cs typeface="Verdana"/>
                <a:sym typeface="Verdana"/>
              </a:rPr>
              <a:t>Performance Metrics</a:t>
            </a:r>
            <a:endParaRPr/>
          </a:p>
          <a:p>
            <a:pPr indent="-514984" lvl="0" marL="574040" marR="0" rtl="0" algn="l">
              <a:lnSpc>
                <a:spcPct val="100000"/>
              </a:lnSpc>
              <a:spcBef>
                <a:spcPts val="0"/>
              </a:spcBef>
              <a:spcAft>
                <a:spcPts val="0"/>
              </a:spcAft>
              <a:buClr>
                <a:srgbClr val="134F5C"/>
              </a:buClr>
              <a:buSzPts val="2700"/>
              <a:buFont typeface="Verdana"/>
              <a:buAutoNum type="arabicPeriod"/>
            </a:pPr>
            <a:r>
              <a:rPr b="1" i="0" lang="en-US" sz="2700" u="none" cap="none" strike="noStrike">
                <a:solidFill>
                  <a:srgbClr val="134F5C"/>
                </a:solidFill>
                <a:latin typeface="Verdana"/>
                <a:ea typeface="Verdana"/>
                <a:cs typeface="Verdana"/>
                <a:sym typeface="Verdana"/>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13ae8c5aff7_0_6"/>
          <p:cNvSpPr txBox="1"/>
          <p:nvPr>
            <p:ph idx="1" type="body"/>
          </p:nvPr>
        </p:nvSpPr>
        <p:spPr>
          <a:xfrm>
            <a:off x="197925" y="197327"/>
            <a:ext cx="8669400" cy="1795200"/>
          </a:xfrm>
          <a:prstGeom prst="rect">
            <a:avLst/>
          </a:prstGeom>
        </p:spPr>
        <p:txBody>
          <a:bodyPr anchorCtr="0" anchor="t" bIns="0" lIns="0" spcFirstLastPara="1" rIns="0" wrap="square" tIns="0">
            <a:normAutofit/>
          </a:bodyPr>
          <a:lstStyle/>
          <a:p>
            <a:pPr indent="342900" lvl="0" marL="0" rtl="0" algn="ctr">
              <a:lnSpc>
                <a:spcPct val="115000"/>
              </a:lnSpc>
              <a:spcBef>
                <a:spcPts val="0"/>
              </a:spcBef>
              <a:spcAft>
                <a:spcPts val="0"/>
              </a:spcAft>
              <a:buClr>
                <a:schemeClr val="dk1"/>
              </a:buClr>
              <a:buSzPts val="1100"/>
              <a:buFont typeface="Arial"/>
              <a:buNone/>
            </a:pPr>
            <a:r>
              <a:rPr b="1" lang="en-US" sz="3400">
                <a:solidFill>
                  <a:srgbClr val="CC0000"/>
                </a:solidFill>
                <a:latin typeface="Verdana"/>
                <a:ea typeface="Verdana"/>
                <a:cs typeface="Verdana"/>
                <a:sym typeface="Verdana"/>
              </a:rPr>
              <a:t>Problem Statement</a:t>
            </a:r>
            <a:r>
              <a:rPr lang="en-US" sz="3400">
                <a:solidFill>
                  <a:schemeClr val="dk1"/>
                </a:solidFill>
                <a:latin typeface="Verdana"/>
                <a:ea typeface="Verdana"/>
                <a:cs typeface="Verdana"/>
                <a:sym typeface="Verdana"/>
              </a:rPr>
              <a:t>​</a:t>
            </a:r>
            <a:endParaRPr sz="3400">
              <a:solidFill>
                <a:schemeClr val="dk1"/>
              </a:solidFill>
              <a:latin typeface="Verdana"/>
              <a:ea typeface="Verdana"/>
              <a:cs typeface="Verdana"/>
              <a:sym typeface="Verdana"/>
            </a:endParaRPr>
          </a:p>
          <a:p>
            <a:pPr indent="12700" lvl="0" marL="0" rtl="0" algn="l">
              <a:lnSpc>
                <a:spcPct val="115000"/>
              </a:lnSpc>
              <a:spcBef>
                <a:spcPts val="0"/>
              </a:spcBef>
              <a:spcAft>
                <a:spcPts val="0"/>
              </a:spcAft>
              <a:buClr>
                <a:schemeClr val="dk1"/>
              </a:buClr>
              <a:buSzPts val="1100"/>
              <a:buFont typeface="Arial"/>
              <a:buNone/>
            </a:pPr>
            <a:r>
              <a:rPr b="1" lang="en-US" sz="1750">
                <a:solidFill>
                  <a:srgbClr val="134F5C"/>
                </a:solidFill>
                <a:latin typeface="Verdana"/>
                <a:ea typeface="Verdana"/>
                <a:cs typeface="Verdana"/>
                <a:sym typeface="Verdana"/>
              </a:rPr>
              <a:t>This challenge asks you to build a classiﬁcation model to  predict the sentiment of COVID-19 tweets.The tweets have  been pulled from Twitter and manual tagging has been done  then.</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a:p>
            <a:pPr indent="0" lvl="0" marL="0" rtl="0" algn="l">
              <a:spcBef>
                <a:spcPts val="0"/>
              </a:spcBef>
              <a:spcAft>
                <a:spcPts val="0"/>
              </a:spcAft>
              <a:buNone/>
            </a:pPr>
            <a:r>
              <a:t/>
            </a:r>
            <a:endParaRPr b="1" sz="1750">
              <a:solidFill>
                <a:srgbClr val="134F5C"/>
              </a:solidFill>
              <a:latin typeface="Verdana"/>
              <a:ea typeface="Verdana"/>
              <a:cs typeface="Verdana"/>
              <a:sym typeface="Verdana"/>
            </a:endParaRPr>
          </a:p>
        </p:txBody>
      </p:sp>
      <p:sp>
        <p:nvSpPr>
          <p:cNvPr id="45" name="Google Shape;45;g13ae8c5aff7_0_6"/>
          <p:cNvSpPr txBox="1"/>
          <p:nvPr/>
        </p:nvSpPr>
        <p:spPr>
          <a:xfrm>
            <a:off x="124550" y="1780925"/>
            <a:ext cx="8742900" cy="2604600"/>
          </a:xfrm>
          <a:prstGeom prst="rect">
            <a:avLst/>
          </a:prstGeom>
          <a:noFill/>
          <a:ln>
            <a:noFill/>
          </a:ln>
        </p:spPr>
        <p:txBody>
          <a:bodyPr anchorCtr="0" anchor="t" bIns="91425" lIns="91425" spcFirstLastPara="1" rIns="91425" wrap="square" tIns="91425">
            <a:spAutoFit/>
          </a:bodyPr>
          <a:lstStyle/>
          <a:p>
            <a:pPr indent="12700" lvl="0" marL="0" rtl="0" algn="l">
              <a:lnSpc>
                <a:spcPct val="115000"/>
              </a:lnSpc>
              <a:spcBef>
                <a:spcPts val="0"/>
              </a:spcBef>
              <a:spcAft>
                <a:spcPts val="0"/>
              </a:spcAft>
              <a:buNone/>
            </a:pPr>
            <a:r>
              <a:rPr b="1" lang="en-US" sz="1750">
                <a:solidFill>
                  <a:srgbClr val="134F5C"/>
                </a:solidFill>
                <a:latin typeface="Verdana"/>
                <a:ea typeface="Verdana"/>
                <a:cs typeface="Verdana"/>
                <a:sym typeface="Verdana"/>
              </a:rPr>
              <a:t>The names and usernames have been given codes to avoid  any privacy concerns.</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a:p>
            <a:pPr indent="0" lvl="0" marL="0" rtl="0" algn="l">
              <a:lnSpc>
                <a:spcPct val="115000"/>
              </a:lnSpc>
              <a:spcBef>
                <a:spcPts val="0"/>
              </a:spcBef>
              <a:spcAft>
                <a:spcPts val="0"/>
              </a:spcAft>
              <a:buNone/>
            </a:pPr>
            <a:r>
              <a:rPr lang="en-US" sz="1650">
                <a:solidFill>
                  <a:schemeClr val="dk1"/>
                </a:solidFill>
                <a:latin typeface="Verdana"/>
                <a:ea typeface="Verdana"/>
                <a:cs typeface="Verdana"/>
                <a:sym typeface="Verdana"/>
              </a:rPr>
              <a:t>​</a:t>
            </a:r>
            <a:endParaRPr sz="1650">
              <a:solidFill>
                <a:schemeClr val="dk1"/>
              </a:solidFill>
              <a:latin typeface="Verdana"/>
              <a:ea typeface="Verdana"/>
              <a:cs typeface="Verdana"/>
              <a:sym typeface="Verdana"/>
            </a:endParaRPr>
          </a:p>
          <a:p>
            <a:pPr indent="12700" lvl="0" marL="0" rtl="0" algn="l">
              <a:lnSpc>
                <a:spcPct val="115000"/>
              </a:lnSpc>
              <a:spcBef>
                <a:spcPts val="0"/>
              </a:spcBef>
              <a:spcAft>
                <a:spcPts val="0"/>
              </a:spcAft>
              <a:buNone/>
            </a:pPr>
            <a:r>
              <a:rPr b="1" lang="en-US" sz="1750">
                <a:solidFill>
                  <a:srgbClr val="134F5C"/>
                </a:solidFill>
                <a:latin typeface="Verdana"/>
                <a:ea typeface="Verdana"/>
                <a:cs typeface="Verdana"/>
                <a:sym typeface="Verdana"/>
              </a:rPr>
              <a:t>You are given the following information:</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a:p>
            <a:pPr indent="-317500" lvl="0" marL="673100" rtl="0" algn="l">
              <a:lnSpc>
                <a:spcPct val="115000"/>
              </a:lnSpc>
              <a:spcBef>
                <a:spcPts val="0"/>
              </a:spcBef>
              <a:spcAft>
                <a:spcPts val="0"/>
              </a:spcAft>
              <a:buClr>
                <a:schemeClr val="dk1"/>
              </a:buClr>
              <a:buSzPts val="1400"/>
              <a:buAutoNum type="arabicPeriod"/>
            </a:pPr>
            <a:r>
              <a:rPr b="1" lang="en-US" sz="1750">
                <a:solidFill>
                  <a:srgbClr val="134F5C"/>
                </a:solidFill>
                <a:latin typeface="Verdana"/>
                <a:ea typeface="Verdana"/>
                <a:cs typeface="Verdana"/>
                <a:sym typeface="Verdana"/>
              </a:rPr>
              <a:t>Location</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a:p>
            <a:pPr indent="-317500" lvl="0" marL="723900" rtl="0" algn="l">
              <a:lnSpc>
                <a:spcPct val="115000"/>
              </a:lnSpc>
              <a:spcBef>
                <a:spcPts val="0"/>
              </a:spcBef>
              <a:spcAft>
                <a:spcPts val="0"/>
              </a:spcAft>
              <a:buClr>
                <a:schemeClr val="dk1"/>
              </a:buClr>
              <a:buSzPts val="1400"/>
              <a:buAutoNum type="arabicPeriod"/>
            </a:pPr>
            <a:r>
              <a:rPr b="1" lang="en-US" sz="1750">
                <a:solidFill>
                  <a:srgbClr val="134F5C"/>
                </a:solidFill>
                <a:latin typeface="Verdana"/>
                <a:ea typeface="Verdana"/>
                <a:cs typeface="Verdana"/>
                <a:sym typeface="Verdana"/>
              </a:rPr>
              <a:t>Tweet At</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a:p>
            <a:pPr indent="-317500" lvl="0" marL="723900" rtl="0" algn="l">
              <a:lnSpc>
                <a:spcPct val="115000"/>
              </a:lnSpc>
              <a:spcBef>
                <a:spcPts val="0"/>
              </a:spcBef>
              <a:spcAft>
                <a:spcPts val="0"/>
              </a:spcAft>
              <a:buClr>
                <a:schemeClr val="dk1"/>
              </a:buClr>
              <a:buSzPts val="1400"/>
              <a:buAutoNum type="arabicPeriod"/>
            </a:pPr>
            <a:r>
              <a:rPr b="1" lang="en-US" sz="1750">
                <a:solidFill>
                  <a:srgbClr val="134F5C"/>
                </a:solidFill>
                <a:latin typeface="Verdana"/>
                <a:ea typeface="Verdana"/>
                <a:cs typeface="Verdana"/>
                <a:sym typeface="Verdana"/>
              </a:rPr>
              <a:t>Original Tweet</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a:p>
            <a:pPr indent="-317500" lvl="0" marL="749300" rtl="0" algn="l">
              <a:lnSpc>
                <a:spcPct val="115000"/>
              </a:lnSpc>
              <a:spcBef>
                <a:spcPts val="0"/>
              </a:spcBef>
              <a:spcAft>
                <a:spcPts val="0"/>
              </a:spcAft>
              <a:buClr>
                <a:schemeClr val="dk1"/>
              </a:buClr>
              <a:buSzPts val="1400"/>
              <a:buAutoNum type="arabicPeriod"/>
            </a:pPr>
            <a:r>
              <a:rPr b="1" lang="en-US" sz="1750">
                <a:solidFill>
                  <a:srgbClr val="134F5C"/>
                </a:solidFill>
                <a:latin typeface="Verdana"/>
                <a:ea typeface="Verdana"/>
                <a:cs typeface="Verdana"/>
                <a:sym typeface="Verdana"/>
              </a:rPr>
              <a:t>Label</a:t>
            </a:r>
            <a:r>
              <a:rPr lang="en-US" sz="1750">
                <a:solidFill>
                  <a:schemeClr val="dk1"/>
                </a:solidFill>
                <a:latin typeface="Verdana"/>
                <a:ea typeface="Verdana"/>
                <a:cs typeface="Verdana"/>
                <a:sym typeface="Verdana"/>
              </a:rPr>
              <a:t>​</a:t>
            </a:r>
            <a:endParaRPr sz="1750">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4"/>
          <p:cNvSpPr txBox="1"/>
          <p:nvPr>
            <p:ph type="title"/>
          </p:nvPr>
        </p:nvSpPr>
        <p:spPr>
          <a:xfrm>
            <a:off x="2569924" y="325886"/>
            <a:ext cx="4004310" cy="619761"/>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900"/>
              <a:buFont typeface="Verdana"/>
              <a:buNone/>
            </a:pPr>
            <a:r>
              <a:rPr lang="en-US" sz="3900"/>
              <a:t>D</a:t>
            </a:r>
            <a:r>
              <a:rPr lang="en-US"/>
              <a:t>ATA </a:t>
            </a:r>
            <a:r>
              <a:rPr lang="en-US" sz="3900"/>
              <a:t>P</a:t>
            </a:r>
            <a:r>
              <a:rPr lang="en-US"/>
              <a:t>IPELINE</a:t>
            </a:r>
            <a:endParaRPr/>
          </a:p>
        </p:txBody>
      </p:sp>
      <p:sp>
        <p:nvSpPr>
          <p:cNvPr id="51" name="Google Shape;51;p4"/>
          <p:cNvSpPr txBox="1"/>
          <p:nvPr/>
        </p:nvSpPr>
        <p:spPr>
          <a:xfrm>
            <a:off x="485978" y="1203152"/>
            <a:ext cx="6650100" cy="3078600"/>
          </a:xfrm>
          <a:prstGeom prst="rect">
            <a:avLst/>
          </a:prstGeom>
          <a:noFill/>
          <a:ln>
            <a:noFill/>
          </a:ln>
        </p:spPr>
        <p:txBody>
          <a:bodyPr anchorCtr="0" anchor="t" bIns="0" lIns="0" spcFirstLastPara="1" rIns="0" wrap="square" tIns="0">
            <a:spAutoFit/>
          </a:bodyPr>
          <a:lstStyle/>
          <a:p>
            <a:pPr indent="-309880" lvl="0" marL="330835" marR="0" rtl="0" algn="l">
              <a:lnSpc>
                <a:spcPct val="100000"/>
              </a:lnSpc>
              <a:spcBef>
                <a:spcPts val="0"/>
              </a:spcBef>
              <a:spcAft>
                <a:spcPts val="0"/>
              </a:spcAft>
              <a:buClr>
                <a:srgbClr val="134F5C"/>
              </a:buClr>
              <a:buSzPts val="1800"/>
              <a:buFont typeface="Arial"/>
              <a:buChar char="▪"/>
            </a:pPr>
            <a:r>
              <a:rPr b="1" i="0" lang="en-US" sz="2000" u="none" cap="none" strike="noStrike">
                <a:solidFill>
                  <a:srgbClr val="134F5C"/>
                </a:solidFill>
                <a:latin typeface="Verdana"/>
                <a:ea typeface="Verdana"/>
                <a:cs typeface="Verdana"/>
                <a:sym typeface="Verdana"/>
              </a:rPr>
              <a:t>Data overview</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Treating null values</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EDA</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Text Preprocessing</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Data bifurcation</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Vectorization</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Test-train data split</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Classiﬁcation analysis</a:t>
            </a:r>
            <a:endParaRPr/>
          </a:p>
          <a:p>
            <a:pPr indent="-318769" lvl="0" marL="330834" marR="0" rtl="0" algn="l">
              <a:lnSpc>
                <a:spcPct val="100000"/>
              </a:lnSpc>
              <a:spcBef>
                <a:spcPts val="30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Evaluation metrics comparison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5"/>
          <p:cNvSpPr txBox="1"/>
          <p:nvPr>
            <p:ph type="title"/>
          </p:nvPr>
        </p:nvSpPr>
        <p:spPr>
          <a:xfrm>
            <a:off x="1232975" y="186800"/>
            <a:ext cx="5223900" cy="850200"/>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900"/>
              <a:buFont typeface="Verdana"/>
              <a:buNone/>
            </a:pPr>
            <a:r>
              <a:rPr lang="en-US" sz="3900"/>
              <a:t>Data</a:t>
            </a:r>
            <a:r>
              <a:rPr lang="en-US"/>
              <a:t> </a:t>
            </a:r>
            <a:r>
              <a:rPr lang="en-US" sz="3900"/>
              <a:t>Summary</a:t>
            </a:r>
            <a:endParaRPr/>
          </a:p>
        </p:txBody>
      </p:sp>
      <p:sp>
        <p:nvSpPr>
          <p:cNvPr id="57" name="Google Shape;57;p5"/>
          <p:cNvSpPr txBox="1"/>
          <p:nvPr/>
        </p:nvSpPr>
        <p:spPr>
          <a:xfrm>
            <a:off x="360750" y="980330"/>
            <a:ext cx="8043000" cy="1847100"/>
          </a:xfrm>
          <a:prstGeom prst="rect">
            <a:avLst/>
          </a:prstGeom>
          <a:noFill/>
          <a:ln>
            <a:noFill/>
          </a:ln>
        </p:spPr>
        <p:txBody>
          <a:bodyPr anchorCtr="0" anchor="t" bIns="0" lIns="0" spcFirstLastPara="1" rIns="0" wrap="square" tIns="0">
            <a:spAutoFit/>
          </a:bodyPr>
          <a:lstStyle/>
          <a:p>
            <a:pPr indent="-382269" lvl="0" marL="394334" marR="485140" rtl="0" algn="l">
              <a:lnSpc>
                <a:spcPct val="100000"/>
              </a:lnSpc>
              <a:spcBef>
                <a:spcPts val="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Data set - Coronavirus Tweets- Contains tweets about  people’s reaction on Covid situation.</a:t>
            </a:r>
            <a:endParaRPr/>
          </a:p>
          <a:p>
            <a:pPr indent="-382269" lvl="0" marL="394334" marR="0" rtl="0" algn="l">
              <a:lnSpc>
                <a:spcPct val="100000"/>
              </a:lnSpc>
              <a:spcBef>
                <a:spcPts val="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rows: 41157</a:t>
            </a:r>
            <a:endParaRPr/>
          </a:p>
          <a:p>
            <a:pPr indent="-382269" lvl="0" marL="394334" marR="0" rtl="0" algn="l">
              <a:lnSpc>
                <a:spcPct val="100000"/>
              </a:lnSpc>
              <a:spcBef>
                <a:spcPts val="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column: 6</a:t>
            </a:r>
            <a:endParaRPr/>
          </a:p>
          <a:p>
            <a:pPr indent="-382269" lvl="0" marL="394334" marR="5080" rtl="0" algn="l">
              <a:lnSpc>
                <a:spcPct val="100000"/>
              </a:lnSpc>
              <a:spcBef>
                <a:spcPts val="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The usable features of the dataset are - Orignaltweet and  Sentiment.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6"/>
          <p:cNvSpPr txBox="1"/>
          <p:nvPr>
            <p:ph type="title"/>
          </p:nvPr>
        </p:nvSpPr>
        <p:spPr>
          <a:xfrm>
            <a:off x="3939368" y="0"/>
            <a:ext cx="1141731" cy="619760"/>
          </a:xfrm>
          <a:prstGeom prst="rect">
            <a:avLst/>
          </a:prstGeom>
          <a:noFill/>
          <a:ln>
            <a:noFill/>
          </a:ln>
        </p:spPr>
        <p:txBody>
          <a:bodyPr anchorCtr="0" anchor="t" bIns="0" lIns="0" spcFirstLastPara="1" rIns="0" wrap="square" tIns="0">
            <a:normAutofit fontScale="90000"/>
          </a:bodyPr>
          <a:lstStyle/>
          <a:p>
            <a:pPr indent="12700" lvl="0" marL="0" rtl="0" algn="l">
              <a:lnSpc>
                <a:spcPct val="100000"/>
              </a:lnSpc>
              <a:spcBef>
                <a:spcPts val="0"/>
              </a:spcBef>
              <a:spcAft>
                <a:spcPts val="0"/>
              </a:spcAft>
              <a:buClr>
                <a:srgbClr val="CC0000"/>
              </a:buClr>
              <a:buSzPct val="100000"/>
              <a:buFont typeface="Verdana"/>
              <a:buNone/>
            </a:pPr>
            <a:r>
              <a:rPr lang="en-US" sz="3900"/>
              <a:t>EDAA</a:t>
            </a:r>
            <a:endParaRPr/>
          </a:p>
        </p:txBody>
      </p:sp>
      <p:sp>
        <p:nvSpPr>
          <p:cNvPr id="63" name="Google Shape;63;p6"/>
          <p:cNvSpPr txBox="1"/>
          <p:nvPr/>
        </p:nvSpPr>
        <p:spPr>
          <a:xfrm>
            <a:off x="1336326" y="4664075"/>
            <a:ext cx="7518600" cy="384900"/>
          </a:xfrm>
          <a:prstGeom prst="rect">
            <a:avLst/>
          </a:prstGeom>
          <a:noFill/>
          <a:ln>
            <a:noFill/>
          </a:ln>
        </p:spPr>
        <p:txBody>
          <a:bodyPr anchorCtr="0" anchor="t" bIns="0" lIns="0" spcFirstLastPara="1" rIns="0" wrap="square" tIns="0">
            <a:spAutoFit/>
          </a:bodyPr>
          <a:lstStyle/>
          <a:p>
            <a:pPr indent="12700" lvl="0" marL="0" marR="0" rtl="0" algn="l">
              <a:lnSpc>
                <a:spcPct val="100000"/>
              </a:lnSpc>
              <a:spcBef>
                <a:spcPts val="0"/>
              </a:spcBef>
              <a:spcAft>
                <a:spcPts val="0"/>
              </a:spcAft>
              <a:buClr>
                <a:srgbClr val="CC0000"/>
              </a:buClr>
              <a:buSzPts val="2500"/>
              <a:buFont typeface="Verdana"/>
              <a:buNone/>
            </a:pPr>
            <a:r>
              <a:rPr b="1" i="0" lang="en-US" sz="2500" u="none" cap="none" strike="noStrike">
                <a:solidFill>
                  <a:srgbClr val="CC0000"/>
                </a:solidFill>
                <a:latin typeface="Verdana"/>
                <a:ea typeface="Verdana"/>
                <a:cs typeface="Verdana"/>
                <a:sym typeface="Verdana"/>
              </a:rPr>
              <a:t>TWEET COUNT FOR EACH SENTIMENT</a:t>
            </a:r>
            <a:endParaRPr/>
          </a:p>
        </p:txBody>
      </p:sp>
      <p:pic>
        <p:nvPicPr>
          <p:cNvPr descr="object 4" id="64" name="Google Shape;64;p6"/>
          <p:cNvPicPr preferRelativeResize="0"/>
          <p:nvPr/>
        </p:nvPicPr>
        <p:blipFill rotWithShape="1">
          <a:blip r:embed="rId3">
            <a:alphaModFix/>
          </a:blip>
          <a:srcRect b="0" l="0" r="0" t="0"/>
          <a:stretch/>
        </p:blipFill>
        <p:spPr>
          <a:xfrm>
            <a:off x="1829524" y="546737"/>
            <a:ext cx="4876376" cy="4050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type="title"/>
          </p:nvPr>
        </p:nvSpPr>
        <p:spPr>
          <a:xfrm>
            <a:off x="1071050" y="212325"/>
            <a:ext cx="7808400" cy="375900"/>
          </a:xfrm>
          <a:prstGeom prst="rect">
            <a:avLst/>
          </a:prstGeom>
          <a:noFill/>
          <a:ln>
            <a:noFill/>
          </a:ln>
        </p:spPr>
        <p:txBody>
          <a:bodyPr anchorCtr="0" anchor="t" bIns="0" lIns="0" spcFirstLastPara="1" rIns="0" wrap="square" tIns="0">
            <a:normAutofit fontScale="90000"/>
          </a:bodyPr>
          <a:lstStyle/>
          <a:p>
            <a:pPr indent="12700" lvl="0" marL="0" rtl="0" algn="l">
              <a:lnSpc>
                <a:spcPct val="100000"/>
              </a:lnSpc>
              <a:spcBef>
                <a:spcPts val="0"/>
              </a:spcBef>
              <a:spcAft>
                <a:spcPts val="0"/>
              </a:spcAft>
              <a:buClr>
                <a:srgbClr val="CC0000"/>
              </a:buClr>
              <a:buSzPct val="103500"/>
              <a:buFont typeface="Verdana"/>
              <a:buNone/>
            </a:pPr>
            <a:r>
              <a:rPr lang="en-US" sz="2222">
                <a:solidFill>
                  <a:srgbClr val="CC0000"/>
                </a:solidFill>
              </a:rPr>
              <a:t>TOP 10 LOCATION BASED ON TWEET COUNT</a:t>
            </a:r>
            <a:r>
              <a:rPr b="0" lang="en-US" sz="2222">
                <a:solidFill>
                  <a:schemeClr val="dk1"/>
                </a:solidFill>
              </a:rPr>
              <a:t>​</a:t>
            </a:r>
            <a:endParaRPr sz="3222"/>
          </a:p>
        </p:txBody>
      </p:sp>
      <p:pic>
        <p:nvPicPr>
          <p:cNvPr descr="object 3" id="70" name="Google Shape;70;p7"/>
          <p:cNvPicPr preferRelativeResize="0"/>
          <p:nvPr/>
        </p:nvPicPr>
        <p:blipFill rotWithShape="1">
          <a:blip r:embed="rId3">
            <a:alphaModFix/>
          </a:blip>
          <a:srcRect b="0" l="0" r="0" t="0"/>
          <a:stretch/>
        </p:blipFill>
        <p:spPr>
          <a:xfrm>
            <a:off x="1305399" y="672950"/>
            <a:ext cx="6533213" cy="42997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8"/>
          <p:cNvSpPr txBox="1"/>
          <p:nvPr>
            <p:ph type="title"/>
          </p:nvPr>
        </p:nvSpPr>
        <p:spPr>
          <a:xfrm>
            <a:off x="1158226" y="158125"/>
            <a:ext cx="5692200" cy="482700"/>
          </a:xfrm>
          <a:prstGeom prst="rect">
            <a:avLst/>
          </a:prstGeom>
          <a:noFill/>
          <a:ln>
            <a:noFill/>
          </a:ln>
        </p:spPr>
        <p:txBody>
          <a:bodyPr anchorCtr="0" anchor="t" bIns="0" lIns="0" spcFirstLastPara="1" rIns="0" wrap="square" tIns="0">
            <a:normAutofit/>
          </a:bodyPr>
          <a:lstStyle/>
          <a:p>
            <a:pPr indent="12700" lvl="0" marL="0" rtl="0" algn="l">
              <a:lnSpc>
                <a:spcPct val="100000"/>
              </a:lnSpc>
              <a:spcBef>
                <a:spcPts val="0"/>
              </a:spcBef>
              <a:spcAft>
                <a:spcPts val="0"/>
              </a:spcAft>
              <a:buClr>
                <a:srgbClr val="CC0000"/>
              </a:buClr>
              <a:buSzPts val="3000"/>
              <a:buFont typeface="Verdana"/>
              <a:buNone/>
            </a:pPr>
            <a:r>
              <a:rPr lang="en-US"/>
              <a:t>TEXT PREPROCESSING</a:t>
            </a:r>
            <a:endParaRPr/>
          </a:p>
        </p:txBody>
      </p:sp>
      <p:sp>
        <p:nvSpPr>
          <p:cNvPr id="76" name="Google Shape;76;p8"/>
          <p:cNvSpPr txBox="1"/>
          <p:nvPr/>
        </p:nvSpPr>
        <p:spPr>
          <a:xfrm>
            <a:off x="360742" y="1078314"/>
            <a:ext cx="7729219" cy="3400931"/>
          </a:xfrm>
          <a:prstGeom prst="rect">
            <a:avLst/>
          </a:prstGeom>
          <a:noFill/>
          <a:ln>
            <a:noFill/>
          </a:ln>
        </p:spPr>
        <p:txBody>
          <a:bodyPr anchorCtr="0" anchor="t" bIns="0" lIns="0" spcFirstLastPara="1" rIns="0" wrap="square" tIns="0">
            <a:spAutoFit/>
          </a:bodyPr>
          <a:lstStyle/>
          <a:p>
            <a:pPr indent="-382270" lvl="0" marL="393700" marR="0" rtl="0" algn="l">
              <a:lnSpc>
                <a:spcPct val="100000"/>
              </a:lnSpc>
              <a:spcBef>
                <a:spcPts val="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ORIGINAL TWEET-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93700" lvl="0" marL="0" marR="5080" rtl="0" algn="l">
              <a:lnSpc>
                <a:spcPct val="100000"/>
              </a:lnSpc>
              <a:spcBef>
                <a:spcPts val="0"/>
              </a:spcBef>
              <a:spcAft>
                <a:spcPts val="0"/>
              </a:spcAft>
              <a:buClr>
                <a:srgbClr val="134F5C"/>
              </a:buClr>
              <a:buSzPts val="1600"/>
              <a:buFont typeface="Verdana"/>
              <a:buNone/>
            </a:pPr>
            <a:r>
              <a:rPr b="1" i="0" lang="en-US" sz="1600" u="none" cap="none" strike="noStrike">
                <a:solidFill>
                  <a:srgbClr val="134F5C"/>
                </a:solidFill>
                <a:latin typeface="Verdana"/>
                <a:ea typeface="Verdana"/>
                <a:cs typeface="Verdana"/>
                <a:sym typeface="Verdana"/>
              </a:rPr>
              <a:t>As news of the regionÂs ﬁrst conﬁrmed COVID-19 case came out of  Sullivan County last week, people ﬂocked to area stores to purchase  cleaning supplies, hand sanitizer, food, toilet paper and other goods,  @Tim_Dodson reports https:/ t.co/cfXch7a2lU</a:t>
            </a:r>
            <a:endParaRPr/>
          </a:p>
          <a:p>
            <a:pPr indent="0" lvl="0" marL="0" marR="0" rtl="0" algn="l">
              <a:lnSpc>
                <a:spcPct val="100000"/>
              </a:lnSpc>
              <a:spcBef>
                <a:spcPts val="0"/>
              </a:spcBef>
              <a:spcAft>
                <a:spcPts val="0"/>
              </a:spcAft>
              <a:buClr>
                <a:srgbClr val="000000"/>
              </a:buClr>
              <a:buSzPts val="1800"/>
              <a:buFont typeface="Verdana"/>
              <a:buNone/>
            </a:pPr>
            <a:r>
              <a:t/>
            </a:r>
            <a:endParaRPr b="0" i="0" sz="1800" u="none" cap="none" strike="noStrike">
              <a:solidFill>
                <a:srgbClr val="000000"/>
              </a:solidFill>
              <a:latin typeface="Calibri"/>
              <a:ea typeface="Calibri"/>
              <a:cs typeface="Calibri"/>
              <a:sym typeface="Calibri"/>
            </a:endParaRPr>
          </a:p>
          <a:p>
            <a:pPr indent="-382270" lvl="0" marL="393700" marR="0" rtl="0" algn="l">
              <a:lnSpc>
                <a:spcPct val="100000"/>
              </a:lnSpc>
              <a:spcBef>
                <a:spcPts val="0"/>
              </a:spcBef>
              <a:spcAft>
                <a:spcPts val="0"/>
              </a:spcAft>
              <a:buClr>
                <a:srgbClr val="134F5C"/>
              </a:buClr>
              <a:buSzPts val="2000"/>
              <a:buFont typeface="Arial"/>
              <a:buChar char="●"/>
            </a:pPr>
            <a:r>
              <a:rPr b="1" i="0" lang="en-US" sz="2000" u="none" cap="none" strike="noStrike">
                <a:solidFill>
                  <a:srgbClr val="134F5C"/>
                </a:solidFill>
                <a:latin typeface="Verdana"/>
                <a:ea typeface="Verdana"/>
                <a:cs typeface="Verdana"/>
                <a:sym typeface="Verdana"/>
              </a:rPr>
              <a:t>REMOVING LINKS/URLs AND USERNAMES</a:t>
            </a:r>
            <a:endParaRPr/>
          </a:p>
          <a:p>
            <a:pPr indent="0" lvl="0" marL="0" marR="0" rtl="0" algn="l">
              <a:lnSpc>
                <a:spcPct val="100000"/>
              </a:lnSpc>
              <a:spcBef>
                <a:spcPts val="0"/>
              </a:spcBef>
              <a:spcAft>
                <a:spcPts val="0"/>
              </a:spcAft>
              <a:buClr>
                <a:srgbClr val="000000"/>
              </a:buClr>
              <a:buSzPts val="1800"/>
              <a:buFont typeface="Verdana"/>
              <a:buNone/>
            </a:pPr>
            <a:r>
              <a:t/>
            </a:r>
            <a:endParaRPr b="0" i="0" sz="1800" u="none" cap="none" strike="noStrike">
              <a:solidFill>
                <a:srgbClr val="000000"/>
              </a:solidFill>
              <a:latin typeface="Calibri"/>
              <a:ea typeface="Calibri"/>
              <a:cs typeface="Calibri"/>
              <a:sym typeface="Calibri"/>
            </a:endParaRPr>
          </a:p>
          <a:p>
            <a:pPr indent="393700" lvl="0" marL="0" marR="5080" rtl="0" algn="l">
              <a:lnSpc>
                <a:spcPct val="100000"/>
              </a:lnSpc>
              <a:spcBef>
                <a:spcPts val="0"/>
              </a:spcBef>
              <a:spcAft>
                <a:spcPts val="0"/>
              </a:spcAft>
              <a:buClr>
                <a:srgbClr val="134F5C"/>
              </a:buClr>
              <a:buSzPts val="1600"/>
              <a:buFont typeface="Verdana"/>
              <a:buNone/>
            </a:pPr>
            <a:r>
              <a:rPr b="1" i="0" lang="en-US" sz="1600" u="none" cap="none" strike="noStrike">
                <a:solidFill>
                  <a:srgbClr val="134F5C"/>
                </a:solidFill>
                <a:latin typeface="Verdana"/>
                <a:ea typeface="Verdana"/>
                <a:cs typeface="Verdana"/>
                <a:sym typeface="Verdana"/>
              </a:rPr>
              <a:t>As news of the regionÂs ﬁrst conﬁrmed COVID-19 case came out of  Sullivan County last week, people ﬂocked to area stores to purchase  cleaning supplies, hand sanitizer, food, toilet paper and other goods,  reports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txBox="1"/>
          <p:nvPr/>
        </p:nvSpPr>
        <p:spPr>
          <a:xfrm>
            <a:off x="224175" y="805075"/>
            <a:ext cx="8655600" cy="3399300"/>
          </a:xfrm>
          <a:prstGeom prst="rect">
            <a:avLst/>
          </a:prstGeom>
          <a:noFill/>
          <a:ln>
            <a:noFill/>
          </a:ln>
        </p:spPr>
        <p:txBody>
          <a:bodyPr anchorCtr="0" anchor="t" bIns="0" lIns="0" spcFirstLastPara="1" rIns="0" wrap="square" tIns="0">
            <a:spAutoFit/>
          </a:bodyPr>
          <a:lstStyle/>
          <a:p>
            <a:pPr indent="-374650" lvl="0" marL="386715"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REMOVING PUNCTUATIONS/NUMBERS/SPECIAL CHARACTERS</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86715" lvl="0" marL="0" marR="625475" rtl="0" algn="l">
              <a:lnSpc>
                <a:spcPct val="100000"/>
              </a:lnSpc>
              <a:spcBef>
                <a:spcPts val="0"/>
              </a:spcBef>
              <a:spcAft>
                <a:spcPts val="0"/>
              </a:spcAft>
              <a:buClr>
                <a:srgbClr val="134F5C"/>
              </a:buClr>
              <a:buSzPts val="1600"/>
              <a:buFont typeface="Verdana"/>
              <a:buNone/>
            </a:pPr>
            <a:r>
              <a:rPr b="1" i="0" lang="en-US" sz="1600" u="none" cap="none" strike="noStrike">
                <a:solidFill>
                  <a:srgbClr val="134F5C"/>
                </a:solidFill>
                <a:latin typeface="Verdana"/>
                <a:ea typeface="Verdana"/>
                <a:cs typeface="Verdana"/>
                <a:sym typeface="Verdana"/>
              </a:rPr>
              <a:t>As news of the regions ﬁrst conﬁrmed COVID	case came out of  Sullivan County last week people ﬂocked to area stores to purchase  cleaning supplies hand sanitizer food toilet paper and other goods  reports</a:t>
            </a:r>
            <a:endParaRPr/>
          </a:p>
          <a:p>
            <a:pPr indent="0" lvl="0" marL="0" marR="0" rtl="0" algn="l">
              <a:lnSpc>
                <a:spcPct val="100000"/>
              </a:lnSpc>
              <a:spcBef>
                <a:spcPts val="0"/>
              </a:spcBef>
              <a:spcAft>
                <a:spcPts val="0"/>
              </a:spcAft>
              <a:buClr>
                <a:srgbClr val="000000"/>
              </a:buClr>
              <a:buSzPts val="1800"/>
              <a:buFont typeface="Verdana"/>
              <a:buNone/>
            </a:pPr>
            <a:r>
              <a:t/>
            </a:r>
            <a:endParaRPr b="0" i="0" sz="1800" u="none" cap="none" strike="noStrike">
              <a:solidFill>
                <a:srgbClr val="000000"/>
              </a:solidFill>
              <a:latin typeface="Calibri"/>
              <a:ea typeface="Calibri"/>
              <a:cs typeface="Calibri"/>
              <a:sym typeface="Calibri"/>
            </a:endParaRPr>
          </a:p>
          <a:p>
            <a:pPr indent="-374650" lvl="0" marL="386715" marR="0" rtl="0" algn="l">
              <a:lnSpc>
                <a:spcPct val="100000"/>
              </a:lnSpc>
              <a:spcBef>
                <a:spcPts val="0"/>
              </a:spcBef>
              <a:spcAft>
                <a:spcPts val="0"/>
              </a:spcAft>
              <a:buClr>
                <a:srgbClr val="134F5C"/>
              </a:buClr>
              <a:buSzPts val="1900"/>
              <a:buFont typeface="Arial"/>
              <a:buChar char="●"/>
            </a:pPr>
            <a:r>
              <a:rPr b="1" i="0" lang="en-US" sz="1900" u="none" cap="none" strike="noStrike">
                <a:solidFill>
                  <a:srgbClr val="134F5C"/>
                </a:solidFill>
                <a:latin typeface="Verdana"/>
                <a:ea typeface="Verdana"/>
                <a:cs typeface="Verdana"/>
                <a:sym typeface="Verdana"/>
              </a:rPr>
              <a:t>REMOVING STOP WORDS, SHORT WORDS AND STEMMING</a:t>
            </a:r>
            <a:endParaRPr/>
          </a:p>
          <a:p>
            <a:pPr indent="386715" lvl="0" marL="0" marR="5080" rtl="0" algn="l">
              <a:lnSpc>
                <a:spcPct val="100000"/>
              </a:lnSpc>
              <a:spcBef>
                <a:spcPts val="1900"/>
              </a:spcBef>
              <a:spcAft>
                <a:spcPts val="0"/>
              </a:spcAft>
              <a:buClr>
                <a:srgbClr val="134F5C"/>
              </a:buClr>
              <a:buSzPts val="1600"/>
              <a:buFont typeface="Verdana"/>
              <a:buNone/>
            </a:pPr>
            <a:r>
              <a:rPr b="1" i="0" lang="en-US" sz="1600" u="none" cap="none" strike="noStrike">
                <a:solidFill>
                  <a:srgbClr val="134F5C"/>
                </a:solidFill>
                <a:latin typeface="Verdana"/>
                <a:ea typeface="Verdana"/>
                <a:cs typeface="Verdana"/>
                <a:sym typeface="Verdana"/>
              </a:rPr>
              <a:t>news region ﬁrst conﬁrm covid case came sullivan counti last week peopl  ﬂock area store purchas clean suppli hand sanit food toilet paper good  report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