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hJL0j/L2wn/f6qO29CDFD4KpD3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645cc9ad5_0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f645cc9ad5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660bbe548_0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f660bbe54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645cc9ad5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f645cc9ad5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645cc9ad5_0_6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f645cc9ad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 short introduction of zomato </a:t>
            </a:r>
            <a:endParaRPr/>
          </a:p>
          <a:p>
            <a:pPr indent="0" lvl="0" marL="0" rtl="0" algn="l">
              <a:lnSpc>
                <a:spcPct val="100000"/>
              </a:lnSpc>
              <a:spcBef>
                <a:spcPts val="0"/>
              </a:spcBef>
              <a:spcAft>
                <a:spcPts val="0"/>
              </a:spcAft>
              <a:buSzPts val="1100"/>
              <a:buNone/>
            </a:pPr>
            <a:r>
              <a:rPr lang="en-GB"/>
              <a:t>Given problem statement </a:t>
            </a:r>
            <a:endParaRPr/>
          </a:p>
          <a:p>
            <a:pPr indent="0" lvl="0" marL="0" rtl="0" algn="l">
              <a:lnSpc>
                <a:spcPct val="100000"/>
              </a:lnSpc>
              <a:spcBef>
                <a:spcPts val="0"/>
              </a:spcBef>
              <a:spcAft>
                <a:spcPts val="0"/>
              </a:spcAft>
              <a:buSzPts val="1100"/>
              <a:buNone/>
            </a:pPr>
            <a:r>
              <a:rPr lang="en-GB"/>
              <a:t>overview of approach that we followed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645cc9ad5_0_8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f645cc9ad5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645cc9ad5_0_9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f645cc9ad5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20411d364_0_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f20411d364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20411d364_0_6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f20411d364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645cc9ad5_0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645cc9ad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Topic modeling or unsupervised sentiment analysis</a:t>
            </a:r>
            <a:endParaRPr/>
          </a:p>
          <a:p>
            <a:pPr indent="0" lvl="0" marL="0" rtl="0" algn="l">
              <a:lnSpc>
                <a:spcPct val="100000"/>
              </a:lnSpc>
              <a:spcBef>
                <a:spcPts val="0"/>
              </a:spcBef>
              <a:spcAft>
                <a:spcPts val="0"/>
              </a:spcAft>
              <a:buSzPts val="1100"/>
              <a:buNone/>
            </a:pPr>
            <a:r>
              <a:rPr lang="en-GB"/>
              <a:t>Classification or supervised sentiment analysis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0.36 percent of null values were present in reviews data</a:t>
            </a:r>
            <a:endParaRPr/>
          </a:p>
          <a:p>
            <a:pPr indent="0" lvl="0" marL="0" rtl="0" algn="l">
              <a:lnSpc>
                <a:spcPct val="100000"/>
              </a:lnSpc>
              <a:spcBef>
                <a:spcPts val="0"/>
              </a:spcBef>
              <a:spcAft>
                <a:spcPts val="0"/>
              </a:spcAft>
              <a:buSzPts val="1100"/>
              <a:buNone/>
            </a:pPr>
            <a:r>
              <a:rPr lang="en-GB"/>
              <a:t>50 percent of collection data is missing which contained the taggs given by zomato to a restaurant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0411d364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f20411d36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40"/>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0"/>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0"/>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264900" y="156900"/>
            <a:ext cx="8614200" cy="4829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200"/>
              <a:buFont typeface="Arial"/>
              <a:buNone/>
            </a:pPr>
            <a:r>
              <a:rPr b="1" i="0" lang="en-GB" sz="4200" u="none" cap="none" strike="noStrike">
                <a:solidFill>
                  <a:srgbClr val="CC0000"/>
                </a:solidFill>
                <a:latin typeface="Montserrat"/>
                <a:ea typeface="Montserrat"/>
                <a:cs typeface="Montserrat"/>
                <a:sym typeface="Montserrat"/>
              </a:rPr>
              <a:t>Capstone Project</a:t>
            </a:r>
            <a:endParaRPr b="1" i="0" sz="4200" u="none" cap="none" strike="noStrike">
              <a:solidFill>
                <a:srgbClr val="CC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3600"/>
              <a:buFont typeface="Arial"/>
              <a:buNone/>
            </a:pPr>
            <a:r>
              <a:rPr b="1" i="0" lang="en-GB" sz="3600" u="none" cap="none" strike="noStrike">
                <a:solidFill>
                  <a:srgbClr val="134F5C"/>
                </a:solidFill>
                <a:latin typeface="Montserrat"/>
                <a:ea typeface="Montserrat"/>
                <a:cs typeface="Montserrat"/>
                <a:sym typeface="Montserrat"/>
              </a:rPr>
              <a:t>Zomato Restaurant Clustering and Sentiment Analysis </a:t>
            </a:r>
            <a:br>
              <a:rPr b="1" i="0" lang="en-GB" sz="3600" u="none" cap="none" strike="noStrike">
                <a:solidFill>
                  <a:srgbClr val="134F5C"/>
                </a:solidFill>
                <a:latin typeface="Montserrat"/>
                <a:ea typeface="Montserrat"/>
                <a:cs typeface="Montserrat"/>
                <a:sym typeface="Montserrat"/>
              </a:rPr>
            </a:br>
            <a:br>
              <a:rPr b="0" i="0" lang="en-GB" sz="3600" u="none" cap="none" strike="noStrike">
                <a:solidFill>
                  <a:srgbClr val="134F5C"/>
                </a:solidFill>
                <a:latin typeface="Montserrat"/>
                <a:ea typeface="Montserrat"/>
                <a:cs typeface="Montserrat"/>
                <a:sym typeface="Montserrat"/>
              </a:rPr>
            </a:br>
            <a:r>
              <a:rPr b="1" i="0" lang="en-GB" sz="2800" u="none" cap="none" strike="noStrike">
                <a:solidFill>
                  <a:srgbClr val="CC0000"/>
                </a:solidFill>
                <a:latin typeface="Montserrat"/>
                <a:ea typeface="Montserrat"/>
                <a:cs typeface="Montserrat"/>
                <a:sym typeface="Montserrat"/>
              </a:rPr>
              <a:t>Team</a:t>
            </a:r>
            <a:endParaRPr b="1" i="0" sz="2800" u="none" cap="none" strike="noStrike">
              <a:solidFill>
                <a:srgbClr val="CC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134F5C"/>
                </a:solidFill>
                <a:latin typeface="Montserrat"/>
                <a:ea typeface="Montserrat"/>
                <a:cs typeface="Montserrat"/>
                <a:sym typeface="Montserrat"/>
              </a:rPr>
              <a:t>Vikramaditya sah &amp; S</a:t>
            </a:r>
            <a:r>
              <a:rPr b="0" i="0" lang="en-GB" sz="2400" u="none" cap="none" strike="noStrike">
                <a:solidFill>
                  <a:schemeClr val="lt1"/>
                </a:solidFill>
                <a:latin typeface="Montserrat"/>
                <a:ea typeface="Montserrat"/>
                <a:cs typeface="Montserrat"/>
                <a:sym typeface="Montserrat"/>
              </a:rPr>
              <a:t>ivaramaguhan S</a:t>
            </a:r>
            <a:br>
              <a:rPr b="0" i="0" lang="en-GB" sz="2400" u="none" cap="none" strike="noStrike">
                <a:solidFill>
                  <a:srgbClr val="134F5C"/>
                </a:solidFill>
                <a:latin typeface="Montserrat"/>
                <a:ea typeface="Montserrat"/>
                <a:cs typeface="Montserrat"/>
                <a:sym typeface="Montserrat"/>
              </a:rPr>
            </a:br>
            <a:endParaRPr b="0" i="0" sz="2400" u="none" cap="none" strike="noStrike">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200">
                <a:latin typeface="Montserrat"/>
                <a:ea typeface="Montserrat"/>
                <a:cs typeface="Montserrat"/>
                <a:sym typeface="Montserrat"/>
              </a:rPr>
              <a:t>      15 most Affordable Restuarents</a:t>
            </a:r>
            <a:endParaRPr/>
          </a:p>
        </p:txBody>
      </p:sp>
      <p:pic>
        <p:nvPicPr>
          <p:cNvPr id="117" name="Google Shape;117;p8"/>
          <p:cNvPicPr preferRelativeResize="0"/>
          <p:nvPr/>
        </p:nvPicPr>
        <p:blipFill rotWithShape="1">
          <a:blip r:embed="rId3">
            <a:alphaModFix/>
          </a:blip>
          <a:srcRect b="0" l="0" r="0" t="0"/>
          <a:stretch/>
        </p:blipFill>
        <p:spPr>
          <a:xfrm>
            <a:off x="847725" y="1017725"/>
            <a:ext cx="7448550" cy="374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311700" y="1279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Frequent Keywords Used for Restaurant </a:t>
            </a:r>
            <a:endParaRPr/>
          </a:p>
        </p:txBody>
      </p:sp>
      <p:pic>
        <p:nvPicPr>
          <p:cNvPr id="123" name="Google Shape;123;p10"/>
          <p:cNvPicPr preferRelativeResize="0"/>
          <p:nvPr/>
        </p:nvPicPr>
        <p:blipFill rotWithShape="1">
          <a:blip r:embed="rId3">
            <a:alphaModFix/>
          </a:blip>
          <a:srcRect b="0" l="0" r="0" t="0"/>
          <a:stretch/>
        </p:blipFill>
        <p:spPr>
          <a:xfrm>
            <a:off x="524088" y="1689975"/>
            <a:ext cx="3238500" cy="3238500"/>
          </a:xfrm>
          <a:prstGeom prst="rect">
            <a:avLst/>
          </a:prstGeom>
          <a:noFill/>
          <a:ln>
            <a:noFill/>
          </a:ln>
        </p:spPr>
      </p:pic>
      <p:pic>
        <p:nvPicPr>
          <p:cNvPr id="124" name="Google Shape;124;p10"/>
          <p:cNvPicPr preferRelativeResize="0"/>
          <p:nvPr/>
        </p:nvPicPr>
        <p:blipFill rotWithShape="1">
          <a:blip r:embed="rId4">
            <a:alphaModFix/>
          </a:blip>
          <a:srcRect b="0" l="0" r="0" t="0"/>
          <a:stretch/>
        </p:blipFill>
        <p:spPr>
          <a:xfrm>
            <a:off x="5209963" y="1689975"/>
            <a:ext cx="3238500" cy="3238500"/>
          </a:xfrm>
          <a:prstGeom prst="rect">
            <a:avLst/>
          </a:prstGeom>
          <a:noFill/>
          <a:ln>
            <a:noFill/>
          </a:ln>
        </p:spPr>
      </p:pic>
      <p:sp>
        <p:nvSpPr>
          <p:cNvPr id="125" name="Google Shape;125;p10"/>
          <p:cNvSpPr txBox="1"/>
          <p:nvPr/>
        </p:nvSpPr>
        <p:spPr>
          <a:xfrm>
            <a:off x="722838" y="1166263"/>
            <a:ext cx="2841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GB" sz="1700" u="none" cap="none" strike="noStrike">
                <a:solidFill>
                  <a:srgbClr val="1E1E1E"/>
                </a:solidFill>
                <a:latin typeface="Arial"/>
                <a:ea typeface="Arial"/>
                <a:cs typeface="Arial"/>
                <a:sym typeface="Arial"/>
              </a:rPr>
              <a:t>Most Expensive</a:t>
            </a:r>
            <a:endParaRPr b="0" i="0" sz="1700" u="none" cap="none" strike="noStrike">
              <a:solidFill>
                <a:srgbClr val="1E1E1E"/>
              </a:solidFill>
              <a:latin typeface="Arial"/>
              <a:ea typeface="Arial"/>
              <a:cs typeface="Arial"/>
              <a:sym typeface="Arial"/>
            </a:endParaRPr>
          </a:p>
        </p:txBody>
      </p:sp>
      <p:sp>
        <p:nvSpPr>
          <p:cNvPr id="126" name="Google Shape;126;p10"/>
          <p:cNvSpPr txBox="1"/>
          <p:nvPr/>
        </p:nvSpPr>
        <p:spPr>
          <a:xfrm>
            <a:off x="5408713" y="1243563"/>
            <a:ext cx="2841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GB" sz="1700" u="none" cap="none" strike="noStrike">
                <a:solidFill>
                  <a:srgbClr val="1E1E1E"/>
                </a:solidFill>
                <a:latin typeface="Arial"/>
                <a:ea typeface="Arial"/>
                <a:cs typeface="Arial"/>
                <a:sym typeface="Arial"/>
              </a:rPr>
              <a:t>Most Affordable</a:t>
            </a:r>
            <a:endParaRPr b="0" i="0" sz="1700" u="none" cap="none" strike="noStrike">
              <a:solidFill>
                <a:srgbClr val="1E1E1E"/>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ph type="title"/>
          </p:nvPr>
        </p:nvSpPr>
        <p:spPr>
          <a:xfrm>
            <a:off x="311700" y="2747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15 Most Served Cuisines </a:t>
            </a:r>
            <a:endParaRPr/>
          </a:p>
        </p:txBody>
      </p:sp>
      <p:pic>
        <p:nvPicPr>
          <p:cNvPr id="132" name="Google Shape;132;p12"/>
          <p:cNvPicPr preferRelativeResize="0"/>
          <p:nvPr/>
        </p:nvPicPr>
        <p:blipFill rotWithShape="1">
          <a:blip r:embed="rId3">
            <a:alphaModFix/>
          </a:blip>
          <a:srcRect b="0" l="0" r="0" t="0"/>
          <a:stretch/>
        </p:blipFill>
        <p:spPr>
          <a:xfrm>
            <a:off x="1201225" y="999800"/>
            <a:ext cx="6362700" cy="374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4"/>
          <p:cNvPicPr preferRelativeResize="0"/>
          <p:nvPr/>
        </p:nvPicPr>
        <p:blipFill rotWithShape="1">
          <a:blip r:embed="rId3">
            <a:alphaModFix/>
          </a:blip>
          <a:srcRect b="0" l="0" r="0" t="0"/>
          <a:stretch/>
        </p:blipFill>
        <p:spPr>
          <a:xfrm>
            <a:off x="2720263" y="1184525"/>
            <a:ext cx="3739675" cy="3739675"/>
          </a:xfrm>
          <a:prstGeom prst="rect">
            <a:avLst/>
          </a:prstGeom>
          <a:noFill/>
          <a:ln>
            <a:noFill/>
          </a:ln>
        </p:spPr>
      </p:pic>
      <p:sp>
        <p:nvSpPr>
          <p:cNvPr id="138" name="Google Shape;138;p14"/>
          <p:cNvSpPr txBox="1"/>
          <p:nvPr>
            <p:ph type="title"/>
          </p:nvPr>
        </p:nvSpPr>
        <p:spPr>
          <a:xfrm>
            <a:off x="329800" y="3996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Frequent Keyword Used for cuisine</a:t>
            </a:r>
            <a:endParaRPr b="1" sz="3200">
              <a:latin typeface="Montserrat"/>
              <a:ea typeface="Montserrat"/>
              <a:cs typeface="Montserrat"/>
              <a:sym typeface="Montserrat"/>
            </a:endParaRPr>
          </a:p>
          <a:p>
            <a:pPr indent="0" lvl="0" marL="0" rtl="0" algn="ctr">
              <a:lnSpc>
                <a:spcPct val="100000"/>
              </a:lnSpc>
              <a:spcBef>
                <a:spcPts val="0"/>
              </a:spcBef>
              <a:spcAft>
                <a:spcPts val="0"/>
              </a:spcAft>
              <a:buSzPts val="2800"/>
              <a:buNone/>
            </a:pPr>
            <a:r>
              <a:t/>
            </a:r>
            <a:endParaRPr b="1" sz="3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f645cc9ad5_0_39"/>
          <p:cNvSpPr txBox="1"/>
          <p:nvPr>
            <p:ph type="title"/>
          </p:nvPr>
        </p:nvSpPr>
        <p:spPr>
          <a:xfrm>
            <a:off x="311700" y="1759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en-GB" sz="3200">
                <a:latin typeface="Montserrat"/>
                <a:ea typeface="Montserrat"/>
                <a:cs typeface="Montserrat"/>
                <a:sym typeface="Montserrat"/>
              </a:rPr>
              <a:t>Most used tags for Restaurants </a:t>
            </a:r>
            <a:endParaRPr/>
          </a:p>
        </p:txBody>
      </p:sp>
      <p:sp>
        <p:nvSpPr>
          <p:cNvPr id="144" name="Google Shape;144;gf645cc9ad5_0_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45" name="Google Shape;145;gf645cc9ad5_0_39"/>
          <p:cNvPicPr preferRelativeResize="0"/>
          <p:nvPr/>
        </p:nvPicPr>
        <p:blipFill rotWithShape="1">
          <a:blip r:embed="rId3">
            <a:alphaModFix/>
          </a:blip>
          <a:srcRect b="0" l="0" r="0" t="0"/>
          <a:stretch/>
        </p:blipFill>
        <p:spPr>
          <a:xfrm>
            <a:off x="366175" y="1152463"/>
            <a:ext cx="8172450" cy="3743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f660bbe548_0_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t>Food Critics</a:t>
            </a:r>
            <a:endParaRPr b="1"/>
          </a:p>
        </p:txBody>
      </p:sp>
      <p:sp>
        <p:nvSpPr>
          <p:cNvPr id="151" name="Google Shape;151;gf660bbe548_0_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52" name="Google Shape;152;gf660bbe548_0_18"/>
          <p:cNvPicPr preferRelativeResize="0"/>
          <p:nvPr/>
        </p:nvPicPr>
        <p:blipFill rotWithShape="1">
          <a:blip r:embed="rId3">
            <a:alphaModFix/>
          </a:blip>
          <a:srcRect b="0" l="0" r="0" t="0"/>
          <a:stretch/>
        </p:blipFill>
        <p:spPr>
          <a:xfrm>
            <a:off x="915913" y="1152463"/>
            <a:ext cx="6715125" cy="3743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311700" y="3428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Modeling Overview</a:t>
            </a:r>
            <a:endParaRPr b="1" sz="3200">
              <a:latin typeface="Montserrat"/>
              <a:ea typeface="Montserrat"/>
              <a:cs typeface="Montserrat"/>
              <a:sym typeface="Montserrat"/>
            </a:endParaRPr>
          </a:p>
        </p:txBody>
      </p:sp>
      <p:sp>
        <p:nvSpPr>
          <p:cNvPr id="158" name="Google Shape;158;p16"/>
          <p:cNvSpPr txBox="1"/>
          <p:nvPr/>
        </p:nvSpPr>
        <p:spPr>
          <a:xfrm>
            <a:off x="5248525" y="2452125"/>
            <a:ext cx="3395400" cy="1098900"/>
          </a:xfrm>
          <a:prstGeom prst="rect">
            <a:avLst/>
          </a:prstGeom>
          <a:noFill/>
          <a:ln>
            <a:noFill/>
          </a:ln>
        </p:spPr>
        <p:txBody>
          <a:bodyPr anchorCtr="0" anchor="t" bIns="91425" lIns="91425" spcFirstLastPara="1" rIns="91425" wrap="square" tIns="91425">
            <a:spAutoFit/>
          </a:bodyPr>
          <a:lstStyle/>
          <a:p>
            <a:pPr indent="-342900" lvl="0" marL="914400" marR="0" rtl="0" algn="l">
              <a:lnSpc>
                <a:spcPct val="115000"/>
              </a:lnSpc>
              <a:spcBef>
                <a:spcPts val="0"/>
              </a:spcBef>
              <a:spcAft>
                <a:spcPts val="0"/>
              </a:spcAft>
              <a:buClr>
                <a:schemeClr val="lt1"/>
              </a:buClr>
              <a:buSzPts val="1800"/>
              <a:buFont typeface="Montserrat"/>
              <a:buChar char="●"/>
            </a:pPr>
            <a:r>
              <a:rPr b="0" i="0" lang="en-GB" sz="1800" u="none" cap="none" strike="noStrike">
                <a:solidFill>
                  <a:schemeClr val="lt1"/>
                </a:solidFill>
                <a:latin typeface="Montserrat"/>
                <a:ea typeface="Montserrat"/>
                <a:cs typeface="Montserrat"/>
                <a:sym typeface="Montserrat"/>
              </a:rPr>
              <a:t>Decision Trees</a:t>
            </a:r>
            <a:endParaRPr b="0" i="0" sz="1800" u="none" cap="none" strike="noStrike">
              <a:solidFill>
                <a:schemeClr val="lt1"/>
              </a:solidFill>
              <a:latin typeface="Montserrat"/>
              <a:ea typeface="Montserrat"/>
              <a:cs typeface="Montserrat"/>
              <a:sym typeface="Montserrat"/>
            </a:endParaRPr>
          </a:p>
          <a:p>
            <a:pPr indent="-342900" lvl="0" marL="914400" marR="0" rtl="0" algn="l">
              <a:lnSpc>
                <a:spcPct val="115000"/>
              </a:lnSpc>
              <a:spcBef>
                <a:spcPts val="0"/>
              </a:spcBef>
              <a:spcAft>
                <a:spcPts val="0"/>
              </a:spcAft>
              <a:buClr>
                <a:schemeClr val="lt1"/>
              </a:buClr>
              <a:buSzPts val="1800"/>
              <a:buFont typeface="Montserrat"/>
              <a:buChar char="●"/>
            </a:pPr>
            <a:r>
              <a:rPr b="0" i="0" lang="en-GB" sz="1800" u="none" cap="none" strike="noStrike">
                <a:solidFill>
                  <a:schemeClr val="lt1"/>
                </a:solidFill>
                <a:latin typeface="Montserrat"/>
                <a:ea typeface="Montserrat"/>
                <a:cs typeface="Montserrat"/>
                <a:sym typeface="Montserrat"/>
              </a:rPr>
              <a:t>Multinomial NB</a:t>
            </a:r>
            <a:endParaRPr b="0" i="0" sz="1800" u="none" cap="none" strike="noStrike">
              <a:solidFill>
                <a:schemeClr val="lt1"/>
              </a:solidFill>
              <a:latin typeface="Montserrat"/>
              <a:ea typeface="Montserrat"/>
              <a:cs typeface="Montserrat"/>
              <a:sym typeface="Montserrat"/>
            </a:endParaRPr>
          </a:p>
          <a:p>
            <a:pPr indent="-342900" lvl="0" marL="914400" marR="0" rtl="0" algn="l">
              <a:lnSpc>
                <a:spcPct val="115000"/>
              </a:lnSpc>
              <a:spcBef>
                <a:spcPts val="0"/>
              </a:spcBef>
              <a:spcAft>
                <a:spcPts val="0"/>
              </a:spcAft>
              <a:buClr>
                <a:schemeClr val="lt1"/>
              </a:buClr>
              <a:buSzPts val="1800"/>
              <a:buFont typeface="Montserrat"/>
              <a:buChar char="●"/>
            </a:pPr>
            <a:r>
              <a:rPr b="0" i="0" lang="en-GB" sz="1800" u="none" cap="none" strike="noStrike">
                <a:solidFill>
                  <a:schemeClr val="lt1"/>
                </a:solidFill>
                <a:latin typeface="Montserrat"/>
                <a:ea typeface="Montserrat"/>
                <a:cs typeface="Montserrat"/>
                <a:sym typeface="Montserrat"/>
              </a:rPr>
              <a:t>LightGBM</a:t>
            </a:r>
            <a:endParaRPr b="0" i="0" sz="1400" u="none" cap="none" strike="noStrike">
              <a:solidFill>
                <a:srgbClr val="000000"/>
              </a:solidFill>
              <a:latin typeface="Arial"/>
              <a:ea typeface="Arial"/>
              <a:cs typeface="Arial"/>
              <a:sym typeface="Arial"/>
            </a:endParaRPr>
          </a:p>
        </p:txBody>
      </p:sp>
      <p:sp>
        <p:nvSpPr>
          <p:cNvPr id="159" name="Google Shape;159;p16"/>
          <p:cNvSpPr txBox="1"/>
          <p:nvPr>
            <p:ph idx="1" type="body"/>
          </p:nvPr>
        </p:nvSpPr>
        <p:spPr>
          <a:xfrm>
            <a:off x="311700" y="975200"/>
            <a:ext cx="5184000" cy="33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rPr b="1" lang="en-GB">
                <a:solidFill>
                  <a:schemeClr val="lt1"/>
                </a:solidFill>
                <a:latin typeface="Montserrat"/>
                <a:ea typeface="Montserrat"/>
                <a:cs typeface="Montserrat"/>
                <a:sym typeface="Montserrat"/>
              </a:rPr>
              <a:t>Models Used :</a:t>
            </a:r>
            <a:endParaRPr b="1">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K-means Clustering</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Hierarchical Clustering</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Linear Discriminant Analysis </a:t>
            </a:r>
            <a:endParaRPr>
              <a:solidFill>
                <a:schemeClr val="lt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Non-negative Matrix Factorization</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Modeling Steps </a:t>
            </a:r>
            <a:endParaRPr b="1" sz="3200">
              <a:latin typeface="Montserrat"/>
              <a:ea typeface="Montserrat"/>
              <a:cs typeface="Montserrat"/>
              <a:sym typeface="Montserrat"/>
            </a:endParaRPr>
          </a:p>
        </p:txBody>
      </p:sp>
      <p:sp>
        <p:nvSpPr>
          <p:cNvPr id="165" name="Google Shape;165;p17"/>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7"/>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7"/>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7"/>
          <p:cNvSpPr txBox="1"/>
          <p:nvPr/>
        </p:nvSpPr>
        <p:spPr>
          <a:xfrm>
            <a:off x="644500" y="1172925"/>
            <a:ext cx="1957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Preprocessing</a:t>
            </a:r>
            <a:endParaRPr b="1" i="0" sz="1800" u="none" cap="none" strike="noStrike">
              <a:solidFill>
                <a:srgbClr val="FFFFFF"/>
              </a:solidFill>
              <a:latin typeface="Montserrat"/>
              <a:ea typeface="Montserrat"/>
              <a:cs typeface="Montserrat"/>
              <a:sym typeface="Montserrat"/>
            </a:endParaRPr>
          </a:p>
        </p:txBody>
      </p:sp>
      <p:sp>
        <p:nvSpPr>
          <p:cNvPr id="169" name="Google Shape;169;p17"/>
          <p:cNvSpPr txBox="1"/>
          <p:nvPr/>
        </p:nvSpPr>
        <p:spPr>
          <a:xfrm>
            <a:off x="3853175" y="1172925"/>
            <a:ext cx="2202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Fitting and Tuning</a:t>
            </a:r>
            <a:endParaRPr b="0" i="0" sz="1400" u="none" cap="none" strike="noStrike">
              <a:solidFill>
                <a:srgbClr val="FFFFFF"/>
              </a:solidFill>
              <a:latin typeface="Arial"/>
              <a:ea typeface="Arial"/>
              <a:cs typeface="Arial"/>
              <a:sym typeface="Arial"/>
            </a:endParaRPr>
          </a:p>
        </p:txBody>
      </p:sp>
      <p:sp>
        <p:nvSpPr>
          <p:cNvPr id="170" name="Google Shape;170;p17"/>
          <p:cNvSpPr txBox="1"/>
          <p:nvPr/>
        </p:nvSpPr>
        <p:spPr>
          <a:xfrm>
            <a:off x="6874500" y="1067825"/>
            <a:ext cx="1957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Model Evaluation</a:t>
            </a:r>
            <a:endParaRPr b="1" i="0" sz="1800" u="none" cap="none" strike="noStrike">
              <a:solidFill>
                <a:srgbClr val="FFFFFF"/>
              </a:solidFill>
              <a:latin typeface="Montserrat"/>
              <a:ea typeface="Montserrat"/>
              <a:cs typeface="Montserrat"/>
              <a:sym typeface="Montserrat"/>
            </a:endParaRPr>
          </a:p>
        </p:txBody>
      </p:sp>
      <p:sp>
        <p:nvSpPr>
          <p:cNvPr id="171" name="Google Shape;171;p17"/>
          <p:cNvSpPr txBox="1"/>
          <p:nvPr/>
        </p:nvSpPr>
        <p:spPr>
          <a:xfrm>
            <a:off x="3388500" y="2384875"/>
            <a:ext cx="23670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Start with default model parameters</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Hyperparameter tuning</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Measure scores on  training &amp; test data</a:t>
            </a:r>
            <a:endParaRPr b="0" i="0" sz="1400" u="none" cap="none" strike="noStrike">
              <a:solidFill>
                <a:schemeClr val="lt1"/>
              </a:solidFill>
              <a:latin typeface="Montserrat"/>
              <a:ea typeface="Montserrat"/>
              <a:cs typeface="Montserrat"/>
              <a:sym typeface="Montserrat"/>
            </a:endParaRPr>
          </a:p>
        </p:txBody>
      </p:sp>
      <p:sp>
        <p:nvSpPr>
          <p:cNvPr id="172" name="Google Shape;172;p17"/>
          <p:cNvSpPr txBox="1"/>
          <p:nvPr/>
        </p:nvSpPr>
        <p:spPr>
          <a:xfrm>
            <a:off x="368650" y="2384875"/>
            <a:ext cx="2509500" cy="1262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Feature selection</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Feature engineering</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Feature Extraction</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Train test data split(75%-25%)</a:t>
            </a:r>
            <a:endParaRPr b="0" i="0" sz="1400" u="none" cap="none" strike="noStrike">
              <a:solidFill>
                <a:schemeClr val="lt1"/>
              </a:solidFill>
              <a:latin typeface="Montserrat"/>
              <a:ea typeface="Montserrat"/>
              <a:cs typeface="Montserrat"/>
              <a:sym typeface="Montserrat"/>
            </a:endParaRPr>
          </a:p>
        </p:txBody>
      </p:sp>
      <p:sp>
        <p:nvSpPr>
          <p:cNvPr id="173" name="Google Shape;173;p17"/>
          <p:cNvSpPr txBox="1"/>
          <p:nvPr/>
        </p:nvSpPr>
        <p:spPr>
          <a:xfrm>
            <a:off x="6207050" y="2492575"/>
            <a:ext cx="23670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Model testing</a:t>
            </a:r>
            <a:endParaRPr b="0" i="0" sz="1400" u="none" cap="none" strike="noStrike">
              <a:solidFill>
                <a:schemeClr val="lt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lt1"/>
              </a:buClr>
              <a:buSzPts val="1400"/>
              <a:buFont typeface="Montserrat"/>
              <a:buChar char="●"/>
            </a:pPr>
            <a:r>
              <a:rPr b="0" i="0" lang="en-GB" sz="1400" u="none" cap="none" strike="noStrike">
                <a:solidFill>
                  <a:schemeClr val="lt1"/>
                </a:solidFill>
                <a:latin typeface="Montserrat"/>
                <a:ea typeface="Montserrat"/>
                <a:cs typeface="Montserrat"/>
                <a:sym typeface="Montserrat"/>
              </a:rPr>
              <a:t>Compare models</a:t>
            </a:r>
            <a:endParaRPr b="0" i="0" sz="1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f645cc9ad5_0_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en-GB" sz="3200">
                <a:latin typeface="Montserrat"/>
                <a:ea typeface="Montserrat"/>
                <a:cs typeface="Montserrat"/>
                <a:sym typeface="Montserrat"/>
              </a:rPr>
              <a:t>K Means Clustering Plots</a:t>
            </a:r>
            <a:endParaRPr/>
          </a:p>
        </p:txBody>
      </p:sp>
      <p:pic>
        <p:nvPicPr>
          <p:cNvPr id="179" name="Google Shape;179;gf645cc9ad5_0_50"/>
          <p:cNvPicPr preferRelativeResize="0"/>
          <p:nvPr/>
        </p:nvPicPr>
        <p:blipFill rotWithShape="1">
          <a:blip r:embed="rId3">
            <a:alphaModFix/>
          </a:blip>
          <a:srcRect b="0" l="0" r="0" t="0"/>
          <a:stretch/>
        </p:blipFill>
        <p:spPr>
          <a:xfrm>
            <a:off x="0" y="1761475"/>
            <a:ext cx="4445749" cy="2929025"/>
          </a:xfrm>
          <a:prstGeom prst="rect">
            <a:avLst/>
          </a:prstGeom>
          <a:noFill/>
          <a:ln>
            <a:noFill/>
          </a:ln>
        </p:spPr>
      </p:pic>
      <p:pic>
        <p:nvPicPr>
          <p:cNvPr id="180" name="Google Shape;180;gf645cc9ad5_0_50"/>
          <p:cNvPicPr preferRelativeResize="0"/>
          <p:nvPr/>
        </p:nvPicPr>
        <p:blipFill rotWithShape="1">
          <a:blip r:embed="rId4">
            <a:alphaModFix/>
          </a:blip>
          <a:srcRect b="0" l="0" r="0" t="0"/>
          <a:stretch/>
        </p:blipFill>
        <p:spPr>
          <a:xfrm>
            <a:off x="4771375" y="1858750"/>
            <a:ext cx="4260301" cy="2734450"/>
          </a:xfrm>
          <a:prstGeom prst="rect">
            <a:avLst/>
          </a:prstGeom>
          <a:noFill/>
          <a:ln>
            <a:noFill/>
          </a:ln>
        </p:spPr>
      </p:pic>
      <p:sp>
        <p:nvSpPr>
          <p:cNvPr id="181" name="Google Shape;181;gf645cc9ad5_0_50"/>
          <p:cNvSpPr txBox="1"/>
          <p:nvPr/>
        </p:nvSpPr>
        <p:spPr>
          <a:xfrm>
            <a:off x="5183375" y="1364575"/>
            <a:ext cx="3598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Sum of squares elbow plot</a:t>
            </a:r>
            <a:endParaRPr b="0" i="0" sz="1400" u="none" cap="none" strike="noStrike">
              <a:solidFill>
                <a:srgbClr val="000000"/>
              </a:solidFill>
              <a:latin typeface="Arial"/>
              <a:ea typeface="Arial"/>
              <a:cs typeface="Arial"/>
              <a:sym typeface="Arial"/>
            </a:endParaRPr>
          </a:p>
        </p:txBody>
      </p:sp>
      <p:sp>
        <p:nvSpPr>
          <p:cNvPr id="182" name="Google Shape;182;gf645cc9ad5_0_50"/>
          <p:cNvSpPr txBox="1"/>
          <p:nvPr/>
        </p:nvSpPr>
        <p:spPr>
          <a:xfrm>
            <a:off x="1415725" y="1364575"/>
            <a:ext cx="215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Silhouette score</a:t>
            </a:r>
            <a:endParaRPr b="0" i="0" sz="1400" u="none" cap="none" strike="noStrike">
              <a:solidFill>
                <a:srgbClr val="000000"/>
              </a:solidFill>
              <a:latin typeface="Arial"/>
              <a:ea typeface="Arial"/>
              <a:cs typeface="Arial"/>
              <a:sym typeface="Arial"/>
            </a:endParaRPr>
          </a:p>
        </p:txBody>
      </p:sp>
      <p:pic>
        <p:nvPicPr>
          <p:cNvPr id="183" name="Google Shape;183;gf645cc9ad5_0_50"/>
          <p:cNvPicPr preferRelativeResize="0"/>
          <p:nvPr/>
        </p:nvPicPr>
        <p:blipFill rotWithShape="1">
          <a:blip r:embed="rId3">
            <a:alphaModFix/>
          </a:blip>
          <a:srcRect b="1898" l="44057" r="34669" t="93354"/>
          <a:stretch/>
        </p:blipFill>
        <p:spPr>
          <a:xfrm>
            <a:off x="6469900" y="4625675"/>
            <a:ext cx="1016751" cy="139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f645cc9ad5_0_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en-GB" sz="3200">
                <a:latin typeface="Montserrat"/>
                <a:ea typeface="Montserrat"/>
                <a:cs typeface="Montserrat"/>
                <a:sym typeface="Montserrat"/>
              </a:rPr>
              <a:t>Cuisines in different clusters (K Means)</a:t>
            </a:r>
            <a:endParaRPr/>
          </a:p>
          <a:p>
            <a:pPr indent="0" lvl="0" marL="0" rtl="0" algn="l">
              <a:lnSpc>
                <a:spcPct val="100000"/>
              </a:lnSpc>
              <a:spcBef>
                <a:spcPts val="0"/>
              </a:spcBef>
              <a:spcAft>
                <a:spcPts val="0"/>
              </a:spcAft>
              <a:buSzPts val="2800"/>
              <a:buNone/>
            </a:pPr>
            <a:r>
              <a:t/>
            </a:r>
            <a:endParaRPr/>
          </a:p>
        </p:txBody>
      </p:sp>
      <p:sp>
        <p:nvSpPr>
          <p:cNvPr id="189" name="Google Shape;189;gf645cc9ad5_0_64"/>
          <p:cNvSpPr txBox="1"/>
          <p:nvPr>
            <p:ph idx="1" type="body"/>
          </p:nvPr>
        </p:nvSpPr>
        <p:spPr>
          <a:xfrm>
            <a:off x="176063" y="2089475"/>
            <a:ext cx="3150000" cy="257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GB" sz="1350">
                <a:solidFill>
                  <a:schemeClr val="accent2"/>
                </a:solidFill>
                <a:highlight>
                  <a:srgbClr val="FFFFFF"/>
                </a:highlight>
              </a:rPr>
              <a:t>'</a:t>
            </a:r>
            <a:r>
              <a:rPr b="1" lang="en-GB" sz="1350">
                <a:solidFill>
                  <a:schemeClr val="accent2"/>
                </a:solidFill>
                <a:highlight>
                  <a:srgbClr val="FFFFFF"/>
                </a:highlight>
              </a:rPr>
              <a:t>north indian', 'chinese', 'continental', 'mediterranean',</a:t>
            </a:r>
            <a:endParaRPr b="1" sz="1350">
              <a:solidFill>
                <a:schemeClr val="accent2"/>
              </a:solidFill>
              <a:highlight>
                <a:srgbClr val="FFFFFF"/>
              </a:highlight>
            </a:endParaRPr>
          </a:p>
          <a:p>
            <a:pPr indent="0" lvl="0" marL="0" rtl="0" algn="ctr">
              <a:lnSpc>
                <a:spcPct val="115000"/>
              </a:lnSpc>
              <a:spcBef>
                <a:spcPts val="0"/>
              </a:spcBef>
              <a:spcAft>
                <a:spcPts val="0"/>
              </a:spcAft>
              <a:buSzPts val="1800"/>
              <a:buNone/>
            </a:pPr>
            <a:r>
              <a:rPr b="1" lang="en-GB" sz="1350">
                <a:solidFill>
                  <a:schemeClr val="accent2"/>
                </a:solidFill>
                <a:highlight>
                  <a:srgbClr val="FFFFFF"/>
                </a:highlight>
              </a:rPr>
              <a:t>'european', 'seafood', 'biryani', 'hyderabadi', 'american','south indian', 'andhra', 'kebab', 'bbq', 'italian', 'asian','mughlai', 'beverages', 'modern indian', 'desserts', 'spanish',</a:t>
            </a:r>
            <a:endParaRPr b="1" sz="1350">
              <a:solidFill>
                <a:schemeClr val="accent2"/>
              </a:solidFill>
              <a:highlight>
                <a:srgbClr val="FFFFFF"/>
              </a:highlight>
            </a:endParaRPr>
          </a:p>
          <a:p>
            <a:pPr indent="0" lvl="0" marL="0" rtl="0" algn="ctr">
              <a:lnSpc>
                <a:spcPct val="115000"/>
              </a:lnSpc>
              <a:spcBef>
                <a:spcPts val="0"/>
              </a:spcBef>
              <a:spcAft>
                <a:spcPts val="0"/>
              </a:spcAft>
              <a:buSzPts val="1800"/>
              <a:buNone/>
            </a:pPr>
            <a:r>
              <a:rPr b="1" lang="en-GB" sz="1350">
                <a:solidFill>
                  <a:schemeClr val="accent2"/>
                </a:solidFill>
                <a:highlight>
                  <a:srgbClr val="FFFFFF"/>
                </a:highlight>
              </a:rPr>
              <a:t>'japanese', 'salad', 'sushi', 'mexican', 'thai', 'malaysian',</a:t>
            </a:r>
            <a:endParaRPr b="1" sz="1350">
              <a:solidFill>
                <a:schemeClr val="accent2"/>
              </a:solidFill>
              <a:highlight>
                <a:srgbClr val="FFFFFF"/>
              </a:highlight>
            </a:endParaRPr>
          </a:p>
          <a:p>
            <a:pPr indent="0" lvl="0" marL="0" rtl="0" algn="ctr">
              <a:lnSpc>
                <a:spcPct val="115000"/>
              </a:lnSpc>
              <a:spcBef>
                <a:spcPts val="0"/>
              </a:spcBef>
              <a:spcAft>
                <a:spcPts val="0"/>
              </a:spcAft>
              <a:buSzPts val="1800"/>
              <a:buNone/>
            </a:pPr>
            <a:r>
              <a:rPr b="1" lang="en-GB" sz="1350">
                <a:solidFill>
                  <a:schemeClr val="accent2"/>
                </a:solidFill>
                <a:highlight>
                  <a:srgbClr val="FFFFFF"/>
                </a:highlight>
              </a:rPr>
              <a:t>'indonesian', 'goan', 'finger food', 'healthy food'</a:t>
            </a:r>
            <a:endParaRPr b="1" sz="2100"/>
          </a:p>
        </p:txBody>
      </p:sp>
      <p:sp>
        <p:nvSpPr>
          <p:cNvPr id="190" name="Google Shape;190;gf645cc9ad5_0_64"/>
          <p:cNvSpPr txBox="1"/>
          <p:nvPr/>
        </p:nvSpPr>
        <p:spPr>
          <a:xfrm>
            <a:off x="3304200" y="2063900"/>
            <a:ext cx="2535600" cy="16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50"/>
              <a:buFont typeface="Arial"/>
              <a:buNone/>
            </a:pPr>
            <a:r>
              <a:rPr b="1" i="0" lang="en-GB" sz="1350" u="none" cap="none" strike="noStrike">
                <a:solidFill>
                  <a:schemeClr val="accent2"/>
                </a:solidFill>
                <a:highlight>
                  <a:srgbClr val="FFFFFF"/>
                </a:highlight>
                <a:latin typeface="Arial"/>
                <a:ea typeface="Arial"/>
                <a:cs typeface="Arial"/>
                <a:sym typeface="Arial"/>
              </a:rPr>
              <a:t>'ice cream', 'desserts', 'cafe', 'bakery', 'continental','fast food', 'beverages', 'burger', 'biryani', 'north indian','mughlai','juices', 'chinese', 'mithai', 'american', 'wraps'</a:t>
            </a:r>
            <a:endParaRPr b="1" i="0" sz="1700" u="none" cap="none" strike="noStrike">
              <a:solidFill>
                <a:srgbClr val="000000"/>
              </a:solidFill>
              <a:latin typeface="Arial"/>
              <a:ea typeface="Arial"/>
              <a:cs typeface="Arial"/>
              <a:sym typeface="Arial"/>
            </a:endParaRPr>
          </a:p>
        </p:txBody>
      </p:sp>
      <p:sp>
        <p:nvSpPr>
          <p:cNvPr id="191" name="Google Shape;191;gf645cc9ad5_0_64"/>
          <p:cNvSpPr txBox="1"/>
          <p:nvPr/>
        </p:nvSpPr>
        <p:spPr>
          <a:xfrm>
            <a:off x="6343538" y="2089475"/>
            <a:ext cx="2624400" cy="2470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50"/>
              <a:buFont typeface="Arial"/>
              <a:buNone/>
            </a:pPr>
            <a:r>
              <a:rPr b="1" i="0" lang="en-GB" sz="1350" u="none" cap="none" strike="noStrike">
                <a:solidFill>
                  <a:schemeClr val="accent2"/>
                </a:solidFill>
                <a:highlight>
                  <a:srgbClr val="FFFFFF"/>
                </a:highlight>
                <a:latin typeface="Arial"/>
                <a:ea typeface="Arial"/>
                <a:cs typeface="Arial"/>
                <a:sym typeface="Arial"/>
              </a:rPr>
              <a:t>'north indian', 'continental', 'american','chinese', </a:t>
            </a:r>
            <a:endParaRPr b="1" i="0" sz="1350" u="none" cap="none" strike="noStrike">
              <a:solidFill>
                <a:schemeClr val="accent2"/>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rPr b="1" i="0" lang="en-GB" sz="1350" u="none" cap="none" strike="noStrike">
                <a:solidFill>
                  <a:schemeClr val="accent2"/>
                </a:solidFill>
                <a:highlight>
                  <a:srgbClr val="FFFFFF"/>
                </a:highlight>
                <a:latin typeface="Arial"/>
                <a:ea typeface="Arial"/>
                <a:cs typeface="Arial"/>
                <a:sym typeface="Arial"/>
              </a:rPr>
              <a:t>'fast food','salad',</a:t>
            </a:r>
            <a:endParaRPr b="1" i="0" sz="1350" u="none" cap="none" strike="noStrike">
              <a:solidFill>
                <a:schemeClr val="accent2"/>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rPr b="1" i="0" lang="en-GB" sz="1350" u="none" cap="none" strike="noStrike">
                <a:solidFill>
                  <a:schemeClr val="accent2"/>
                </a:solidFill>
                <a:highlight>
                  <a:srgbClr val="FFFFFF"/>
                </a:highlight>
                <a:latin typeface="Arial"/>
                <a:ea typeface="Arial"/>
                <a:cs typeface="Arial"/>
                <a:sym typeface="Arial"/>
              </a:rPr>
              <a:t>'burger','biryani', 'mughlai','asian','seafood, 'momos',pizza','hyderabadi', 'japanese','sushi', 'finger food','kebab', 'arabian', 'south indian', 'street food',</a:t>
            </a:r>
            <a:endParaRPr b="1" i="0" sz="1350" u="none" cap="none" strike="noStrike">
              <a:solidFill>
                <a:schemeClr val="accent2"/>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rPr b="1" i="0" lang="en-GB" sz="1350" u="none" cap="none" strike="noStrike">
                <a:solidFill>
                  <a:schemeClr val="accent2"/>
                </a:solidFill>
                <a:highlight>
                  <a:srgbClr val="FFFFFF"/>
                </a:highlight>
                <a:latin typeface="Arial"/>
                <a:ea typeface="Arial"/>
                <a:cs typeface="Arial"/>
                <a:sym typeface="Arial"/>
              </a:rPr>
              <a:t>'lebanese','andhra', 'thai', 'north eastern'</a:t>
            </a:r>
            <a:endParaRPr b="1" i="0" sz="1700" u="none" cap="none" strike="noStrike">
              <a:solidFill>
                <a:srgbClr val="000000"/>
              </a:solidFill>
              <a:latin typeface="Arial"/>
              <a:ea typeface="Arial"/>
              <a:cs typeface="Arial"/>
              <a:sym typeface="Arial"/>
            </a:endParaRPr>
          </a:p>
        </p:txBody>
      </p:sp>
      <p:sp>
        <p:nvSpPr>
          <p:cNvPr id="192" name="Google Shape;192;gf645cc9ad5_0_64"/>
          <p:cNvSpPr txBox="1"/>
          <p:nvPr/>
        </p:nvSpPr>
        <p:spPr>
          <a:xfrm>
            <a:off x="846313" y="1246675"/>
            <a:ext cx="15651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0</a:t>
            </a:r>
            <a:endParaRPr b="0" i="0" sz="1400" u="none" cap="none" strike="noStrike">
              <a:solidFill>
                <a:srgbClr val="000000"/>
              </a:solidFill>
              <a:latin typeface="Arial"/>
              <a:ea typeface="Arial"/>
              <a:cs typeface="Arial"/>
              <a:sym typeface="Arial"/>
            </a:endParaRPr>
          </a:p>
        </p:txBody>
      </p:sp>
      <p:sp>
        <p:nvSpPr>
          <p:cNvPr id="193" name="Google Shape;193;gf645cc9ad5_0_64"/>
          <p:cNvSpPr txBox="1"/>
          <p:nvPr/>
        </p:nvSpPr>
        <p:spPr>
          <a:xfrm>
            <a:off x="3717000" y="1221100"/>
            <a:ext cx="1710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1</a:t>
            </a:r>
            <a:endParaRPr b="0" i="0" sz="1400" u="none" cap="none" strike="noStrike">
              <a:solidFill>
                <a:srgbClr val="000000"/>
              </a:solidFill>
              <a:latin typeface="Arial"/>
              <a:ea typeface="Arial"/>
              <a:cs typeface="Arial"/>
              <a:sym typeface="Arial"/>
            </a:endParaRPr>
          </a:p>
        </p:txBody>
      </p:sp>
      <p:sp>
        <p:nvSpPr>
          <p:cNvPr id="194" name="Google Shape;194;gf645cc9ad5_0_64"/>
          <p:cNvSpPr txBox="1"/>
          <p:nvPr/>
        </p:nvSpPr>
        <p:spPr>
          <a:xfrm>
            <a:off x="6822288" y="1246675"/>
            <a:ext cx="1475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Content</a:t>
            </a:r>
            <a:endParaRPr b="1" sz="3200">
              <a:latin typeface="Montserrat"/>
              <a:ea typeface="Montserrat"/>
              <a:cs typeface="Montserrat"/>
              <a:sym typeface="Montserrat"/>
            </a:endParaRPr>
          </a:p>
        </p:txBody>
      </p:sp>
      <p:sp>
        <p:nvSpPr>
          <p:cNvPr id="61" name="Google Shape;61;p2"/>
          <p:cNvSpPr txBox="1"/>
          <p:nvPr>
            <p:ph idx="1" type="body"/>
          </p:nvPr>
        </p:nvSpPr>
        <p:spPr>
          <a:xfrm>
            <a:off x="311700" y="1304875"/>
            <a:ext cx="8520600" cy="269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f645cc9ad5_0_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200" name="Google Shape;200;gf645cc9ad5_0_84"/>
          <p:cNvPicPr preferRelativeResize="0"/>
          <p:nvPr/>
        </p:nvPicPr>
        <p:blipFill rotWithShape="1">
          <a:blip r:embed="rId3">
            <a:alphaModFix/>
          </a:blip>
          <a:srcRect b="0" l="0" r="0" t="0"/>
          <a:stretch/>
        </p:blipFill>
        <p:spPr>
          <a:xfrm>
            <a:off x="328600" y="1152475"/>
            <a:ext cx="8486775" cy="3219450"/>
          </a:xfrm>
          <a:prstGeom prst="rect">
            <a:avLst/>
          </a:prstGeom>
          <a:noFill/>
          <a:ln>
            <a:noFill/>
          </a:ln>
        </p:spPr>
      </p:pic>
      <p:sp>
        <p:nvSpPr>
          <p:cNvPr id="201" name="Google Shape;201;gf645cc9ad5_0_84"/>
          <p:cNvSpPr txBox="1"/>
          <p:nvPr/>
        </p:nvSpPr>
        <p:spPr>
          <a:xfrm>
            <a:off x="1824150" y="279100"/>
            <a:ext cx="58812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GB" sz="3200" u="none" cap="none" strike="noStrike">
                <a:solidFill>
                  <a:schemeClr val="dk1"/>
                </a:solidFill>
                <a:latin typeface="Montserrat"/>
                <a:ea typeface="Montserrat"/>
                <a:cs typeface="Montserrat"/>
                <a:sym typeface="Montserrat"/>
              </a:rPr>
              <a:t>Hierarchical Clustering</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f645cc9ad5_0_91"/>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Cuisines in different clusters (Hierarchical)</a:t>
            </a:r>
            <a:endParaRPr/>
          </a:p>
          <a:p>
            <a:pPr indent="0" lvl="0" marL="0" rtl="0" algn="l">
              <a:lnSpc>
                <a:spcPct val="100000"/>
              </a:lnSpc>
              <a:spcBef>
                <a:spcPts val="0"/>
              </a:spcBef>
              <a:spcAft>
                <a:spcPts val="0"/>
              </a:spcAft>
              <a:buSzPts val="2800"/>
              <a:buNone/>
            </a:pPr>
            <a:r>
              <a:t/>
            </a:r>
            <a:endParaRPr/>
          </a:p>
        </p:txBody>
      </p:sp>
      <p:sp>
        <p:nvSpPr>
          <p:cNvPr id="207" name="Google Shape;207;gf645cc9ad5_0_91"/>
          <p:cNvSpPr txBox="1"/>
          <p:nvPr/>
        </p:nvSpPr>
        <p:spPr>
          <a:xfrm>
            <a:off x="846313" y="1399075"/>
            <a:ext cx="15651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0</a:t>
            </a:r>
            <a:endParaRPr b="0" i="0" sz="1400" u="none" cap="none" strike="noStrike">
              <a:solidFill>
                <a:srgbClr val="000000"/>
              </a:solidFill>
              <a:latin typeface="Arial"/>
              <a:ea typeface="Arial"/>
              <a:cs typeface="Arial"/>
              <a:sym typeface="Arial"/>
            </a:endParaRPr>
          </a:p>
        </p:txBody>
      </p:sp>
      <p:sp>
        <p:nvSpPr>
          <p:cNvPr id="208" name="Google Shape;208;gf645cc9ad5_0_91"/>
          <p:cNvSpPr txBox="1"/>
          <p:nvPr/>
        </p:nvSpPr>
        <p:spPr>
          <a:xfrm>
            <a:off x="3761850" y="1373500"/>
            <a:ext cx="1710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2</a:t>
            </a:r>
            <a:endParaRPr b="0" i="0" sz="1400" u="none" cap="none" strike="noStrike">
              <a:solidFill>
                <a:srgbClr val="000000"/>
              </a:solidFill>
              <a:latin typeface="Arial"/>
              <a:ea typeface="Arial"/>
              <a:cs typeface="Arial"/>
              <a:sym typeface="Arial"/>
            </a:endParaRPr>
          </a:p>
        </p:txBody>
      </p:sp>
      <p:sp>
        <p:nvSpPr>
          <p:cNvPr id="209" name="Google Shape;209;gf645cc9ad5_0_91"/>
          <p:cNvSpPr txBox="1"/>
          <p:nvPr/>
        </p:nvSpPr>
        <p:spPr>
          <a:xfrm>
            <a:off x="6822288" y="1399075"/>
            <a:ext cx="1475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800"/>
              <a:buFont typeface="Arial"/>
              <a:buNone/>
            </a:pPr>
            <a:r>
              <a:rPr b="1" i="0" lang="en-GB" sz="1800" u="none" cap="none" strike="noStrike">
                <a:solidFill>
                  <a:srgbClr val="134F5C"/>
                </a:solidFill>
                <a:latin typeface="Montserrat"/>
                <a:ea typeface="Montserrat"/>
                <a:cs typeface="Montserrat"/>
                <a:sym typeface="Montserrat"/>
              </a:rPr>
              <a:t>Cluster 1</a:t>
            </a:r>
            <a:endParaRPr b="0" i="0" sz="1400" u="none" cap="none" strike="noStrike">
              <a:solidFill>
                <a:srgbClr val="000000"/>
              </a:solidFill>
              <a:latin typeface="Arial"/>
              <a:ea typeface="Arial"/>
              <a:cs typeface="Arial"/>
              <a:sym typeface="Arial"/>
            </a:endParaRPr>
          </a:p>
        </p:txBody>
      </p:sp>
      <p:sp>
        <p:nvSpPr>
          <p:cNvPr id="210" name="Google Shape;210;gf645cc9ad5_0_91"/>
          <p:cNvSpPr txBox="1"/>
          <p:nvPr/>
        </p:nvSpPr>
        <p:spPr>
          <a:xfrm>
            <a:off x="410288" y="2192975"/>
            <a:ext cx="2532000" cy="288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50"/>
              <a:buFont typeface="Arial"/>
              <a:buNone/>
            </a:pPr>
            <a:r>
              <a:rPr b="0" i="0" lang="en-GB" sz="1350" u="none" cap="none" strike="noStrike">
                <a:solidFill>
                  <a:schemeClr val="accent2"/>
                </a:solidFill>
                <a:highlight>
                  <a:srgbClr val="FFFFFF"/>
                </a:highlight>
                <a:latin typeface="Arial"/>
                <a:ea typeface="Arial"/>
                <a:cs typeface="Arial"/>
                <a:sym typeface="Arial"/>
              </a:rPr>
              <a:t>'north indian', 'chinese', 'continental', 'mediterranean', 'european', 'seafood', 'biryani', 'hyderabadi', 'american', 'south indian', 'andhra', 'kebab', 'bbq', 'mughlai', 'italian', 'asian', 'beverages', 'modern indian', 'desserts', 'spanish', 'japanese', 'salad', 'sushi', 'mexican', 'bakery', 'juices', 'thai', 'malaysian', 'indonesian', 'goan', 'finger food', 'healthy food'</a:t>
            </a:r>
            <a:endParaRPr b="0" i="0" sz="1350" u="none" cap="none" strike="noStrike">
              <a:solidFill>
                <a:schemeClr val="accent2"/>
              </a:solidFill>
              <a:highlight>
                <a:srgbClr val="FFFFFF"/>
              </a:highlight>
              <a:latin typeface="Arial"/>
              <a:ea typeface="Arial"/>
              <a:cs typeface="Arial"/>
              <a:sym typeface="Arial"/>
            </a:endParaRPr>
          </a:p>
        </p:txBody>
      </p:sp>
      <p:sp>
        <p:nvSpPr>
          <p:cNvPr id="211" name="Google Shape;211;gf645cc9ad5_0_91"/>
          <p:cNvSpPr txBox="1"/>
          <p:nvPr/>
        </p:nvSpPr>
        <p:spPr>
          <a:xfrm>
            <a:off x="3535350" y="2192975"/>
            <a:ext cx="2202900" cy="16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50"/>
              <a:buFont typeface="Arial"/>
              <a:buNone/>
            </a:pPr>
            <a:r>
              <a:rPr b="0" i="0" lang="en-GB" sz="1350" u="none" cap="none" strike="noStrike">
                <a:solidFill>
                  <a:srgbClr val="000000"/>
                </a:solidFill>
                <a:latin typeface="Arial"/>
                <a:ea typeface="Arial"/>
                <a:cs typeface="Arial"/>
                <a:sym typeface="Arial"/>
              </a:rPr>
              <a:t>'ice cream', 'desserts', 'cafe', 'bakery', 'continental', 'fast food', 'beverages', 'burger', 'biryani', 'mithai', 'american', 'wraps'</a:t>
            </a:r>
            <a:endParaRPr b="0" i="0" sz="135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Arial"/>
              <a:ea typeface="Arial"/>
              <a:cs typeface="Arial"/>
              <a:sym typeface="Arial"/>
            </a:endParaRPr>
          </a:p>
        </p:txBody>
      </p:sp>
      <p:sp>
        <p:nvSpPr>
          <p:cNvPr id="212" name="Google Shape;212;gf645cc9ad5_0_91"/>
          <p:cNvSpPr txBox="1"/>
          <p:nvPr/>
        </p:nvSpPr>
        <p:spPr>
          <a:xfrm>
            <a:off x="6331313" y="2192975"/>
            <a:ext cx="2402400" cy="226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50"/>
              <a:buFont typeface="Arial"/>
              <a:buNone/>
            </a:pPr>
            <a:r>
              <a:rPr b="0" i="0" lang="en-GB" sz="1350" u="none" cap="none" strike="noStrike">
                <a:solidFill>
                  <a:srgbClr val="000000"/>
                </a:solidFill>
                <a:latin typeface="Arial"/>
                <a:ea typeface="Arial"/>
                <a:cs typeface="Arial"/>
                <a:sym typeface="Arial"/>
              </a:rPr>
              <a:t>'north indian', 'continental', 'american', 'chinese', 'fast food', 'salad', 'burger', 'biryani', 'mughlai', 'asian', 'seafood', 'momos', 'pizza', 'hyderabadi', 'japanese', 'sushi', 'finger food', 'kebab', 'arabian', 'south indian', 'street food', 'lebanese', 'italian', 'thai', 'north eastern'</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f20411d364_0_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LDA top 15 word of each topic</a:t>
            </a:r>
            <a:endParaRPr/>
          </a:p>
        </p:txBody>
      </p:sp>
      <p:pic>
        <p:nvPicPr>
          <p:cNvPr id="218" name="Google Shape;218;gf20411d364_0_53"/>
          <p:cNvPicPr preferRelativeResize="0"/>
          <p:nvPr/>
        </p:nvPicPr>
        <p:blipFill rotWithShape="1">
          <a:blip r:embed="rId3">
            <a:alphaModFix/>
          </a:blip>
          <a:srcRect b="0" l="0" r="0" t="0"/>
          <a:stretch/>
        </p:blipFill>
        <p:spPr>
          <a:xfrm>
            <a:off x="311700" y="1414350"/>
            <a:ext cx="8839201" cy="3456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XGBoost Modelling</a:t>
            </a:r>
            <a:endParaRPr b="1" sz="3200">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a:p>
        </p:txBody>
      </p:sp>
      <p:sp>
        <p:nvSpPr>
          <p:cNvPr id="224" name="Google Shape;224;p23"/>
          <p:cNvSpPr txBox="1"/>
          <p:nvPr>
            <p:ph idx="1" type="body"/>
          </p:nvPr>
        </p:nvSpPr>
        <p:spPr>
          <a:xfrm>
            <a:off x="311700" y="1776613"/>
            <a:ext cx="3642600" cy="224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457200" lvl="0" marL="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 15</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n_estimators=125</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criterion: entropy</a:t>
            </a:r>
            <a:endParaRPr b="1" sz="2200">
              <a:solidFill>
                <a:schemeClr val="lt1"/>
              </a:solidFill>
              <a:latin typeface="Montserrat"/>
              <a:ea typeface="Montserrat"/>
              <a:cs typeface="Montserrat"/>
              <a:sym typeface="Montserrat"/>
            </a:endParaRPr>
          </a:p>
        </p:txBody>
      </p:sp>
      <p:pic>
        <p:nvPicPr>
          <p:cNvPr id="225" name="Google Shape;225;p23"/>
          <p:cNvPicPr preferRelativeResize="0"/>
          <p:nvPr/>
        </p:nvPicPr>
        <p:blipFill rotWithShape="1">
          <a:blip r:embed="rId3">
            <a:alphaModFix/>
          </a:blip>
          <a:srcRect b="89806" l="55175" r="0" t="0"/>
          <a:stretch/>
        </p:blipFill>
        <p:spPr>
          <a:xfrm>
            <a:off x="5319763" y="1776625"/>
            <a:ext cx="2420799" cy="233025"/>
          </a:xfrm>
          <a:prstGeom prst="rect">
            <a:avLst/>
          </a:prstGeom>
          <a:noFill/>
          <a:ln>
            <a:noFill/>
          </a:ln>
        </p:spPr>
      </p:pic>
      <p:pic>
        <p:nvPicPr>
          <p:cNvPr id="226" name="Google Shape;226;p23"/>
          <p:cNvPicPr preferRelativeResize="0"/>
          <p:nvPr/>
        </p:nvPicPr>
        <p:blipFill rotWithShape="1">
          <a:blip r:embed="rId4">
            <a:alphaModFix/>
          </a:blip>
          <a:srcRect b="0" l="0" r="0" t="0"/>
          <a:stretch/>
        </p:blipFill>
        <p:spPr>
          <a:xfrm>
            <a:off x="3954288" y="2065688"/>
            <a:ext cx="5040001" cy="1814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f20411d364_0_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000">
                <a:latin typeface="Montserrat"/>
                <a:ea typeface="Montserrat"/>
                <a:cs typeface="Montserrat"/>
                <a:sym typeface="Montserrat"/>
              </a:rPr>
              <a:t>LightGBM</a:t>
            </a:r>
            <a:endParaRPr/>
          </a:p>
        </p:txBody>
      </p:sp>
      <p:sp>
        <p:nvSpPr>
          <p:cNvPr id="232" name="Google Shape;232;gf20411d364_0_67"/>
          <p:cNvSpPr txBox="1"/>
          <p:nvPr>
            <p:ph idx="1" type="body"/>
          </p:nvPr>
        </p:nvSpPr>
        <p:spPr>
          <a:xfrm>
            <a:off x="293956" y="1780382"/>
            <a:ext cx="3154200" cy="172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457200" lvl="0" marL="0" rtl="0" algn="l">
              <a:lnSpc>
                <a:spcPct val="115000"/>
              </a:lnSpc>
              <a:spcBef>
                <a:spcPts val="0"/>
              </a:spcBef>
              <a:spcAft>
                <a:spcPts val="0"/>
              </a:spcAft>
              <a:buSzPts val="1800"/>
              <a:buNone/>
            </a:pPr>
            <a:r>
              <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max_depth=25</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 125</a:t>
            </a:r>
            <a:endParaRPr/>
          </a:p>
        </p:txBody>
      </p:sp>
      <p:pic>
        <p:nvPicPr>
          <p:cNvPr id="233" name="Google Shape;233;gf20411d364_0_67"/>
          <p:cNvPicPr preferRelativeResize="0"/>
          <p:nvPr/>
        </p:nvPicPr>
        <p:blipFill rotWithShape="1">
          <a:blip r:embed="rId3">
            <a:alphaModFix/>
          </a:blip>
          <a:srcRect b="89806" l="55175" r="0" t="0"/>
          <a:stretch/>
        </p:blipFill>
        <p:spPr>
          <a:xfrm>
            <a:off x="5424963" y="1780375"/>
            <a:ext cx="2420799" cy="233025"/>
          </a:xfrm>
          <a:prstGeom prst="rect">
            <a:avLst/>
          </a:prstGeom>
          <a:noFill/>
          <a:ln>
            <a:noFill/>
          </a:ln>
        </p:spPr>
      </p:pic>
      <p:pic>
        <p:nvPicPr>
          <p:cNvPr id="234" name="Google Shape;234;gf20411d364_0_67"/>
          <p:cNvPicPr preferRelativeResize="0"/>
          <p:nvPr/>
        </p:nvPicPr>
        <p:blipFill rotWithShape="1">
          <a:blip r:embed="rId4">
            <a:alphaModFix/>
          </a:blip>
          <a:srcRect b="0" l="0" r="0" t="2162"/>
          <a:stretch/>
        </p:blipFill>
        <p:spPr>
          <a:xfrm>
            <a:off x="3931850" y="2087075"/>
            <a:ext cx="5040000" cy="176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Challenges</a:t>
            </a:r>
            <a:endParaRPr b="1" sz="3200">
              <a:latin typeface="Montserrat"/>
              <a:ea typeface="Montserrat"/>
              <a:cs typeface="Montserrat"/>
              <a:sym typeface="Montserrat"/>
            </a:endParaRPr>
          </a:p>
        </p:txBody>
      </p:sp>
      <p:sp>
        <p:nvSpPr>
          <p:cNvPr id="240" name="Google Shape;240;p26"/>
          <p:cNvSpPr txBox="1"/>
          <p:nvPr>
            <p:ph idx="1" type="body"/>
          </p:nvPr>
        </p:nvSpPr>
        <p:spPr>
          <a:xfrm>
            <a:off x="311700" y="2154600"/>
            <a:ext cx="4410000" cy="148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Finding optimum number of Cluster</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Text preprocessing </a:t>
            </a:r>
            <a:endParaRPr b="1">
              <a:solidFill>
                <a:schemeClr val="lt1"/>
              </a:solidFill>
              <a:latin typeface="Montserrat"/>
              <a:ea typeface="Montserrat"/>
              <a:cs typeface="Montserrat"/>
              <a:sym typeface="Montserrat"/>
            </a:endParaRPr>
          </a:p>
        </p:txBody>
      </p:sp>
      <p:pic>
        <p:nvPicPr>
          <p:cNvPr id="241" name="Google Shape;241;p26"/>
          <p:cNvPicPr preferRelativeResize="0"/>
          <p:nvPr/>
        </p:nvPicPr>
        <p:blipFill rotWithShape="1">
          <a:blip r:embed="rId3">
            <a:alphaModFix/>
          </a:blip>
          <a:srcRect b="0" l="0" r="0" t="0"/>
          <a:stretch/>
        </p:blipFill>
        <p:spPr>
          <a:xfrm>
            <a:off x="5408050" y="1563475"/>
            <a:ext cx="3361974" cy="25286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311700" y="2065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Conclusion</a:t>
            </a:r>
            <a:endParaRPr b="1" sz="3200">
              <a:latin typeface="Montserrat"/>
              <a:ea typeface="Montserrat"/>
              <a:cs typeface="Montserrat"/>
              <a:sym typeface="Montserrat"/>
            </a:endParaRPr>
          </a:p>
        </p:txBody>
      </p:sp>
      <p:sp>
        <p:nvSpPr>
          <p:cNvPr id="247" name="Google Shape;247;p27"/>
          <p:cNvSpPr txBox="1"/>
          <p:nvPr/>
        </p:nvSpPr>
        <p:spPr>
          <a:xfrm>
            <a:off x="2380875" y="1979050"/>
            <a:ext cx="57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7"/>
          <p:cNvSpPr txBox="1"/>
          <p:nvPr/>
        </p:nvSpPr>
        <p:spPr>
          <a:xfrm>
            <a:off x="0" y="863925"/>
            <a:ext cx="4309800" cy="33246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0000"/>
              </a:lnSpc>
              <a:spcBef>
                <a:spcPts val="1200"/>
              </a:spcBef>
              <a:spcAft>
                <a:spcPts val="0"/>
              </a:spcAft>
              <a:buClr>
                <a:srgbClr val="000000"/>
              </a:buClr>
              <a:buSzPts val="1700"/>
              <a:buFont typeface="Arial"/>
              <a:buNone/>
            </a:pPr>
            <a:r>
              <a:t/>
            </a:r>
            <a:endParaRPr b="0" i="0" sz="17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1200"/>
              </a:spcBef>
              <a:spcAft>
                <a:spcPts val="0"/>
              </a:spcAft>
              <a:buClr>
                <a:schemeClr val="lt1"/>
              </a:buClr>
              <a:buSzPts val="2400"/>
              <a:buFont typeface="Montserrat"/>
              <a:buChar char="●"/>
            </a:pPr>
            <a:r>
              <a:rPr b="0" i="0" lang="en-GB" sz="1700" u="none" cap="none" strike="noStrike">
                <a:solidFill>
                  <a:srgbClr val="000000"/>
                </a:solidFill>
                <a:latin typeface="Times New Roman"/>
                <a:ea typeface="Times New Roman"/>
                <a:cs typeface="Times New Roman"/>
                <a:sym typeface="Times New Roman"/>
              </a:rPr>
              <a:t>We got best cluster as 3 in k means and in hierarchical</a:t>
            </a:r>
            <a:endParaRPr b="0" i="0" sz="17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1200"/>
              </a:spcBef>
              <a:spcAft>
                <a:spcPts val="0"/>
              </a:spcAft>
              <a:buClr>
                <a:schemeClr val="lt1"/>
              </a:buClr>
              <a:buSzPts val="2400"/>
              <a:buFont typeface="Montserrat"/>
              <a:buChar char="●"/>
            </a:pPr>
            <a:r>
              <a:rPr b="0" i="0" lang="en-GB" sz="1700" u="none" cap="none" strike="noStrike">
                <a:solidFill>
                  <a:srgbClr val="000000"/>
                </a:solidFill>
                <a:latin typeface="Times New Roman"/>
                <a:ea typeface="Times New Roman"/>
                <a:cs typeface="Times New Roman"/>
                <a:sym typeface="Times New Roman"/>
              </a:rPr>
              <a:t> Best no of cluster for sentiment analysis (unsupervised) is 2 i.e. for positive and negative reviews</a:t>
            </a:r>
            <a:endParaRPr b="0" i="0" sz="17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1200"/>
              </a:spcBef>
              <a:spcAft>
                <a:spcPts val="0"/>
              </a:spcAft>
              <a:buClr>
                <a:schemeClr val="lt1"/>
              </a:buClr>
              <a:buSzPts val="2400"/>
              <a:buFont typeface="Montserrat"/>
              <a:buChar char="●"/>
            </a:pPr>
            <a:r>
              <a:rPr b="0" i="0" lang="en-GB" sz="1700" u="none" cap="none" strike="noStrike">
                <a:solidFill>
                  <a:srgbClr val="000000"/>
                </a:solidFill>
                <a:latin typeface="Times New Roman"/>
                <a:ea typeface="Times New Roman"/>
                <a:cs typeface="Times New Roman"/>
                <a:sym typeface="Times New Roman"/>
              </a:rPr>
              <a:t>Best model we found for sentiment analysis(Supervised) are Lightgbm and logistic regression </a:t>
            </a:r>
            <a:endParaRPr b="0" i="0" sz="1700" u="none" cap="none" strike="noStrike">
              <a:solidFill>
                <a:srgbClr val="000000"/>
              </a:solidFill>
              <a:latin typeface="Times New Roman"/>
              <a:ea typeface="Times New Roman"/>
              <a:cs typeface="Times New Roman"/>
              <a:sym typeface="Times New Roman"/>
            </a:endParaRPr>
          </a:p>
        </p:txBody>
      </p:sp>
      <p:pic>
        <p:nvPicPr>
          <p:cNvPr id="249" name="Google Shape;249;p27"/>
          <p:cNvPicPr preferRelativeResize="0"/>
          <p:nvPr/>
        </p:nvPicPr>
        <p:blipFill rotWithShape="1">
          <a:blip r:embed="rId3">
            <a:alphaModFix/>
          </a:blip>
          <a:srcRect b="0" l="0" r="0" t="0"/>
          <a:stretch/>
        </p:blipFill>
        <p:spPr>
          <a:xfrm>
            <a:off x="5529398" y="1179563"/>
            <a:ext cx="3057149" cy="30571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311700" y="2148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4000">
                <a:latin typeface="Montserrat"/>
                <a:ea typeface="Montserrat"/>
                <a:cs typeface="Montserrat"/>
                <a:sym typeface="Montserrat"/>
              </a:rPr>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3653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Introduction</a:t>
            </a:r>
            <a:endParaRPr/>
          </a:p>
        </p:txBody>
      </p:sp>
      <p:sp>
        <p:nvSpPr>
          <p:cNvPr id="67" name="Google Shape;67;p3"/>
          <p:cNvSpPr txBox="1"/>
          <p:nvPr>
            <p:ph idx="1" type="body"/>
          </p:nvPr>
        </p:nvSpPr>
        <p:spPr>
          <a:xfrm>
            <a:off x="311700" y="1032750"/>
            <a:ext cx="8520600" cy="3078000"/>
          </a:xfrm>
          <a:prstGeom prst="rect">
            <a:avLst/>
          </a:prstGeom>
          <a:no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SzPts val="1800"/>
              <a:buNone/>
            </a:pPr>
            <a:r>
              <a:rPr b="1" lang="en-GB" sz="2200">
                <a:solidFill>
                  <a:schemeClr val="lt1"/>
                </a:solidFill>
                <a:latin typeface="Montserrat"/>
                <a:ea typeface="Montserrat"/>
                <a:cs typeface="Montserrat"/>
                <a:sym typeface="Montserrat"/>
              </a:rPr>
              <a:t>In today’s digitized modern world, the popularity of food apps is increasing due to their functionality to view, book, and order food with a few clicks on the phone for their favorite restaurant or cafes, by surveying the user ratings and reviews of the previously visited customers. Zomato is a site where someone can give a review of a restaurant, how the restaurant is, and someone's opinion about the restaurant.</a:t>
            </a:r>
            <a:endParaRPr b="1" sz="2200">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SzPts val="1800"/>
              <a:buNone/>
            </a:pPr>
            <a:r>
              <a:t/>
            </a:r>
            <a:endParaRPr sz="2400"/>
          </a:p>
          <a:p>
            <a:pPr indent="0" lvl="0" marL="0" rtl="0" algn="ctr">
              <a:lnSpc>
                <a:spcPct val="115000"/>
              </a:lnSpc>
              <a:spcBef>
                <a:spcPts val="0"/>
              </a:spcBef>
              <a:spcAft>
                <a:spcPts val="0"/>
              </a:spcAft>
              <a:buSzPts val="18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10014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Problem Statement</a:t>
            </a:r>
            <a:endParaRPr b="1" sz="3200">
              <a:latin typeface="Montserrat"/>
              <a:ea typeface="Montserrat"/>
              <a:cs typeface="Montserrat"/>
              <a:sym typeface="Montserrat"/>
            </a:endParaRPr>
          </a:p>
        </p:txBody>
      </p:sp>
      <p:sp>
        <p:nvSpPr>
          <p:cNvPr id="73" name="Google Shape;73;p4"/>
          <p:cNvSpPr txBox="1"/>
          <p:nvPr>
            <p:ph idx="1" type="body"/>
          </p:nvPr>
        </p:nvSpPr>
        <p:spPr>
          <a:xfrm>
            <a:off x="311700" y="2214100"/>
            <a:ext cx="8520600" cy="965700"/>
          </a:xfrm>
          <a:prstGeom prst="rect">
            <a:avLst/>
          </a:prstGeom>
          <a:no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SzPts val="1800"/>
              <a:buNone/>
            </a:pPr>
            <a:r>
              <a:rPr b="1" lang="en-GB" sz="2400">
                <a:solidFill>
                  <a:schemeClr val="lt1"/>
                </a:solidFill>
                <a:latin typeface="Montserrat"/>
                <a:ea typeface="Montserrat"/>
                <a:cs typeface="Montserrat"/>
                <a:sym typeface="Montserrat"/>
              </a:rPr>
              <a:t>Create hotel clusters based on cuisines and sentiment analysis of the  customer reviews</a:t>
            </a:r>
            <a:endParaRPr sz="1850">
              <a:solidFill>
                <a:srgbClr val="82C6FF"/>
              </a:solidFill>
              <a:highlight>
                <a:srgbClr val="1E1E1E"/>
              </a:highlight>
              <a:latin typeface="Courier New"/>
              <a:ea typeface="Courier New"/>
              <a:cs typeface="Courier New"/>
              <a:sym typeface="Courier New"/>
            </a:endParaRPr>
          </a:p>
          <a:p>
            <a:pPr indent="0" lvl="0" marL="0" rtl="0" algn="ctr">
              <a:lnSpc>
                <a:spcPct val="115000"/>
              </a:lnSpc>
              <a:spcBef>
                <a:spcPts val="0"/>
              </a:spcBef>
              <a:spcAft>
                <a:spcPts val="0"/>
              </a:spcAft>
              <a:buSzPts val="1800"/>
              <a:buNone/>
            </a:pPr>
            <a:r>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543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Data Summary</a:t>
            </a:r>
            <a:endParaRPr/>
          </a:p>
        </p:txBody>
      </p:sp>
      <p:sp>
        <p:nvSpPr>
          <p:cNvPr id="79" name="Google Shape;79;p5"/>
          <p:cNvSpPr txBox="1"/>
          <p:nvPr>
            <p:ph idx="1" type="body"/>
          </p:nvPr>
        </p:nvSpPr>
        <p:spPr>
          <a:xfrm>
            <a:off x="311700" y="1855025"/>
            <a:ext cx="8520600" cy="20253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800"/>
              <a:buNone/>
            </a:pPr>
            <a:r>
              <a:rPr b="1" lang="en-GB" sz="1600">
                <a:solidFill>
                  <a:srgbClr val="000000"/>
                </a:solidFill>
              </a:rPr>
              <a:t>Zomato Restaurant names and Metadata (clustering)</a:t>
            </a:r>
            <a:endParaRPr sz="1500">
              <a:solidFill>
                <a:srgbClr val="000000"/>
              </a:solidFill>
            </a:endParaRPr>
          </a:p>
          <a:p>
            <a:pPr indent="-323850" lvl="0" marL="1371600" rtl="0" algn="just">
              <a:lnSpc>
                <a:spcPct val="100000"/>
              </a:lnSpc>
              <a:spcBef>
                <a:spcPts val="1200"/>
              </a:spcBef>
              <a:spcAft>
                <a:spcPts val="0"/>
              </a:spcAft>
              <a:buClr>
                <a:srgbClr val="000000"/>
              </a:buClr>
              <a:buSzPts val="1500"/>
              <a:buChar char="●"/>
            </a:pPr>
            <a:r>
              <a:rPr lang="en-GB" sz="1500">
                <a:solidFill>
                  <a:srgbClr val="000000"/>
                </a:solidFill>
              </a:rPr>
              <a:t>Name: Name of Restaurants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Links: URL Links of Restaurants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Cost: Per person estimated Cost of dining</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Collection: Tagging of Restaurants w.r.t. Zomato categories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Cuisines: Cuisines served by Restaurants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Timings: Restaurant Timings </a:t>
            </a:r>
            <a:endParaRPr sz="1500">
              <a:solidFill>
                <a:srgbClr val="000000"/>
              </a:solidFill>
            </a:endParaRPr>
          </a:p>
          <a:p>
            <a:pPr indent="0" lvl="0" marL="0" rtl="0" algn="just">
              <a:lnSpc>
                <a:spcPct val="100000"/>
              </a:lnSpc>
              <a:spcBef>
                <a:spcPts val="1200"/>
              </a:spcBef>
              <a:spcAft>
                <a:spcPts val="0"/>
              </a:spcAft>
              <a:buSzPts val="1800"/>
              <a:buNone/>
            </a:pPr>
            <a:r>
              <a:t/>
            </a:r>
            <a:endParaRPr sz="1500">
              <a:solidFill>
                <a:srgbClr val="000000"/>
              </a:solidFill>
            </a:endParaRPr>
          </a:p>
          <a:p>
            <a:pPr indent="0" lvl="0" marL="0" rtl="0" algn="just">
              <a:lnSpc>
                <a:spcPct val="100000"/>
              </a:lnSpc>
              <a:spcBef>
                <a:spcPts val="1200"/>
              </a:spcBef>
              <a:spcAft>
                <a:spcPts val="1200"/>
              </a:spcAft>
              <a:buSzPts val="1800"/>
              <a:buNone/>
            </a:pPr>
            <a:r>
              <a:t/>
            </a:r>
            <a:endParaRPr sz="1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f645cc9ad5_0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b="1" lang="en-GB" sz="3200">
                <a:latin typeface="Montserrat"/>
                <a:ea typeface="Montserrat"/>
                <a:cs typeface="Montserrat"/>
                <a:sym typeface="Montserrat"/>
              </a:rPr>
              <a:t>Data Summary</a:t>
            </a:r>
            <a:endParaRPr/>
          </a:p>
          <a:p>
            <a:pPr indent="0" lvl="0" marL="0" rtl="0" algn="l">
              <a:lnSpc>
                <a:spcPct val="100000"/>
              </a:lnSpc>
              <a:spcBef>
                <a:spcPts val="0"/>
              </a:spcBef>
              <a:spcAft>
                <a:spcPts val="0"/>
              </a:spcAft>
              <a:buSzPts val="2800"/>
              <a:buNone/>
            </a:pPr>
            <a:r>
              <a:t/>
            </a:r>
            <a:endParaRPr/>
          </a:p>
        </p:txBody>
      </p:sp>
      <p:sp>
        <p:nvSpPr>
          <p:cNvPr id="85" name="Google Shape;85;gf645cc9ad5_0_9"/>
          <p:cNvSpPr txBox="1"/>
          <p:nvPr>
            <p:ph idx="1" type="body"/>
          </p:nvPr>
        </p:nvSpPr>
        <p:spPr>
          <a:xfrm>
            <a:off x="311700" y="1860175"/>
            <a:ext cx="8520600" cy="20175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800"/>
              <a:buNone/>
            </a:pPr>
            <a:r>
              <a:rPr b="1" lang="en-GB" sz="1600">
                <a:solidFill>
                  <a:srgbClr val="000000"/>
                </a:solidFill>
              </a:rPr>
              <a:t>Restaurant: Name of the Restaurant (sentiment analysis )</a:t>
            </a:r>
            <a:endParaRPr sz="1500">
              <a:solidFill>
                <a:srgbClr val="000000"/>
              </a:solidFill>
            </a:endParaRPr>
          </a:p>
          <a:p>
            <a:pPr indent="-323850" lvl="0" marL="1371600" rtl="0" algn="just">
              <a:lnSpc>
                <a:spcPct val="100000"/>
              </a:lnSpc>
              <a:spcBef>
                <a:spcPts val="1200"/>
              </a:spcBef>
              <a:spcAft>
                <a:spcPts val="0"/>
              </a:spcAft>
              <a:buClr>
                <a:srgbClr val="000000"/>
              </a:buClr>
              <a:buSzPts val="1500"/>
              <a:buChar char="●"/>
            </a:pPr>
            <a:r>
              <a:rPr lang="en-GB" sz="1500">
                <a:solidFill>
                  <a:srgbClr val="000000"/>
                </a:solidFill>
              </a:rPr>
              <a:t>Reviewer: Name of the Reviewer</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Review: Review Text</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Rating: Rating Provided by Reviewer</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MetaData: Reviewer Metadata - No. of Reviews and followers</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Time: Date and Time of Review</a:t>
            </a:r>
            <a:endParaRPr sz="1500">
              <a:solidFill>
                <a:srgbClr val="000000"/>
              </a:solidFill>
            </a:endParaRPr>
          </a:p>
          <a:p>
            <a:pPr indent="-323850" lvl="0" marL="1371600" rtl="0" algn="just">
              <a:lnSpc>
                <a:spcPct val="100000"/>
              </a:lnSpc>
              <a:spcBef>
                <a:spcPts val="0"/>
              </a:spcBef>
              <a:spcAft>
                <a:spcPts val="0"/>
              </a:spcAft>
              <a:buClr>
                <a:srgbClr val="000000"/>
              </a:buClr>
              <a:buSzPts val="1500"/>
              <a:buChar char="●"/>
            </a:pPr>
            <a:r>
              <a:rPr lang="en-GB" sz="1500">
                <a:solidFill>
                  <a:srgbClr val="000000"/>
                </a:solidFill>
              </a:rPr>
              <a:t>Pictures: No. of pictures posted with the 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Pipeline</a:t>
            </a:r>
            <a:endParaRPr b="1" sz="3200">
              <a:latin typeface="Montserrat"/>
              <a:ea typeface="Montserrat"/>
              <a:cs typeface="Montserrat"/>
              <a:sym typeface="Montserrat"/>
            </a:endParaRPr>
          </a:p>
        </p:txBody>
      </p:sp>
      <p:sp>
        <p:nvSpPr>
          <p:cNvPr id="91" name="Google Shape;91;p6"/>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txBox="1"/>
          <p:nvPr/>
        </p:nvSpPr>
        <p:spPr>
          <a:xfrm>
            <a:off x="644500" y="1325325"/>
            <a:ext cx="1957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Cleaning</a:t>
            </a:r>
            <a:endParaRPr b="1" i="0" sz="1800" u="none" cap="none" strike="noStrike">
              <a:solidFill>
                <a:srgbClr val="FFFFFF"/>
              </a:solidFill>
              <a:latin typeface="Montserrat"/>
              <a:ea typeface="Montserrat"/>
              <a:cs typeface="Montserrat"/>
              <a:sym typeface="Montserrat"/>
            </a:endParaRPr>
          </a:p>
        </p:txBody>
      </p:sp>
      <p:sp>
        <p:nvSpPr>
          <p:cNvPr id="95" name="Google Shape;95;p6"/>
          <p:cNvSpPr txBox="1"/>
          <p:nvPr/>
        </p:nvSpPr>
        <p:spPr>
          <a:xfrm>
            <a:off x="3853175" y="1325325"/>
            <a:ext cx="2202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Data Exploration</a:t>
            </a:r>
            <a:endParaRPr b="0" i="0" sz="1400" u="none" cap="none" strike="noStrike">
              <a:solidFill>
                <a:srgbClr val="FFFFFF"/>
              </a:solidFill>
              <a:latin typeface="Arial"/>
              <a:ea typeface="Arial"/>
              <a:cs typeface="Arial"/>
              <a:sym typeface="Arial"/>
            </a:endParaRPr>
          </a:p>
        </p:txBody>
      </p:sp>
      <p:sp>
        <p:nvSpPr>
          <p:cNvPr id="96" name="Google Shape;96;p6"/>
          <p:cNvSpPr txBox="1"/>
          <p:nvPr/>
        </p:nvSpPr>
        <p:spPr>
          <a:xfrm>
            <a:off x="6874500" y="1296425"/>
            <a:ext cx="1957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FFFFFF"/>
                </a:solidFill>
                <a:latin typeface="Montserrat"/>
                <a:ea typeface="Montserrat"/>
                <a:cs typeface="Montserrat"/>
                <a:sym typeface="Montserrat"/>
              </a:rPr>
              <a:t>Modeling</a:t>
            </a:r>
            <a:endParaRPr b="1" i="0" sz="1800" u="none" cap="none" strike="noStrike">
              <a:solidFill>
                <a:srgbClr val="FFFFFF"/>
              </a:solidFill>
              <a:latin typeface="Montserrat"/>
              <a:ea typeface="Montserrat"/>
              <a:cs typeface="Montserrat"/>
              <a:sym typeface="Montserrat"/>
            </a:endParaRPr>
          </a:p>
        </p:txBody>
      </p:sp>
      <p:sp>
        <p:nvSpPr>
          <p:cNvPr id="97" name="Google Shape;97;p6"/>
          <p:cNvSpPr txBox="1"/>
          <p:nvPr/>
        </p:nvSpPr>
        <p:spPr>
          <a:xfrm>
            <a:off x="533925" y="2189100"/>
            <a:ext cx="2331600" cy="287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Understanding and Cleaning</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Null value analysis</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Missing value treatment</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Outlier Treatment</a:t>
            </a:r>
            <a:endParaRPr b="0" i="0" sz="1600" u="none" cap="none" strike="noStrike">
              <a:solidFill>
                <a:schemeClr val="lt1"/>
              </a:solidFill>
              <a:latin typeface="Montserrat"/>
              <a:ea typeface="Montserrat"/>
              <a:cs typeface="Montserrat"/>
              <a:sym typeface="Montserrat"/>
            </a:endParaRPr>
          </a:p>
        </p:txBody>
      </p:sp>
      <p:sp>
        <p:nvSpPr>
          <p:cNvPr id="98" name="Google Shape;98;p6"/>
          <p:cNvSpPr txBox="1"/>
          <p:nvPr/>
        </p:nvSpPr>
        <p:spPr>
          <a:xfrm>
            <a:off x="3372650" y="2265300"/>
            <a:ext cx="2545200" cy="2139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Graphical</a:t>
            </a:r>
            <a:endParaRPr b="1" i="0" sz="16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Univariate analysis with visualization</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Bivariate Analysis</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rPr b="0" i="0" lang="en-GB" sz="1600" u="none" cap="none" strike="noStrike">
                <a:solidFill>
                  <a:schemeClr val="lt1"/>
                </a:solidFill>
                <a:latin typeface="Montserrat"/>
                <a:ea typeface="Montserrat"/>
                <a:cs typeface="Montserrat"/>
                <a:sym typeface="Montserrat"/>
              </a:rPr>
              <a:t>with visualization</a:t>
            </a:r>
            <a:endParaRPr b="0" i="0" sz="1600" u="none" cap="none" strike="noStrike">
              <a:solidFill>
                <a:schemeClr val="lt1"/>
              </a:solidFill>
              <a:latin typeface="Montserrat"/>
              <a:ea typeface="Montserrat"/>
              <a:cs typeface="Montserrat"/>
              <a:sym typeface="Montserrat"/>
            </a:endParaRPr>
          </a:p>
        </p:txBody>
      </p:sp>
      <p:sp>
        <p:nvSpPr>
          <p:cNvPr id="99" name="Google Shape;99;p6"/>
          <p:cNvSpPr txBox="1"/>
          <p:nvPr/>
        </p:nvSpPr>
        <p:spPr>
          <a:xfrm>
            <a:off x="6362650" y="2265300"/>
            <a:ext cx="2331600" cy="212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Machine Learning</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Clustering</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Topic Modeling</a:t>
            </a:r>
            <a:endParaRPr b="0" i="0" sz="16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lt1"/>
              </a:buClr>
              <a:buSzPts val="1600"/>
              <a:buFont typeface="Montserrat"/>
              <a:buChar char="●"/>
            </a:pPr>
            <a:r>
              <a:rPr b="0" i="0" lang="en-GB" sz="1600" u="none" cap="none" strike="noStrike">
                <a:solidFill>
                  <a:schemeClr val="lt1"/>
                </a:solidFill>
                <a:latin typeface="Montserrat"/>
                <a:ea typeface="Montserrat"/>
                <a:cs typeface="Montserrat"/>
                <a:sym typeface="Montserrat"/>
              </a:rPr>
              <a:t>Classification</a:t>
            </a:r>
            <a:endParaRPr b="0" i="0" sz="16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Basic Exploration</a:t>
            </a:r>
            <a:endParaRPr b="1" sz="3200">
              <a:latin typeface="Montserrat"/>
              <a:ea typeface="Montserrat"/>
              <a:cs typeface="Montserrat"/>
              <a:sym typeface="Montserrat"/>
            </a:endParaRPr>
          </a:p>
        </p:txBody>
      </p:sp>
      <p:sp>
        <p:nvSpPr>
          <p:cNvPr id="105" name="Google Shape;105;p7"/>
          <p:cNvSpPr txBox="1"/>
          <p:nvPr>
            <p:ph idx="1" type="body"/>
          </p:nvPr>
        </p:nvSpPr>
        <p:spPr>
          <a:xfrm>
            <a:off x="311700" y="1411000"/>
            <a:ext cx="8520600" cy="1924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of 105 restaurants.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of 9000 reviews</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3 years of  customer’s reviews </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0.36 percent  null values were present.</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50 percent of collection data is missing </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Average price of a Restaurant ranges from 150 to 2800</a:t>
            </a:r>
            <a:endParaRPr b="1">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f20411d364_0_7"/>
          <p:cNvSpPr txBox="1"/>
          <p:nvPr>
            <p:ph type="title"/>
          </p:nvPr>
        </p:nvSpPr>
        <p:spPr>
          <a:xfrm>
            <a:off x="351900" y="4349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200">
                <a:latin typeface="Montserrat"/>
                <a:ea typeface="Montserrat"/>
                <a:cs typeface="Montserrat"/>
                <a:sym typeface="Montserrat"/>
              </a:rPr>
              <a:t>15 Most expensive Restaurants</a:t>
            </a:r>
            <a:endParaRPr/>
          </a:p>
        </p:txBody>
      </p:sp>
      <p:pic>
        <p:nvPicPr>
          <p:cNvPr id="111" name="Google Shape;111;gf20411d364_0_7"/>
          <p:cNvPicPr preferRelativeResize="0"/>
          <p:nvPr/>
        </p:nvPicPr>
        <p:blipFill rotWithShape="1">
          <a:blip r:embed="rId3">
            <a:alphaModFix/>
          </a:blip>
          <a:srcRect b="0" l="0" r="0" t="0"/>
          <a:stretch/>
        </p:blipFill>
        <p:spPr>
          <a:xfrm>
            <a:off x="224225" y="1174450"/>
            <a:ext cx="8296275" cy="374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