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1" r:id="rId3"/>
    <p:sldId id="264" r:id="rId4"/>
    <p:sldId id="276" r:id="rId5"/>
    <p:sldId id="277" r:id="rId6"/>
    <p:sldId id="278" r:id="rId7"/>
    <p:sldId id="279" r:id="rId8"/>
    <p:sldId id="281" r:id="rId9"/>
    <p:sldId id="266" r:id="rId10"/>
    <p:sldId id="282" r:id="rId11"/>
    <p:sldId id="268" r:id="rId12"/>
    <p:sldId id="283" r:id="rId13"/>
    <p:sldId id="284" r:id="rId14"/>
    <p:sldId id="285" r:id="rId15"/>
    <p:sldId id="28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F16A5EB-ABDA-4224-975B-844B0323CEB4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F452AA2-547F-4561-95CC-21B5FAD2C85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08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A5EB-ABDA-4224-975B-844B0323CEB4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2AA2-547F-4561-95CC-21B5FAD2C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74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A5EB-ABDA-4224-975B-844B0323CEB4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2AA2-547F-4561-95CC-21B5FAD2C85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72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A5EB-ABDA-4224-975B-844B0323CEB4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2AA2-547F-4561-95CC-21B5FAD2C85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679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A5EB-ABDA-4224-975B-844B0323CEB4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2AA2-547F-4561-95CC-21B5FAD2C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043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A5EB-ABDA-4224-975B-844B0323CEB4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2AA2-547F-4561-95CC-21B5FAD2C85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962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A5EB-ABDA-4224-975B-844B0323CEB4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2AA2-547F-4561-95CC-21B5FAD2C85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646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A5EB-ABDA-4224-975B-844B0323CEB4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2AA2-547F-4561-95CC-21B5FAD2C85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683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A5EB-ABDA-4224-975B-844B0323CEB4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2AA2-547F-4561-95CC-21B5FAD2C85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61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A5EB-ABDA-4224-975B-844B0323CEB4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2AA2-547F-4561-95CC-21B5FAD2C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35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A5EB-ABDA-4224-975B-844B0323CEB4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2AA2-547F-4561-95CC-21B5FAD2C85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52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A5EB-ABDA-4224-975B-844B0323CEB4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2AA2-547F-4561-95CC-21B5FAD2C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86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A5EB-ABDA-4224-975B-844B0323CEB4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2AA2-547F-4561-95CC-21B5FAD2C85A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7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A5EB-ABDA-4224-975B-844B0323CEB4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2AA2-547F-4561-95CC-21B5FAD2C85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20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A5EB-ABDA-4224-975B-844B0323CEB4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2AA2-547F-4561-95CC-21B5FAD2C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57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A5EB-ABDA-4224-975B-844B0323CEB4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2AA2-547F-4561-95CC-21B5FAD2C85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46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A5EB-ABDA-4224-975B-844B0323CEB4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2AA2-547F-4561-95CC-21B5FAD2C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8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16A5EB-ABDA-4224-975B-844B0323CEB4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452AA2-547F-4561-95CC-21B5FAD2C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51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E816-67AD-8BF6-9B7D-434B008C5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800" b="1" dirty="0"/>
              <a:t>Abalone Age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DBEB5-8DDA-5213-70FA-92D198851B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4800" dirty="0"/>
              <a:t>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49827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710E32-6452-7BF3-7945-0B953159E11F}"/>
              </a:ext>
            </a:extLst>
          </p:cNvPr>
          <p:cNvSpPr txBox="1"/>
          <p:nvPr/>
        </p:nvSpPr>
        <p:spPr>
          <a:xfrm>
            <a:off x="921398" y="937068"/>
            <a:ext cx="9864790" cy="3711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800" b="1" dirty="0"/>
              <a:t>Project Flow</a:t>
            </a:r>
          </a:p>
          <a:p>
            <a:pPr>
              <a:lnSpc>
                <a:spcPct val="150000"/>
              </a:lnSpc>
              <a:buNone/>
            </a:pPr>
            <a:r>
              <a:rPr lang="en-IN" sz="2000" b="1" dirty="0"/>
              <a:t>Flow Diagram:</a:t>
            </a:r>
            <a:endParaRPr lang="en-IN" sz="2000" dirty="0"/>
          </a:p>
          <a:p>
            <a:pPr rtl="0">
              <a:lnSpc>
                <a:spcPct val="150000"/>
              </a:lnSpc>
              <a:buNone/>
            </a:pPr>
            <a:endParaRPr lang="en-IN" sz="2000" dirty="0">
              <a:latin typeface="Courier New" panose="02070309020205020404" pitchFamily="49" charset="0"/>
            </a:endParaRPr>
          </a:p>
          <a:p>
            <a:pPr rtl="0">
              <a:lnSpc>
                <a:spcPct val="150000"/>
              </a:lnSpc>
              <a:buNone/>
            </a:pPr>
            <a:endParaRPr lang="en-IN" sz="2000" dirty="0">
              <a:latin typeface="Courier New" panose="02070309020205020404" pitchFamily="49" charset="0"/>
            </a:endParaRPr>
          </a:p>
          <a:p>
            <a:pPr rtl="0">
              <a:lnSpc>
                <a:spcPct val="150000"/>
              </a:lnSpc>
              <a:buNone/>
            </a:pPr>
            <a:r>
              <a:rPr lang="en-IN" sz="2000" dirty="0">
                <a:latin typeface="Courier New" panose="02070309020205020404" pitchFamily="49" charset="0"/>
              </a:rPr>
              <a:t>Data Collection → Data Preprocessing → Feature Selection →</a:t>
            </a:r>
          </a:p>
          <a:p>
            <a:pPr rtl="0">
              <a:lnSpc>
                <a:spcPct val="150000"/>
              </a:lnSpc>
              <a:buNone/>
            </a:pPr>
            <a:r>
              <a:rPr lang="en-IN" sz="2000" dirty="0">
                <a:latin typeface="Courier New" panose="02070309020205020404" pitchFamily="49" charset="0"/>
              </a:rPr>
              <a:t>Model Building → Model Evaluation → Result Visualization → Prediction Output</a:t>
            </a:r>
          </a:p>
          <a:p>
            <a:pPr>
              <a:lnSpc>
                <a:spcPct val="15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41634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7B56A9-3E55-1092-DAE2-B2AD86525932}"/>
              </a:ext>
            </a:extLst>
          </p:cNvPr>
          <p:cNvSpPr txBox="1"/>
          <p:nvPr/>
        </p:nvSpPr>
        <p:spPr>
          <a:xfrm>
            <a:off x="800981" y="830827"/>
            <a:ext cx="8160774" cy="532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6350">
              <a:lnSpc>
                <a:spcPct val="107000"/>
              </a:lnSpc>
              <a:spcAft>
                <a:spcPts val="835"/>
              </a:spcAft>
              <a:buNone/>
            </a:pPr>
            <a:r>
              <a:rPr lang="en-IN" sz="2800" b="1" kern="1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System Architecture: </a:t>
            </a:r>
            <a:endParaRPr lang="en-IN" sz="2800" kern="100" dirty="0">
              <a:solidFill>
                <a:srgbClr val="0000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EBB705-B5D2-0C57-E609-8B67D3827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889" y="1596895"/>
            <a:ext cx="773294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983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19A851-8BBB-7981-9962-0E5D3445AD26}"/>
              </a:ext>
            </a:extLst>
          </p:cNvPr>
          <p:cNvSpPr txBox="1"/>
          <p:nvPr/>
        </p:nvSpPr>
        <p:spPr>
          <a:xfrm>
            <a:off x="1110342" y="867747"/>
            <a:ext cx="10049070" cy="5054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800" b="1" dirty="0"/>
              <a:t>Model Used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 Algorithm: Random Forest Regressor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 Reason for Selection: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Handles non-linear relationships effectively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Reduces overfitting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Provides high accuracy and interpretability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 Performance Metrics: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R² Score: ~0.54 (approx., typical for Abalone dataset)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RMSE: Lower compared to other models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 Tools &amp; Libraries: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Python, </a:t>
            </a:r>
            <a:r>
              <a:rPr lang="en-IN" dirty="0" err="1"/>
              <a:t>Jupyter</a:t>
            </a:r>
            <a:r>
              <a:rPr lang="en-IN" dirty="0"/>
              <a:t>  Notebook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Scikit-learn, Pandas, Matplotlib</a:t>
            </a:r>
          </a:p>
        </p:txBody>
      </p:sp>
    </p:spTree>
    <p:extLst>
      <p:ext uri="{BB962C8B-B14F-4D97-AF65-F5344CB8AC3E}">
        <p14:creationId xmlns:p14="http://schemas.microsoft.com/office/powerpoint/2010/main" val="4117538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AFB114-FB31-8180-F724-809600D94BC2}"/>
              </a:ext>
            </a:extLst>
          </p:cNvPr>
          <p:cNvSpPr txBox="1"/>
          <p:nvPr/>
        </p:nvSpPr>
        <p:spPr>
          <a:xfrm>
            <a:off x="977381" y="1036786"/>
            <a:ext cx="9491565" cy="4531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Advantages &amp; Disadvantages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/>
              <a:t>Advantages: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Non-destructive age prediction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Time-efficient and cost-effective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Scalable and automated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Improved accuracy with ensemble methods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/>
              <a:t>Disadvantages: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Requires large dataset for better accuracy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May not generalize well for unseen environments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imbalance between age groups can affect predictions</a:t>
            </a:r>
          </a:p>
        </p:txBody>
      </p:sp>
    </p:spTree>
    <p:extLst>
      <p:ext uri="{BB962C8B-B14F-4D97-AF65-F5344CB8AC3E}">
        <p14:creationId xmlns:p14="http://schemas.microsoft.com/office/powerpoint/2010/main" val="2399491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E78437-DE9B-DB15-1F0D-7B733D1A9980}"/>
              </a:ext>
            </a:extLst>
          </p:cNvPr>
          <p:cNvSpPr txBox="1"/>
          <p:nvPr/>
        </p:nvSpPr>
        <p:spPr>
          <a:xfrm>
            <a:off x="933060" y="989046"/>
            <a:ext cx="9619861" cy="3649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Conclusion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The machine learning model successfully predicts abalone age with reasonable accuracy.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Random Forest performed best among tested models.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The system provides a fast, reliable, and non-invasive method of estimating age.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Future work: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 deep learning for higher accuracy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Integrate the model into a web or mobile app for practical use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Include more biological features for better predictions</a:t>
            </a:r>
          </a:p>
        </p:txBody>
      </p:sp>
    </p:spTree>
    <p:extLst>
      <p:ext uri="{BB962C8B-B14F-4D97-AF65-F5344CB8AC3E}">
        <p14:creationId xmlns:p14="http://schemas.microsoft.com/office/powerpoint/2010/main" val="4008219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chatin Snail Crawls Inscription Thank You Stock Footage Video (100%  Royalty-free) 1068460265 | Shutterstock">
            <a:extLst>
              <a:ext uri="{FF2B5EF4-FFF2-40B4-BE49-F238E27FC236}">
                <a16:creationId xmlns:a16="http://schemas.microsoft.com/office/drawing/2014/main" id="{9B48CD55-C7E7-37C9-47FF-C6716F4C5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20" y="877077"/>
            <a:ext cx="10655559" cy="492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86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36AD-02D0-2FE1-0C2B-532CB123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258529"/>
            <a:ext cx="9601196" cy="1027470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Abalone Age prediction Using Machine Learning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EF5AD-ACCE-2403-84E5-1BD8EBF17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Presented by:</a:t>
            </a:r>
          </a:p>
          <a:p>
            <a:pPr marL="0" indent="0">
              <a:buNone/>
            </a:pPr>
            <a:r>
              <a:rPr lang="en-IN" b="1" dirty="0"/>
              <a:t> 				</a:t>
            </a:r>
            <a:r>
              <a:rPr lang="en-IN" sz="2000" b="1" dirty="0" err="1"/>
              <a:t>Pusuluri</a:t>
            </a:r>
            <a:r>
              <a:rPr lang="en-IN" sz="2000" b="1" dirty="0"/>
              <a:t> Ajith</a:t>
            </a:r>
          </a:p>
          <a:p>
            <a:pPr marL="0" indent="0">
              <a:buNone/>
            </a:pPr>
            <a:r>
              <a:rPr lang="en-IN" sz="2000" b="1" dirty="0"/>
              <a:t>				Shaik Mabu Subhani</a:t>
            </a:r>
          </a:p>
          <a:p>
            <a:pPr marL="0" indent="0">
              <a:buNone/>
            </a:pPr>
            <a:r>
              <a:rPr lang="en-IN" sz="2000" b="1" dirty="0"/>
              <a:t>				Shaik </a:t>
            </a:r>
            <a:r>
              <a:rPr lang="en-IN" sz="2000" b="1" dirty="0" err="1"/>
              <a:t>Mannepalli</a:t>
            </a:r>
            <a:r>
              <a:rPr lang="en-IN" sz="2000" b="1" dirty="0"/>
              <a:t> Karishma</a:t>
            </a:r>
          </a:p>
          <a:p>
            <a:pPr marL="1828800" lvl="4" indent="0">
              <a:buNone/>
            </a:pPr>
            <a:r>
              <a:rPr lang="en-IN" sz="2000" b="1" dirty="0"/>
              <a:t>Shaik Mohammad Riyaz                                                 </a:t>
            </a: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Guide By : </a:t>
            </a:r>
            <a:r>
              <a:rPr lang="en-IN" sz="20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/>
              <a:t>Department of Computer Science &amp; Engineering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32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4921F8-F04E-5499-85DE-773FF634A3F7}"/>
              </a:ext>
            </a:extLst>
          </p:cNvPr>
          <p:cNvSpPr txBox="1"/>
          <p:nvPr/>
        </p:nvSpPr>
        <p:spPr>
          <a:xfrm>
            <a:off x="865239" y="885469"/>
            <a:ext cx="8347587" cy="625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32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AE4D6-7504-3CA2-A504-C01FC53459E1}"/>
              </a:ext>
            </a:extLst>
          </p:cNvPr>
          <p:cNvSpPr txBox="1"/>
          <p:nvPr/>
        </p:nvSpPr>
        <p:spPr>
          <a:xfrm>
            <a:off x="1408922" y="1931438"/>
            <a:ext cx="97224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Determining the age of an abalone traditionally requires cutting the shell and counting the growth rings under a microscope, which is time-consuming, destructive, and impractical for large-scale analysis. There is a need for a non-invasive and automated method to estimate abalone age accurately. This project aims to develop a machine learning-based prediction model that estimates the age of abalone using easily measurable physical features.</a:t>
            </a:r>
          </a:p>
        </p:txBody>
      </p:sp>
    </p:spTree>
    <p:extLst>
      <p:ext uri="{BB962C8B-B14F-4D97-AF65-F5344CB8AC3E}">
        <p14:creationId xmlns:p14="http://schemas.microsoft.com/office/powerpoint/2010/main" val="427191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D984-2525-BCC3-B06E-40A7F308C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47" y="1996751"/>
            <a:ext cx="3620277" cy="560181"/>
          </a:xfrm>
        </p:spPr>
        <p:txBody>
          <a:bodyPr>
            <a:normAutofit fontScale="90000"/>
          </a:bodyPr>
          <a:lstStyle/>
          <a:p>
            <a:r>
              <a:rPr lang="en-IN" sz="2700" kern="1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Abstraction</a:t>
            </a:r>
            <a:br>
              <a:rPr lang="en-IN" kern="1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5F5F8-AFD4-C3FE-C84B-A8D945CF8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project focuses on predicting the age of abalone (a type of sea snail) using machine learning algorithms. Traditionally, age is determined by counting shell rings, which is time-consuming and invasive. By applying ML models, the age can be predicted accurately using measurable features like length, diameter, height, weight, etc. This project aims to provide a non-destructive, efficient, and automated method for age estimation.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94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70B548-588C-D36B-B972-ACC38E4808C0}"/>
              </a:ext>
            </a:extLst>
          </p:cNvPr>
          <p:cNvSpPr txBox="1"/>
          <p:nvPr/>
        </p:nvSpPr>
        <p:spPr>
          <a:xfrm>
            <a:off x="697463" y="725344"/>
            <a:ext cx="9958096" cy="4093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/>
              <a:t>To develop a machine learning model for non-invasive prediction of abalone age using physical features.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/>
              <a:t>To analyze and preprocess the Abalone dataset for better prediction accuracy.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/>
              <a:t>To evaluate and compare different regression models to identify the most efficient prediction method.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53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05DA-D0F9-F75F-3380-0A5F2411BBCE}"/>
              </a:ext>
            </a:extLst>
          </p:cNvPr>
          <p:cNvSpPr txBox="1"/>
          <p:nvPr/>
        </p:nvSpPr>
        <p:spPr>
          <a:xfrm>
            <a:off x="902736" y="952811"/>
            <a:ext cx="9519558" cy="401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Introduction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Abalone are marine mollusks valuable for research and commercial purposes.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Age estimation helps in sustainable fishery management.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The dataset used: UCI Machine Learning Repository – Abalone Dataset.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Predicting age (number of rings + 1.5 years) is a regression problem.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Features include: Sex, Length, Diameter, Height, Whole weight, Shucked          	weight, Viscera weight, Shell weight.</a:t>
            </a:r>
          </a:p>
        </p:txBody>
      </p:sp>
    </p:spTree>
    <p:extLst>
      <p:ext uri="{BB962C8B-B14F-4D97-AF65-F5344CB8AC3E}">
        <p14:creationId xmlns:p14="http://schemas.microsoft.com/office/powerpoint/2010/main" val="418755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2A8CE7-F199-4065-8C3F-A8C584211936}"/>
              </a:ext>
            </a:extLst>
          </p:cNvPr>
          <p:cNvSpPr txBox="1"/>
          <p:nvPr/>
        </p:nvSpPr>
        <p:spPr>
          <a:xfrm>
            <a:off x="951722" y="989045"/>
            <a:ext cx="8203941" cy="4349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Existing Model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Traditional method: Counting shell rings under a microscope.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Drawbacks: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Time-consuming and costly.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Requires killing the abalone.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Prone to human error.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Earlier computational attempts used simple Linear Regression or  	ANNs with limited accuracy.</a:t>
            </a:r>
          </a:p>
        </p:txBody>
      </p:sp>
    </p:spTree>
    <p:extLst>
      <p:ext uri="{BB962C8B-B14F-4D97-AF65-F5344CB8AC3E}">
        <p14:creationId xmlns:p14="http://schemas.microsoft.com/office/powerpoint/2010/main" val="242638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E8A15-DF6A-38BE-7F76-E466899AF4BC}"/>
              </a:ext>
            </a:extLst>
          </p:cNvPr>
          <p:cNvSpPr txBox="1"/>
          <p:nvPr/>
        </p:nvSpPr>
        <p:spPr>
          <a:xfrm>
            <a:off x="914401" y="793103"/>
            <a:ext cx="9610530" cy="4604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800" b="1" dirty="0"/>
              <a:t>Proposed Model</a:t>
            </a:r>
          </a:p>
          <a:p>
            <a:pPr>
              <a:buNone/>
            </a:pPr>
            <a:endParaRPr lang="en-IN" sz="2800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  Proposed a Machine Learning-based predictive model for estimating abalone  age.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  Utilized feature scaling, encoding, and regression algorithms.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  Explored multiple ML techniques: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Random Forest Regressor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err="1"/>
              <a:t>XGBoost</a:t>
            </a:r>
            <a:r>
              <a:rPr lang="en-IN" sz="2000" dirty="0"/>
              <a:t> Regressor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Linear Regression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  Selected the best-performing model based on evaluation metrics.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  Implemented the model using Python (Scikit-Learn, Pandas, NumPy, Matplotlib).</a:t>
            </a:r>
          </a:p>
        </p:txBody>
      </p:sp>
    </p:spTree>
    <p:extLst>
      <p:ext uri="{BB962C8B-B14F-4D97-AF65-F5344CB8AC3E}">
        <p14:creationId xmlns:p14="http://schemas.microsoft.com/office/powerpoint/2010/main" val="1395518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75C7C9-CA97-181F-F540-02887BFDBBAA}"/>
              </a:ext>
            </a:extLst>
          </p:cNvPr>
          <p:cNvSpPr txBox="1"/>
          <p:nvPr/>
        </p:nvSpPr>
        <p:spPr>
          <a:xfrm>
            <a:off x="668594" y="746249"/>
            <a:ext cx="8485238" cy="2015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8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 Requirements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1600"/>
              <a:buFont typeface="Wingdings" panose="05000000000000000000" pitchFamily="2" charset="2"/>
              <a:buChar char="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3.x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1600"/>
              <a:buFont typeface="Wingdings" panose="05000000000000000000" pitchFamily="2" charset="2"/>
              <a:buChar char="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Libraries: NumPy, Pandas, Scikit-learn, Matplotlib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1600"/>
              <a:buFont typeface="Wingdings" panose="05000000000000000000" pitchFamily="2" charset="2"/>
              <a:buChar char=""/>
            </a:pP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Notebook / VS Code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600"/>
              <a:buFont typeface="Wingdings" panose="05000000000000000000" pitchFamily="2" charset="2"/>
              <a:buChar char=""/>
            </a:pP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(for UI, optional)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62035-5B87-6C79-D080-13D139797BCC}"/>
              </a:ext>
            </a:extLst>
          </p:cNvPr>
          <p:cNvSpPr txBox="1"/>
          <p:nvPr/>
        </p:nvSpPr>
        <p:spPr>
          <a:xfrm>
            <a:off x="765111" y="3261049"/>
            <a:ext cx="6253842" cy="2257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800" b="1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Hardware Requirements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Processor: Intel i3 or above</a:t>
            </a:r>
            <a:endParaRPr lang="en-IN" sz="105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RAM: 4GB minimum</a:t>
            </a:r>
            <a:endParaRPr lang="en-IN" sz="105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Storage: 500GB HDD or SSD</a:t>
            </a:r>
            <a:endParaRPr lang="en-IN" sz="105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Internet connection (for datasets)</a:t>
            </a:r>
            <a:endParaRPr lang="en-IN" sz="105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119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246</TotalTime>
  <Words>682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Calibri</vt:lpstr>
      <vt:lpstr>Courier New</vt:lpstr>
      <vt:lpstr>Garamond</vt:lpstr>
      <vt:lpstr>Times New Roman</vt:lpstr>
      <vt:lpstr>Wingdings</vt:lpstr>
      <vt:lpstr>Organic</vt:lpstr>
      <vt:lpstr>Abalone Age prediction</vt:lpstr>
      <vt:lpstr>Abalone Age prediction Using Machine Learning </vt:lpstr>
      <vt:lpstr>PowerPoint Presentation</vt:lpstr>
      <vt:lpstr>Abstraction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LAKSHMI SRAVYA</dc:creator>
  <cp:lastModifiedBy>Riyaz SK</cp:lastModifiedBy>
  <cp:revision>4</cp:revision>
  <dcterms:created xsi:type="dcterms:W3CDTF">2025-10-09T15:38:26Z</dcterms:created>
  <dcterms:modified xsi:type="dcterms:W3CDTF">2025-10-12T12:45:45Z</dcterms:modified>
</cp:coreProperties>
</file>