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9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BB39D-4691-4BE5-A679-A1C34A40BAAE}" v="4" dt="2025-08-06T05:40:04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3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RAM S" userId="97943d8af066bdd9" providerId="LiveId" clId="{C35BB39D-4691-4BE5-A679-A1C34A40BAAE}"/>
    <pc:docChg chg="modSld">
      <pc:chgData name="VIKRAM S" userId="97943d8af066bdd9" providerId="LiveId" clId="{C35BB39D-4691-4BE5-A679-A1C34A40BAAE}" dt="2025-08-06T05:40:33.922" v="39" actId="208"/>
      <pc:docMkLst>
        <pc:docMk/>
      </pc:docMkLst>
      <pc:sldChg chg="addSp delSp modSp mod">
        <pc:chgData name="VIKRAM S" userId="97943d8af066bdd9" providerId="LiveId" clId="{C35BB39D-4691-4BE5-A679-A1C34A40BAAE}" dt="2025-08-06T05:40:33.922" v="39" actId="208"/>
        <pc:sldMkLst>
          <pc:docMk/>
          <pc:sldMk cId="0" sldId="275"/>
        </pc:sldMkLst>
        <pc:spChg chg="add del mod">
          <ac:chgData name="VIKRAM S" userId="97943d8af066bdd9" providerId="LiveId" clId="{C35BB39D-4691-4BE5-A679-A1C34A40BAAE}" dt="2025-08-06T05:39:57.568" v="35" actId="931"/>
          <ac:spMkLst>
            <pc:docMk/>
            <pc:sldMk cId="0" sldId="275"/>
            <ac:spMk id="2" creationId="{87702C6E-8AF8-E3D1-DAA7-E205B44DD5F1}"/>
          </ac:spMkLst>
        </pc:spChg>
        <pc:spChg chg="add mod">
          <ac:chgData name="VIKRAM S" userId="97943d8af066bdd9" providerId="LiveId" clId="{C35BB39D-4691-4BE5-A679-A1C34A40BAAE}" dt="2025-08-06T05:40:33.922" v="39" actId="208"/>
          <ac:spMkLst>
            <pc:docMk/>
            <pc:sldMk cId="0" sldId="275"/>
            <ac:spMk id="5" creationId="{162514D4-EF53-2F9A-07A8-5B0C0F5C8440}"/>
          </ac:spMkLst>
        </pc:spChg>
        <pc:picChg chg="add mod">
          <ac:chgData name="VIKRAM S" userId="97943d8af066bdd9" providerId="LiveId" clId="{C35BB39D-4691-4BE5-A679-A1C34A40BAAE}" dt="2025-08-06T05:40:04.684" v="36" actId="1076"/>
          <ac:picMkLst>
            <pc:docMk/>
            <pc:sldMk cId="0" sldId="275"/>
            <ac:picMk id="4" creationId="{C8F55EC9-8BF7-BEA7-C512-F0872F16093C}"/>
          </ac:picMkLst>
        </pc:picChg>
        <pc:picChg chg="del mod">
          <ac:chgData name="VIKRAM S" userId="97943d8af066bdd9" providerId="LiveId" clId="{C35BB39D-4691-4BE5-A679-A1C34A40BAAE}" dt="2025-08-06T05:39:35.114" v="34" actId="478"/>
          <ac:picMkLst>
            <pc:docMk/>
            <pc:sldMk cId="0" sldId="275"/>
            <ac:picMk id="12291" creationId="{1FD60448-E7AD-79DC-7793-7A39C4CE054B}"/>
          </ac:picMkLst>
        </pc:picChg>
      </pc:sldChg>
      <pc:sldChg chg="modSp mod">
        <pc:chgData name="VIKRAM S" userId="97943d8af066bdd9" providerId="LiveId" clId="{C35BB39D-4691-4BE5-A679-A1C34A40BAAE}" dt="2025-08-06T05:04:33.391" v="8" actId="20577"/>
        <pc:sldMkLst>
          <pc:docMk/>
          <pc:sldMk cId="0" sldId="279"/>
        </pc:sldMkLst>
        <pc:spChg chg="mod">
          <ac:chgData name="VIKRAM S" userId="97943d8af066bdd9" providerId="LiveId" clId="{C35BB39D-4691-4BE5-A679-A1C34A40BAAE}" dt="2025-08-06T05:04:33.391" v="8" actId="20577"/>
          <ac:spMkLst>
            <pc:docMk/>
            <pc:sldMk cId="0" sldId="279"/>
            <ac:spMk id="16387" creationId="{EB7A2CB3-852C-456B-A6E9-F57E85D19F53}"/>
          </ac:spMkLst>
        </pc:spChg>
      </pc:sldChg>
      <pc:sldChg chg="modSp mod">
        <pc:chgData name="VIKRAM S" userId="97943d8af066bdd9" providerId="LiveId" clId="{C35BB39D-4691-4BE5-A679-A1C34A40BAAE}" dt="2025-08-06T05:05:10.485" v="32" actId="120"/>
        <pc:sldMkLst>
          <pc:docMk/>
          <pc:sldMk cId="0" sldId="281"/>
        </pc:sldMkLst>
        <pc:spChg chg="mod">
          <ac:chgData name="VIKRAM S" userId="97943d8af066bdd9" providerId="LiveId" clId="{C35BB39D-4691-4BE5-A679-A1C34A40BAAE}" dt="2025-08-06T05:05:10.485" v="32" actId="120"/>
          <ac:spMkLst>
            <pc:docMk/>
            <pc:sldMk cId="0" sldId="281"/>
            <ac:spMk id="18434" creationId="{CF9BE7CA-7018-17BA-C7C0-EF3E142A6C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E9E9C-B963-A236-43A8-5BDD4C79C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D7880-FDCC-1748-4905-74864DFB57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BA88988-DDB9-4483-92D1-4002751D83FB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81A920-71FE-6096-B02B-94263AAEB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D3E3D8C-0F09-C555-2C60-526CE9F65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D52B7-AC5C-8957-17CD-4B96119718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05A7-046D-765F-38A1-2139A81AC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4B54EE-3904-403B-84DD-4D5F02EB1C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9318A4-E307-618E-D874-B354B3F5AFB4}"/>
              </a:ext>
            </a:extLst>
          </p:cNvPr>
          <p:cNvSpPr/>
          <p:nvPr userDrawn="1"/>
        </p:nvSpPr>
        <p:spPr>
          <a:xfrm>
            <a:off x="0" y="0"/>
            <a:ext cx="1219200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42D53-282F-3A02-6B18-90CD8BAA3EB0}"/>
              </a:ext>
            </a:extLst>
          </p:cNvPr>
          <p:cNvSpPr/>
          <p:nvPr userDrawn="1"/>
        </p:nvSpPr>
        <p:spPr>
          <a:xfrm>
            <a:off x="0" y="6553200"/>
            <a:ext cx="12192000" cy="31432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MRCET | Department of CSE (Data Science) | Project Development (Phase-1) PPT| IV Year </a:t>
            </a:r>
            <a:r>
              <a:rPr lang="en-IN" dirty="0" err="1">
                <a:solidFill>
                  <a:schemeClr val="tx1"/>
                </a:solidFill>
              </a:rPr>
              <a:t>B.Tech</a:t>
            </a:r>
            <a:r>
              <a:rPr lang="en-IN" dirty="0">
                <a:solidFill>
                  <a:schemeClr val="tx1"/>
                </a:solidFill>
              </a:rPr>
              <a:t>-I Semester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196E94F3-6F12-235E-E643-2F39AFA38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14948-3BAD-4999-7AAE-F8F0FD7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4E4A0-E032-4363-8402-2D3EEF39F430}" type="datetimeFigureOut">
              <a:rPr lang="en-IN"/>
              <a:pPr>
                <a:defRPr/>
              </a:pPr>
              <a:t>06-08-2025</a:t>
            </a:fld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8BC2E5-FC7D-5842-D9B6-6248E8CA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4AA5812-3619-EBAB-9514-0C522B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D464F-E1F3-4C9B-867D-8B91C20E23E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5601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69E8-0302-6FC1-2776-6323C947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3D784-E6F4-4684-8045-205B90718033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A275-0EB4-4FC8-5C61-839E9280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E7CC1-4058-E924-1CD7-F4D7B359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BE390-2397-41C3-897E-6F1F96F8E03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3907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C80C-7F85-B3FF-6299-5BBAE6E7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FCFFC-4C8D-46C0-BB9D-D41152596067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914C-2ED6-85A9-A6EF-6EDD5F8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0ADB-0514-BCEB-F3F7-303E33A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C42F4-056E-45E1-89E8-2CB273EF7A9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085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0F02-4592-0D6C-3710-1673EF89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70FE0-BED6-45F1-A0B4-BE111FCEB0C7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60ED-5BD6-11ED-624B-AFF7E978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48BF-D1A2-531F-1ED9-5931573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769BB-3430-4351-8B61-12CC78C2313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3775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0C89-18CD-1C3F-6F64-02CF2D98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020BE-B46C-4F1F-892B-9B3A40E74171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D71F-4278-3589-C8FC-F30BF03E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9FE5-C95E-532B-6AB8-6542BA5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E4AC-A0F7-40B2-8D69-56B2F8E055D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4281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6C5437-BC87-F12D-970D-27F34FF8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F517-8A50-4A91-BC84-4D3888CF08FA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6F5619-1CC9-9681-A7C3-7EAFF9E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08273A-3D60-5936-FF36-CB9982A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973F5-649A-410B-B29A-DB063678B37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8024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9528BC-D3B4-1A14-58C8-A3905379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BFCD3-0B5D-43A0-A96B-D77D72E4CE90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F3A11B-927D-5138-7A93-CBDD1F07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0D4E50-6398-4346-D44A-08BAC50A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D1C3A-38A9-4394-9DB0-92015C47308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404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DC16202-BD2A-4AC8-DA55-52590F9D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71079-DDAC-4608-879F-B947DF99B6F7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211C4F-F6D5-8D15-FA61-CE25A5A8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62EAAC-445D-EA6A-6814-E231E8F4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8BF09-31E0-4D5F-A56D-297BCBFD114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309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A089F7-8FC0-79BC-7862-BE2D7F1C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8455-9A32-4A29-BAE2-8C7EB91AF250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BA08B6-D78F-9E54-1E5D-D762C524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DB70E9-F908-C5CA-2442-5053EA02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CDC2C-BF89-4B3C-AFFE-EEC4093301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430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A0BF79-D343-6BDD-11DE-4AEF972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98822-1999-4534-A2B2-13488BB6B249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2FB6F2-B060-C584-649D-A47D9BEB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8C67D1-A001-8462-3921-29263A1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0DB2F-07C3-4A1C-AC26-BAF1DFB547E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948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231758-4784-A1F2-BA93-7158C754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52585-3233-448F-B539-B150911DB8E5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A42FBE-C7B4-0A99-94D3-E7DD96F3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4B37F7-F8F3-4809-E1C8-0F7F5BD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BBE9-DBF0-45E4-93A7-AF58437B892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6193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42E779F-F01A-AB8C-DA8D-2C5CCB21E8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B88A11-4B8B-50DF-F95E-5CA79A9D2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2744-EF30-DDDA-EAC3-3FE9755B7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41909E-D693-421A-83C1-FE8717E9D0E4}" type="datetimeFigureOut">
              <a:rPr lang="en-IN"/>
              <a:pPr>
                <a:defRPr/>
              </a:pPr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E66C-AB33-84ED-9E47-EC24700A3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4B25-6B96-58BA-4A60-03EFB7872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44C9E1-A279-4EE6-BB53-778E68B5A45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CAED4-C364-9C0D-0A72-D33817B32CBD}"/>
              </a:ext>
            </a:extLst>
          </p:cNvPr>
          <p:cNvSpPr/>
          <p:nvPr userDrawn="1"/>
        </p:nvSpPr>
        <p:spPr>
          <a:xfrm>
            <a:off x="0" y="0"/>
            <a:ext cx="1219200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07823-8F5C-58F8-F2FD-C188620649CB}"/>
              </a:ext>
            </a:extLst>
          </p:cNvPr>
          <p:cNvSpPr/>
          <p:nvPr userDrawn="1"/>
        </p:nvSpPr>
        <p:spPr>
          <a:xfrm>
            <a:off x="0" y="6553200"/>
            <a:ext cx="12192000" cy="31432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MRCET | Department of CSE (Data Science) | Project Development (Phase-1) PPT| IV Year </a:t>
            </a:r>
            <a:r>
              <a:rPr lang="en-IN" dirty="0" err="1">
                <a:solidFill>
                  <a:schemeClr val="tx1"/>
                </a:solidFill>
              </a:rPr>
              <a:t>B.Tech</a:t>
            </a:r>
            <a:r>
              <a:rPr lang="en-IN" dirty="0">
                <a:solidFill>
                  <a:schemeClr val="tx1"/>
                </a:solidFill>
              </a:rPr>
              <a:t>-I Semester</a:t>
            </a:r>
          </a:p>
        </p:txBody>
      </p:sp>
      <p:pic>
        <p:nvPicPr>
          <p:cNvPr id="1033" name="Picture 8">
            <a:extLst>
              <a:ext uri="{FF2B5EF4-FFF2-40B4-BE49-F238E27FC236}">
                <a16:creationId xmlns:a16="http://schemas.microsoft.com/office/drawing/2014/main" id="{318EB204-7D11-CE8B-9136-B146D96EAFE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AE9F0F1-0394-DA3A-0D80-54854647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0" y="1212850"/>
            <a:ext cx="9144000" cy="703263"/>
          </a:xfrm>
        </p:spPr>
        <p:txBody>
          <a:bodyPr/>
          <a:lstStyle/>
          <a:p>
            <a:pPr eaLnBrk="1" hangingPunct="1">
              <a:defRPr/>
            </a:pPr>
            <a:r>
              <a:rPr lang="en-IN" altLang="en-US" sz="2800" b="1" dirty="0">
                <a:latin typeface="+mn-lt"/>
              </a:rPr>
              <a:t>A DATA SHARING PROTOCOL TO MINIMIZE THE PRIVACY RISKS OF CLOUD STORAGE IN BIG DATA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B6C18-340F-D94E-2B38-365ED3EB4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000" y="1985963"/>
            <a:ext cx="9144000" cy="16557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Team Members Details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IN" b="1" dirty="0"/>
              <a:t>NAGA</a:t>
            </a:r>
            <a:r>
              <a:rPr lang="en-IN" dirty="0"/>
              <a:t> </a:t>
            </a:r>
            <a:r>
              <a:rPr lang="en-IN" b="1" dirty="0"/>
              <a:t>VIKRAM</a:t>
            </a:r>
            <a:r>
              <a:rPr lang="en-IN" dirty="0"/>
              <a:t> 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b="1" dirty="0"/>
              <a:t>22N31A67G1</a:t>
            </a:r>
            <a:r>
              <a:rPr lang="en-IN" dirty="0"/>
              <a:t> 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IN" b="1" dirty="0"/>
              <a:t>S</a:t>
            </a:r>
            <a:r>
              <a:rPr lang="en-IN" dirty="0"/>
              <a:t> </a:t>
            </a:r>
            <a:r>
              <a:rPr lang="en-IN" b="1" dirty="0"/>
              <a:t>SNEHITHA</a:t>
            </a:r>
            <a:r>
              <a:rPr lang="en-IN" dirty="0"/>
              <a:t>      </a:t>
            </a:r>
            <a:r>
              <a:rPr lang="en-IN" b="1" dirty="0"/>
              <a:t>:</a:t>
            </a:r>
            <a:r>
              <a:rPr lang="en-IN" dirty="0"/>
              <a:t>  </a:t>
            </a:r>
            <a:r>
              <a:rPr lang="en-IN" b="1" dirty="0"/>
              <a:t>22N31A67F2</a:t>
            </a:r>
            <a:r>
              <a:rPr lang="en-IN" dirty="0"/>
              <a:t> 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IN" b="1" dirty="0"/>
              <a:t>S MAHENDRA   :  22N31A67E8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IV Year </a:t>
            </a:r>
            <a:r>
              <a:rPr lang="en-IN" dirty="0" err="1"/>
              <a:t>B.Tech</a:t>
            </a:r>
            <a:r>
              <a:rPr lang="en-IN" dirty="0"/>
              <a:t>-I Semester– CSE -DATA SCIENCE</a:t>
            </a:r>
          </a:p>
        </p:txBody>
      </p:sp>
      <p:sp>
        <p:nvSpPr>
          <p:cNvPr id="4100" name="Subtitle 2">
            <a:extLst>
              <a:ext uri="{FF2B5EF4-FFF2-40B4-BE49-F238E27FC236}">
                <a16:creationId xmlns:a16="http://schemas.microsoft.com/office/drawing/2014/main" id="{9C82C964-9475-4C14-ACC0-AF5D6B9A0038}"/>
              </a:ext>
            </a:extLst>
          </p:cNvPr>
          <p:cNvSpPr txBox="1">
            <a:spLocks/>
          </p:cNvSpPr>
          <p:nvPr/>
        </p:nvSpPr>
        <p:spPr bwMode="auto">
          <a:xfrm>
            <a:off x="1651000" y="4400550"/>
            <a:ext cx="91440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400" b="1" i="1" dirty="0"/>
              <a:t>Under the Guidance of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400" b="1" dirty="0"/>
              <a:t>Mr</a:t>
            </a:r>
            <a:r>
              <a:rPr lang="en-IN" altLang="en-US" sz="2400" dirty="0"/>
              <a:t> </a:t>
            </a:r>
            <a:r>
              <a:rPr lang="en-IN" altLang="en-US" sz="2400" b="1" dirty="0"/>
              <a:t>P</a:t>
            </a:r>
            <a:r>
              <a:rPr lang="en-IN" altLang="en-US" sz="2400" dirty="0"/>
              <a:t> </a:t>
            </a:r>
            <a:r>
              <a:rPr lang="en-IN" altLang="en-US" sz="2400" b="1" dirty="0"/>
              <a:t>VIJAY</a:t>
            </a:r>
            <a:r>
              <a:rPr lang="en-IN" altLang="en-US" sz="2400" dirty="0"/>
              <a:t> </a:t>
            </a:r>
            <a:r>
              <a:rPr lang="en-IN" altLang="en-US" sz="2400" b="1" dirty="0"/>
              <a:t>KUMAR</a:t>
            </a:r>
            <a:endParaRPr lang="en-IN" altLang="en-US" sz="2400" b="1" i="1" dirty="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400" b="1" dirty="0"/>
              <a:t>ASSISTANT</a:t>
            </a:r>
            <a:r>
              <a:rPr lang="en-IN" altLang="en-US" sz="2400" dirty="0"/>
              <a:t> </a:t>
            </a:r>
            <a:r>
              <a:rPr lang="en-IN" altLang="en-US" sz="2400" b="1" dirty="0"/>
              <a:t>PROFFESOR</a:t>
            </a:r>
            <a:r>
              <a:rPr lang="en-IN" altLang="en-US" sz="2400" dirty="0"/>
              <a:t> - </a:t>
            </a:r>
            <a:r>
              <a:rPr lang="en-IN" altLang="en-US" sz="2400" b="1" dirty="0"/>
              <a:t>ET</a:t>
            </a:r>
            <a:endParaRPr lang="en-IN" alt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3D37B5-1B3F-11CA-237D-50F6A9993853}"/>
              </a:ext>
            </a:extLst>
          </p:cNvPr>
          <p:cNvSpPr txBox="1">
            <a:spLocks/>
          </p:cNvSpPr>
          <p:nvPr/>
        </p:nvSpPr>
        <p:spPr bwMode="auto">
          <a:xfrm>
            <a:off x="1651000" y="241300"/>
            <a:ext cx="9144000" cy="584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IN" sz="2800" b="1" dirty="0">
                <a:solidFill>
                  <a:srgbClr val="C00000"/>
                </a:solidFill>
                <a:latin typeface="+mn-lt"/>
              </a:rPr>
              <a:t>IV Year </a:t>
            </a:r>
            <a:r>
              <a:rPr lang="en-IN" sz="2800" b="1" dirty="0" err="1">
                <a:solidFill>
                  <a:srgbClr val="C00000"/>
                </a:solidFill>
                <a:latin typeface="+mn-lt"/>
              </a:rPr>
              <a:t>B.Tech</a:t>
            </a:r>
            <a:r>
              <a:rPr lang="en-IN" sz="2800" b="1" dirty="0">
                <a:solidFill>
                  <a:srgbClr val="C00000"/>
                </a:solidFill>
                <a:latin typeface="+mn-lt"/>
              </a:rPr>
              <a:t> – Project Development (Phase-I)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7EE4E93-7844-65E3-FCDC-7400221CEEF9}"/>
              </a:ext>
            </a:extLst>
          </p:cNvPr>
          <p:cNvSpPr/>
          <p:nvPr/>
        </p:nvSpPr>
        <p:spPr>
          <a:xfrm>
            <a:off x="2271713" y="5956300"/>
            <a:ext cx="7902575" cy="4445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 dirty="0"/>
              <a:t>Department of CSE (Data Science)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8C9759B-EEB7-96DB-3D47-683E6643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/>
              <a:t>          </a:t>
            </a:r>
            <a:r>
              <a:rPr lang="en-IN" altLang="en-US" b="1">
                <a:solidFill>
                  <a:srgbClr val="FF0000"/>
                </a:solidFill>
              </a:rPr>
              <a:t>Technical</a:t>
            </a:r>
            <a:r>
              <a:rPr lang="en-IN" altLang="en-US"/>
              <a:t> </a:t>
            </a:r>
            <a:r>
              <a:rPr lang="en-IN" altLang="en-US" b="1">
                <a:solidFill>
                  <a:srgbClr val="FF0000"/>
                </a:solidFill>
              </a:rPr>
              <a:t>Requirements</a:t>
            </a:r>
            <a:br>
              <a:rPr lang="en-IN" altLang="en-US"/>
            </a:br>
            <a:r>
              <a:rPr lang="en-IN" altLang="en-US"/>
              <a:t>                  </a:t>
            </a:r>
            <a:r>
              <a:rPr lang="en-IN" altLang="en-US" b="1">
                <a:solidFill>
                  <a:srgbClr val="FF0000"/>
                </a:solidFill>
              </a:rPr>
              <a:t>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B931-B3DB-E7B9-82C1-383A1B317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   </a:t>
            </a:r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1C9722D-41DD-D06C-FD57-ADC5C47C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>
                <a:solidFill>
                  <a:srgbClr val="FF0000"/>
                </a:solidFill>
              </a:rPr>
              <a:t>Software</a:t>
            </a:r>
            <a:r>
              <a:rPr lang="en-IN" altLang="en-US"/>
              <a:t> </a:t>
            </a:r>
            <a:r>
              <a:rPr lang="en-IN" altLang="en-US" b="1">
                <a:solidFill>
                  <a:srgbClr val="FF0000"/>
                </a:solidFill>
              </a:rPr>
              <a:t>Requirements</a:t>
            </a:r>
            <a:r>
              <a:rPr lang="en-IN" altLang="en-US"/>
              <a:t> </a:t>
            </a:r>
            <a:r>
              <a:rPr lang="en-IN" altLang="en-US" b="1">
                <a:solidFill>
                  <a:srgbClr val="FF0000"/>
                </a:solidFill>
              </a:rPr>
              <a:t>Specification(SRS)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A1E0C61-AABF-26C1-5F0C-09078176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1800" b="1"/>
              <a:t>Operating</a:t>
            </a:r>
            <a:r>
              <a:rPr lang="en-IN" altLang="en-US" sz="1800"/>
              <a:t> </a:t>
            </a:r>
            <a:r>
              <a:rPr lang="en-IN" altLang="en-US" sz="1800" b="1"/>
              <a:t>System</a:t>
            </a:r>
            <a:r>
              <a:rPr lang="en-IN" altLang="en-US" sz="1800"/>
              <a:t>:</a:t>
            </a:r>
          </a:p>
          <a:p>
            <a:r>
              <a:rPr lang="en-IN" altLang="en-US" sz="1800"/>
              <a:t>Windows/Linux (Ubuntu/CentOS recommended for TA and CSP systems)</a:t>
            </a:r>
          </a:p>
          <a:p>
            <a:r>
              <a:rPr lang="en-IN" altLang="en-US" sz="1800" b="1"/>
              <a:t>Cryptographic</a:t>
            </a:r>
            <a:r>
              <a:rPr lang="en-IN" altLang="en-US" sz="1800"/>
              <a:t> </a:t>
            </a:r>
            <a:r>
              <a:rPr lang="en-IN" altLang="en-US" sz="1800" b="1"/>
              <a:t>Libraries</a:t>
            </a:r>
            <a:r>
              <a:rPr lang="en-IN" altLang="en-US" sz="1800"/>
              <a:t>:</a:t>
            </a:r>
          </a:p>
          <a:p>
            <a:r>
              <a:rPr lang="en-IN" altLang="en-US" sz="1800"/>
              <a:t>Support for CP-ABE (Ciphertext-Policy Attribute-Based Encryption)</a:t>
            </a:r>
          </a:p>
          <a:p>
            <a:r>
              <a:rPr lang="en-IN" altLang="en-US" sz="1800"/>
              <a:t>Libraries like OpenSSL, Charm Crypto, or similar for encryption schemes</a:t>
            </a:r>
          </a:p>
          <a:p>
            <a:r>
              <a:rPr lang="en-IN" altLang="en-US" sz="1800" b="1"/>
              <a:t>Programming</a:t>
            </a:r>
            <a:r>
              <a:rPr lang="en-IN" altLang="en-US" sz="1800"/>
              <a:t> </a:t>
            </a:r>
            <a:r>
              <a:rPr lang="en-IN" altLang="en-US" sz="1800" b="1"/>
              <a:t>Environments</a:t>
            </a:r>
            <a:r>
              <a:rPr lang="en-IN" altLang="en-US" sz="1800"/>
              <a:t>:</a:t>
            </a:r>
          </a:p>
          <a:p>
            <a:r>
              <a:rPr lang="en-IN" altLang="en-US" sz="1800"/>
              <a:t>Python/Java/C++ (for implementing ABE and cloud integration logic)</a:t>
            </a:r>
          </a:p>
          <a:p>
            <a:r>
              <a:rPr lang="en-IN" altLang="en-US" sz="1800" b="1"/>
              <a:t>Database</a:t>
            </a:r>
            <a:r>
              <a:rPr lang="en-IN" altLang="en-US" sz="1800"/>
              <a:t>:</a:t>
            </a:r>
          </a:p>
          <a:p>
            <a:r>
              <a:rPr lang="en-IN" altLang="en-US" sz="1800"/>
              <a:t>Relational or NoSQL database for metadata and user policy storage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B68052C-1588-F871-DC52-57FEABF4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>
                <a:solidFill>
                  <a:srgbClr val="FF0000"/>
                </a:solidFill>
              </a:rPr>
              <a:t>Hardware Requirement Specifications(HRS)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8A70-B4D9-1C51-58F8-C0F5F46B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IN" sz="1800" dirty="0"/>
          </a:p>
          <a:p>
            <a:pPr>
              <a:defRPr/>
            </a:pPr>
            <a:r>
              <a:rPr lang="en-IN" sz="1800" b="1" dirty="0"/>
              <a:t>Hardware</a:t>
            </a:r>
            <a:r>
              <a:rPr lang="en-IN" sz="1800" dirty="0"/>
              <a:t> </a:t>
            </a:r>
            <a:r>
              <a:rPr lang="en-IN" sz="1800" b="1" dirty="0"/>
              <a:t>Requirements</a:t>
            </a:r>
            <a:r>
              <a:rPr lang="en-IN" sz="1800" dirty="0"/>
              <a:t>:</a:t>
            </a:r>
          </a:p>
          <a:p>
            <a:pPr>
              <a:defRPr/>
            </a:pPr>
            <a:r>
              <a:rPr lang="en-IN" sz="1800" b="1" dirty="0"/>
              <a:t>Data</a:t>
            </a:r>
            <a:r>
              <a:rPr lang="en-IN" sz="1800" dirty="0"/>
              <a:t> </a:t>
            </a:r>
            <a:r>
              <a:rPr lang="en-IN" sz="1800" b="1" dirty="0"/>
              <a:t>Owner/User</a:t>
            </a:r>
            <a:r>
              <a:rPr lang="en-IN" sz="1800" dirty="0"/>
              <a:t> </a:t>
            </a:r>
            <a:r>
              <a:rPr lang="en-IN" sz="1800" b="1" dirty="0"/>
              <a:t>Devices</a:t>
            </a:r>
            <a:r>
              <a:rPr lang="en-IN" sz="1800" dirty="0"/>
              <a:t>:</a:t>
            </a:r>
          </a:p>
          <a:p>
            <a:pPr>
              <a:defRPr/>
            </a:pPr>
            <a:r>
              <a:rPr lang="en-IN" sz="1800" dirty="0"/>
              <a:t>Minimum: Dual-core CPU, 4GB RAM</a:t>
            </a:r>
          </a:p>
          <a:p>
            <a:pPr>
              <a:defRPr/>
            </a:pPr>
            <a:r>
              <a:rPr lang="en-IN" sz="1800" dirty="0"/>
              <a:t>Recommended: Quad-core CPU, 8GB+ RAM (for efficient encryption/decryption)</a:t>
            </a:r>
          </a:p>
          <a:p>
            <a:pPr>
              <a:defRPr/>
            </a:pPr>
            <a:endParaRPr lang="en-IN" sz="1800" dirty="0"/>
          </a:p>
          <a:p>
            <a:pPr>
              <a:defRPr/>
            </a:pPr>
            <a:r>
              <a:rPr lang="en-IN" sz="1800" b="1" dirty="0"/>
              <a:t>Cloud</a:t>
            </a:r>
            <a:r>
              <a:rPr lang="en-IN" sz="1800" dirty="0"/>
              <a:t> </a:t>
            </a:r>
            <a:r>
              <a:rPr lang="en-IN" sz="1800" b="1" dirty="0"/>
              <a:t>Infrastructure</a:t>
            </a:r>
            <a:r>
              <a:rPr lang="en-IN" sz="1800" dirty="0"/>
              <a:t>:</a:t>
            </a:r>
          </a:p>
          <a:p>
            <a:pPr>
              <a:defRPr/>
            </a:pPr>
            <a:r>
              <a:rPr lang="en-IN" sz="1800" dirty="0"/>
              <a:t>Distributed storage nodes with high availability.</a:t>
            </a:r>
          </a:p>
          <a:p>
            <a:pPr>
              <a:defRPr/>
            </a:pPr>
            <a:r>
              <a:rPr lang="en-IN" sz="1800" dirty="0"/>
              <a:t>Redundant data storage and load balancing capabilities.</a:t>
            </a:r>
          </a:p>
          <a:p>
            <a:pPr>
              <a:defRPr/>
            </a:pPr>
            <a:r>
              <a:rPr lang="en-IN" sz="1800" dirty="0"/>
              <a:t>Secure processing units if advanced computations on encrypted data are required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7E797C1-01CA-BFC8-F82A-80A99C9F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 dirty="0">
                <a:solidFill>
                  <a:srgbClr val="FF0000"/>
                </a:solidFill>
              </a:rPr>
              <a:t>Application Modules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B7A2CB3-852C-456B-A6E9-F57E85D1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Module 1: Cloud Provider</a:t>
            </a:r>
          </a:p>
          <a:p>
            <a:r>
              <a:rPr lang="en-IN" altLang="en-US" dirty="0"/>
              <a:t>Module 2: Data Owner</a:t>
            </a:r>
          </a:p>
          <a:p>
            <a:r>
              <a:rPr lang="en-IN" altLang="en-US" dirty="0"/>
              <a:t>Module 3 : The Group Members(USERS)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5977615-ACFB-F99E-C867-09BB578F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 dirty="0">
                <a:solidFill>
                  <a:srgbClr val="FF0000"/>
                </a:solidFill>
              </a:rPr>
              <a:t>DATA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BC44C6-C513-3361-E39F-5A3F1D4E4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754" y="1520825"/>
            <a:ext cx="2900892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292904-3EFB-CE58-5171-7E5DCD8718A1}"/>
              </a:ext>
            </a:extLst>
          </p:cNvPr>
          <p:cNvSpPr/>
          <p:nvPr/>
        </p:nvSpPr>
        <p:spPr>
          <a:xfrm>
            <a:off x="5924550" y="5505450"/>
            <a:ext cx="355600" cy="36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F9BE7CA-7018-17BA-C7C0-EF3E142A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FF0000"/>
                </a:solidFill>
              </a:rPr>
              <a:t>                      Use Case Diagram</a:t>
            </a:r>
          </a:p>
        </p:txBody>
      </p:sp>
      <p:pic>
        <p:nvPicPr>
          <p:cNvPr id="18435" name="Content Placeholder 4">
            <a:extLst>
              <a:ext uri="{FF2B5EF4-FFF2-40B4-BE49-F238E27FC236}">
                <a16:creationId xmlns:a16="http://schemas.microsoft.com/office/drawing/2014/main" id="{FF7628DD-FBC7-2466-1C14-07FC19B336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100" y="1825625"/>
            <a:ext cx="8813800" cy="4351338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1E2922-1398-CD95-5505-CAA92711B952}"/>
              </a:ext>
            </a:extLst>
          </p:cNvPr>
          <p:cNvSpPr/>
          <p:nvPr/>
        </p:nvSpPr>
        <p:spPr>
          <a:xfrm>
            <a:off x="1504950" y="1690688"/>
            <a:ext cx="873760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6E4E5B2-26C2-9760-2D5F-B09751EA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>
                <a:solidFill>
                  <a:srgbClr val="FF0000"/>
                </a:solidFill>
              </a:rPr>
              <a:t>Sequence Diagram</a:t>
            </a:r>
          </a:p>
        </p:txBody>
      </p:sp>
      <p:pic>
        <p:nvPicPr>
          <p:cNvPr id="19459" name="Content Placeholder 4">
            <a:extLst>
              <a:ext uri="{FF2B5EF4-FFF2-40B4-BE49-F238E27FC236}">
                <a16:creationId xmlns:a16="http://schemas.microsoft.com/office/drawing/2014/main" id="{52CA9F17-EAC6-0974-A49E-584A65EFD0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9413" y="1825625"/>
            <a:ext cx="8893175" cy="43513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9ABB874-9379-FF3B-F5A4-E82ACC36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325563"/>
          </a:xfrm>
        </p:spPr>
        <p:txBody>
          <a:bodyPr/>
          <a:lstStyle/>
          <a:p>
            <a:pPr eaLnBrk="1" hangingPunct="1"/>
            <a:r>
              <a:rPr lang="en-IN" altLang="en-US" b="1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E38E0EC-01AE-15A4-6BD3-5AC53EF7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265363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IN" altLang="en-US" b="1"/>
              <a:t>S NAGA</a:t>
            </a:r>
            <a:r>
              <a:rPr lang="en-IN" altLang="en-US"/>
              <a:t> </a:t>
            </a:r>
            <a:r>
              <a:rPr lang="en-IN" altLang="en-US" b="1"/>
              <a:t>VIKRAM</a:t>
            </a:r>
            <a:r>
              <a:rPr lang="en-IN" altLang="en-US"/>
              <a:t> </a:t>
            </a:r>
            <a:r>
              <a:rPr lang="en-IN" altLang="en-US" b="1"/>
              <a:t>:</a:t>
            </a:r>
            <a:r>
              <a:rPr lang="en-IN" altLang="en-US"/>
              <a:t> </a:t>
            </a:r>
            <a:r>
              <a:rPr lang="en-IN" altLang="en-US" b="1"/>
              <a:t>22N31A67G1</a:t>
            </a:r>
            <a:r>
              <a:rPr lang="en-IN" altLang="en-US"/>
              <a:t> 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IN" altLang="en-US" b="1"/>
              <a:t>S</a:t>
            </a:r>
            <a:r>
              <a:rPr lang="en-IN" altLang="en-US"/>
              <a:t> </a:t>
            </a:r>
            <a:r>
              <a:rPr lang="en-IN" altLang="en-US" b="1"/>
              <a:t>SNEHITHA</a:t>
            </a:r>
            <a:r>
              <a:rPr lang="en-IN" altLang="en-US"/>
              <a:t>          </a:t>
            </a:r>
            <a:r>
              <a:rPr lang="en-IN" altLang="en-US" b="1"/>
              <a:t>:</a:t>
            </a:r>
            <a:r>
              <a:rPr lang="en-IN" altLang="en-US"/>
              <a:t>  </a:t>
            </a:r>
            <a:r>
              <a:rPr lang="en-IN" altLang="en-US" b="1"/>
              <a:t>22N31A67F2</a:t>
            </a:r>
            <a:r>
              <a:rPr lang="en-IN" altLang="en-US"/>
              <a:t> 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IN" altLang="en-US" b="1"/>
              <a:t>S MAHENDRA      :  22N31A67E8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CF4-4FBB-7A60-793E-52188480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600"/>
            <a:ext cx="10515600" cy="598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B7AD5945-34BC-711B-CF92-16999988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eaLnBrk="1" hangingPunct="1"/>
            <a:r>
              <a:rPr lang="en-IN" altLang="en-US" sz="2400"/>
              <a:t>Abstract</a:t>
            </a:r>
          </a:p>
          <a:p>
            <a:pPr eaLnBrk="1" hangingPunct="1"/>
            <a:r>
              <a:rPr lang="en-IN" altLang="en-US" sz="2400"/>
              <a:t>Introduction</a:t>
            </a:r>
          </a:p>
          <a:p>
            <a:pPr eaLnBrk="1" hangingPunct="1"/>
            <a:r>
              <a:rPr lang="en-IN" altLang="en-US" sz="2400"/>
              <a:t>Existing System</a:t>
            </a:r>
          </a:p>
          <a:p>
            <a:pPr eaLnBrk="1" hangingPunct="1"/>
            <a:r>
              <a:rPr lang="en-IN" altLang="en-US" sz="2400"/>
              <a:t>Proposed System</a:t>
            </a:r>
          </a:p>
          <a:p>
            <a:pPr eaLnBrk="1" hangingPunct="1"/>
            <a:r>
              <a:rPr lang="en-IN" altLang="en-US" sz="2400"/>
              <a:t>Difference between Existing and Proposed</a:t>
            </a:r>
          </a:p>
          <a:p>
            <a:pPr eaLnBrk="1" hangingPunct="1"/>
            <a:r>
              <a:rPr lang="en-IN" altLang="en-US" sz="2400"/>
              <a:t>Architectural Diagram</a:t>
            </a:r>
          </a:p>
          <a:p>
            <a:pPr eaLnBrk="1" hangingPunct="1"/>
            <a:r>
              <a:rPr lang="en-IN" altLang="en-US" sz="2400"/>
              <a:t>Technical Requirements Specification</a:t>
            </a:r>
          </a:p>
          <a:p>
            <a:pPr eaLnBrk="1" hangingPunct="1"/>
            <a:r>
              <a:rPr lang="en-IN" altLang="en-US" sz="2400"/>
              <a:t>Application module</a:t>
            </a:r>
          </a:p>
          <a:p>
            <a:pPr eaLnBrk="1" hangingPunct="1"/>
            <a:r>
              <a:rPr lang="en-IN" altLang="en-US" sz="2400"/>
              <a:t>UML Diagrams.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3731-A44C-86D2-45BD-5FF00F08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600"/>
            <a:ext cx="10515600" cy="598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Abstract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E346C67-F6AA-169A-ED92-09E784C8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3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alibri (Body)"/>
                <a:cs typeface="Times New Roman" panose="02020603050405020304" pitchFamily="18" charset="0"/>
              </a:rPr>
              <a:t>A cloud-based big data sharing system utilizes a storage facility from a cloud service provider</a:t>
            </a:r>
            <a:r>
              <a:rPr lang="en-IN" altLang="en-US" sz="240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Calibri (Body)"/>
                <a:cs typeface="Times New Roman" panose="02020603050405020304" pitchFamily="18" charset="0"/>
              </a:rPr>
              <a:t>to share data with legitimate users. In contrast to traditional solutions, cloud provider stores the shared data</a:t>
            </a:r>
            <a:r>
              <a:rPr lang="en-IN" altLang="en-US" sz="240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Calibri (Body)"/>
                <a:cs typeface="Times New Roman" panose="02020603050405020304" pitchFamily="18" charset="0"/>
              </a:rPr>
              <a:t>in the large data centers outside the trust domain of the data owner, which may trigger the problem of data</a:t>
            </a:r>
            <a:r>
              <a:rPr lang="en-IN" altLang="en-US" sz="240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Calibri (Body)"/>
                <a:cs typeface="Times New Roman" panose="02020603050405020304" pitchFamily="18" charset="0"/>
              </a:rPr>
              <a:t>confidentiality. This paper proposes a secret sharing group key management protocol (SSGK) to protect the</a:t>
            </a:r>
            <a:r>
              <a:rPr lang="en-IN" altLang="en-US" sz="240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Calibri (Body)"/>
                <a:cs typeface="Times New Roman" panose="02020603050405020304" pitchFamily="18" charset="0"/>
              </a:rPr>
              <a:t>communication process and shared data from unauthorized access. Different from the prior works, a group</a:t>
            </a:r>
            <a:r>
              <a:rPr lang="en-IN" altLang="en-US" sz="240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Calibri (Body)"/>
                <a:cs typeface="Times New Roman" panose="02020603050405020304" pitchFamily="18" charset="0"/>
              </a:rPr>
              <a:t>key is used to encrypt the shared data and a secret sharing scheme is used to distribute the group key in</a:t>
            </a:r>
            <a:r>
              <a:rPr lang="en-IN" altLang="en-US" sz="240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Calibri (Body)"/>
                <a:cs typeface="Times New Roman" panose="02020603050405020304" pitchFamily="18" charset="0"/>
              </a:rPr>
              <a:t>SSGK. The extensive security and performance analyses indicate that our protocol highly minimizes the</a:t>
            </a:r>
            <a:r>
              <a:rPr lang="en-IN" altLang="en-US" sz="240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Calibri (Body)"/>
                <a:cs typeface="Times New Roman" panose="02020603050405020304" pitchFamily="18" charset="0"/>
              </a:rPr>
              <a:t>security and privacy risks of sharing data in cloud storage and saves about 12% of storage space.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5284-589E-F0AE-97BC-35FF7130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492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70DA13F-FE22-4452-8B45-1AD53BC9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88"/>
            <a:ext cx="10515600" cy="5070475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Explosion of data generated from various sources like </a:t>
            </a:r>
            <a:r>
              <a:rPr lang="en-US" altLang="en-US" sz="1800" dirty="0" err="1">
                <a:latin typeface="Calibri (Body)"/>
                <a:cs typeface="Times New Roman" panose="02020603050405020304" pitchFamily="18" charset="0"/>
              </a:rPr>
              <a:t>IoT</a:t>
            </a: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, social media, sensors, and enterprise systems.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Cloud storage is widely adopted to handle this massive data due to scalability and cost-effectiveness.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Security breaches and data leaks are major concerns.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Users often lose control over their data once it's uploaded to the cloud.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Traditional encryption methods are not sufficient for dynamic data sharing scenarios.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Ensures that only authorized users can access the data.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Protects data from malicious insiders, hackers, and cloud service providers.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Balances privacy, performance, and usability.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N" altLang="en-US" sz="1600" dirty="0">
              <a:latin typeface="Calibri (Body)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7BDC2C8-37A6-70AA-0AF2-7CA45241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eaLnBrk="1" hangingPunct="1"/>
            <a:r>
              <a:rPr lang="en-IN" altLang="en-US" b="1">
                <a:solidFill>
                  <a:srgbClr val="FF0000"/>
                </a:solidFill>
              </a:rPr>
              <a:t>Existing System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3287602-210E-4862-2A74-A243136A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Current systems use methods like: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Attribute-Based Encryption (ABE) – allows specific users to access data based on rules.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Central authorities – one trusted center gives out keys to users.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But these have problems: If the central authority is hacked or fails, everything is at risk.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alibri (Body)"/>
                <a:cs typeface="Times New Roman" panose="02020603050405020304" pitchFamily="18" charset="0"/>
              </a:rPr>
              <a:t>DISADVANTAGES</a:t>
            </a: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There’s no group sharing system.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Some methods are slow and use too much storage.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Weak security allows hackers to guess user details.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FB4A8E4-F927-8BBB-C74B-FEF2C11D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eaLnBrk="1" hangingPunct="1"/>
            <a:r>
              <a:rPr lang="en-IN" altLang="en-US" b="1">
                <a:solidFill>
                  <a:srgbClr val="FF0000"/>
                </a:solidFill>
              </a:rPr>
              <a:t>Proposed System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20484E7-3739-F1C6-CE1E-23BF7864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In the proposed system, we use a method called SSGK (Secret Sharing Group Key protocol).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This system improves cloud data sharing without depending on any trusted third party (like a central server or admin).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The data owner encrypts the file using a group key.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Instead of giving the full key to anyone, the group key is split into several secret parts. These parts are given to selected users (group members).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To unlock (decrypt) the data, a minimum number of users must combine their secret parts. Also, the system verifies each part to make sure no one gives fake information.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Calibri (Body)"/>
                <a:cs typeface="Times New Roman" panose="02020603050405020304" pitchFamily="18" charset="0"/>
              </a:rPr>
              <a:t>Main</a:t>
            </a: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Calibri (Body)"/>
                <a:cs typeface="Times New Roman" panose="02020603050405020304" pitchFamily="18" charset="0"/>
              </a:rPr>
              <a:t>Benefits</a:t>
            </a: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 : Only the data owner controls the key, not any third party.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Enhanced security.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N" altLang="en-US" sz="2000" dirty="0">
              <a:latin typeface="Calibri (Body)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A1C1A63-E23F-94B8-12ED-26DBE3B9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eaLnBrk="1" hangingPunct="1"/>
            <a:r>
              <a:rPr lang="en-IN" altLang="en-US" b="1">
                <a:solidFill>
                  <a:srgbClr val="FF0000"/>
                </a:solidFill>
              </a:rPr>
              <a:t>Existing </a:t>
            </a:r>
            <a:r>
              <a:rPr lang="en-IN" altLang="en-US" b="1">
                <a:solidFill>
                  <a:srgbClr val="002060"/>
                </a:solidFill>
              </a:rPr>
              <a:t>&lt;vs&gt; </a:t>
            </a:r>
            <a:r>
              <a:rPr lang="en-IN" altLang="en-US" b="1">
                <a:solidFill>
                  <a:srgbClr val="FF0000"/>
                </a:solidFill>
              </a:rPr>
              <a:t>Proposed System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8378183-A9D6-9735-ACB0-83B70EC580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43000"/>
          <a:ext cx="10515600" cy="512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Calibri Light (Headings)"/>
                        </a:rPr>
                        <a:t>Existing System</a:t>
                      </a:r>
                      <a:endParaRPr lang="en-IN" sz="1800" b="0" dirty="0">
                        <a:solidFill>
                          <a:srgbClr val="FF0000"/>
                        </a:solidFill>
                        <a:latin typeface="Calibri Light (Headings)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Calibri Light (Headings)"/>
                        </a:rPr>
                        <a:t>Proposed System</a:t>
                      </a:r>
                      <a:endParaRPr lang="en-IN" sz="1800" b="0" dirty="0">
                        <a:solidFill>
                          <a:srgbClr val="FF0000"/>
                        </a:solidFill>
                        <a:latin typeface="Calibri Light (Headings)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20">
                <a:tc>
                  <a:txBody>
                    <a:bodyPr/>
                    <a:lstStyle/>
                    <a:p>
                      <a:r>
                        <a:rPr lang="en-US" sz="1800" b="0" dirty="0"/>
                        <a:t>Relies on central authority for key generation and management.</a:t>
                      </a:r>
                      <a:endParaRPr lang="en-IN" sz="1800" b="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 central authority involved. Key management is handled by the data owner using Secret Sharing.</a:t>
                      </a:r>
                      <a:endParaRPr lang="en-IN" sz="1800" b="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57">
                <a:tc>
                  <a:txBody>
                    <a:bodyPr/>
                    <a:lstStyle/>
                    <a:p>
                      <a:r>
                        <a:rPr lang="en-US" sz="1800" b="0" dirty="0"/>
                        <a:t>Full decryption key is issued to each authorized user.</a:t>
                      </a:r>
                      <a:endParaRPr lang="en-IN" sz="1800" b="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Key is split into secret parts; only when a minimum number of users collaborate can the data be decrypted.</a:t>
                      </a:r>
                      <a:endParaRPr lang="en-IN" sz="1800" b="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0">
                <a:tc>
                  <a:txBody>
                    <a:bodyPr/>
                    <a:lstStyle/>
                    <a:p>
                      <a:r>
                        <a:rPr lang="en-US" sz="1800" b="0" dirty="0"/>
                        <a:t>No built-in group sharing mechanism.</a:t>
                      </a:r>
                      <a:endParaRPr lang="en-IN" sz="1800" b="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Supports group data sharing, allowing collaboration among trusted members.</a:t>
                      </a:r>
                      <a:endParaRPr lang="en-IN" sz="1800" b="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0">
                <a:tc>
                  <a:txBody>
                    <a:bodyPr/>
                    <a:lstStyle/>
                    <a:p>
                      <a:r>
                        <a:rPr lang="en-US" sz="1800" b="0" dirty="0"/>
                        <a:t>Vulnerable to central authority compromise (single point of failure).</a:t>
                      </a:r>
                      <a:endParaRPr lang="en-IN" sz="1800" b="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Decentralized control significantly reduces risk of compromise.</a:t>
                      </a:r>
                      <a:endParaRPr lang="en-IN" sz="1800" b="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0">
                <a:tc>
                  <a:txBody>
                    <a:bodyPr/>
                    <a:lstStyle/>
                    <a:p>
                      <a:r>
                        <a:rPr lang="en-US" sz="1800" b="0" dirty="0"/>
                        <a:t>Some methods are slow and consume more storage due to complex encryption.</a:t>
                      </a:r>
                      <a:endParaRPr lang="en-IN" sz="1800" b="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Efficient in terms of speed and storage due to optimized secret sharing and verification.</a:t>
                      </a:r>
                      <a:endParaRPr lang="en-IN" sz="1800" b="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0">
                <a:tc>
                  <a:txBody>
                    <a:bodyPr/>
                    <a:lstStyle/>
                    <a:p>
                      <a:r>
                        <a:rPr lang="en-US" sz="1800" b="0" dirty="0"/>
                        <a:t>Often lacks strong verification of user-provided keys.</a:t>
                      </a:r>
                      <a:endParaRPr lang="en-IN" sz="1800" b="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Uses verification to detect and reject fake or incorrect key shares.</a:t>
                      </a:r>
                      <a:endParaRPr lang="en-IN" sz="1800" b="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20">
                <a:tc>
                  <a:txBody>
                    <a:bodyPr/>
                    <a:lstStyle/>
                    <a:p>
                      <a:r>
                        <a:rPr lang="en-US" sz="1800" b="0" dirty="0"/>
                        <a:t>Data control is partially in the hands of central authorities.</a:t>
                      </a:r>
                      <a:endParaRPr lang="en-IN" sz="1800" b="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Full control of encryption and key distribution stays with the data owner.</a:t>
                      </a:r>
                      <a:endParaRPr lang="en-IN" sz="1800" b="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D867183-D58E-1560-620D-245F7BE3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>
                <a:solidFill>
                  <a:srgbClr val="FF0000"/>
                </a:solidFill>
              </a:rPr>
              <a:t>         Architecture Diagram </a:t>
            </a:r>
            <a:br>
              <a:rPr lang="en-IN" altLang="en-US" b="1">
                <a:solidFill>
                  <a:srgbClr val="FF0000"/>
                </a:solidFill>
              </a:rPr>
            </a:br>
            <a:r>
              <a:rPr lang="en-IN" altLang="en-US" b="1">
                <a:solidFill>
                  <a:srgbClr val="FF0000"/>
                </a:solidFill>
              </a:rPr>
              <a:t>                        or</a:t>
            </a:r>
            <a:br>
              <a:rPr lang="en-IN" altLang="en-US" b="1">
                <a:solidFill>
                  <a:srgbClr val="FF0000"/>
                </a:solidFill>
              </a:rPr>
            </a:br>
            <a:r>
              <a:rPr lang="en-IN" altLang="en-US" b="1">
                <a:solidFill>
                  <a:srgbClr val="FF0000"/>
                </a:solidFill>
              </a:rPr>
              <a:t>            System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C5434-1034-8B7E-36F6-52CFB70F5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IN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0DCF577-7D36-BE7F-4D6D-105A5942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FF0000"/>
                </a:solidFill>
              </a:rPr>
              <a:t>System</a:t>
            </a:r>
            <a:r>
              <a:rPr lang="en-IN" altLang="en-US"/>
              <a:t> </a:t>
            </a:r>
            <a:r>
              <a:rPr lang="en-IN" altLang="en-US" b="1">
                <a:solidFill>
                  <a:srgbClr val="FF0000"/>
                </a:solidFill>
              </a:rPr>
              <a:t>Architecture</a:t>
            </a:r>
            <a:r>
              <a:rPr lang="en-IN" altLang="en-US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55EC9-8BF7-BEA7-C512-F0872F160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46" y="1501775"/>
            <a:ext cx="5672707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2514D4-EF53-2F9A-07A8-5B0C0F5C8440}"/>
              </a:ext>
            </a:extLst>
          </p:cNvPr>
          <p:cNvSpPr/>
          <p:nvPr/>
        </p:nvSpPr>
        <p:spPr>
          <a:xfrm>
            <a:off x="3390900" y="1384300"/>
            <a:ext cx="227965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944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Calibri Light (Headings)</vt:lpstr>
      <vt:lpstr>Office Theme</vt:lpstr>
      <vt:lpstr>A DATA SHARING PROTOCOL TO MINIMIZE THE PRIVACY RISKS OF CLOUD STORAGE IN BIG DATA ERA</vt:lpstr>
      <vt:lpstr>Outline</vt:lpstr>
      <vt:lpstr>Abstract</vt:lpstr>
      <vt:lpstr>Introduction</vt:lpstr>
      <vt:lpstr>Existing System</vt:lpstr>
      <vt:lpstr>Proposed System</vt:lpstr>
      <vt:lpstr>Existing &lt;vs&gt; Proposed System</vt:lpstr>
      <vt:lpstr>         Architecture Diagram                          or             System Diagram</vt:lpstr>
      <vt:lpstr>System Architecture:</vt:lpstr>
      <vt:lpstr>          Technical Requirements                   Specifications</vt:lpstr>
      <vt:lpstr>Software Requirements Specification(SRS)</vt:lpstr>
      <vt:lpstr>Hardware Requirement Specifications(HRS)</vt:lpstr>
      <vt:lpstr>Application Modules</vt:lpstr>
      <vt:lpstr>DATA FLOW</vt:lpstr>
      <vt:lpstr>                      Use Case Diagram</vt:lpstr>
      <vt:lpstr>Sequence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V Kamal</dc:creator>
  <cp:lastModifiedBy>VIKRAM S</cp:lastModifiedBy>
  <cp:revision>32</cp:revision>
  <dcterms:created xsi:type="dcterms:W3CDTF">2022-09-15T14:17:52Z</dcterms:created>
  <dcterms:modified xsi:type="dcterms:W3CDTF">2025-08-06T05:40:35Z</dcterms:modified>
</cp:coreProperties>
</file>