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DM Serif Display" charset="1" panose="00000000000000000000"/>
      <p:regular r:id="rId14"/>
    </p:embeddedFont>
    <p:embeddedFont>
      <p:font typeface="DM Serif Display Italics" charset="1" panose="000000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96859" y="3192322"/>
            <a:ext cx="1927165" cy="1459973"/>
          </a:xfrm>
          <a:custGeom>
            <a:avLst/>
            <a:gdLst/>
            <a:ahLst/>
            <a:cxnLst/>
            <a:rect r="r" b="b" t="t" l="l"/>
            <a:pathLst>
              <a:path h="1459973" w="1927165">
                <a:moveTo>
                  <a:pt x="0" y="0"/>
                </a:moveTo>
                <a:lnTo>
                  <a:pt x="1927165" y="0"/>
                </a:lnTo>
                <a:lnTo>
                  <a:pt x="1927165" y="1459973"/>
                </a:lnTo>
                <a:lnTo>
                  <a:pt x="0" y="1459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24271" y="6021841"/>
            <a:ext cx="5763729" cy="4265159"/>
          </a:xfrm>
          <a:custGeom>
            <a:avLst/>
            <a:gdLst/>
            <a:ahLst/>
            <a:cxnLst/>
            <a:rect r="r" b="b" t="t" l="l"/>
            <a:pathLst>
              <a:path h="4265159" w="5763729">
                <a:moveTo>
                  <a:pt x="0" y="0"/>
                </a:moveTo>
                <a:lnTo>
                  <a:pt x="5763729" y="0"/>
                </a:lnTo>
                <a:lnTo>
                  <a:pt x="5763729" y="4265159"/>
                </a:lnTo>
                <a:lnTo>
                  <a:pt x="0" y="4265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880" y="189960"/>
            <a:ext cx="3245273" cy="3245273"/>
          </a:xfrm>
          <a:custGeom>
            <a:avLst/>
            <a:gdLst/>
            <a:ahLst/>
            <a:cxnLst/>
            <a:rect r="r" b="b" t="t" l="l"/>
            <a:pathLst>
              <a:path h="3245273" w="3245273">
                <a:moveTo>
                  <a:pt x="0" y="0"/>
                </a:moveTo>
                <a:lnTo>
                  <a:pt x="3245273" y="0"/>
                </a:lnTo>
                <a:lnTo>
                  <a:pt x="3245273" y="3245273"/>
                </a:lnTo>
                <a:lnTo>
                  <a:pt x="0" y="32452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29408" y="146295"/>
            <a:ext cx="6858592" cy="2554822"/>
          </a:xfrm>
          <a:custGeom>
            <a:avLst/>
            <a:gdLst/>
            <a:ahLst/>
            <a:cxnLst/>
            <a:rect r="r" b="b" t="t" l="l"/>
            <a:pathLst>
              <a:path h="2554822" w="6858592">
                <a:moveTo>
                  <a:pt x="0" y="0"/>
                </a:moveTo>
                <a:lnTo>
                  <a:pt x="6858592" y="0"/>
                </a:lnTo>
                <a:lnTo>
                  <a:pt x="6858592" y="2554822"/>
                </a:lnTo>
                <a:lnTo>
                  <a:pt x="0" y="2554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471" r="0" b="-14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05661" y="3195604"/>
            <a:ext cx="8654781" cy="1558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35"/>
              </a:lnSpc>
            </a:pPr>
            <a:r>
              <a:rPr lang="en-US" sz="10941">
                <a:solidFill>
                  <a:srgbClr val="000000"/>
                </a:solidFill>
                <a:latin typeface="DM Serif Display"/>
              </a:rPr>
              <a:t>Pariksha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36556" y="5408431"/>
            <a:ext cx="979299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737373"/>
                </a:solidFill>
                <a:latin typeface="Canva Sans"/>
              </a:rPr>
              <a:t>Enhancing Knowledge Through Daily Quizzes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660016"/>
            <a:ext cx="6282877" cy="501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</a:pPr>
            <a:r>
              <a:rPr lang="en-US" sz="4007">
                <a:solidFill>
                  <a:srgbClr val="000000"/>
                </a:solidFill>
                <a:latin typeface="Canva Sans Bold"/>
              </a:rPr>
              <a:t>Submitted By: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4350"/>
              </a:lnSpc>
            </a:pPr>
            <a:r>
              <a:rPr lang="en-US" sz="3107">
                <a:solidFill>
                  <a:srgbClr val="CDCCCC"/>
                </a:solidFill>
                <a:latin typeface="Canva Sans Bold"/>
              </a:rPr>
              <a:t>Vikram singh(230941220211)</a:t>
            </a:r>
          </a:p>
          <a:p>
            <a:pPr algn="ctr">
              <a:lnSpc>
                <a:spcPts val="4350"/>
              </a:lnSpc>
            </a:pPr>
            <a:r>
              <a:rPr lang="en-US" sz="3107">
                <a:solidFill>
                  <a:srgbClr val="CDCCCC"/>
                </a:solidFill>
                <a:latin typeface="Canva Sans Bold"/>
              </a:rPr>
              <a:t>Akash Pawar(230941220010)</a:t>
            </a:r>
          </a:p>
          <a:p>
            <a:pPr algn="ctr">
              <a:lnSpc>
                <a:spcPts val="4350"/>
              </a:lnSpc>
            </a:pPr>
          </a:p>
          <a:p>
            <a:pPr algn="ctr">
              <a:lnSpc>
                <a:spcPts val="4350"/>
              </a:lnSpc>
            </a:pP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46758" y="2113756"/>
            <a:ext cx="8594483" cy="6059488"/>
          </a:xfrm>
          <a:custGeom>
            <a:avLst/>
            <a:gdLst/>
            <a:ahLst/>
            <a:cxnLst/>
            <a:rect r="r" b="b" t="t" l="l"/>
            <a:pathLst>
              <a:path h="6059488" w="8594483">
                <a:moveTo>
                  <a:pt x="0" y="0"/>
                </a:moveTo>
                <a:lnTo>
                  <a:pt x="8594484" y="0"/>
                </a:lnTo>
                <a:lnTo>
                  <a:pt x="8594484" y="6059488"/>
                </a:lnTo>
                <a:lnTo>
                  <a:pt x="0" y="6059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3057" y="2238639"/>
            <a:ext cx="4685981" cy="6183743"/>
          </a:xfrm>
          <a:custGeom>
            <a:avLst/>
            <a:gdLst/>
            <a:ahLst/>
            <a:cxnLst/>
            <a:rect r="r" b="b" t="t" l="l"/>
            <a:pathLst>
              <a:path h="6183743" w="4685981">
                <a:moveTo>
                  <a:pt x="0" y="0"/>
                </a:moveTo>
                <a:lnTo>
                  <a:pt x="4685981" y="0"/>
                </a:lnTo>
                <a:lnTo>
                  <a:pt x="4685981" y="6183743"/>
                </a:lnTo>
                <a:lnTo>
                  <a:pt x="0" y="618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55924" y="2425650"/>
            <a:ext cx="8162327" cy="5809722"/>
          </a:xfrm>
          <a:custGeom>
            <a:avLst/>
            <a:gdLst/>
            <a:ahLst/>
            <a:cxnLst/>
            <a:rect r="r" b="b" t="t" l="l"/>
            <a:pathLst>
              <a:path h="5809722" w="8162327">
                <a:moveTo>
                  <a:pt x="0" y="0"/>
                </a:moveTo>
                <a:lnTo>
                  <a:pt x="8162327" y="0"/>
                </a:lnTo>
                <a:lnTo>
                  <a:pt x="8162327" y="5809721"/>
                </a:lnTo>
                <a:lnTo>
                  <a:pt x="0" y="5809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39384"/>
            <a:ext cx="8115300" cy="104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38"/>
              </a:lnSpc>
            </a:pPr>
            <a:r>
              <a:rPr lang="en-US" sz="7307">
                <a:solidFill>
                  <a:srgbClr val="000000"/>
                </a:solidFill>
                <a:latin typeface="DM Serif Display"/>
              </a:rPr>
              <a:t>UI Screen Shots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5963" y="2186431"/>
            <a:ext cx="13436073" cy="5914139"/>
          </a:xfrm>
          <a:custGeom>
            <a:avLst/>
            <a:gdLst/>
            <a:ahLst/>
            <a:cxnLst/>
            <a:rect r="r" b="b" t="t" l="l"/>
            <a:pathLst>
              <a:path h="5914139" w="13436073">
                <a:moveTo>
                  <a:pt x="0" y="0"/>
                </a:moveTo>
                <a:lnTo>
                  <a:pt x="13436074" y="0"/>
                </a:lnTo>
                <a:lnTo>
                  <a:pt x="13436074" y="5914138"/>
                </a:lnTo>
                <a:lnTo>
                  <a:pt x="0" y="591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5963" y="2062482"/>
            <a:ext cx="13436073" cy="6162037"/>
          </a:xfrm>
          <a:custGeom>
            <a:avLst/>
            <a:gdLst/>
            <a:ahLst/>
            <a:cxnLst/>
            <a:rect r="r" b="b" t="t" l="l"/>
            <a:pathLst>
              <a:path h="6162037" w="13436073">
                <a:moveTo>
                  <a:pt x="0" y="0"/>
                </a:moveTo>
                <a:lnTo>
                  <a:pt x="13436074" y="0"/>
                </a:lnTo>
                <a:lnTo>
                  <a:pt x="13436074" y="6162036"/>
                </a:lnTo>
                <a:lnTo>
                  <a:pt x="0" y="6162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81815" y="3107050"/>
            <a:ext cx="10135815" cy="5875027"/>
          </a:xfrm>
          <a:custGeom>
            <a:avLst/>
            <a:gdLst/>
            <a:ahLst/>
            <a:cxnLst/>
            <a:rect r="r" b="b" t="t" l="l"/>
            <a:pathLst>
              <a:path h="5875027" w="10135815">
                <a:moveTo>
                  <a:pt x="0" y="0"/>
                </a:moveTo>
                <a:lnTo>
                  <a:pt x="10135815" y="0"/>
                </a:lnTo>
                <a:lnTo>
                  <a:pt x="10135815" y="5875028"/>
                </a:lnTo>
                <a:lnTo>
                  <a:pt x="0" y="5875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074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8168" y="1329055"/>
            <a:ext cx="6475447" cy="5268388"/>
          </a:xfrm>
          <a:custGeom>
            <a:avLst/>
            <a:gdLst/>
            <a:ahLst/>
            <a:cxnLst/>
            <a:rect r="r" b="b" t="t" l="l"/>
            <a:pathLst>
              <a:path h="5268388" w="6475447">
                <a:moveTo>
                  <a:pt x="0" y="0"/>
                </a:moveTo>
                <a:lnTo>
                  <a:pt x="6475447" y="0"/>
                </a:lnTo>
                <a:lnTo>
                  <a:pt x="6475447" y="5268388"/>
                </a:lnTo>
                <a:lnTo>
                  <a:pt x="0" y="5268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175" t="-1672" r="-5218" b="-1672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0421" y="3066068"/>
            <a:ext cx="5264321" cy="5281194"/>
          </a:xfrm>
          <a:custGeom>
            <a:avLst/>
            <a:gdLst/>
            <a:ahLst/>
            <a:cxnLst/>
            <a:rect r="r" b="b" t="t" l="l"/>
            <a:pathLst>
              <a:path h="5281194" w="5264321">
                <a:moveTo>
                  <a:pt x="0" y="0"/>
                </a:moveTo>
                <a:lnTo>
                  <a:pt x="5264321" y="0"/>
                </a:lnTo>
                <a:lnTo>
                  <a:pt x="5264321" y="5281194"/>
                </a:lnTo>
                <a:lnTo>
                  <a:pt x="0" y="5281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39384"/>
            <a:ext cx="8115300" cy="104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38"/>
              </a:lnSpc>
            </a:pPr>
            <a:r>
              <a:rPr lang="en-US" sz="7307">
                <a:solidFill>
                  <a:srgbClr val="000000"/>
                </a:solidFill>
                <a:latin typeface="DM Serif Display"/>
              </a:rPr>
              <a:t>Database: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664599" y="4667357"/>
            <a:ext cx="5264321" cy="5281194"/>
          </a:xfrm>
          <a:custGeom>
            <a:avLst/>
            <a:gdLst/>
            <a:ahLst/>
            <a:cxnLst/>
            <a:rect r="r" b="b" t="t" l="l"/>
            <a:pathLst>
              <a:path h="5281194" w="5264321">
                <a:moveTo>
                  <a:pt x="0" y="0"/>
                </a:moveTo>
                <a:lnTo>
                  <a:pt x="5264322" y="0"/>
                </a:lnTo>
                <a:lnTo>
                  <a:pt x="5264322" y="5281194"/>
                </a:lnTo>
                <a:lnTo>
                  <a:pt x="0" y="5281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9384"/>
            <a:ext cx="8115300" cy="104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38"/>
              </a:lnSpc>
            </a:pPr>
            <a:r>
              <a:rPr lang="en-US" sz="7307">
                <a:solidFill>
                  <a:srgbClr val="000000"/>
                </a:solidFill>
                <a:latin typeface="DM Serif Display"/>
              </a:rPr>
              <a:t>Future Scope: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94140"/>
            <a:ext cx="15892011" cy="65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</a:rPr>
              <a:t>Advanced Analytics: Implementing analytics for student performance insights.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</a:rPr>
              <a:t>Expanded Question Bank: Adding diverse question types and adaptive testing.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</a:rPr>
              <a:t>Mobile App Development: Creating a mobile app for easy access.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</a:rPr>
              <a:t>Collaborative Learning: Introducing group study features.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</a:rPr>
              <a:t>LMS Integration: Connecting with Learning Management Systems.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</a:rPr>
              <a:t>Gamification: Adding gamification for user engagement.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9384"/>
            <a:ext cx="8115300" cy="104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38"/>
              </a:lnSpc>
            </a:pPr>
            <a:r>
              <a:rPr lang="en-US" sz="7307">
                <a:solidFill>
                  <a:srgbClr val="000000"/>
                </a:solidFill>
                <a:latin typeface="DM Serif Display"/>
              </a:rPr>
              <a:t>Conclusion: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55372"/>
            <a:ext cx="16230600" cy="402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78"/>
              </a:lnSpc>
            </a:pPr>
            <a:r>
              <a:rPr lang="en-US" sz="3841">
                <a:solidFill>
                  <a:srgbClr val="545454"/>
                </a:solidFill>
                <a:latin typeface="Canva Sans"/>
              </a:rPr>
              <a:t>Pariksha ExamPortal endeavors to revolutionize the way students engage with quiz tests, providing a user-centric platform for knowledge enhancement. Through its robust technology stack and comprehensive features, the portal aims to cater to the diverse needs of both students and administrators, fostering a conducive learning environment.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89571" y="2859185"/>
            <a:ext cx="12108859" cy="1558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35"/>
              </a:lnSpc>
            </a:pPr>
            <a:r>
              <a:rPr lang="en-US" sz="10941">
                <a:solidFill>
                  <a:srgbClr val="000000"/>
                </a:solidFill>
                <a:latin typeface="DM Serif Display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0124" y="4998611"/>
            <a:ext cx="4328186" cy="5143500"/>
            <a:chOff x="0" y="0"/>
            <a:chExt cx="5770914" cy="685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6697" y="0"/>
              <a:ext cx="2952985" cy="4682701"/>
            </a:xfrm>
            <a:custGeom>
              <a:avLst/>
              <a:gdLst/>
              <a:ahLst/>
              <a:cxnLst/>
              <a:rect r="r" b="b" t="t" l="l"/>
              <a:pathLst>
                <a:path h="4682701" w="2952985">
                  <a:moveTo>
                    <a:pt x="0" y="0"/>
                  </a:moveTo>
                  <a:lnTo>
                    <a:pt x="2952985" y="0"/>
                  </a:lnTo>
                  <a:lnTo>
                    <a:pt x="2952985" y="4682701"/>
                  </a:lnTo>
                  <a:lnTo>
                    <a:pt x="0" y="46827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3262476"/>
              <a:ext cx="5770914" cy="3595524"/>
            </a:xfrm>
            <a:custGeom>
              <a:avLst/>
              <a:gdLst/>
              <a:ahLst/>
              <a:cxnLst/>
              <a:rect r="r" b="b" t="t" l="l"/>
              <a:pathLst>
                <a:path h="3595524" w="5770914">
                  <a:moveTo>
                    <a:pt x="0" y="0"/>
                  </a:moveTo>
                  <a:lnTo>
                    <a:pt x="5770914" y="0"/>
                  </a:lnTo>
                  <a:lnTo>
                    <a:pt x="5770914" y="3595524"/>
                  </a:lnTo>
                  <a:lnTo>
                    <a:pt x="0" y="3595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67534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60367" y="295816"/>
            <a:ext cx="4569900" cy="105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100"/>
              </a:lnSpc>
            </a:pPr>
            <a:r>
              <a:rPr lang="en-US" sz="7363">
                <a:solidFill>
                  <a:srgbClr val="000000"/>
                </a:solidFill>
                <a:latin typeface="DM Serif Display"/>
              </a:rPr>
              <a:t> Index: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95820" y="3243926"/>
            <a:ext cx="897809" cy="897809"/>
            <a:chOff x="0" y="0"/>
            <a:chExt cx="1197078" cy="119707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0F0F7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44118" y="169174"/>
              <a:ext cx="708842" cy="792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66"/>
                </a:lnSpc>
                <a:spcBef>
                  <a:spcPct val="0"/>
                </a:spcBef>
              </a:pPr>
              <a:r>
                <a:rPr lang="en-US" sz="3618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035899" y="3243926"/>
            <a:ext cx="5697889" cy="897809"/>
            <a:chOff x="0" y="0"/>
            <a:chExt cx="35319058" cy="55651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319057" cy="5565176"/>
            </a:xfrm>
            <a:custGeom>
              <a:avLst/>
              <a:gdLst/>
              <a:ahLst/>
              <a:cxnLst/>
              <a:rect r="r" b="b" t="t" l="l"/>
              <a:pathLst>
                <a:path h="5565176" w="35319057">
                  <a:moveTo>
                    <a:pt x="0" y="0"/>
                  </a:moveTo>
                  <a:lnTo>
                    <a:pt x="0" y="5565176"/>
                  </a:lnTo>
                  <a:lnTo>
                    <a:pt x="35319057" y="5565176"/>
                  </a:lnTo>
                  <a:lnTo>
                    <a:pt x="35319057" y="0"/>
                  </a:lnTo>
                  <a:lnTo>
                    <a:pt x="0" y="0"/>
                  </a:lnTo>
                  <a:close/>
                  <a:moveTo>
                    <a:pt x="35258099" y="5504216"/>
                  </a:moveTo>
                  <a:lnTo>
                    <a:pt x="59690" y="5504216"/>
                  </a:lnTo>
                  <a:lnTo>
                    <a:pt x="59690" y="59690"/>
                  </a:lnTo>
                  <a:lnTo>
                    <a:pt x="35258099" y="59690"/>
                  </a:lnTo>
                  <a:lnTo>
                    <a:pt x="35258099" y="550421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410597" y="3535722"/>
            <a:ext cx="4948492" cy="41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48"/>
              </a:lnSpc>
            </a:pPr>
            <a:r>
              <a:rPr lang="en-US" sz="2463" spc="24">
                <a:solidFill>
                  <a:srgbClr val="000000"/>
                </a:solidFill>
                <a:latin typeface="DM Sans Semi-Bold"/>
              </a:rPr>
              <a:t>Introduction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95820" y="5288322"/>
            <a:ext cx="897809" cy="897809"/>
            <a:chOff x="0" y="0"/>
            <a:chExt cx="1197078" cy="119707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0F0F7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244118" y="169174"/>
              <a:ext cx="708842" cy="792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66"/>
                </a:lnSpc>
                <a:spcBef>
                  <a:spcPct val="0"/>
                </a:spcBef>
              </a:pPr>
              <a:r>
                <a:rPr lang="en-US" sz="3618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133052" y="5220683"/>
            <a:ext cx="5697889" cy="897809"/>
            <a:chOff x="0" y="0"/>
            <a:chExt cx="35319058" cy="55651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5319057" cy="5565176"/>
            </a:xfrm>
            <a:custGeom>
              <a:avLst/>
              <a:gdLst/>
              <a:ahLst/>
              <a:cxnLst/>
              <a:rect r="r" b="b" t="t" l="l"/>
              <a:pathLst>
                <a:path h="5565176" w="35319057">
                  <a:moveTo>
                    <a:pt x="0" y="0"/>
                  </a:moveTo>
                  <a:lnTo>
                    <a:pt x="0" y="5565176"/>
                  </a:lnTo>
                  <a:lnTo>
                    <a:pt x="35319057" y="5565176"/>
                  </a:lnTo>
                  <a:lnTo>
                    <a:pt x="35319057" y="0"/>
                  </a:lnTo>
                  <a:lnTo>
                    <a:pt x="0" y="0"/>
                  </a:lnTo>
                  <a:close/>
                  <a:moveTo>
                    <a:pt x="35258099" y="5504216"/>
                  </a:moveTo>
                  <a:lnTo>
                    <a:pt x="59690" y="5504216"/>
                  </a:lnTo>
                  <a:lnTo>
                    <a:pt x="59690" y="59690"/>
                  </a:lnTo>
                  <a:lnTo>
                    <a:pt x="35258099" y="59690"/>
                  </a:lnTo>
                  <a:lnTo>
                    <a:pt x="35258099" y="550421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5820" y="7329131"/>
            <a:ext cx="897809" cy="897809"/>
            <a:chOff x="0" y="0"/>
            <a:chExt cx="1197078" cy="1197078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0F0F7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244118" y="169174"/>
              <a:ext cx="708842" cy="792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66"/>
                </a:lnSpc>
                <a:spcBef>
                  <a:spcPct val="0"/>
                </a:spcBef>
              </a:pPr>
              <a:r>
                <a:rPr lang="en-US" sz="3618">
                  <a:solidFill>
                    <a:srgbClr val="000000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08127" y="3243926"/>
            <a:ext cx="897809" cy="897809"/>
            <a:chOff x="0" y="0"/>
            <a:chExt cx="1197078" cy="1197078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0F0F7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244118" y="169174"/>
              <a:ext cx="708842" cy="792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66"/>
                </a:lnSpc>
                <a:spcBef>
                  <a:spcPct val="0"/>
                </a:spcBef>
              </a:pPr>
              <a:r>
                <a:rPr lang="en-US" sz="3618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60094" y="3245238"/>
            <a:ext cx="5697889" cy="897809"/>
            <a:chOff x="0" y="0"/>
            <a:chExt cx="35319058" cy="5565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5319057" cy="5565176"/>
            </a:xfrm>
            <a:custGeom>
              <a:avLst/>
              <a:gdLst/>
              <a:ahLst/>
              <a:cxnLst/>
              <a:rect r="r" b="b" t="t" l="l"/>
              <a:pathLst>
                <a:path h="5565176" w="35319057">
                  <a:moveTo>
                    <a:pt x="0" y="0"/>
                  </a:moveTo>
                  <a:lnTo>
                    <a:pt x="0" y="5565176"/>
                  </a:lnTo>
                  <a:lnTo>
                    <a:pt x="35319057" y="5565176"/>
                  </a:lnTo>
                  <a:lnTo>
                    <a:pt x="35319057" y="0"/>
                  </a:lnTo>
                  <a:lnTo>
                    <a:pt x="0" y="0"/>
                  </a:lnTo>
                  <a:close/>
                  <a:moveTo>
                    <a:pt x="35258099" y="5504216"/>
                  </a:moveTo>
                  <a:lnTo>
                    <a:pt x="59690" y="5504216"/>
                  </a:lnTo>
                  <a:lnTo>
                    <a:pt x="59690" y="59690"/>
                  </a:lnTo>
                  <a:lnTo>
                    <a:pt x="35258099" y="59690"/>
                  </a:lnTo>
                  <a:lnTo>
                    <a:pt x="35258099" y="550421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3507751" y="5548416"/>
            <a:ext cx="4948492" cy="4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48"/>
              </a:lnSpc>
            </a:pPr>
            <a:r>
              <a:rPr lang="en-US" sz="2463" spc="24">
                <a:solidFill>
                  <a:srgbClr val="000000"/>
                </a:solidFill>
                <a:latin typeface="DM Sans Semi-Bold"/>
              </a:rPr>
              <a:t>Purpose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3140754" y="7329131"/>
            <a:ext cx="5697889" cy="897809"/>
            <a:chOff x="0" y="0"/>
            <a:chExt cx="35319058" cy="5565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5319057" cy="5565176"/>
            </a:xfrm>
            <a:custGeom>
              <a:avLst/>
              <a:gdLst/>
              <a:ahLst/>
              <a:cxnLst/>
              <a:rect r="r" b="b" t="t" l="l"/>
              <a:pathLst>
                <a:path h="5565176" w="35319057">
                  <a:moveTo>
                    <a:pt x="0" y="0"/>
                  </a:moveTo>
                  <a:lnTo>
                    <a:pt x="0" y="5565176"/>
                  </a:lnTo>
                  <a:lnTo>
                    <a:pt x="35319057" y="5565176"/>
                  </a:lnTo>
                  <a:lnTo>
                    <a:pt x="35319057" y="0"/>
                  </a:lnTo>
                  <a:lnTo>
                    <a:pt x="0" y="0"/>
                  </a:lnTo>
                  <a:close/>
                  <a:moveTo>
                    <a:pt x="35258099" y="5504216"/>
                  </a:moveTo>
                  <a:lnTo>
                    <a:pt x="59690" y="5504216"/>
                  </a:lnTo>
                  <a:lnTo>
                    <a:pt x="59690" y="59690"/>
                  </a:lnTo>
                  <a:lnTo>
                    <a:pt x="35258099" y="59690"/>
                  </a:lnTo>
                  <a:lnTo>
                    <a:pt x="35258099" y="550421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3410597" y="7547380"/>
            <a:ext cx="4948492" cy="4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48"/>
              </a:lnSpc>
            </a:pPr>
            <a:r>
              <a:rPr lang="en-US" sz="2463" spc="24">
                <a:solidFill>
                  <a:srgbClr val="000000"/>
                </a:solidFill>
                <a:latin typeface="DM Sans Bold"/>
              </a:rPr>
              <a:t> 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534793" y="3597322"/>
            <a:ext cx="4948492" cy="4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48"/>
              </a:lnSpc>
            </a:pPr>
            <a:r>
              <a:rPr lang="en-US" sz="2463" spc="24">
                <a:solidFill>
                  <a:srgbClr val="000000"/>
                </a:solidFill>
                <a:latin typeface="DM Sans Bold"/>
              </a:rPr>
              <a:t>Technology Stack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92884" y="1587211"/>
            <a:ext cx="137157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Canva Sans"/>
              </a:rPr>
              <a:t>Pariksha ExamPortal: Enhancing Knowledge Through Daily Quizzes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886394" y="5218060"/>
            <a:ext cx="897809" cy="897809"/>
            <a:chOff x="0" y="0"/>
            <a:chExt cx="1197078" cy="1197078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0F0F7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244118" y="169174"/>
              <a:ext cx="708842" cy="792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66"/>
                </a:lnSpc>
                <a:spcBef>
                  <a:spcPct val="0"/>
                </a:spcBef>
              </a:pPr>
              <a:r>
                <a:rPr lang="en-US" sz="3618">
                  <a:solidFill>
                    <a:srgbClr val="000000"/>
                  </a:solidFill>
                  <a:latin typeface="DM Sans Bold"/>
                </a:rPr>
                <a:t>5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886394" y="7326031"/>
            <a:ext cx="897809" cy="897809"/>
            <a:chOff x="0" y="0"/>
            <a:chExt cx="1197078" cy="1197078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0F0F7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244118" y="169174"/>
              <a:ext cx="708842" cy="792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66"/>
                </a:lnSpc>
                <a:spcBef>
                  <a:spcPct val="0"/>
                </a:spcBef>
              </a:pPr>
              <a:r>
                <a:rPr lang="en-US" sz="3618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1231878" y="5220683"/>
            <a:ext cx="5697889" cy="897809"/>
            <a:chOff x="0" y="0"/>
            <a:chExt cx="35319058" cy="55651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5319057" cy="5565176"/>
            </a:xfrm>
            <a:custGeom>
              <a:avLst/>
              <a:gdLst/>
              <a:ahLst/>
              <a:cxnLst/>
              <a:rect r="r" b="b" t="t" l="l"/>
              <a:pathLst>
                <a:path h="5565176" w="35319057">
                  <a:moveTo>
                    <a:pt x="0" y="0"/>
                  </a:moveTo>
                  <a:lnTo>
                    <a:pt x="0" y="5565176"/>
                  </a:lnTo>
                  <a:lnTo>
                    <a:pt x="35319057" y="5565176"/>
                  </a:lnTo>
                  <a:lnTo>
                    <a:pt x="35319057" y="0"/>
                  </a:lnTo>
                  <a:lnTo>
                    <a:pt x="0" y="0"/>
                  </a:lnTo>
                  <a:close/>
                  <a:moveTo>
                    <a:pt x="35258099" y="5504216"/>
                  </a:moveTo>
                  <a:lnTo>
                    <a:pt x="59690" y="5504216"/>
                  </a:lnTo>
                  <a:lnTo>
                    <a:pt x="59690" y="59690"/>
                  </a:lnTo>
                  <a:lnTo>
                    <a:pt x="35258099" y="59690"/>
                  </a:lnTo>
                  <a:lnTo>
                    <a:pt x="35258099" y="550421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1606576" y="5433210"/>
            <a:ext cx="4948492" cy="41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48"/>
              </a:lnSpc>
            </a:pPr>
            <a:r>
              <a:rPr lang="en-US" sz="2463" spc="24">
                <a:solidFill>
                  <a:srgbClr val="000000"/>
                </a:solidFill>
                <a:latin typeface="DM Sans Semi-Bold"/>
              </a:rPr>
              <a:t>Project Phases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1231878" y="7326031"/>
            <a:ext cx="5697889" cy="897809"/>
            <a:chOff x="0" y="0"/>
            <a:chExt cx="35319058" cy="556517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5319057" cy="5565176"/>
            </a:xfrm>
            <a:custGeom>
              <a:avLst/>
              <a:gdLst/>
              <a:ahLst/>
              <a:cxnLst/>
              <a:rect r="r" b="b" t="t" l="l"/>
              <a:pathLst>
                <a:path h="5565176" w="35319057">
                  <a:moveTo>
                    <a:pt x="0" y="0"/>
                  </a:moveTo>
                  <a:lnTo>
                    <a:pt x="0" y="5565176"/>
                  </a:lnTo>
                  <a:lnTo>
                    <a:pt x="35319057" y="5565176"/>
                  </a:lnTo>
                  <a:lnTo>
                    <a:pt x="35319057" y="0"/>
                  </a:lnTo>
                  <a:lnTo>
                    <a:pt x="0" y="0"/>
                  </a:lnTo>
                  <a:close/>
                  <a:moveTo>
                    <a:pt x="35258099" y="5504216"/>
                  </a:moveTo>
                  <a:lnTo>
                    <a:pt x="59690" y="5504216"/>
                  </a:lnTo>
                  <a:lnTo>
                    <a:pt x="59690" y="59690"/>
                  </a:lnTo>
                  <a:lnTo>
                    <a:pt x="35258099" y="59690"/>
                  </a:lnTo>
                  <a:lnTo>
                    <a:pt x="35258099" y="5504216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11606576" y="7594866"/>
            <a:ext cx="4948492" cy="4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48"/>
              </a:lnSpc>
            </a:pPr>
            <a:r>
              <a:rPr lang="en-US" sz="2463" spc="24">
                <a:solidFill>
                  <a:srgbClr val="000000"/>
                </a:solidFill>
                <a:latin typeface="DM Sans Bold"/>
              </a:rPr>
              <a:t>Conclusion: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11231878" y="7326031"/>
            <a:ext cx="5697889" cy="897809"/>
            <a:chOff x="0" y="0"/>
            <a:chExt cx="35319058" cy="556517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5319057" cy="5565176"/>
            </a:xfrm>
            <a:custGeom>
              <a:avLst/>
              <a:gdLst/>
              <a:ahLst/>
              <a:cxnLst/>
              <a:rect r="r" b="b" t="t" l="l"/>
              <a:pathLst>
                <a:path h="5565176" w="35319057">
                  <a:moveTo>
                    <a:pt x="0" y="0"/>
                  </a:moveTo>
                  <a:lnTo>
                    <a:pt x="0" y="5565176"/>
                  </a:lnTo>
                  <a:lnTo>
                    <a:pt x="35319057" y="5565176"/>
                  </a:lnTo>
                  <a:lnTo>
                    <a:pt x="35319057" y="0"/>
                  </a:lnTo>
                  <a:lnTo>
                    <a:pt x="0" y="0"/>
                  </a:lnTo>
                  <a:close/>
                  <a:moveTo>
                    <a:pt x="35258099" y="5504216"/>
                  </a:moveTo>
                  <a:lnTo>
                    <a:pt x="59690" y="5504216"/>
                  </a:lnTo>
                  <a:lnTo>
                    <a:pt x="59690" y="59690"/>
                  </a:lnTo>
                  <a:lnTo>
                    <a:pt x="35258099" y="59690"/>
                  </a:lnTo>
                  <a:lnTo>
                    <a:pt x="35258099" y="550421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2664" y="642953"/>
            <a:ext cx="6902862" cy="2014934"/>
            <a:chOff x="0" y="0"/>
            <a:chExt cx="9203816" cy="268657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9203816" cy="1462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56"/>
                </a:lnSpc>
              </a:pPr>
              <a:r>
                <a:rPr lang="en-US" sz="7596">
                  <a:solidFill>
                    <a:srgbClr val="000000"/>
                  </a:solidFill>
                  <a:latin typeface="DM Serif Display"/>
                </a:rPr>
                <a:t>Introduction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78743"/>
              <a:ext cx="9203816" cy="507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2591212"/>
            <a:ext cx="19010298" cy="597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7187" indent="-40859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545454"/>
                </a:solidFill>
                <a:latin typeface="Canva Sans"/>
              </a:rPr>
              <a:t>Pariksha ExamPortal: A modern educational tool designed to facilitate daily learning through interactive quizzes, offering an engaging way to expand knowledge.</a:t>
            </a:r>
          </a:p>
          <a:p>
            <a:pPr marL="817187" indent="-40859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545454"/>
                </a:solidFill>
                <a:latin typeface="Canva Sans"/>
              </a:rPr>
              <a:t>It helps you learn new things every day with short quizzes.</a:t>
            </a:r>
          </a:p>
          <a:p>
            <a:pPr marL="817187" indent="-40859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545454"/>
                </a:solidFill>
                <a:latin typeface="Canva Sans"/>
              </a:rPr>
              <a:t>It uses new technology like Spring Boot and Angular to make it easy to use.</a:t>
            </a:r>
          </a:p>
          <a:p>
            <a:pPr marL="817187" indent="-40859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545454"/>
                </a:solidFill>
                <a:latin typeface="Canva Sans"/>
              </a:rPr>
              <a:t>You can sign up easily and start learning right away.</a:t>
            </a:r>
          </a:p>
          <a:p>
            <a:pPr marL="817187" indent="-40859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545454"/>
                </a:solidFill>
                <a:latin typeface="Canva Sans"/>
              </a:rPr>
              <a:t>It keeps track of your progress and shows you how you're doing.</a:t>
            </a:r>
          </a:p>
          <a:p>
            <a:pPr marL="817187" indent="-40859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545454"/>
                </a:solidFill>
                <a:latin typeface="Canva Sans"/>
              </a:rPr>
              <a:t>It's making learning fun and easy for everyone.</a:t>
            </a:r>
          </a:p>
          <a:p>
            <a:pPr algn="just">
              <a:lnSpc>
                <a:spcPts val="52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9384"/>
            <a:ext cx="4193764" cy="104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38"/>
              </a:lnSpc>
            </a:pPr>
            <a:r>
              <a:rPr lang="en-US" sz="7307">
                <a:solidFill>
                  <a:srgbClr val="000000"/>
                </a:solidFill>
                <a:latin typeface="DM Serif Display"/>
              </a:rPr>
              <a:t>Purpose: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9473" y="2548442"/>
            <a:ext cx="17317818" cy="590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08"/>
              </a:lnSpc>
            </a:pPr>
            <a:r>
              <a:rPr lang="en-US" sz="3720">
                <a:solidFill>
                  <a:srgbClr val="545454"/>
                </a:solidFill>
                <a:latin typeface="Canva Sans"/>
              </a:rPr>
              <a:t>Pariksha ExamPortal is an endeavor aimed at creating a web application for daily quizzes. The project's primary focus lies in developing a website where students can enhance their knowledge through quiz tests. Utilizing technologies such as Spring Boot for the backend, Angular for the frontend, and MySQL for the database.</a:t>
            </a:r>
          </a:p>
          <a:p>
            <a:pPr algn="just">
              <a:lnSpc>
                <a:spcPts val="5208"/>
              </a:lnSpc>
            </a:pPr>
          </a:p>
          <a:p>
            <a:pPr algn="just">
              <a:lnSpc>
                <a:spcPts val="5208"/>
              </a:lnSpc>
            </a:pPr>
            <a:r>
              <a:rPr lang="en-US" sz="3720">
                <a:solidFill>
                  <a:srgbClr val="545454"/>
                </a:solidFill>
                <a:latin typeface="Canva Sans"/>
              </a:rPr>
              <a:t> The project aims to provide a seamless experience for users. Key functionalities include student registration, user and admin login, tracking quiz attempts, and displaying detailed results including date and time.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9384"/>
            <a:ext cx="4193764" cy="104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38"/>
              </a:lnSpc>
            </a:pPr>
            <a:r>
              <a:rPr lang="en-US" sz="7307">
                <a:solidFill>
                  <a:srgbClr val="000000"/>
                </a:solidFill>
                <a:latin typeface="DM Serif Display"/>
              </a:rPr>
              <a:t>Features: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35621"/>
            <a:ext cx="16185518" cy="598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545454"/>
                </a:solidFill>
                <a:latin typeface="Canva Sans Bold"/>
              </a:rPr>
              <a:t>User Registration</a:t>
            </a:r>
            <a:r>
              <a:rPr lang="en-US" sz="3799">
                <a:solidFill>
                  <a:srgbClr val="545454"/>
                </a:solidFill>
                <a:latin typeface="Canva Sans"/>
              </a:rPr>
              <a:t>: Students can register on the platform to access quizzes and track their progress.</a:t>
            </a:r>
          </a:p>
          <a:p>
            <a:pPr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545454"/>
                </a:solidFill>
                <a:latin typeface="Canva Sans Bold"/>
              </a:rPr>
              <a:t>User and </a:t>
            </a:r>
            <a:r>
              <a:rPr lang="en-US" sz="3799">
                <a:solidFill>
                  <a:srgbClr val="545454"/>
                </a:solidFill>
                <a:latin typeface="Canva Sans Bold"/>
              </a:rPr>
              <a:t>Admin Login: </a:t>
            </a:r>
            <a:r>
              <a:rPr lang="en-US" sz="3799">
                <a:solidFill>
                  <a:srgbClr val="545454"/>
                </a:solidFill>
                <a:latin typeface="Canva Sans"/>
              </a:rPr>
              <a:t>Secure login functionality for both students and administrators to access the portal.</a:t>
            </a:r>
          </a:p>
          <a:p>
            <a:pPr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545454"/>
                </a:solidFill>
                <a:latin typeface="Canva Sans Bold"/>
              </a:rPr>
              <a:t>Quiz Attempt Tracking:</a:t>
            </a:r>
            <a:r>
              <a:rPr lang="en-US" sz="3799">
                <a:solidFill>
                  <a:srgbClr val="545454"/>
                </a:solidFill>
                <a:latin typeface="Canva Sans"/>
              </a:rPr>
              <a:t> The system records the number of quiz attempts made by each student.</a:t>
            </a:r>
          </a:p>
          <a:p>
            <a:pPr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545454"/>
                </a:solidFill>
                <a:latin typeface="Canva Sans Bold"/>
              </a:rPr>
              <a:t>Results Display:</a:t>
            </a:r>
            <a:r>
              <a:rPr lang="en-US" sz="3799">
                <a:solidFill>
                  <a:srgbClr val="545454"/>
                </a:solidFill>
                <a:latin typeface="Canva Sans"/>
              </a:rPr>
              <a:t> Detailed results including date and time of quiz attempts are showcased to users.</a:t>
            </a:r>
          </a:p>
          <a:p>
            <a:pPr algn="ctr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9384"/>
            <a:ext cx="8115300" cy="104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38"/>
              </a:lnSpc>
            </a:pPr>
            <a:r>
              <a:rPr lang="en-US" sz="7307">
                <a:solidFill>
                  <a:srgbClr val="000000"/>
                </a:solidFill>
                <a:latin typeface="DM Serif Display"/>
              </a:rPr>
              <a:t>Technology Stack: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35621"/>
            <a:ext cx="15434631" cy="531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545454"/>
                </a:solidFill>
                <a:latin typeface="Canva Sans Bold"/>
              </a:rPr>
              <a:t>Backen</a:t>
            </a:r>
            <a:r>
              <a:rPr lang="en-US" sz="3799">
                <a:solidFill>
                  <a:srgbClr val="545454"/>
                </a:solidFill>
                <a:latin typeface="Canva Sans Bold"/>
              </a:rPr>
              <a:t>d:</a:t>
            </a:r>
            <a:r>
              <a:rPr lang="en-US" sz="3799">
                <a:solidFill>
                  <a:srgbClr val="545454"/>
                </a:solidFill>
                <a:latin typeface="Canva Sans"/>
              </a:rPr>
              <a:t> Spring Boot is employed for developing the backend functionalities of the exam portal.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545454"/>
                </a:solidFill>
                <a:latin typeface="Canva Sans Bold"/>
              </a:rPr>
              <a:t>Frontend:</a:t>
            </a:r>
            <a:r>
              <a:rPr lang="en-US" sz="3799">
                <a:solidFill>
                  <a:srgbClr val="545454"/>
                </a:solidFill>
                <a:latin typeface="Canva Sans"/>
              </a:rPr>
              <a:t> Angular is utilized for crafting an interactive and user-friendly frontend interface.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545454"/>
                </a:solidFill>
                <a:latin typeface="Canva Sans Bold"/>
              </a:rPr>
              <a:t>Database:</a:t>
            </a:r>
            <a:r>
              <a:rPr lang="en-US" sz="3799">
                <a:solidFill>
                  <a:srgbClr val="545454"/>
                </a:solidFill>
                <a:latin typeface="Canva Sans"/>
              </a:rPr>
              <a:t> MySQL, coupled with Workbench, serves as the database management system to store user information and quiz data</a:t>
            </a:r>
          </a:p>
          <a:p>
            <a:pPr algn="just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9384"/>
            <a:ext cx="8115300" cy="104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38"/>
              </a:lnSpc>
            </a:pPr>
            <a:r>
              <a:rPr lang="en-US" sz="7307">
                <a:solidFill>
                  <a:srgbClr val="000000"/>
                </a:solidFill>
                <a:latin typeface="DM Serif Display"/>
              </a:rPr>
              <a:t>Project Phases: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81935"/>
            <a:ext cx="16410784" cy="598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 Bold"/>
              </a:rPr>
              <a:t>Phase 1: Backen</a:t>
            </a:r>
            <a:r>
              <a:rPr lang="en-US" sz="3799">
                <a:solidFill>
                  <a:srgbClr val="000000"/>
                </a:solidFill>
                <a:latin typeface="Canva Sans Bold"/>
              </a:rPr>
              <a:t>d Development:</a:t>
            </a:r>
            <a:r>
              <a:rPr lang="en-US" sz="3799">
                <a:solidFill>
                  <a:srgbClr val="000000"/>
                </a:solidFill>
                <a:latin typeface="Canva Sans"/>
              </a:rPr>
              <a:t> Focuses on building the backend infrastructure using Spring Boot technology.</a:t>
            </a:r>
          </a:p>
          <a:p>
            <a:pPr algn="just">
              <a:lnSpc>
                <a:spcPts val="5319"/>
              </a:lnSpc>
            </a:pP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 Bold"/>
              </a:rPr>
              <a:t>Phase 2: Frontend Development:</a:t>
            </a:r>
            <a:r>
              <a:rPr lang="en-US" sz="3799">
                <a:solidFill>
                  <a:srgbClr val="000000"/>
                </a:solidFill>
                <a:latin typeface="Canva Sans"/>
              </a:rPr>
              <a:t> Involves the creation of a dynamic and responsive frontend using Angular.</a:t>
            </a:r>
          </a:p>
          <a:p>
            <a:pPr algn="just">
              <a:lnSpc>
                <a:spcPts val="5319"/>
              </a:lnSpc>
            </a:pP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 Bold"/>
              </a:rPr>
              <a:t>Phase 3: Database Integration: </a:t>
            </a:r>
            <a:r>
              <a:rPr lang="en-US" sz="3799">
                <a:solidFill>
                  <a:srgbClr val="000000"/>
                </a:solidFill>
                <a:latin typeface="Canva Sans"/>
              </a:rPr>
              <a:t>Integrating MySQL database with the application to store and manage data efficiently.</a:t>
            </a:r>
          </a:p>
          <a:p>
            <a:pPr algn="ctr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8453" y="2231916"/>
            <a:ext cx="6250055" cy="5823169"/>
          </a:xfrm>
          <a:custGeom>
            <a:avLst/>
            <a:gdLst/>
            <a:ahLst/>
            <a:cxnLst/>
            <a:rect r="r" b="b" t="t" l="l"/>
            <a:pathLst>
              <a:path h="5823169" w="6250055">
                <a:moveTo>
                  <a:pt x="0" y="0"/>
                </a:moveTo>
                <a:lnTo>
                  <a:pt x="6250055" y="0"/>
                </a:lnTo>
                <a:lnTo>
                  <a:pt x="6250055" y="5823168"/>
                </a:lnTo>
                <a:lnTo>
                  <a:pt x="0" y="5823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78396" y="2207448"/>
            <a:ext cx="6472246" cy="5847636"/>
          </a:xfrm>
          <a:custGeom>
            <a:avLst/>
            <a:gdLst/>
            <a:ahLst/>
            <a:cxnLst/>
            <a:rect r="r" b="b" t="t" l="l"/>
            <a:pathLst>
              <a:path h="5847636" w="6472246">
                <a:moveTo>
                  <a:pt x="0" y="0"/>
                </a:moveTo>
                <a:lnTo>
                  <a:pt x="6472246" y="0"/>
                </a:lnTo>
                <a:lnTo>
                  <a:pt x="6472246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92937" y="537527"/>
            <a:ext cx="310419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Use Case: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00123" y="8297301"/>
            <a:ext cx="13467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Admin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27525" y="8297301"/>
            <a:ext cx="9603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38162" y="2011892"/>
            <a:ext cx="11811676" cy="6263217"/>
          </a:xfrm>
          <a:custGeom>
            <a:avLst/>
            <a:gdLst/>
            <a:ahLst/>
            <a:cxnLst/>
            <a:rect r="r" b="b" t="t" l="l"/>
            <a:pathLst>
              <a:path h="6263217" w="11811676">
                <a:moveTo>
                  <a:pt x="0" y="0"/>
                </a:moveTo>
                <a:lnTo>
                  <a:pt x="11811676" y="0"/>
                </a:lnTo>
                <a:lnTo>
                  <a:pt x="11811676" y="6263216"/>
                </a:lnTo>
                <a:lnTo>
                  <a:pt x="0" y="6263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5617" y="379961"/>
            <a:ext cx="5141357" cy="104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8"/>
              </a:lnSpc>
              <a:spcBef>
                <a:spcPct val="0"/>
              </a:spcBef>
            </a:pPr>
            <a:r>
              <a:rPr lang="en-US" sz="7307">
                <a:solidFill>
                  <a:srgbClr val="000000"/>
                </a:solidFill>
                <a:latin typeface="DM Serif Display"/>
              </a:rPr>
              <a:t>E-R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DAF9gEH4fIg</dc:identifier>
  <dcterms:modified xsi:type="dcterms:W3CDTF">2011-08-01T06:04:30Z</dcterms:modified>
  <cp:revision>1</cp:revision>
  <dc:title>Storyboard Brainstorm Presentation in Blue White Illustrative Style</dc:title>
</cp:coreProperties>
</file>