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496AC5-0276-4731-BADC-D756C6B1AE73}"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D505F5-EBB0-465B-A02C-49229398CA04}"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35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00496AC5-0276-4731-BADC-D756C6B1AE73}" type="datetimeFigureOut">
              <a:rPr lang="en-IN" smtClean="0"/>
              <a:t>08-08-2022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D505F5-EBB0-465B-A02C-49229398CA04}" type="slidenum">
              <a:rPr lang="en-IN" smtClean="0"/>
              <a:t>‹#›</a:t>
            </a:fld>
            <a:endParaRPr lang="en-IN"/>
          </a:p>
        </p:txBody>
      </p:sp>
    </p:spTree>
    <p:extLst>
      <p:ext uri="{BB962C8B-B14F-4D97-AF65-F5344CB8AC3E}">
        <p14:creationId xmlns:p14="http://schemas.microsoft.com/office/powerpoint/2010/main" val="1172103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496AC5-0276-4731-BADC-D756C6B1AE73}"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D505F5-EBB0-465B-A02C-49229398CA04}" type="slidenum">
              <a:rPr lang="en-IN" smtClean="0"/>
              <a:t>‹#›</a:t>
            </a:fld>
            <a:endParaRPr lang="en-IN"/>
          </a:p>
        </p:txBody>
      </p:sp>
    </p:spTree>
    <p:extLst>
      <p:ext uri="{BB962C8B-B14F-4D97-AF65-F5344CB8AC3E}">
        <p14:creationId xmlns:p14="http://schemas.microsoft.com/office/powerpoint/2010/main" val="574248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496AC5-0276-4731-BADC-D756C6B1AE73}"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D505F5-EBB0-465B-A02C-49229398CA04}"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26206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496AC5-0276-4731-BADC-D756C6B1AE73}"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D505F5-EBB0-465B-A02C-49229398CA04}" type="slidenum">
              <a:rPr lang="en-IN" smtClean="0"/>
              <a:t>‹#›</a:t>
            </a:fld>
            <a:endParaRPr lang="en-IN"/>
          </a:p>
        </p:txBody>
      </p:sp>
    </p:spTree>
    <p:extLst>
      <p:ext uri="{BB962C8B-B14F-4D97-AF65-F5344CB8AC3E}">
        <p14:creationId xmlns:p14="http://schemas.microsoft.com/office/powerpoint/2010/main" val="1999930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496AC5-0276-4731-BADC-D756C6B1AE73}"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D505F5-EBB0-465B-A02C-49229398CA04}"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562593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496AC5-0276-4731-BADC-D756C6B1AE73}"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D505F5-EBB0-465B-A02C-49229398CA04}" type="slidenum">
              <a:rPr lang="en-IN" smtClean="0"/>
              <a:t>‹#›</a:t>
            </a:fld>
            <a:endParaRPr lang="en-IN"/>
          </a:p>
        </p:txBody>
      </p:sp>
    </p:spTree>
    <p:extLst>
      <p:ext uri="{BB962C8B-B14F-4D97-AF65-F5344CB8AC3E}">
        <p14:creationId xmlns:p14="http://schemas.microsoft.com/office/powerpoint/2010/main" val="2695571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496AC5-0276-4731-BADC-D756C6B1AE73}"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D505F5-EBB0-465B-A02C-49229398CA04}" type="slidenum">
              <a:rPr lang="en-IN" smtClean="0"/>
              <a:t>‹#›</a:t>
            </a:fld>
            <a:endParaRPr lang="en-IN"/>
          </a:p>
        </p:txBody>
      </p:sp>
    </p:spTree>
    <p:extLst>
      <p:ext uri="{BB962C8B-B14F-4D97-AF65-F5344CB8AC3E}">
        <p14:creationId xmlns:p14="http://schemas.microsoft.com/office/powerpoint/2010/main" val="891739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496AC5-0276-4731-BADC-D756C6B1AE73}"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D505F5-EBB0-465B-A02C-49229398CA04}" type="slidenum">
              <a:rPr lang="en-IN" smtClean="0"/>
              <a:t>‹#›</a:t>
            </a:fld>
            <a:endParaRPr lang="en-IN"/>
          </a:p>
        </p:txBody>
      </p:sp>
    </p:spTree>
    <p:extLst>
      <p:ext uri="{BB962C8B-B14F-4D97-AF65-F5344CB8AC3E}">
        <p14:creationId xmlns:p14="http://schemas.microsoft.com/office/powerpoint/2010/main" val="229024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496AC5-0276-4731-BADC-D756C6B1AE73}"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D505F5-EBB0-465B-A02C-49229398CA04}" type="slidenum">
              <a:rPr lang="en-IN" smtClean="0"/>
              <a:t>‹#›</a:t>
            </a:fld>
            <a:endParaRPr lang="en-IN"/>
          </a:p>
        </p:txBody>
      </p:sp>
    </p:spTree>
    <p:extLst>
      <p:ext uri="{BB962C8B-B14F-4D97-AF65-F5344CB8AC3E}">
        <p14:creationId xmlns:p14="http://schemas.microsoft.com/office/powerpoint/2010/main" val="2113237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496AC5-0276-4731-BADC-D756C6B1AE73}"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D505F5-EBB0-465B-A02C-49229398CA04}" type="slidenum">
              <a:rPr lang="en-IN" smtClean="0"/>
              <a:t>‹#›</a:t>
            </a:fld>
            <a:endParaRPr lang="en-IN"/>
          </a:p>
        </p:txBody>
      </p:sp>
    </p:spTree>
    <p:extLst>
      <p:ext uri="{BB962C8B-B14F-4D97-AF65-F5344CB8AC3E}">
        <p14:creationId xmlns:p14="http://schemas.microsoft.com/office/powerpoint/2010/main" val="1906717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496AC5-0276-4731-BADC-D756C6B1AE73}"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D505F5-EBB0-465B-A02C-49229398CA04}" type="slidenum">
              <a:rPr lang="en-IN" smtClean="0"/>
              <a:t>‹#›</a:t>
            </a:fld>
            <a:endParaRPr lang="en-IN"/>
          </a:p>
        </p:txBody>
      </p:sp>
    </p:spTree>
    <p:extLst>
      <p:ext uri="{BB962C8B-B14F-4D97-AF65-F5344CB8AC3E}">
        <p14:creationId xmlns:p14="http://schemas.microsoft.com/office/powerpoint/2010/main" val="37000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496AC5-0276-4731-BADC-D756C6B1AE73}" type="datetimeFigureOut">
              <a:rPr lang="en-IN" smtClean="0"/>
              <a:t>08-08-2022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D505F5-EBB0-465B-A02C-49229398CA04}" type="slidenum">
              <a:rPr lang="en-IN" smtClean="0"/>
              <a:t>‹#›</a:t>
            </a:fld>
            <a:endParaRPr lang="en-IN"/>
          </a:p>
        </p:txBody>
      </p:sp>
    </p:spTree>
    <p:extLst>
      <p:ext uri="{BB962C8B-B14F-4D97-AF65-F5344CB8AC3E}">
        <p14:creationId xmlns:p14="http://schemas.microsoft.com/office/powerpoint/2010/main" val="2298862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496AC5-0276-4731-BADC-D756C6B1AE73}" type="datetimeFigureOut">
              <a:rPr lang="en-IN" smtClean="0"/>
              <a:t>08-08-2022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D505F5-EBB0-465B-A02C-49229398CA04}" type="slidenum">
              <a:rPr lang="en-IN" smtClean="0"/>
              <a:t>‹#›</a:t>
            </a:fld>
            <a:endParaRPr lang="en-IN"/>
          </a:p>
        </p:txBody>
      </p:sp>
    </p:spTree>
    <p:extLst>
      <p:ext uri="{BB962C8B-B14F-4D97-AF65-F5344CB8AC3E}">
        <p14:creationId xmlns:p14="http://schemas.microsoft.com/office/powerpoint/2010/main" val="3176659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496AC5-0276-4731-BADC-D756C6B1AE73}" type="datetimeFigureOut">
              <a:rPr lang="en-IN" smtClean="0"/>
              <a:t>08-08-2022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D505F5-EBB0-465B-A02C-49229398CA04}" type="slidenum">
              <a:rPr lang="en-IN" smtClean="0"/>
              <a:t>‹#›</a:t>
            </a:fld>
            <a:endParaRPr lang="en-IN"/>
          </a:p>
        </p:txBody>
      </p:sp>
    </p:spTree>
    <p:extLst>
      <p:ext uri="{BB962C8B-B14F-4D97-AF65-F5344CB8AC3E}">
        <p14:creationId xmlns:p14="http://schemas.microsoft.com/office/powerpoint/2010/main" val="404671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496AC5-0276-4731-BADC-D756C6B1AE73}"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D505F5-EBB0-465B-A02C-49229398CA04}" type="slidenum">
              <a:rPr lang="en-IN" smtClean="0"/>
              <a:t>‹#›</a:t>
            </a:fld>
            <a:endParaRPr lang="en-IN"/>
          </a:p>
        </p:txBody>
      </p:sp>
    </p:spTree>
    <p:extLst>
      <p:ext uri="{BB962C8B-B14F-4D97-AF65-F5344CB8AC3E}">
        <p14:creationId xmlns:p14="http://schemas.microsoft.com/office/powerpoint/2010/main" val="1621348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496AC5-0276-4731-BADC-D756C6B1AE73}"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D505F5-EBB0-465B-A02C-49229398CA04}" type="slidenum">
              <a:rPr lang="en-IN" smtClean="0"/>
              <a:t>‹#›</a:t>
            </a:fld>
            <a:endParaRPr lang="en-IN"/>
          </a:p>
        </p:txBody>
      </p:sp>
    </p:spTree>
    <p:extLst>
      <p:ext uri="{BB962C8B-B14F-4D97-AF65-F5344CB8AC3E}">
        <p14:creationId xmlns:p14="http://schemas.microsoft.com/office/powerpoint/2010/main" val="2172962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0496AC5-0276-4731-BADC-D756C6B1AE73}" type="datetimeFigureOut">
              <a:rPr lang="en-IN" smtClean="0"/>
              <a:t>08-08-2022</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2D505F5-EBB0-465B-A02C-49229398CA04}" type="slidenum">
              <a:rPr lang="en-IN" smtClean="0"/>
              <a:t>‹#›</a:t>
            </a:fld>
            <a:endParaRPr lang="en-IN"/>
          </a:p>
        </p:txBody>
      </p:sp>
    </p:spTree>
    <p:extLst>
      <p:ext uri="{BB962C8B-B14F-4D97-AF65-F5344CB8AC3E}">
        <p14:creationId xmlns:p14="http://schemas.microsoft.com/office/powerpoint/2010/main" val="3709574009"/>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C237A-D61D-A91C-E949-B45A744B613B}"/>
              </a:ext>
            </a:extLst>
          </p:cNvPr>
          <p:cNvSpPr>
            <a:spLocks noGrp="1"/>
          </p:cNvSpPr>
          <p:nvPr>
            <p:ph type="ctrTitle"/>
          </p:nvPr>
        </p:nvSpPr>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Report on</a:t>
            </a:r>
          </a:p>
        </p:txBody>
      </p:sp>
      <p:sp>
        <p:nvSpPr>
          <p:cNvPr id="3" name="Subtitle 2">
            <a:extLst>
              <a:ext uri="{FF2B5EF4-FFF2-40B4-BE49-F238E27FC236}">
                <a16:creationId xmlns:a16="http://schemas.microsoft.com/office/drawing/2014/main" id="{F436159E-6C0F-13ED-1B2A-022E3BE198A2}"/>
              </a:ext>
            </a:extLst>
          </p:cNvPr>
          <p:cNvSpPr>
            <a:spLocks noGrp="1"/>
          </p:cNvSpPr>
          <p:nvPr>
            <p:ph type="subTitle" idx="1"/>
          </p:nvPr>
        </p:nvSpPr>
        <p:spPr/>
        <p:txBody>
          <a:bodyPr>
            <a:normAutofit/>
          </a:bodyPr>
          <a:lstStyle/>
          <a:p>
            <a:r>
              <a:rPr lang="en-IN" sz="6000" b="1" dirty="0">
                <a:solidFill>
                  <a:srgbClr val="FF0000"/>
                </a:solidFill>
                <a:effectLst>
                  <a:outerShdw blurRad="38100" dist="38100" dir="2700000" algn="tl">
                    <a:srgbClr val="000000">
                      <a:alpha val="43137"/>
                    </a:srgbClr>
                  </a:outerShdw>
                </a:effectLst>
                <a:latin typeface="Arial Narrow" panose="020B0606020202030204" pitchFamily="34" charset="0"/>
              </a:rPr>
              <a:t>Customer Sales Analysis</a:t>
            </a:r>
          </a:p>
        </p:txBody>
      </p:sp>
    </p:spTree>
    <p:extLst>
      <p:ext uri="{BB962C8B-B14F-4D97-AF65-F5344CB8AC3E}">
        <p14:creationId xmlns:p14="http://schemas.microsoft.com/office/powerpoint/2010/main" val="1917674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B9E83D-3409-2FB2-7D01-B4C19B4408E1}"/>
              </a:ext>
            </a:extLst>
          </p:cNvPr>
          <p:cNvSpPr txBox="1"/>
          <p:nvPr/>
        </p:nvSpPr>
        <p:spPr>
          <a:xfrm>
            <a:off x="254442" y="318052"/>
            <a:ext cx="11489635" cy="6063198"/>
          </a:xfrm>
          <a:prstGeom prst="rect">
            <a:avLst/>
          </a:prstGeom>
          <a:noFill/>
        </p:spPr>
        <p:txBody>
          <a:bodyPr wrap="square" rtlCol="0">
            <a:spAutoFit/>
          </a:bodyPr>
          <a:lstStyle/>
          <a:p>
            <a:r>
              <a:rPr lang="en-IN" sz="2800" b="1" dirty="0">
                <a:solidFill>
                  <a:schemeClr val="accent5">
                    <a:lumMod val="50000"/>
                  </a:schemeClr>
                </a:solidFill>
              </a:rPr>
              <a:t>Conclusion: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sz="2400" dirty="0"/>
              <a:t>Dashboard is made to observe revenue of organization from customer sales.</a:t>
            </a:r>
          </a:p>
          <a:p>
            <a:pPr marL="285750" indent="-285750">
              <a:buFont typeface="Arial" panose="020B0604020202020204" pitchFamily="34" charset="0"/>
              <a:buChar char="•"/>
            </a:pPr>
            <a:r>
              <a:rPr lang="en-IN" sz="2400" dirty="0"/>
              <a:t>Total revenue of industry is $23,36,50,194.43208.</a:t>
            </a:r>
          </a:p>
          <a:p>
            <a:pPr marL="285750" indent="-285750">
              <a:buFont typeface="Arial" panose="020B0604020202020204" pitchFamily="34" charset="0"/>
              <a:buChar char="•"/>
            </a:pPr>
            <a:r>
              <a:rPr lang="en-IN" sz="2400" dirty="0"/>
              <a:t>Revenue get increases in December march and April months.</a:t>
            </a:r>
          </a:p>
          <a:p>
            <a:pPr marL="285750" indent="-285750">
              <a:buFont typeface="Arial" panose="020B0604020202020204" pitchFamily="34" charset="0"/>
              <a:buChar char="•"/>
            </a:pPr>
            <a:r>
              <a:rPr lang="en-IN" sz="2400" dirty="0"/>
              <a:t>Most of revenue from age group 20 to 70 years.</a:t>
            </a:r>
          </a:p>
          <a:p>
            <a:pPr marL="285750" indent="-285750">
              <a:buFont typeface="Arial" panose="020B0604020202020204" pitchFamily="34" charset="0"/>
              <a:buChar char="•"/>
            </a:pPr>
            <a:r>
              <a:rPr lang="en-IN" sz="2400" dirty="0"/>
              <a:t>As discount increases order quantity also increases.</a:t>
            </a:r>
          </a:p>
          <a:p>
            <a:pPr marL="285750" indent="-285750">
              <a:buFont typeface="Arial" panose="020B0604020202020204" pitchFamily="34" charset="0"/>
              <a:buChar char="•"/>
            </a:pPr>
            <a:r>
              <a:rPr lang="en-IN" sz="2400" dirty="0"/>
              <a:t>Most of revenue from Midwest region.</a:t>
            </a:r>
          </a:p>
          <a:p>
            <a:pPr marL="285750" indent="-285750">
              <a:buFont typeface="Arial" panose="020B0604020202020204" pitchFamily="34" charset="0"/>
              <a:buChar char="•"/>
            </a:pPr>
            <a:r>
              <a:rPr lang="en-IN" sz="2400" dirty="0"/>
              <a:t>Mobiles men’s fashions are sold in more quantities. </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226080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8F242C-D4F3-10FC-7C48-54AD32E20CE1}"/>
              </a:ext>
            </a:extLst>
          </p:cNvPr>
          <p:cNvSpPr txBox="1"/>
          <p:nvPr/>
        </p:nvSpPr>
        <p:spPr>
          <a:xfrm>
            <a:off x="1137037" y="2470326"/>
            <a:ext cx="9167854" cy="1569660"/>
          </a:xfrm>
          <a:prstGeom prst="rect">
            <a:avLst/>
          </a:prstGeom>
          <a:noFill/>
        </p:spPr>
        <p:txBody>
          <a:bodyPr wrap="square" rtlCol="0">
            <a:spAutoFit/>
          </a:bodyPr>
          <a:lstStyle/>
          <a:p>
            <a:pPr algn="ctr"/>
            <a:r>
              <a:rPr lang="en-IN" sz="9600" b="1" dirty="0">
                <a:solidFill>
                  <a:schemeClr val="accent6"/>
                </a:solidFill>
              </a:rPr>
              <a:t>Thank You</a:t>
            </a:r>
          </a:p>
        </p:txBody>
      </p:sp>
    </p:spTree>
    <p:extLst>
      <p:ext uri="{BB962C8B-B14F-4D97-AF65-F5344CB8AC3E}">
        <p14:creationId xmlns:p14="http://schemas.microsoft.com/office/powerpoint/2010/main" val="1726573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4CA652-2319-C12E-01AC-5E9995983C58}"/>
              </a:ext>
            </a:extLst>
          </p:cNvPr>
          <p:cNvSpPr txBox="1"/>
          <p:nvPr/>
        </p:nvSpPr>
        <p:spPr>
          <a:xfrm>
            <a:off x="699715" y="636104"/>
            <a:ext cx="10257182" cy="5016758"/>
          </a:xfrm>
          <a:prstGeom prst="rect">
            <a:avLst/>
          </a:prstGeom>
          <a:noFill/>
        </p:spPr>
        <p:txBody>
          <a:bodyPr wrap="square" rtlCol="0">
            <a:spAutoFit/>
          </a:bodyPr>
          <a:lstStyle/>
          <a:p>
            <a:pPr algn="l"/>
            <a:r>
              <a:rPr lang="en-US" sz="4400" b="1" i="0" dirty="0">
                <a:solidFill>
                  <a:srgbClr val="FF0000"/>
                </a:solidFill>
                <a:effectLst/>
                <a:latin typeface="-apple-system"/>
              </a:rPr>
              <a:t>Objective</a:t>
            </a:r>
          </a:p>
          <a:p>
            <a:pPr algn="l"/>
            <a:endParaRPr lang="en-US" b="0" i="0" dirty="0">
              <a:solidFill>
                <a:srgbClr val="24292F"/>
              </a:solidFill>
              <a:effectLst/>
              <a:latin typeface="-apple-system"/>
            </a:endParaRPr>
          </a:p>
          <a:p>
            <a:pPr marL="285750" indent="-285750" algn="l">
              <a:buFont typeface="Arial" panose="020B0604020202020204" pitchFamily="34" charset="0"/>
              <a:buChar char="•"/>
            </a:pPr>
            <a:r>
              <a:rPr lang="en-US" sz="4000" b="0" i="0" dirty="0">
                <a:solidFill>
                  <a:schemeClr val="accent1">
                    <a:lumMod val="50000"/>
                  </a:schemeClr>
                </a:solidFill>
                <a:effectLst/>
                <a:latin typeface="-apple-system"/>
              </a:rPr>
              <a:t>To build a dashboard that will present monthly sales performance by product segment and product category to help client identifying the segments and categories that have met or exceeded their sales targets, as well as those that have not met their sales targets.</a:t>
            </a:r>
          </a:p>
          <a:p>
            <a:endParaRPr lang="en-IN" dirty="0"/>
          </a:p>
        </p:txBody>
      </p:sp>
    </p:spTree>
    <p:extLst>
      <p:ext uri="{BB962C8B-B14F-4D97-AF65-F5344CB8AC3E}">
        <p14:creationId xmlns:p14="http://schemas.microsoft.com/office/powerpoint/2010/main" val="1474792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517AF04-F187-2BBE-1A25-36F092004D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295" y="238538"/>
            <a:ext cx="8095971" cy="4373218"/>
          </a:xfrm>
          <a:prstGeom prst="rect">
            <a:avLst/>
          </a:prstGeom>
        </p:spPr>
      </p:pic>
      <p:sp>
        <p:nvSpPr>
          <p:cNvPr id="7" name="TextBox 6">
            <a:extLst>
              <a:ext uri="{FF2B5EF4-FFF2-40B4-BE49-F238E27FC236}">
                <a16:creationId xmlns:a16="http://schemas.microsoft.com/office/drawing/2014/main" id="{913E28EB-6423-8E64-564E-9EB73E708178}"/>
              </a:ext>
            </a:extLst>
          </p:cNvPr>
          <p:cNvSpPr txBox="1"/>
          <p:nvPr/>
        </p:nvSpPr>
        <p:spPr>
          <a:xfrm>
            <a:off x="477078" y="4985468"/>
            <a:ext cx="9072439" cy="369332"/>
          </a:xfrm>
          <a:prstGeom prst="rect">
            <a:avLst/>
          </a:prstGeom>
          <a:noFill/>
        </p:spPr>
        <p:txBody>
          <a:bodyPr wrap="square" rtlCol="0">
            <a:spAutoFit/>
          </a:bodyPr>
          <a:lstStyle/>
          <a:p>
            <a:pPr marL="285750" indent="-285750">
              <a:buFont typeface="Arial" panose="020B0604020202020204" pitchFamily="34" charset="0"/>
              <a:buChar char="•"/>
            </a:pPr>
            <a:r>
              <a:rPr lang="en-IN" dirty="0"/>
              <a:t>It shows the state wise total revenue of company. </a:t>
            </a:r>
          </a:p>
        </p:txBody>
      </p:sp>
    </p:spTree>
    <p:extLst>
      <p:ext uri="{BB962C8B-B14F-4D97-AF65-F5344CB8AC3E}">
        <p14:creationId xmlns:p14="http://schemas.microsoft.com/office/powerpoint/2010/main" val="2444069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F063DE-7424-20C4-892F-FCBF76433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215" y="279526"/>
            <a:ext cx="7948750" cy="4340182"/>
          </a:xfrm>
          <a:prstGeom prst="rect">
            <a:avLst/>
          </a:prstGeom>
        </p:spPr>
      </p:pic>
      <p:sp>
        <p:nvSpPr>
          <p:cNvPr id="4" name="TextBox 3">
            <a:extLst>
              <a:ext uri="{FF2B5EF4-FFF2-40B4-BE49-F238E27FC236}">
                <a16:creationId xmlns:a16="http://schemas.microsoft.com/office/drawing/2014/main" id="{ADDF1ABD-08FA-C781-7ABD-56DB872E6046}"/>
              </a:ext>
            </a:extLst>
          </p:cNvPr>
          <p:cNvSpPr txBox="1"/>
          <p:nvPr/>
        </p:nvSpPr>
        <p:spPr>
          <a:xfrm>
            <a:off x="310101" y="4818490"/>
            <a:ext cx="9096292" cy="1200329"/>
          </a:xfrm>
          <a:prstGeom prst="rect">
            <a:avLst/>
          </a:prstGeom>
          <a:noFill/>
        </p:spPr>
        <p:txBody>
          <a:bodyPr wrap="square" rtlCol="0">
            <a:spAutoFit/>
          </a:bodyPr>
          <a:lstStyle/>
          <a:p>
            <a:pPr marL="285750" indent="-285750">
              <a:buFont typeface="Arial" panose="020B0604020202020204" pitchFamily="34" charset="0"/>
              <a:buChar char="•"/>
            </a:pPr>
            <a:r>
              <a:rPr lang="en-IN" dirty="0"/>
              <a:t>This graph shows revenue per months in a year.</a:t>
            </a:r>
          </a:p>
          <a:p>
            <a:pPr marL="285750" indent="-285750">
              <a:buFont typeface="Arial" panose="020B0604020202020204" pitchFamily="34" charset="0"/>
              <a:buChar char="•"/>
            </a:pPr>
            <a:r>
              <a:rPr lang="en-IN" dirty="0"/>
              <a:t>In December and April total revenue goes increasing at higher level.</a:t>
            </a:r>
          </a:p>
          <a:p>
            <a:pPr marL="285750" indent="-285750">
              <a:buFont typeface="Arial" panose="020B0604020202020204" pitchFamily="34" charset="0"/>
              <a:buChar char="•"/>
            </a:pPr>
            <a:r>
              <a:rPr lang="en-IN" dirty="0"/>
              <a:t>Rest of months having moderate revenue.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824194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D03FDF-D3FB-83D1-C156-FBEA91586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631" y="305206"/>
            <a:ext cx="7649128" cy="4107767"/>
          </a:xfrm>
          <a:prstGeom prst="rect">
            <a:avLst/>
          </a:prstGeom>
        </p:spPr>
      </p:pic>
      <p:sp>
        <p:nvSpPr>
          <p:cNvPr id="5" name="TextBox 4">
            <a:extLst>
              <a:ext uri="{FF2B5EF4-FFF2-40B4-BE49-F238E27FC236}">
                <a16:creationId xmlns:a16="http://schemas.microsoft.com/office/drawing/2014/main" id="{0A3A90B6-9F0E-7917-2EEB-B39991CB602F}"/>
              </a:ext>
            </a:extLst>
          </p:cNvPr>
          <p:cNvSpPr txBox="1"/>
          <p:nvPr/>
        </p:nvSpPr>
        <p:spPr>
          <a:xfrm>
            <a:off x="335631" y="4643562"/>
            <a:ext cx="9627353" cy="1754326"/>
          </a:xfrm>
          <a:prstGeom prst="rect">
            <a:avLst/>
          </a:prstGeom>
          <a:noFill/>
        </p:spPr>
        <p:txBody>
          <a:bodyPr wrap="square" rtlCol="0">
            <a:spAutoFit/>
          </a:bodyPr>
          <a:lstStyle/>
          <a:p>
            <a:r>
              <a:rPr lang="en-IN" dirty="0"/>
              <a:t>Revenue per age:</a:t>
            </a:r>
          </a:p>
          <a:p>
            <a:pPr marL="285750" indent="-285750">
              <a:buFont typeface="Arial" panose="020B0604020202020204" pitchFamily="34" charset="0"/>
              <a:buChar char="•"/>
            </a:pPr>
            <a:r>
              <a:rPr lang="en-IN" dirty="0"/>
              <a:t>Total revenue is lower in age group of 15 and 75.</a:t>
            </a:r>
          </a:p>
          <a:p>
            <a:pPr marL="285750" indent="-285750">
              <a:buFont typeface="Arial" panose="020B0604020202020204" pitchFamily="34" charset="0"/>
              <a:buChar char="•"/>
            </a:pPr>
            <a:r>
              <a:rPr lang="en-IN" dirty="0"/>
              <a:t>Age group between 20 to 70 have great revenue.</a:t>
            </a:r>
          </a:p>
          <a:p>
            <a:pPr marL="285750" indent="-285750">
              <a:buFont typeface="Arial" panose="020B0604020202020204" pitchFamily="34" charset="0"/>
              <a:buChar char="•"/>
            </a:pPr>
            <a:r>
              <a:rPr lang="en-IN" dirty="0"/>
              <a:t>People having a age 30 to 40 spends more.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913123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5880BC-7850-A46B-45D3-83D7448D6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712" y="236794"/>
            <a:ext cx="7878432" cy="4247742"/>
          </a:xfrm>
          <a:prstGeom prst="rect">
            <a:avLst/>
          </a:prstGeom>
        </p:spPr>
      </p:pic>
      <p:sp>
        <p:nvSpPr>
          <p:cNvPr id="5" name="TextBox 4">
            <a:extLst>
              <a:ext uri="{FF2B5EF4-FFF2-40B4-BE49-F238E27FC236}">
                <a16:creationId xmlns:a16="http://schemas.microsoft.com/office/drawing/2014/main" id="{E123681A-2273-5258-7AD3-40C6B0BFF728}"/>
              </a:ext>
            </a:extLst>
          </p:cNvPr>
          <p:cNvSpPr txBox="1"/>
          <p:nvPr/>
        </p:nvSpPr>
        <p:spPr>
          <a:xfrm>
            <a:off x="241712" y="4556097"/>
            <a:ext cx="11120702" cy="923330"/>
          </a:xfrm>
          <a:prstGeom prst="rect">
            <a:avLst/>
          </a:prstGeom>
          <a:noFill/>
        </p:spPr>
        <p:txBody>
          <a:bodyPr wrap="square" rtlCol="0">
            <a:spAutoFit/>
          </a:bodyPr>
          <a:lstStyle/>
          <a:p>
            <a:r>
              <a:rPr lang="en-IN" dirty="0"/>
              <a:t>Order quantity and discount per month:</a:t>
            </a:r>
          </a:p>
          <a:p>
            <a:pPr marL="285750" indent="-285750">
              <a:buFont typeface="Arial" panose="020B0604020202020204" pitchFamily="34" charset="0"/>
              <a:buChar char="•"/>
            </a:pPr>
            <a:r>
              <a:rPr lang="en-IN" dirty="0"/>
              <a:t>Quantity ordered are most in  December and April months.</a:t>
            </a:r>
          </a:p>
          <a:p>
            <a:pPr marL="285750" indent="-285750">
              <a:buFont typeface="Arial" panose="020B0604020202020204" pitchFamily="34" charset="0"/>
              <a:buChar char="•"/>
            </a:pPr>
            <a:r>
              <a:rPr lang="en-IN" dirty="0"/>
              <a:t>As discount increases order quantity also increases.</a:t>
            </a:r>
          </a:p>
        </p:txBody>
      </p:sp>
    </p:spTree>
    <p:extLst>
      <p:ext uri="{BB962C8B-B14F-4D97-AF65-F5344CB8AC3E}">
        <p14:creationId xmlns:p14="http://schemas.microsoft.com/office/powerpoint/2010/main" val="1311179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1C7426-21EA-7591-899A-EB2D06585A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929" y="175580"/>
            <a:ext cx="8245312" cy="3927293"/>
          </a:xfrm>
          <a:prstGeom prst="rect">
            <a:avLst/>
          </a:prstGeom>
        </p:spPr>
      </p:pic>
      <p:sp>
        <p:nvSpPr>
          <p:cNvPr id="4" name="TextBox 3">
            <a:extLst>
              <a:ext uri="{FF2B5EF4-FFF2-40B4-BE49-F238E27FC236}">
                <a16:creationId xmlns:a16="http://schemas.microsoft.com/office/drawing/2014/main" id="{469D1E2E-051C-94A0-1654-EB4E3D1FC2A3}"/>
              </a:ext>
            </a:extLst>
          </p:cNvPr>
          <p:cNvSpPr txBox="1"/>
          <p:nvPr/>
        </p:nvSpPr>
        <p:spPr>
          <a:xfrm>
            <a:off x="174929" y="4238045"/>
            <a:ext cx="10058400" cy="923330"/>
          </a:xfrm>
          <a:prstGeom prst="rect">
            <a:avLst/>
          </a:prstGeom>
          <a:noFill/>
        </p:spPr>
        <p:txBody>
          <a:bodyPr wrap="square" rtlCol="0">
            <a:spAutoFit/>
          </a:bodyPr>
          <a:lstStyle/>
          <a:p>
            <a:r>
              <a:rPr lang="en-IN" dirty="0"/>
              <a:t>Revenue per region:</a:t>
            </a:r>
          </a:p>
          <a:p>
            <a:pPr marL="285750" indent="-285750">
              <a:buFont typeface="Arial" panose="020B0604020202020204" pitchFamily="34" charset="0"/>
              <a:buChar char="•"/>
            </a:pPr>
            <a:r>
              <a:rPr lang="en-IN" dirty="0"/>
              <a:t>There is higher revenue from Midwest region than other region.</a:t>
            </a:r>
          </a:p>
          <a:p>
            <a:pPr marL="285750" indent="-285750">
              <a:buFont typeface="Arial" panose="020B0604020202020204" pitchFamily="34" charset="0"/>
              <a:buChar char="•"/>
            </a:pPr>
            <a:r>
              <a:rPr lang="en-IN" dirty="0"/>
              <a:t>Discount price and order quantity also higher in Midwest region.</a:t>
            </a:r>
          </a:p>
        </p:txBody>
      </p:sp>
    </p:spTree>
    <p:extLst>
      <p:ext uri="{BB962C8B-B14F-4D97-AF65-F5344CB8AC3E}">
        <p14:creationId xmlns:p14="http://schemas.microsoft.com/office/powerpoint/2010/main" val="150871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52DEDA-F8FC-7658-B8FE-E1EB62C56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606" y="214592"/>
            <a:ext cx="8165022" cy="4413068"/>
          </a:xfrm>
          <a:prstGeom prst="rect">
            <a:avLst/>
          </a:prstGeom>
        </p:spPr>
      </p:pic>
      <p:sp>
        <p:nvSpPr>
          <p:cNvPr id="4" name="TextBox 3">
            <a:extLst>
              <a:ext uri="{FF2B5EF4-FFF2-40B4-BE49-F238E27FC236}">
                <a16:creationId xmlns:a16="http://schemas.microsoft.com/office/drawing/2014/main" id="{4B64D5DD-9DC7-2B7F-9A72-EF66095D9C95}"/>
              </a:ext>
            </a:extLst>
          </p:cNvPr>
          <p:cNvSpPr txBox="1"/>
          <p:nvPr/>
        </p:nvSpPr>
        <p:spPr>
          <a:xfrm>
            <a:off x="176606" y="4731026"/>
            <a:ext cx="11472055" cy="1200329"/>
          </a:xfrm>
          <a:prstGeom prst="rect">
            <a:avLst/>
          </a:prstGeom>
          <a:noFill/>
        </p:spPr>
        <p:txBody>
          <a:bodyPr wrap="square" rtlCol="0">
            <a:spAutoFit/>
          </a:bodyPr>
          <a:lstStyle/>
          <a:p>
            <a:r>
              <a:rPr lang="en-IN" dirty="0"/>
              <a:t>Order Quantity per categories:</a:t>
            </a:r>
          </a:p>
          <a:p>
            <a:pPr marL="285750" indent="-285750">
              <a:buFont typeface="Arial" panose="020B0604020202020204" pitchFamily="34" charset="0"/>
              <a:buChar char="•"/>
            </a:pPr>
            <a:r>
              <a:rPr lang="en-IN" dirty="0"/>
              <a:t>Most of order quantities for mobiles, men's fashions and superstore.</a:t>
            </a:r>
          </a:p>
          <a:p>
            <a:pPr marL="285750" indent="-285750">
              <a:buFont typeface="Arial" panose="020B0604020202020204" pitchFamily="34" charset="0"/>
              <a:buChar char="•"/>
            </a:pPr>
            <a:r>
              <a:rPr lang="en-IN" dirty="0"/>
              <a:t>Lack of orders for health and sports, school and educations.</a:t>
            </a:r>
          </a:p>
          <a:p>
            <a:endParaRPr lang="en-IN" dirty="0"/>
          </a:p>
        </p:txBody>
      </p:sp>
    </p:spTree>
    <p:extLst>
      <p:ext uri="{BB962C8B-B14F-4D97-AF65-F5344CB8AC3E}">
        <p14:creationId xmlns:p14="http://schemas.microsoft.com/office/powerpoint/2010/main" val="4158649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957B83-3EEA-44F9-56E0-7AA37EF7A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489" y="795131"/>
            <a:ext cx="11672515" cy="5909596"/>
          </a:xfrm>
          <a:prstGeom prst="rect">
            <a:avLst/>
          </a:prstGeom>
        </p:spPr>
      </p:pic>
      <p:sp>
        <p:nvSpPr>
          <p:cNvPr id="4" name="TextBox 3">
            <a:extLst>
              <a:ext uri="{FF2B5EF4-FFF2-40B4-BE49-F238E27FC236}">
                <a16:creationId xmlns:a16="http://schemas.microsoft.com/office/drawing/2014/main" id="{547D0D68-45CC-0F92-245C-E276940927A6}"/>
              </a:ext>
            </a:extLst>
          </p:cNvPr>
          <p:cNvSpPr txBox="1"/>
          <p:nvPr/>
        </p:nvSpPr>
        <p:spPr>
          <a:xfrm>
            <a:off x="2051437" y="171374"/>
            <a:ext cx="9271221" cy="523220"/>
          </a:xfrm>
          <a:prstGeom prst="rect">
            <a:avLst/>
          </a:prstGeom>
          <a:noFill/>
        </p:spPr>
        <p:txBody>
          <a:bodyPr wrap="square" rtlCol="0">
            <a:spAutoFit/>
          </a:bodyPr>
          <a:lstStyle/>
          <a:p>
            <a:r>
              <a:rPr lang="en-IN" sz="2800" b="1" dirty="0">
                <a:solidFill>
                  <a:schemeClr val="accent5">
                    <a:lumMod val="50000"/>
                  </a:schemeClr>
                </a:solidFill>
                <a:latin typeface="Arial Black" panose="020B0A04020102020204" pitchFamily="34" charset="0"/>
              </a:rPr>
              <a:t>Dashboard for Customer sales analysis</a:t>
            </a:r>
          </a:p>
        </p:txBody>
      </p:sp>
    </p:spTree>
    <p:extLst>
      <p:ext uri="{BB962C8B-B14F-4D97-AF65-F5344CB8AC3E}">
        <p14:creationId xmlns:p14="http://schemas.microsoft.com/office/powerpoint/2010/main" val="30901209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113</TotalTime>
  <Words>280</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-apple-system</vt:lpstr>
      <vt:lpstr>Arial</vt:lpstr>
      <vt:lpstr>Arial Black</vt:lpstr>
      <vt:lpstr>Arial Narrow</vt:lpstr>
      <vt:lpstr>Century Gothic</vt:lpstr>
      <vt:lpstr>Times New Roman</vt:lpstr>
      <vt:lpstr>Wingdings 3</vt:lpstr>
      <vt:lpstr>Slice</vt:lpstr>
      <vt:lpstr>Report 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on</dc:title>
  <dc:creator>Vishal Mali</dc:creator>
  <cp:lastModifiedBy>Vishal Mali</cp:lastModifiedBy>
  <cp:revision>6</cp:revision>
  <dcterms:created xsi:type="dcterms:W3CDTF">2022-08-07T06:24:27Z</dcterms:created>
  <dcterms:modified xsi:type="dcterms:W3CDTF">2022-08-08T08:19:18Z</dcterms:modified>
</cp:coreProperties>
</file>