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Medium"/>
      <p:regular r:id="rId25"/>
      <p:bold r:id="rId26"/>
      <p:italic r:id="rId27"/>
      <p:boldItalic r:id="rId28"/>
    </p:embeddedFont>
    <p:embeddedFont>
      <p:font typeface="Lato"/>
      <p:regular r:id="rId29"/>
      <p:bold r:id="rId30"/>
      <p:italic r:id="rId31"/>
      <p:boldItalic r:id="rId32"/>
    </p:embeddedFont>
    <p:embeddedFont>
      <p:font typeface="Montserrat"/>
      <p:regular r:id="rId33"/>
      <p:bold r:id="rId34"/>
      <p:italic r:id="rId35"/>
      <p:boldItalic r:id="rId36"/>
    </p:embeddedFont>
    <p:embeddedFont>
      <p:font typeface="Lora"/>
      <p:regular r:id="rId37"/>
      <p:bold r:id="rId38"/>
      <p:italic r:id="rId39"/>
      <p:boldItalic r:id="rId40"/>
    </p:embeddedFont>
    <p:embeddedFont>
      <p:font typeface="Lora Regula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Italic.fntdata"/><Relationship Id="rId20" Type="http://schemas.openxmlformats.org/officeDocument/2006/relationships/slide" Target="slides/slide15.xml"/><Relationship Id="rId42" Type="http://schemas.openxmlformats.org/officeDocument/2006/relationships/font" Target="fonts/LoraRegular-bold.fntdata"/><Relationship Id="rId41" Type="http://schemas.openxmlformats.org/officeDocument/2006/relationships/font" Target="fonts/LoraRegular-regular.fntdata"/><Relationship Id="rId22" Type="http://schemas.openxmlformats.org/officeDocument/2006/relationships/font" Target="fonts/Raleway-bold.fntdata"/><Relationship Id="rId44" Type="http://schemas.openxmlformats.org/officeDocument/2006/relationships/font" Target="fonts/LoraRegular-boldItalic.fntdata"/><Relationship Id="rId21" Type="http://schemas.openxmlformats.org/officeDocument/2006/relationships/font" Target="fonts/Raleway-regular.fntdata"/><Relationship Id="rId43" Type="http://schemas.openxmlformats.org/officeDocument/2006/relationships/font" Target="fonts/LoraRegular-italic.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ora-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ora-italic.fntdata"/><Relationship Id="rId16" Type="http://schemas.openxmlformats.org/officeDocument/2006/relationships/slide" Target="slides/slide11.xml"/><Relationship Id="rId38" Type="http://schemas.openxmlformats.org/officeDocument/2006/relationships/font" Target="fonts/Lor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9226c791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9226c791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9226c791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9226c791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9226c791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9226c791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9226c791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9226c791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9226c791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9226c791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226c791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9226c791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3b5d513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3b5d513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226c79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226c79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226c79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226c79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9226c79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9226c79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9226c79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9226c79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9226c791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9226c791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9226c79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9226c79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9226c791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9226c791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960400"/>
            <a:ext cx="7688100" cy="1919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Design And Analysis of Algorithms</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Department of Information Technology</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-----Group Members-----</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   VIKRAM SINGH       ( IIT2019213 )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AKSHAT AGRAWAL    ( IIT2019214 )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RAVUTLA RUTHVIK   ( IIT2019215 )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B00004"/>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ASSIGNMENT-4 </a:t>
            </a:r>
            <a:r>
              <a:rPr b="0" lang="en" sz="1350">
                <a:solidFill>
                  <a:srgbClr val="000000"/>
                </a:solidFill>
                <a:latin typeface="Lora Regular"/>
                <a:ea typeface="Lora Regular"/>
                <a:cs typeface="Lora Regular"/>
                <a:sym typeface="Lora Regular"/>
              </a:rPr>
              <a:t>DEMONSTRATION</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Supervision of:  Dr. Rahul Kala</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Mentorship of:  Tejasvee bisen</a:t>
            </a:r>
            <a:endParaRPr b="0" sz="1350">
              <a:solidFill>
                <a:srgbClr val="000000"/>
              </a:solidFill>
              <a:latin typeface="Lora Regular"/>
              <a:ea typeface="Lora Regular"/>
              <a:cs typeface="Lora Regular"/>
              <a:sym typeface="Lora Regul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nvSpPr>
        <p:spPr>
          <a:xfrm>
            <a:off x="188025" y="1410100"/>
            <a:ext cx="42363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search</a:t>
            </a:r>
            <a:r>
              <a:rPr lang="en">
                <a:latin typeface="Lato"/>
                <a:ea typeface="Lato"/>
                <a:cs typeface="Lato"/>
                <a:sym typeface="Lato"/>
              </a:rPr>
              <a:t> (mat,row_start,row_end,column_start,co lumn_end,key)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 (row_start &gt; row_end || column_start &gt; column_end)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return false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(row_end == row_start &amp;&amp; column_end == column_start)</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if (mat[row_end][column_end] == key)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return true </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else return false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(mat[row_start][column_start] &gt; key || mat[row_end][column_end] &lt; key)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return false </a:t>
            </a:r>
            <a:endParaRPr>
              <a:latin typeface="Lato"/>
              <a:ea typeface="Lato"/>
              <a:cs typeface="Lato"/>
              <a:sym typeface="Lato"/>
            </a:endParaRPr>
          </a:p>
          <a:p>
            <a:pPr indent="0" lvl="0" marL="0" rtl="0" algn="l">
              <a:spcBef>
                <a:spcPts val="0"/>
              </a:spcBef>
              <a:spcAft>
                <a:spcPts val="0"/>
              </a:spcAft>
              <a:buNone/>
            </a:pPr>
            <a:r>
              <a:t/>
            </a:r>
            <a:endParaRPr sz="400">
              <a:latin typeface="Lato"/>
              <a:ea typeface="Lato"/>
              <a:cs typeface="Lato"/>
              <a:sym typeface="Lato"/>
            </a:endParaRPr>
          </a:p>
          <a:p>
            <a:pPr indent="0" lvl="0" marL="0" rtl="0" algn="l">
              <a:spcBef>
                <a:spcPts val="0"/>
              </a:spcBef>
              <a:spcAft>
                <a:spcPts val="0"/>
              </a:spcAft>
              <a:buNone/>
            </a:pPr>
            <a:r>
              <a:rPr b="1" lang="en">
                <a:latin typeface="Montserrat"/>
                <a:ea typeface="Montserrat"/>
                <a:cs typeface="Montserrat"/>
                <a:sym typeface="Montserrat"/>
              </a:rPr>
              <a:t>// Base conditions</a:t>
            </a:r>
            <a:endParaRPr b="1">
              <a:latin typeface="Montserrat"/>
              <a:ea typeface="Montserrat"/>
              <a:cs typeface="Montserrat"/>
              <a:sym typeface="Montserrat"/>
            </a:endParaRPr>
          </a:p>
        </p:txBody>
      </p:sp>
      <p:sp>
        <p:nvSpPr>
          <p:cNvPr id="143" name="Google Shape;143;p22"/>
          <p:cNvSpPr txBox="1"/>
          <p:nvPr/>
        </p:nvSpPr>
        <p:spPr>
          <a:xfrm>
            <a:off x="4572000" y="1118000"/>
            <a:ext cx="4371900" cy="3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mid_row = (row_end + row_start) / 2;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mid_column = (column_end + column_start) / 2;</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b="1" lang="en" sz="1500">
                <a:latin typeface="Lato"/>
                <a:ea typeface="Lato"/>
                <a:cs typeface="Lato"/>
                <a:sym typeface="Lato"/>
              </a:rPr>
              <a:t>if</a:t>
            </a:r>
            <a:r>
              <a:rPr lang="en" sz="1500">
                <a:latin typeface="Lato"/>
                <a:ea typeface="Lato"/>
                <a:cs typeface="Lato"/>
                <a:sym typeface="Lato"/>
              </a:rPr>
              <a:t> </a:t>
            </a:r>
            <a:r>
              <a:rPr lang="en">
                <a:latin typeface="Lato"/>
                <a:ea typeface="Lato"/>
                <a:cs typeface="Lato"/>
                <a:sym typeface="Lato"/>
              </a:rPr>
              <a:t>(key == mat[mid_row][mid_column])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return true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else if</a:t>
            </a:r>
            <a:r>
              <a:rPr lang="en">
                <a:latin typeface="Lato"/>
                <a:ea typeface="Lato"/>
                <a:cs typeface="Lato"/>
                <a:sym typeface="Lato"/>
              </a:rPr>
              <a:t> (key &gt; mat[mid_row][mid_column])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return   </a:t>
            </a:r>
            <a:r>
              <a:rPr b="1" lang="en" sz="1500">
                <a:latin typeface="Lato"/>
                <a:ea typeface="Lato"/>
                <a:cs typeface="Lato"/>
                <a:sym typeface="Lato"/>
              </a:rPr>
              <a:t>search</a:t>
            </a:r>
            <a:r>
              <a:rPr b="1" lang="en">
                <a:latin typeface="Lato"/>
                <a:ea typeface="Lato"/>
                <a:cs typeface="Lato"/>
                <a:sym typeface="Lato"/>
              </a:rPr>
              <a:t> </a:t>
            </a:r>
            <a:r>
              <a:rPr lang="en">
                <a:latin typeface="Lato"/>
                <a:ea typeface="Lato"/>
                <a:cs typeface="Lato"/>
                <a:sym typeface="Lato"/>
              </a:rPr>
              <a:t>(mat, row_start, mid_row, mid_column + 1, column_end, key) || </a:t>
            </a:r>
            <a:endParaRPr>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search</a:t>
            </a:r>
            <a:r>
              <a:rPr b="1" lang="en">
                <a:latin typeface="Lato"/>
                <a:ea typeface="Lato"/>
                <a:cs typeface="Lato"/>
                <a:sym typeface="Lato"/>
              </a:rPr>
              <a:t> </a:t>
            </a:r>
            <a:r>
              <a:rPr lang="en">
                <a:latin typeface="Lato"/>
                <a:ea typeface="Lato"/>
                <a:cs typeface="Lato"/>
                <a:sym typeface="Lato"/>
              </a:rPr>
              <a:t>(mat, mid_row + 1, row_end, column_start, column_end, key);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else</a:t>
            </a:r>
            <a:r>
              <a:rPr lang="en" sz="1500">
                <a:latin typeface="Lato"/>
                <a:ea typeface="Lato"/>
                <a:cs typeface="Lato"/>
                <a:sym typeface="Lato"/>
              </a:rPr>
              <a:t> </a:t>
            </a:r>
            <a:r>
              <a:rPr lang="en">
                <a:latin typeface="Lato"/>
                <a:ea typeface="Lato"/>
                <a:cs typeface="Lato"/>
                <a:sym typeface="Lato"/>
              </a:rPr>
              <a:t>return </a:t>
            </a:r>
            <a:r>
              <a:rPr b="1" lang="en" sz="1500">
                <a:latin typeface="Lato"/>
                <a:ea typeface="Lato"/>
                <a:cs typeface="Lato"/>
                <a:sym typeface="Lato"/>
              </a:rPr>
              <a:t>search</a:t>
            </a:r>
            <a:r>
              <a:rPr lang="en">
                <a:latin typeface="Lato"/>
                <a:ea typeface="Lato"/>
                <a:cs typeface="Lato"/>
                <a:sym typeface="Lato"/>
              </a:rPr>
              <a:t>(mat, row_start, mid_row - 1, mid_column, column_end, key) ||</a:t>
            </a:r>
            <a:endParaRPr>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search </a:t>
            </a:r>
            <a:r>
              <a:rPr lang="en">
                <a:latin typeface="Lato"/>
                <a:ea typeface="Lato"/>
                <a:cs typeface="Lato"/>
                <a:sym typeface="Lato"/>
              </a:rPr>
              <a:t>(mat, row_start, row_end, column_start, mid_column - 1, key);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nvSpPr>
        <p:spPr>
          <a:xfrm>
            <a:off x="2833600" y="832625"/>
            <a:ext cx="416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ALGORITHM </a:t>
            </a:r>
            <a:r>
              <a:rPr b="1" lang="en" sz="2100">
                <a:latin typeface="Montserrat"/>
                <a:ea typeface="Montserrat"/>
                <a:cs typeface="Montserrat"/>
                <a:sym typeface="Montserrat"/>
              </a:rPr>
              <a:t>ANALYSIS</a:t>
            </a:r>
            <a:endParaRPr b="1" sz="2100">
              <a:latin typeface="Montserrat"/>
              <a:ea typeface="Montserrat"/>
              <a:cs typeface="Montserrat"/>
              <a:sym typeface="Montserrat"/>
            </a:endParaRPr>
          </a:p>
        </p:txBody>
      </p:sp>
      <p:sp>
        <p:nvSpPr>
          <p:cNvPr id="149" name="Google Shape;149;p23"/>
          <p:cNvSpPr txBox="1"/>
          <p:nvPr/>
        </p:nvSpPr>
        <p:spPr>
          <a:xfrm>
            <a:off x="483450" y="1705550"/>
            <a:ext cx="37335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the above approach based on divide and conquer, the algorithm can be seen as recurring for 3 matrices of size n/2 x n/2.</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Time Complexity: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Following is recurrence for time complexity T(n) = 3T(n/2) + O(1)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time complexity for such an recurrence relation can we found out using the Masters Algorithm </a:t>
            </a:r>
            <a:r>
              <a:rPr lang="en">
                <a:latin typeface="Lato"/>
                <a:ea typeface="Lato"/>
                <a:cs typeface="Lato"/>
                <a:sym typeface="Lato"/>
              </a:rPr>
              <a:t>which</a:t>
            </a:r>
            <a:r>
              <a:rPr lang="en">
                <a:latin typeface="Lato"/>
                <a:ea typeface="Lato"/>
                <a:cs typeface="Lato"/>
                <a:sym typeface="Lato"/>
              </a:rPr>
              <a:t> comes out to be O(n</a:t>
            </a:r>
            <a:r>
              <a:rPr baseline="30000" lang="en">
                <a:latin typeface="Lato"/>
                <a:ea typeface="Lato"/>
                <a:cs typeface="Lato"/>
                <a:sym typeface="Lato"/>
              </a:rPr>
              <a:t>1.58</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sz="1600">
                <a:latin typeface="Montserrat"/>
                <a:ea typeface="Montserrat"/>
                <a:cs typeface="Montserrat"/>
                <a:sym typeface="Montserrat"/>
              </a:rPr>
              <a:t>Time complexity: </a:t>
            </a:r>
            <a:r>
              <a:rPr b="1" lang="en" sz="1600">
                <a:latin typeface="Montserrat"/>
                <a:ea typeface="Montserrat"/>
                <a:cs typeface="Montserrat"/>
                <a:sym typeface="Montserrat"/>
              </a:rPr>
              <a:t>O(n</a:t>
            </a:r>
            <a:r>
              <a:rPr b="1" baseline="30000" lang="en" sz="1600">
                <a:latin typeface="Montserrat"/>
                <a:ea typeface="Montserrat"/>
                <a:cs typeface="Montserrat"/>
                <a:sym typeface="Montserrat"/>
              </a:rPr>
              <a:t>1.58</a:t>
            </a:r>
            <a:r>
              <a:rPr b="1" lang="en" sz="1600">
                <a:latin typeface="Montserrat"/>
                <a:ea typeface="Montserrat"/>
                <a:cs typeface="Montserrat"/>
                <a:sym typeface="Montserrat"/>
              </a:rPr>
              <a:t>)</a:t>
            </a:r>
            <a:endParaRPr b="1" sz="1600">
              <a:latin typeface="Montserrat"/>
              <a:ea typeface="Montserrat"/>
              <a:cs typeface="Montserrat"/>
              <a:sym typeface="Montserrat"/>
            </a:endParaRPr>
          </a:p>
        </p:txBody>
      </p:sp>
      <p:sp>
        <p:nvSpPr>
          <p:cNvPr id="150" name="Google Shape;150;p23"/>
          <p:cNvSpPr txBox="1"/>
          <p:nvPr/>
        </p:nvSpPr>
        <p:spPr>
          <a:xfrm>
            <a:off x="4773450" y="1582400"/>
            <a:ext cx="3599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Since we input a 2-D matrix of size NXN, it will require </a:t>
            </a:r>
            <a:r>
              <a:rPr b="1" lang="en" sz="1500">
                <a:latin typeface="Lato"/>
                <a:ea typeface="Lato"/>
                <a:cs typeface="Lato"/>
                <a:sym typeface="Lato"/>
              </a:rPr>
              <a:t>O(n</a:t>
            </a:r>
            <a:r>
              <a:rPr b="1" baseline="30000" lang="en" sz="1500">
                <a:latin typeface="Lato"/>
                <a:ea typeface="Lato"/>
                <a:cs typeface="Lato"/>
                <a:sym typeface="Lato"/>
              </a:rPr>
              <a:t>2 </a:t>
            </a:r>
            <a:r>
              <a:rPr b="1" lang="en" sz="1500">
                <a:latin typeface="Lato"/>
                <a:ea typeface="Lato"/>
                <a:cs typeface="Lato"/>
                <a:sym typeface="Lato"/>
              </a:rPr>
              <a:t>) </a:t>
            </a:r>
            <a:r>
              <a:rPr lang="en">
                <a:latin typeface="Lato"/>
                <a:ea typeface="Lato"/>
                <a:cs typeface="Lato"/>
                <a:sym typeface="Lato"/>
              </a:rPr>
              <a:t>space.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Also as the number of variables used in every function call are fixed, if we try to calculate the total number of function calls made (using the method used for calculating time complexity), we get O(n 1.58 ) space complexity.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Thus the overall space complexity of the algorithm is = O(n </a:t>
            </a:r>
            <a:r>
              <a:rPr baseline="30000" lang="en">
                <a:latin typeface="Lato"/>
                <a:ea typeface="Lato"/>
                <a:cs typeface="Lato"/>
                <a:sym typeface="Lato"/>
              </a:rPr>
              <a:t>1.58</a:t>
            </a:r>
            <a:r>
              <a:rPr lang="en">
                <a:latin typeface="Lato"/>
                <a:ea typeface="Lato"/>
                <a:cs typeface="Lato"/>
                <a:sym typeface="Lato"/>
              </a:rPr>
              <a:t> ) + O(n</a:t>
            </a:r>
            <a:r>
              <a:rPr baseline="30000" lang="en">
                <a:latin typeface="Lato"/>
                <a:ea typeface="Lato"/>
                <a:cs typeface="Lato"/>
                <a:sym typeface="Lato"/>
              </a:rPr>
              <a:t>2 </a:t>
            </a:r>
            <a:r>
              <a:rPr lang="en">
                <a:latin typeface="Lato"/>
                <a:ea typeface="Lato"/>
                <a:cs typeface="Lato"/>
                <a:sym typeface="Lato"/>
              </a:rPr>
              <a:t>) ≈ </a:t>
            </a:r>
            <a:r>
              <a:rPr b="1" lang="en" sz="1500">
                <a:latin typeface="Lato"/>
                <a:ea typeface="Lato"/>
                <a:cs typeface="Lato"/>
                <a:sym typeface="Lato"/>
              </a:rPr>
              <a:t>O(n</a:t>
            </a:r>
            <a:r>
              <a:rPr b="1" baseline="30000" lang="en" sz="1500">
                <a:latin typeface="Lato"/>
                <a:ea typeface="Lato"/>
                <a:cs typeface="Lato"/>
                <a:sym typeface="Lato"/>
              </a:rPr>
              <a:t>2 </a:t>
            </a:r>
            <a:r>
              <a:rPr b="1" lang="en" sz="1500">
                <a:latin typeface="Lato"/>
                <a:ea typeface="Lato"/>
                <a:cs typeface="Lato"/>
                <a:sym typeface="Lato"/>
              </a:rPr>
              <a:t>). </a:t>
            </a:r>
            <a:endParaRPr b="1" sz="15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sz="1600">
                <a:latin typeface="Montserrat"/>
                <a:ea typeface="Montserrat"/>
                <a:cs typeface="Montserrat"/>
                <a:sym typeface="Montserrat"/>
              </a:rPr>
              <a:t>Space Complexity: O(n</a:t>
            </a:r>
            <a:r>
              <a:rPr b="1" baseline="30000" lang="en" sz="1600">
                <a:latin typeface="Montserrat"/>
                <a:ea typeface="Montserrat"/>
                <a:cs typeface="Montserrat"/>
                <a:sym typeface="Montserrat"/>
              </a:rPr>
              <a:t>2</a:t>
            </a:r>
            <a:r>
              <a:rPr b="1" lang="en" sz="1600">
                <a:latin typeface="Montserrat"/>
                <a:ea typeface="Montserrat"/>
                <a:cs typeface="Montserrat"/>
                <a:sym typeface="Montserrat"/>
              </a:rPr>
              <a:t>)</a:t>
            </a:r>
            <a:endParaRPr b="1" sz="16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9345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177">
                <a:solidFill>
                  <a:srgbClr val="000000"/>
                </a:solidFill>
                <a:latin typeface="Montserrat"/>
                <a:ea typeface="Montserrat"/>
                <a:cs typeface="Montserrat"/>
                <a:sym typeface="Montserrat"/>
              </a:rPr>
              <a:t>Profiling</a:t>
            </a:r>
            <a:endParaRPr sz="2177">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56" name="Google Shape;156;p24"/>
          <p:cNvPicPr preferRelativeResize="0"/>
          <p:nvPr/>
        </p:nvPicPr>
        <p:blipFill rotWithShape="1">
          <a:blip r:embed="rId3">
            <a:alphaModFix/>
          </a:blip>
          <a:srcRect b="12460" l="3966" r="6907" t="4413"/>
          <a:stretch/>
        </p:blipFill>
        <p:spPr>
          <a:xfrm>
            <a:off x="729450" y="2410588"/>
            <a:ext cx="3196225" cy="2578449"/>
          </a:xfrm>
          <a:prstGeom prst="rect">
            <a:avLst/>
          </a:prstGeom>
          <a:noFill/>
          <a:ln>
            <a:noFill/>
          </a:ln>
        </p:spPr>
      </p:pic>
      <p:pic>
        <p:nvPicPr>
          <p:cNvPr id="157" name="Google Shape;157;p24"/>
          <p:cNvPicPr preferRelativeResize="0"/>
          <p:nvPr/>
        </p:nvPicPr>
        <p:blipFill rotWithShape="1">
          <a:blip r:embed="rId4">
            <a:alphaModFix/>
          </a:blip>
          <a:srcRect b="8332" l="5808" r="4834" t="0"/>
          <a:stretch/>
        </p:blipFill>
        <p:spPr>
          <a:xfrm>
            <a:off x="5183800" y="2236300"/>
            <a:ext cx="3102200" cy="2752726"/>
          </a:xfrm>
          <a:prstGeom prst="rect">
            <a:avLst/>
          </a:prstGeom>
          <a:noFill/>
          <a:ln>
            <a:noFill/>
          </a:ln>
        </p:spPr>
      </p:pic>
      <p:sp>
        <p:nvSpPr>
          <p:cNvPr id="158" name="Google Shape;158;p24"/>
          <p:cNvSpPr txBox="1"/>
          <p:nvPr/>
        </p:nvSpPr>
        <p:spPr>
          <a:xfrm>
            <a:off x="537150" y="1295125"/>
            <a:ext cx="76887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 Apriori analysis</a:t>
            </a:r>
            <a:endParaRPr b="1" sz="1600">
              <a:latin typeface="Montserrat"/>
              <a:ea typeface="Montserrat"/>
              <a:cs typeface="Montserrat"/>
              <a:sym typeface="Montserrat"/>
            </a:endParaRPr>
          </a:p>
          <a:p>
            <a:pPr indent="0" lvl="0" marL="0" rtl="0" algn="l">
              <a:spcBef>
                <a:spcPts val="0"/>
              </a:spcBef>
              <a:spcAft>
                <a:spcPts val="0"/>
              </a:spcAft>
              <a:buNone/>
            </a:pPr>
            <a:r>
              <a:t/>
            </a:r>
            <a:endParaRPr b="1" sz="900">
              <a:latin typeface="Montserrat"/>
              <a:ea typeface="Montserrat"/>
              <a:cs typeface="Montserrat"/>
              <a:sym typeface="Montserrat"/>
            </a:endParaRPr>
          </a:p>
          <a:p>
            <a:pPr indent="0" lvl="0" marL="0" rtl="0" algn="l">
              <a:spcBef>
                <a:spcPts val="0"/>
              </a:spcBef>
              <a:spcAft>
                <a:spcPts val="0"/>
              </a:spcAft>
              <a:buNone/>
            </a:pPr>
            <a:r>
              <a:rPr lang="en">
                <a:latin typeface="Lato"/>
                <a:ea typeface="Lato"/>
                <a:cs typeface="Lato"/>
                <a:sym typeface="Lato"/>
              </a:rPr>
              <a:t>The </a:t>
            </a:r>
            <a:r>
              <a:rPr lang="en">
                <a:latin typeface="Lato"/>
                <a:ea typeface="Lato"/>
                <a:cs typeface="Lato"/>
                <a:sym typeface="Lato"/>
              </a:rPr>
              <a:t>theoretical</a:t>
            </a:r>
            <a:r>
              <a:rPr lang="en">
                <a:latin typeface="Lato"/>
                <a:ea typeface="Lato"/>
                <a:cs typeface="Lato"/>
                <a:sym typeface="Lato"/>
              </a:rPr>
              <a:t> time complexity that we arrived after the calculations were: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Time Complexity : O(n</a:t>
            </a:r>
            <a:r>
              <a:rPr baseline="30000" lang="en">
                <a:latin typeface="Lato"/>
                <a:ea typeface="Lato"/>
                <a:cs typeface="Lato"/>
                <a:sym typeface="Lato"/>
              </a:rPr>
              <a:t>1.58</a:t>
            </a:r>
            <a:r>
              <a:rPr lang="en">
                <a:latin typeface="Lato"/>
                <a:ea typeface="Lato"/>
                <a:cs typeface="Lato"/>
                <a:sym typeface="Lato"/>
              </a:rPr>
              <a:t>)          Space Complexity : O(n</a:t>
            </a:r>
            <a:r>
              <a:rPr baseline="30000" lang="en">
                <a:latin typeface="Lato"/>
                <a:ea typeface="Lato"/>
                <a:cs typeface="Lato"/>
                <a:sym typeface="Lato"/>
              </a:rPr>
              <a:t>2</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1074350" y="952725"/>
            <a:ext cx="5801700" cy="13545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b="1" lang="en" sz="1800">
                <a:latin typeface="Montserrat"/>
                <a:ea typeface="Montserrat"/>
                <a:cs typeface="Montserrat"/>
                <a:sym typeface="Montserrat"/>
              </a:rPr>
              <a:t>Posteriori analysis </a:t>
            </a:r>
            <a:endParaRPr b="1" sz="1800">
              <a:latin typeface="Montserrat"/>
              <a:ea typeface="Montserrat"/>
              <a:cs typeface="Montserrat"/>
              <a:sym typeface="Montserrat"/>
            </a:endParaRPr>
          </a:p>
          <a:p>
            <a:pPr indent="0" lvl="0" marL="0" rtl="0" algn="l">
              <a:spcBef>
                <a:spcPts val="0"/>
              </a:spcBef>
              <a:spcAft>
                <a:spcPts val="0"/>
              </a:spcAft>
              <a:buNone/>
            </a:pPr>
            <a:r>
              <a:t/>
            </a:r>
            <a:endParaRPr b="1" sz="1600">
              <a:latin typeface="Montserrat"/>
              <a:ea typeface="Montserrat"/>
              <a:cs typeface="Montserrat"/>
              <a:sym typeface="Montserrat"/>
            </a:endParaRPr>
          </a:p>
          <a:p>
            <a:pPr indent="0" lvl="0" marL="0" rtl="0" algn="l">
              <a:spcBef>
                <a:spcPts val="0"/>
              </a:spcBef>
              <a:spcAft>
                <a:spcPts val="0"/>
              </a:spcAft>
              <a:buNone/>
            </a:pPr>
            <a:r>
              <a:rPr lang="en">
                <a:latin typeface="Lato"/>
                <a:ea typeface="Lato"/>
                <a:cs typeface="Lato"/>
                <a:sym typeface="Lato"/>
              </a:rPr>
              <a:t>For the Posteriori analysis of the algorithm, we have run our code on the compiler and get values of the time by specifying the value of n and as a result we got different values of the time. </a:t>
            </a:r>
            <a:endParaRPr>
              <a:latin typeface="Lato"/>
              <a:ea typeface="Lato"/>
              <a:cs typeface="Lato"/>
              <a:sym typeface="Lato"/>
            </a:endParaRPr>
          </a:p>
        </p:txBody>
      </p:sp>
      <p:pic>
        <p:nvPicPr>
          <p:cNvPr id="164" name="Google Shape;164;p25"/>
          <p:cNvPicPr preferRelativeResize="0"/>
          <p:nvPr/>
        </p:nvPicPr>
        <p:blipFill>
          <a:blip r:embed="rId3">
            <a:alphaModFix/>
          </a:blip>
          <a:stretch>
            <a:fillRect/>
          </a:stretch>
        </p:blipFill>
        <p:spPr>
          <a:xfrm>
            <a:off x="1292775" y="2457600"/>
            <a:ext cx="2574925" cy="2409375"/>
          </a:xfrm>
          <a:prstGeom prst="rect">
            <a:avLst/>
          </a:prstGeom>
          <a:noFill/>
          <a:ln>
            <a:noFill/>
          </a:ln>
        </p:spPr>
      </p:pic>
      <p:sp>
        <p:nvSpPr>
          <p:cNvPr id="165" name="Google Shape;165;p25"/>
          <p:cNvSpPr txBox="1"/>
          <p:nvPr/>
        </p:nvSpPr>
        <p:spPr>
          <a:xfrm>
            <a:off x="4572000" y="2886588"/>
            <a:ext cx="382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Unfortunately, in the compilers on our system, declaration of a 2-D array of size more than n=10</a:t>
            </a:r>
            <a:r>
              <a:rPr baseline="30000" lang="en">
                <a:latin typeface="Lato"/>
                <a:ea typeface="Lato"/>
                <a:cs typeface="Lato"/>
                <a:sym typeface="Lato"/>
              </a:rPr>
              <a:t>3</a:t>
            </a:r>
            <a:r>
              <a:rPr lang="en">
                <a:latin typeface="Lato"/>
                <a:ea typeface="Lato"/>
                <a:cs typeface="Lato"/>
                <a:sym typeface="Lato"/>
              </a:rPr>
              <a:t> was not possible.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To plot a meaningful graph, large values of n are required.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Hence, plotting of the graph was not possible.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40">
                <a:solidFill>
                  <a:srgbClr val="000000"/>
                </a:solidFill>
                <a:latin typeface="Montserrat"/>
                <a:ea typeface="Montserrat"/>
                <a:cs typeface="Montserrat"/>
                <a:sym typeface="Montserrat"/>
              </a:rPr>
              <a:t>CONCLUSION</a:t>
            </a:r>
            <a:endParaRPr sz="2240">
              <a:solidFill>
                <a:srgbClr val="000000"/>
              </a:solidFill>
              <a:latin typeface="Montserrat"/>
              <a:ea typeface="Montserrat"/>
              <a:cs typeface="Montserrat"/>
              <a:sym typeface="Montserrat"/>
            </a:endParaRPr>
          </a:p>
          <a:p>
            <a:pPr indent="0" lvl="0" marL="0" rtl="0" algn="ctr">
              <a:lnSpc>
                <a:spcPct val="115000"/>
              </a:lnSpc>
              <a:spcBef>
                <a:spcPts val="0"/>
              </a:spcBef>
              <a:spcAft>
                <a:spcPts val="0"/>
              </a:spcAft>
              <a:buSzPts val="990"/>
              <a:buNone/>
            </a:pPr>
            <a:r>
              <a:rPr lang="en" sz="1790">
                <a:solidFill>
                  <a:srgbClr val="000000"/>
                </a:solidFill>
                <a:latin typeface="Montserrat"/>
                <a:ea typeface="Montserrat"/>
                <a:cs typeface="Montserrat"/>
                <a:sym typeface="Montserrat"/>
              </a:rPr>
              <a:t>					</a:t>
            </a:r>
            <a:endParaRPr sz="1790">
              <a:solidFill>
                <a:srgbClr val="000000"/>
              </a:solidFill>
              <a:latin typeface="Montserrat"/>
              <a:ea typeface="Montserrat"/>
              <a:cs typeface="Montserrat"/>
              <a:sym typeface="Montserrat"/>
            </a:endParaRPr>
          </a:p>
          <a:p>
            <a:pPr indent="0" lvl="0" marL="0" rtl="0" algn="ctr">
              <a:spcBef>
                <a:spcPts val="0"/>
              </a:spcBef>
              <a:spcAft>
                <a:spcPts val="0"/>
              </a:spcAft>
              <a:buSzPts val="990"/>
              <a:buNone/>
            </a:pPr>
            <a:r>
              <a:rPr lang="en" sz="1790">
                <a:solidFill>
                  <a:srgbClr val="000000"/>
                </a:solidFill>
                <a:latin typeface="Montserrat"/>
                <a:ea typeface="Montserrat"/>
                <a:cs typeface="Montserrat"/>
                <a:sym typeface="Montserrat"/>
              </a:rPr>
              <a:t>				</a:t>
            </a:r>
            <a:endParaRPr sz="1790">
              <a:solidFill>
                <a:srgbClr val="000000"/>
              </a:solidFill>
              <a:latin typeface="Montserrat"/>
              <a:ea typeface="Montserrat"/>
              <a:cs typeface="Montserrat"/>
              <a:sym typeface="Montserrat"/>
            </a:endParaRPr>
          </a:p>
          <a:p>
            <a:pPr indent="0" lvl="0" marL="0" rtl="0" algn="ctr">
              <a:spcBef>
                <a:spcPts val="0"/>
              </a:spcBef>
              <a:spcAft>
                <a:spcPts val="0"/>
              </a:spcAft>
              <a:buSzPts val="990"/>
              <a:buNone/>
            </a:pPr>
            <a:r>
              <a:rPr lang="en" sz="1790">
                <a:solidFill>
                  <a:srgbClr val="000000"/>
                </a:solidFill>
                <a:latin typeface="Montserrat"/>
                <a:ea typeface="Montserrat"/>
                <a:cs typeface="Montserrat"/>
                <a:sym typeface="Montserrat"/>
              </a:rPr>
              <a:t>			</a:t>
            </a:r>
            <a:endParaRPr sz="1790">
              <a:solidFill>
                <a:srgbClr val="000000"/>
              </a:solidFill>
              <a:latin typeface="Montserrat"/>
              <a:ea typeface="Montserrat"/>
              <a:cs typeface="Montserrat"/>
              <a:sym typeface="Montserrat"/>
            </a:endParaRPr>
          </a:p>
          <a:p>
            <a:pPr indent="0" lvl="0" marL="0" rtl="0" algn="ctr">
              <a:spcBef>
                <a:spcPts val="0"/>
              </a:spcBef>
              <a:spcAft>
                <a:spcPts val="0"/>
              </a:spcAft>
              <a:buSzPts val="990"/>
              <a:buNone/>
            </a:pPr>
            <a:r>
              <a:rPr lang="en" sz="1790">
                <a:solidFill>
                  <a:srgbClr val="000000"/>
                </a:solidFill>
                <a:latin typeface="Montserrat"/>
                <a:ea typeface="Montserrat"/>
                <a:cs typeface="Montserrat"/>
                <a:sym typeface="Montserrat"/>
              </a:rPr>
              <a:t>		</a:t>
            </a:r>
            <a:endParaRPr sz="1790">
              <a:solidFill>
                <a:srgbClr val="000000"/>
              </a:solidFill>
              <a:latin typeface="Montserrat"/>
              <a:ea typeface="Montserrat"/>
              <a:cs typeface="Montserrat"/>
              <a:sym typeface="Montserrat"/>
            </a:endParaRPr>
          </a:p>
          <a:p>
            <a:pPr indent="0" lvl="0" marL="0" rtl="0" algn="ctr">
              <a:spcBef>
                <a:spcPts val="0"/>
              </a:spcBef>
              <a:spcAft>
                <a:spcPts val="0"/>
              </a:spcAft>
              <a:buSzPts val="990"/>
              <a:buNone/>
            </a:pPr>
            <a:r>
              <a:t/>
            </a:r>
            <a:endParaRPr sz="3140">
              <a:latin typeface="Montserrat"/>
              <a:ea typeface="Montserrat"/>
              <a:cs typeface="Montserrat"/>
              <a:sym typeface="Montserrat"/>
            </a:endParaRPr>
          </a:p>
        </p:txBody>
      </p:sp>
      <p:sp>
        <p:nvSpPr>
          <p:cNvPr id="171" name="Google Shape;171;p26"/>
          <p:cNvSpPr txBox="1"/>
          <p:nvPr>
            <p:ph idx="1" type="body"/>
          </p:nvPr>
        </p:nvSpPr>
        <p:spPr>
          <a:xfrm>
            <a:off x="1013225" y="1665850"/>
            <a:ext cx="6902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75">
                <a:solidFill>
                  <a:srgbClr val="000000"/>
                </a:solidFill>
                <a:latin typeface="Lora Regular"/>
                <a:ea typeface="Lora Regular"/>
                <a:cs typeface="Lora Regular"/>
                <a:sym typeface="Lora Regular"/>
              </a:rPr>
              <a:t>						</a:t>
            </a:r>
            <a:endParaRPr sz="137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rPr>
              <a:t>We have used a divide and conquer approach with the motive to reduce the time and space complexity of the algorithm. </a:t>
            </a:r>
            <a:endParaRPr sz="1325">
              <a:solidFill>
                <a:srgbClr val="000000"/>
              </a:solidFill>
            </a:endParaRPr>
          </a:p>
          <a:p>
            <a:pPr indent="0" lvl="0" marL="0" rtl="0" algn="l">
              <a:lnSpc>
                <a:spcPct val="95000"/>
              </a:lnSpc>
              <a:spcBef>
                <a:spcPts val="1200"/>
              </a:spcBef>
              <a:spcAft>
                <a:spcPts val="0"/>
              </a:spcAft>
              <a:buSzPts val="275"/>
              <a:buNone/>
            </a:pPr>
            <a:r>
              <a:rPr lang="en" sz="1325">
                <a:solidFill>
                  <a:srgbClr val="000000"/>
                </a:solidFill>
              </a:rPr>
              <a:t>But we find that although this algorithm is better than the standard brute force algorithm which has a time complexity of O(n</a:t>
            </a:r>
            <a:r>
              <a:rPr baseline="30000" lang="en" sz="1200">
                <a:solidFill>
                  <a:srgbClr val="000000"/>
                </a:solidFill>
              </a:rPr>
              <a:t>2</a:t>
            </a:r>
            <a:r>
              <a:rPr lang="en" sz="1325">
                <a:solidFill>
                  <a:srgbClr val="000000"/>
                </a:solidFill>
              </a:rPr>
              <a:t>​ </a:t>
            </a:r>
            <a:r>
              <a:rPr lang="en" sz="1200">
                <a:solidFill>
                  <a:srgbClr val="000000"/>
                </a:solidFill>
              </a:rPr>
              <a:t>​</a:t>
            </a:r>
            <a:r>
              <a:rPr lang="en" sz="1325">
                <a:solidFill>
                  <a:srgbClr val="000000"/>
                </a:solidFill>
              </a:rPr>
              <a:t>), upon further analysis we find that this problem could also have been solved in O(n) time complexity.</a:t>
            </a:r>
            <a:endParaRPr sz="1325">
              <a:solidFill>
                <a:srgbClr val="000000"/>
              </a:solidFill>
            </a:endParaRPr>
          </a:p>
          <a:p>
            <a:pPr indent="0" lvl="0" marL="0" rtl="0" algn="l">
              <a:lnSpc>
                <a:spcPct val="95000"/>
              </a:lnSpc>
              <a:spcBef>
                <a:spcPts val="1200"/>
              </a:spcBef>
              <a:spcAft>
                <a:spcPts val="0"/>
              </a:spcAft>
              <a:buSzPts val="275"/>
              <a:buNone/>
            </a:pPr>
            <a:r>
              <a:rPr lang="en" sz="1325">
                <a:solidFill>
                  <a:srgbClr val="000000"/>
                </a:solidFill>
              </a:rPr>
              <a:t> We shall not elaborate that method in this presentation, as this research paper focuses on solving the problem through divide and conquer method.</a:t>
            </a:r>
            <a:endParaRPr sz="1325">
              <a:solidFill>
                <a:srgbClr val="000000"/>
              </a:solidFill>
            </a:endParaRPr>
          </a:p>
          <a:p>
            <a:pPr indent="0" lvl="0" marL="0" rtl="0" algn="l">
              <a:lnSpc>
                <a:spcPct val="95000"/>
              </a:lnSpc>
              <a:spcBef>
                <a:spcPts val="1200"/>
              </a:spcBef>
              <a:spcAft>
                <a:spcPts val="0"/>
              </a:spcAft>
              <a:buSzPts val="275"/>
              <a:buNone/>
            </a:pPr>
            <a:r>
              <a:rPr lang="en" sz="1325">
                <a:solidFill>
                  <a:srgbClr val="000000"/>
                </a:solidFill>
              </a:rPr>
              <a:t>Hence, we conclude that in this case although the divide and conquer method is better than the brute force approach, it is not the best method for this particular problem. </a:t>
            </a:r>
            <a:endParaRPr sz="1325">
              <a:solidFill>
                <a:srgbClr val="000000"/>
              </a:solidFill>
            </a:endParaRPr>
          </a:p>
          <a:p>
            <a:pPr indent="0" lvl="0" marL="0" rtl="0" algn="l">
              <a:lnSpc>
                <a:spcPct val="95000"/>
              </a:lnSpc>
              <a:spcBef>
                <a:spcPts val="1200"/>
              </a:spcBef>
              <a:spcAft>
                <a:spcPts val="0"/>
              </a:spcAft>
              <a:buSzPts val="275"/>
              <a:buNone/>
            </a:pPr>
            <a:r>
              <a:rPr lang="en" sz="375">
                <a:solidFill>
                  <a:srgbClr val="000000"/>
                </a:solidFill>
                <a:latin typeface="Arial"/>
                <a:ea typeface="Arial"/>
                <a:cs typeface="Arial"/>
                <a:sym typeface="Arial"/>
              </a:rPr>
              <a:t>					</a:t>
            </a:r>
            <a:endParaRPr sz="375">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375">
                <a:solidFill>
                  <a:srgbClr val="000000"/>
                </a:solidFill>
                <a:latin typeface="Arial"/>
                <a:ea typeface="Arial"/>
                <a:cs typeface="Arial"/>
                <a:sym typeface="Arial"/>
              </a:rPr>
              <a:t>				</a:t>
            </a:r>
            <a:endParaRPr sz="3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375">
                <a:solidFill>
                  <a:srgbClr val="000000"/>
                </a:solidFill>
                <a:latin typeface="Arial"/>
                <a:ea typeface="Arial"/>
                <a:cs typeface="Arial"/>
                <a:sym typeface="Arial"/>
              </a:rPr>
              <a:t>			</a:t>
            </a:r>
            <a:endParaRPr sz="3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375">
                <a:solidFill>
                  <a:srgbClr val="000000"/>
                </a:solidFill>
                <a:latin typeface="Arial"/>
                <a:ea typeface="Arial"/>
                <a:cs typeface="Arial"/>
                <a:sym typeface="Arial"/>
              </a:rPr>
              <a:t>		</a:t>
            </a:r>
            <a:endParaRPr sz="375">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2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REFERENCES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					</a:t>
            </a:r>
            <a:endParaRPr b="0" sz="1400">
              <a:solidFill>
                <a:srgbClr val="000000"/>
              </a:solidFill>
              <a:latin typeface="Arial"/>
              <a:ea typeface="Arial"/>
              <a:cs typeface="Arial"/>
              <a:sym typeface="Arial"/>
            </a:endParaRPr>
          </a:p>
          <a:p>
            <a:pPr indent="0" lvl="0" marL="0" rtl="0" algn="l">
              <a:spcBef>
                <a:spcPts val="0"/>
              </a:spcBef>
              <a:spcAft>
                <a:spcPts val="0"/>
              </a:spcAft>
              <a:buNone/>
            </a:pPr>
            <a:r>
              <a:rPr b="0" lang="en" sz="1400">
                <a:solidFill>
                  <a:srgbClr val="000000"/>
                </a:solidFill>
                <a:latin typeface="Arial"/>
                <a:ea typeface="Arial"/>
                <a:cs typeface="Arial"/>
                <a:sym typeface="Arial"/>
              </a:rPr>
              <a:t>				</a:t>
            </a:r>
            <a:endParaRPr b="0" sz="1400">
              <a:solidFill>
                <a:srgbClr val="000000"/>
              </a:solidFill>
              <a:latin typeface="Arial"/>
              <a:ea typeface="Arial"/>
              <a:cs typeface="Arial"/>
              <a:sym typeface="Arial"/>
            </a:endParaRPr>
          </a:p>
          <a:p>
            <a:pPr indent="0" lvl="0" marL="0" rtl="0" algn="l">
              <a:spcBef>
                <a:spcPts val="0"/>
              </a:spcBef>
              <a:spcAft>
                <a:spcPts val="0"/>
              </a:spcAft>
              <a:buNone/>
            </a:pPr>
            <a:r>
              <a:rPr b="0" lang="en" sz="1400">
                <a:solidFill>
                  <a:srgbClr val="000000"/>
                </a:solidFill>
                <a:latin typeface="Arial"/>
                <a:ea typeface="Arial"/>
                <a:cs typeface="Arial"/>
                <a:sym typeface="Arial"/>
              </a:rPr>
              <a:t>			</a:t>
            </a:r>
            <a:endParaRPr b="0" sz="1400">
              <a:solidFill>
                <a:srgbClr val="000000"/>
              </a:solidFill>
              <a:latin typeface="Arial"/>
              <a:ea typeface="Arial"/>
              <a:cs typeface="Arial"/>
              <a:sym typeface="Arial"/>
            </a:endParaRPr>
          </a:p>
          <a:p>
            <a:pPr indent="0" lvl="0" marL="0" rtl="0" algn="l">
              <a:spcBef>
                <a:spcPts val="0"/>
              </a:spcBef>
              <a:spcAft>
                <a:spcPts val="0"/>
              </a:spcAft>
              <a:buNone/>
            </a:pPr>
            <a:r>
              <a:rPr b="0" lang="en" sz="1400">
                <a:solidFill>
                  <a:srgbClr val="000000"/>
                </a:solidFill>
                <a:latin typeface="Arial"/>
                <a:ea typeface="Arial"/>
                <a:cs typeface="Arial"/>
                <a:sym typeface="Arial"/>
              </a:rPr>
              <a:t>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sz="1400"/>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rgbClr val="000000"/>
                </a:solidFill>
                <a:latin typeface="Lora Regular"/>
                <a:ea typeface="Lora Regular"/>
                <a:cs typeface="Lora Regular"/>
                <a:sym typeface="Lora Regular"/>
              </a:rPr>
              <a:t>						</a:t>
            </a:r>
            <a:endParaRPr sz="5600">
              <a:solidFill>
                <a:srgbClr val="000000"/>
              </a:solidFill>
              <a:latin typeface="Lora Regular"/>
              <a:ea typeface="Lora Regular"/>
              <a:cs typeface="Lora Regular"/>
              <a:sym typeface="Lora Regular"/>
            </a:endParaRPr>
          </a:p>
          <a:p>
            <a:pPr indent="0" lvl="0" marL="0" rtl="0" algn="l">
              <a:spcBef>
                <a:spcPts val="1200"/>
              </a:spcBef>
              <a:spcAft>
                <a:spcPts val="0"/>
              </a:spcAft>
              <a:buNone/>
            </a:pPr>
            <a:r>
              <a:rPr lang="en" sz="5600">
                <a:solidFill>
                  <a:srgbClr val="000000"/>
                </a:solidFill>
                <a:latin typeface="Lora Regular"/>
                <a:ea typeface="Lora Regular"/>
                <a:cs typeface="Lora Regular"/>
                <a:sym typeface="Lora Regular"/>
              </a:rPr>
              <a:t>[1] Introduction to Algorithms / Thomas H. Cormen . . . [et al.]. - 3rd edition.</a:t>
            </a:r>
            <a:endParaRPr sz="5600">
              <a:solidFill>
                <a:srgbClr val="000000"/>
              </a:solidFill>
              <a:latin typeface="Lora Regular"/>
              <a:ea typeface="Lora Regular"/>
              <a:cs typeface="Lora Regular"/>
              <a:sym typeface="Lora Regular"/>
            </a:endParaRPr>
          </a:p>
          <a:p>
            <a:pPr indent="0" lvl="0" marL="0" rtl="0" algn="l">
              <a:spcBef>
                <a:spcPts val="1200"/>
              </a:spcBef>
              <a:spcAft>
                <a:spcPts val="0"/>
              </a:spcAft>
              <a:buNone/>
            </a:pPr>
            <a:r>
              <a:rPr lang="en" sz="5600">
                <a:solidFill>
                  <a:srgbClr val="000000"/>
                </a:solidFill>
                <a:latin typeface="Lora Regular"/>
                <a:ea typeface="Lora Regular"/>
                <a:cs typeface="Lora Regular"/>
                <a:sym typeface="Lora Regular"/>
              </a:rPr>
              <a:t>[2] The Design and Analysis of Algorithms (Pearson) by A V Aho, J E Hopcroft, and J D Ullman</a:t>
            </a:r>
            <a:endParaRPr sz="5600">
              <a:solidFill>
                <a:srgbClr val="000000"/>
              </a:solidFill>
              <a:latin typeface="Lora Regular"/>
              <a:ea typeface="Lora Regular"/>
              <a:cs typeface="Lora Regular"/>
              <a:sym typeface="Lora Regular"/>
            </a:endParaRPr>
          </a:p>
          <a:p>
            <a:pPr indent="0" lvl="0" marL="0" rtl="0" algn="l">
              <a:spcBef>
                <a:spcPts val="1200"/>
              </a:spcBef>
              <a:spcAft>
                <a:spcPts val="0"/>
              </a:spcAft>
              <a:buNone/>
            </a:pPr>
            <a:r>
              <a:rPr lang="en" sz="5600">
                <a:solidFill>
                  <a:srgbClr val="000000"/>
                </a:solidFill>
                <a:latin typeface="Lora Regular"/>
                <a:ea typeface="Lora Regular"/>
                <a:cs typeface="Lora Regular"/>
                <a:sym typeface="Lora Regular"/>
              </a:rPr>
              <a:t>[3] Algorithm Design (Pearson) by J Kleinberg, and E Tard </a:t>
            </a:r>
            <a:endParaRPr sz="5600">
              <a:solidFill>
                <a:srgbClr val="000000"/>
              </a:solidFill>
              <a:latin typeface="Lora Regular"/>
              <a:ea typeface="Lora Regular"/>
              <a:cs typeface="Lora Regular"/>
              <a:sym typeface="Lora Regular"/>
            </a:endParaRPr>
          </a:p>
          <a:p>
            <a:pPr indent="0" lvl="0" marL="0" rtl="0" algn="l">
              <a:spcBef>
                <a:spcPts val="0"/>
              </a:spcBef>
              <a:spcAft>
                <a:spcPts val="0"/>
              </a:spcAft>
              <a:buNone/>
            </a:pPr>
            <a:r>
              <a:t/>
            </a:r>
            <a:endParaRPr sz="5600">
              <a:solidFill>
                <a:srgbClr val="000000"/>
              </a:solidFill>
              <a:latin typeface="Lora Regular"/>
              <a:ea typeface="Lora Regular"/>
              <a:cs typeface="Lora Regular"/>
              <a:sym typeface="Lora Regular"/>
            </a:endParaRPr>
          </a:p>
          <a:p>
            <a:pPr indent="0" lvl="0" marL="0" rtl="0" algn="l">
              <a:spcBef>
                <a:spcPts val="0"/>
              </a:spcBef>
              <a:spcAft>
                <a:spcPts val="0"/>
              </a:spcAft>
              <a:buNone/>
            </a:pPr>
            <a:r>
              <a:rPr lang="en" sz="5600">
                <a:solidFill>
                  <a:srgbClr val="000000"/>
                </a:solidFill>
                <a:latin typeface="Lora Regular"/>
                <a:ea typeface="Lora Regular"/>
                <a:cs typeface="Lora Regular"/>
                <a:sym typeface="Lora Regular"/>
              </a:rPr>
              <a:t>[4]https://www.geeksforgeeks.org/search-in-a-row-wise-and-column-wise-sorted-2d-array-u sing-divide-and-conquer-algorithm/ </a:t>
            </a:r>
            <a:endParaRPr sz="5600">
              <a:solidFill>
                <a:srgbClr val="000000"/>
              </a:solidFill>
              <a:latin typeface="Lora Regular"/>
              <a:ea typeface="Lora Regular"/>
              <a:cs typeface="Lora Regular"/>
              <a:sym typeface="Lora Regular"/>
            </a:endParaRPr>
          </a:p>
          <a:p>
            <a:pPr indent="0" lvl="0" marL="0" rtl="0" algn="l">
              <a:spcBef>
                <a:spcPts val="0"/>
              </a:spcBef>
              <a:spcAft>
                <a:spcPts val="0"/>
              </a:spcAft>
              <a:buNone/>
            </a:pPr>
            <a:r>
              <a:rPr lang="en" sz="5600">
                <a:solidFill>
                  <a:srgbClr val="000000"/>
                </a:solidFill>
                <a:latin typeface="Lora Regular"/>
                <a:ea typeface="Lora Regular"/>
                <a:cs typeface="Lora Regular"/>
                <a:sym typeface="Lora Regular"/>
              </a:rPr>
              <a:t>					</a:t>
            </a:r>
            <a:endParaRPr sz="5600">
              <a:solidFill>
                <a:srgbClr val="000000"/>
              </a:solidFill>
              <a:latin typeface="Lora Regular"/>
              <a:ea typeface="Lora Regular"/>
              <a:cs typeface="Lora Regular"/>
              <a:sym typeface="Lora Regular"/>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700">
                <a:solidFill>
                  <a:srgbClr val="000000"/>
                </a:solidFill>
                <a:latin typeface="Arial"/>
                <a:ea typeface="Arial"/>
                <a:cs typeface="Arial"/>
                <a:sym typeface="Arial"/>
              </a:rPr>
              <a:t>INDEX</a:t>
            </a:r>
            <a:endParaRPr b="0" sz="27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434343"/>
              </a:buClr>
              <a:buSzPts val="1300"/>
              <a:buFont typeface="Lora Regular"/>
              <a:buChar char="●"/>
            </a:pPr>
            <a:r>
              <a:rPr lang="en">
                <a:solidFill>
                  <a:srgbClr val="434343"/>
                </a:solidFill>
                <a:latin typeface="Lora Regular"/>
                <a:ea typeface="Lora Regular"/>
                <a:cs typeface="Lora Regular"/>
                <a:sym typeface="Lora Regular"/>
              </a:rPr>
              <a:t>Introduction and Problem Statement</a:t>
            </a:r>
            <a:endParaRPr>
              <a:solidFill>
                <a:srgbClr val="434343"/>
              </a:solidFill>
              <a:latin typeface="Lora Regular"/>
              <a:ea typeface="Lora Regular"/>
              <a:cs typeface="Lora Regular"/>
              <a:sym typeface="Lora Regular"/>
            </a:endParaRPr>
          </a:p>
          <a:p>
            <a:pPr indent="-311150" lvl="0" marL="457200" rtl="0" algn="l">
              <a:spcBef>
                <a:spcPts val="0"/>
              </a:spcBef>
              <a:spcAft>
                <a:spcPts val="0"/>
              </a:spcAft>
              <a:buClr>
                <a:srgbClr val="434343"/>
              </a:buClr>
              <a:buSzPts val="1300"/>
              <a:buFont typeface="Lora Regular"/>
              <a:buChar char="●"/>
            </a:pPr>
            <a:r>
              <a:rPr lang="en">
                <a:solidFill>
                  <a:srgbClr val="434343"/>
                </a:solidFill>
                <a:latin typeface="Lora Regular"/>
                <a:ea typeface="Lora Regular"/>
                <a:cs typeface="Lora Regular"/>
                <a:sym typeface="Lora Regular"/>
              </a:rPr>
              <a:t>Divide and Conquer</a:t>
            </a:r>
            <a:endParaRPr>
              <a:solidFill>
                <a:srgbClr val="434343"/>
              </a:solidFill>
              <a:latin typeface="Lora Regular"/>
              <a:ea typeface="Lora Regular"/>
              <a:cs typeface="Lora Regular"/>
              <a:sym typeface="Lora Regular"/>
            </a:endParaRPr>
          </a:p>
          <a:p>
            <a:pPr indent="-311150" lvl="0" marL="457200" rtl="0" algn="l">
              <a:spcBef>
                <a:spcPts val="0"/>
              </a:spcBef>
              <a:spcAft>
                <a:spcPts val="0"/>
              </a:spcAft>
              <a:buClr>
                <a:srgbClr val="434343"/>
              </a:buClr>
              <a:buSzPts val="1300"/>
              <a:buFont typeface="Lora Regular"/>
              <a:buChar char="●"/>
            </a:pPr>
            <a:r>
              <a:rPr lang="en">
                <a:solidFill>
                  <a:srgbClr val="434343"/>
                </a:solidFill>
                <a:latin typeface="Lora Regular"/>
                <a:ea typeface="Lora Regular"/>
                <a:cs typeface="Lora Regular"/>
                <a:sym typeface="Lora Regular"/>
              </a:rPr>
              <a:t>Approach Used</a:t>
            </a:r>
            <a:endParaRPr>
              <a:solidFill>
                <a:srgbClr val="434343"/>
              </a:solidFill>
              <a:latin typeface="Lora Regular"/>
              <a:ea typeface="Lora Regular"/>
              <a:cs typeface="Lora Regular"/>
              <a:sym typeface="Lora Regular"/>
            </a:endParaRPr>
          </a:p>
          <a:p>
            <a:pPr indent="-311150" lvl="0" marL="457200" rtl="0" algn="l">
              <a:spcBef>
                <a:spcPts val="0"/>
              </a:spcBef>
              <a:spcAft>
                <a:spcPts val="0"/>
              </a:spcAft>
              <a:buClr>
                <a:srgbClr val="434343"/>
              </a:buClr>
              <a:buSzPts val="1300"/>
              <a:buFont typeface="Lora Regular"/>
              <a:buChar char="●"/>
            </a:pPr>
            <a:r>
              <a:rPr lang="en">
                <a:solidFill>
                  <a:srgbClr val="434343"/>
                </a:solidFill>
                <a:latin typeface="Lora Regular"/>
                <a:ea typeface="Lora Regular"/>
                <a:cs typeface="Lora Regular"/>
                <a:sym typeface="Lora Regular"/>
              </a:rPr>
              <a:t>Algorithm</a:t>
            </a:r>
            <a:endParaRPr>
              <a:solidFill>
                <a:srgbClr val="434343"/>
              </a:solidFill>
              <a:latin typeface="Lora Regular"/>
              <a:ea typeface="Lora Regular"/>
              <a:cs typeface="Lora Regular"/>
              <a:sym typeface="Lora Regular"/>
            </a:endParaRPr>
          </a:p>
          <a:p>
            <a:pPr indent="-311150" lvl="0" marL="457200" rtl="0" algn="l">
              <a:spcBef>
                <a:spcPts val="0"/>
              </a:spcBef>
              <a:spcAft>
                <a:spcPts val="0"/>
              </a:spcAft>
              <a:buClr>
                <a:srgbClr val="434343"/>
              </a:buClr>
              <a:buSzPts val="1300"/>
              <a:buFont typeface="Lora Regular"/>
              <a:buChar char="●"/>
            </a:pPr>
            <a:r>
              <a:rPr lang="en">
                <a:solidFill>
                  <a:srgbClr val="434343"/>
                </a:solidFill>
                <a:latin typeface="Lora Regular"/>
                <a:ea typeface="Lora Regular"/>
                <a:cs typeface="Lora Regular"/>
                <a:sym typeface="Lora Regular"/>
              </a:rPr>
              <a:t>Conclusion</a:t>
            </a:r>
            <a:endParaRPr>
              <a:solidFill>
                <a:srgbClr val="434343"/>
              </a:solidFill>
              <a:latin typeface="Lora Regular"/>
              <a:ea typeface="Lora Regular"/>
              <a:cs typeface="Lora Regular"/>
              <a:sym typeface="Lora Regular"/>
            </a:endParaRPr>
          </a:p>
          <a:p>
            <a:pPr indent="-311150" lvl="0" marL="457200" rtl="0" algn="l">
              <a:spcBef>
                <a:spcPts val="0"/>
              </a:spcBef>
              <a:spcAft>
                <a:spcPts val="0"/>
              </a:spcAft>
              <a:buClr>
                <a:srgbClr val="434343"/>
              </a:buClr>
              <a:buSzPts val="1300"/>
              <a:buFont typeface="Lora Regular"/>
              <a:buChar char="●"/>
            </a:pPr>
            <a:r>
              <a:rPr lang="en">
                <a:solidFill>
                  <a:srgbClr val="434343"/>
                </a:solidFill>
                <a:latin typeface="Lora Regular"/>
                <a:ea typeface="Lora Regular"/>
                <a:cs typeface="Lora Regular"/>
                <a:sym typeface="Lora Regular"/>
              </a:rPr>
              <a:t>References</a:t>
            </a:r>
            <a:endParaRPr>
              <a:solidFill>
                <a:srgbClr val="434343"/>
              </a:solidFill>
              <a:latin typeface="Lora Regular"/>
              <a:ea typeface="Lora Regular"/>
              <a:cs typeface="Lora Regular"/>
              <a:sym typeface="Lora Regul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700">
                <a:solidFill>
                  <a:srgbClr val="000000"/>
                </a:solidFill>
                <a:latin typeface="Arial"/>
                <a:ea typeface="Arial"/>
                <a:cs typeface="Arial"/>
                <a:sym typeface="Arial"/>
              </a:rPr>
              <a:t>Problem Statement</a:t>
            </a:r>
            <a:endParaRPr b="0" sz="27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Given an n x n matrix, where every row and column is sorted in</a:t>
            </a:r>
            <a:endParaRPr>
              <a:solidFill>
                <a:srgbClr val="000000"/>
              </a:solidFill>
            </a:endParaRPr>
          </a:p>
          <a:p>
            <a:pPr indent="0" lvl="0" marL="0" rtl="0" algn="l">
              <a:spcBef>
                <a:spcPts val="1200"/>
              </a:spcBef>
              <a:spcAft>
                <a:spcPts val="0"/>
              </a:spcAft>
              <a:buNone/>
            </a:pPr>
            <a:r>
              <a:rPr lang="en">
                <a:solidFill>
                  <a:srgbClr val="000000"/>
                </a:solidFill>
              </a:rPr>
              <a:t>increasing order. Given a key, how to decide whether this key is in the</a:t>
            </a:r>
            <a:endParaRPr>
              <a:solidFill>
                <a:srgbClr val="000000"/>
              </a:solidFill>
            </a:endParaRPr>
          </a:p>
          <a:p>
            <a:pPr indent="0" lvl="0" marL="0" rtl="0" algn="l">
              <a:spcBef>
                <a:spcPts val="1200"/>
              </a:spcBef>
              <a:spcAft>
                <a:spcPts val="0"/>
              </a:spcAft>
              <a:buNone/>
            </a:pPr>
            <a:r>
              <a:rPr lang="en">
                <a:solidFill>
                  <a:srgbClr val="000000"/>
                </a:solidFill>
              </a:rPr>
              <a:t>matrix. Solve using divide and conquer algorithm.</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700">
                <a:solidFill>
                  <a:srgbClr val="000000"/>
                </a:solidFill>
                <a:latin typeface="Arial"/>
                <a:ea typeface="Arial"/>
                <a:cs typeface="Arial"/>
                <a:sym typeface="Arial"/>
              </a:rPr>
              <a:t>Divide and Conquer</a:t>
            </a:r>
            <a:endParaRPr b="0" sz="27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endParaRPr>
          </a:p>
        </p:txBody>
      </p:sp>
      <p:sp>
        <p:nvSpPr>
          <p:cNvPr id="104" name="Google Shape;104;p16"/>
          <p:cNvSpPr txBox="1"/>
          <p:nvPr>
            <p:ph idx="1" type="body"/>
          </p:nvPr>
        </p:nvSpPr>
        <p:spPr>
          <a:xfrm>
            <a:off x="635450" y="1853850"/>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Lora Regular"/>
              <a:buChar char="●"/>
            </a:pPr>
            <a:r>
              <a:rPr lang="en" sz="1200">
                <a:solidFill>
                  <a:srgbClr val="000000"/>
                </a:solidFill>
                <a:latin typeface="Lora Regular"/>
                <a:ea typeface="Lora Regular"/>
                <a:cs typeface="Lora Regular"/>
                <a:sym typeface="Lora Regular"/>
              </a:rPr>
              <a:t>Divide and Conquer is an algorithm design paradigm in which we recursively break down a problem into two or more sub-problems of the same or related type, until these subproblems become simple enough to be solved directly.</a:t>
            </a:r>
            <a:endParaRPr sz="1200">
              <a:solidFill>
                <a:srgbClr val="000000"/>
              </a:solidFill>
              <a:latin typeface="Lora Regular"/>
              <a:ea typeface="Lora Regular"/>
              <a:cs typeface="Lora Regular"/>
              <a:sym typeface="Lora Regular"/>
            </a:endParaRPr>
          </a:p>
          <a:p>
            <a:pPr indent="0" lvl="0" marL="457200" rtl="0" algn="l">
              <a:spcBef>
                <a:spcPts val="1200"/>
              </a:spcBef>
              <a:spcAft>
                <a:spcPts val="0"/>
              </a:spcAft>
              <a:buNone/>
            </a:pPr>
            <a:r>
              <a:t/>
            </a:r>
            <a:endParaRPr sz="1200">
              <a:solidFill>
                <a:srgbClr val="000000"/>
              </a:solidFill>
              <a:latin typeface="Lora Regular"/>
              <a:ea typeface="Lora Regular"/>
              <a:cs typeface="Lora Regular"/>
              <a:sym typeface="Lora Regular"/>
            </a:endParaRPr>
          </a:p>
          <a:p>
            <a:pPr indent="-311150" lvl="0" marL="457200" rtl="0" algn="l">
              <a:spcBef>
                <a:spcPts val="1200"/>
              </a:spcBef>
              <a:spcAft>
                <a:spcPts val="0"/>
              </a:spcAft>
              <a:buClr>
                <a:srgbClr val="000000"/>
              </a:buClr>
              <a:buSzPts val="1300"/>
              <a:buFont typeface="Lora Regular"/>
              <a:buChar char="●"/>
            </a:pPr>
            <a:r>
              <a:rPr lang="en" sz="1200">
                <a:solidFill>
                  <a:srgbClr val="000000"/>
                </a:solidFill>
                <a:latin typeface="Lora Regular"/>
                <a:ea typeface="Lora Regular"/>
                <a:cs typeface="Lora Regular"/>
                <a:sym typeface="Lora Regular"/>
              </a:rPr>
              <a:t>This technique has a wide variety of uses. Binary Search and Merge Sort are some such example.</a:t>
            </a:r>
            <a:endParaRPr sz="1200">
              <a:solidFill>
                <a:srgbClr val="000000"/>
              </a:solidFill>
              <a:latin typeface="Lora Regular"/>
              <a:ea typeface="Lora Regular"/>
              <a:cs typeface="Lora Regular"/>
              <a:sym typeface="Lora Regular"/>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4970550" y="1447500"/>
            <a:ext cx="3607850" cy="2853975"/>
          </a:xfrm>
          <a:prstGeom prst="rect">
            <a:avLst/>
          </a:prstGeom>
          <a:noFill/>
          <a:ln>
            <a:noFill/>
          </a:ln>
        </p:spPr>
      </p:pic>
      <p:sp>
        <p:nvSpPr>
          <p:cNvPr id="110" name="Google Shape;110;p17"/>
          <p:cNvSpPr txBox="1"/>
          <p:nvPr/>
        </p:nvSpPr>
        <p:spPr>
          <a:xfrm>
            <a:off x="402900" y="1530975"/>
            <a:ext cx="4257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approach of divide and conquer generally follows </a:t>
            </a:r>
            <a:r>
              <a:rPr b="1" lang="en">
                <a:latin typeface="Montserrat"/>
                <a:ea typeface="Montserrat"/>
                <a:cs typeface="Montserrat"/>
                <a:sym typeface="Montserrat"/>
              </a:rPr>
              <a:t>3 </a:t>
            </a:r>
            <a:r>
              <a:rPr lang="en">
                <a:latin typeface="Lato"/>
                <a:ea typeface="Lato"/>
                <a:cs typeface="Lato"/>
                <a:sym typeface="Lato"/>
              </a:rPr>
              <a:t>important aspects: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a:t>
            </a:r>
            <a:r>
              <a:rPr b="1" lang="en">
                <a:latin typeface="Montserrat"/>
                <a:ea typeface="Montserrat"/>
                <a:cs typeface="Montserrat"/>
                <a:sym typeface="Montserrat"/>
              </a:rPr>
              <a:t>Divide</a:t>
            </a:r>
            <a:r>
              <a:rPr lang="en">
                <a:latin typeface="Lato"/>
                <a:ea typeface="Lato"/>
                <a:cs typeface="Lato"/>
                <a:sym typeface="Lato"/>
              </a:rPr>
              <a:t> the problem into a number of subproblems that are smaller instances of the same problem.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2. </a:t>
            </a:r>
            <a:r>
              <a:rPr b="1" lang="en">
                <a:latin typeface="Montserrat"/>
                <a:ea typeface="Montserrat"/>
                <a:cs typeface="Montserrat"/>
                <a:sym typeface="Montserrat"/>
              </a:rPr>
              <a:t>Conquer</a:t>
            </a:r>
            <a:r>
              <a:rPr lang="en">
                <a:latin typeface="Lato"/>
                <a:ea typeface="Lato"/>
                <a:cs typeface="Lato"/>
                <a:sym typeface="Lato"/>
              </a:rPr>
              <a:t> the subproblems by solving them recursively. If they are small enough, solve the subproblems as base cases.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a:t>
            </a:r>
            <a:r>
              <a:rPr b="1" lang="en">
                <a:latin typeface="Montserrat"/>
                <a:ea typeface="Montserrat"/>
                <a:cs typeface="Montserrat"/>
                <a:sym typeface="Montserrat"/>
              </a:rPr>
              <a:t>Combine </a:t>
            </a:r>
            <a:r>
              <a:rPr lang="en">
                <a:latin typeface="Lato"/>
                <a:ea typeface="Lato"/>
                <a:cs typeface="Lato"/>
                <a:sym typeface="Lato"/>
              </a:rPr>
              <a:t>the solutions to the subproblems into the solution for the original problem.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Medium"/>
                <a:ea typeface="Roboto Medium"/>
                <a:cs typeface="Roboto Medium"/>
                <a:sym typeface="Roboto Medium"/>
              </a:rPr>
              <a:t>Approach</a:t>
            </a:r>
            <a:endParaRPr b="0">
              <a:latin typeface="Roboto Medium"/>
              <a:ea typeface="Roboto Medium"/>
              <a:cs typeface="Roboto Medium"/>
              <a:sym typeface="Roboto Medium"/>
            </a:endParaRPr>
          </a:p>
        </p:txBody>
      </p:sp>
      <p:sp>
        <p:nvSpPr>
          <p:cNvPr id="116" name="Google Shape;116;p18"/>
          <p:cNvSpPr txBox="1"/>
          <p:nvPr>
            <p:ph idx="1" type="body"/>
          </p:nvPr>
        </p:nvSpPr>
        <p:spPr>
          <a:xfrm>
            <a:off x="729450" y="2078875"/>
            <a:ext cx="64152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150">
                <a:solidFill>
                  <a:srgbClr val="000000"/>
                </a:solidFill>
                <a:latin typeface="Lora Regular"/>
                <a:ea typeface="Lora Regular"/>
                <a:cs typeface="Lora Regular"/>
                <a:sym typeface="Lora Regular"/>
              </a:rPr>
              <a:t>		 	 	 		</a:t>
            </a:r>
            <a:endParaRPr sz="2150">
              <a:solidFill>
                <a:srgbClr val="000000"/>
              </a:solidFill>
              <a:latin typeface="Lora Regular"/>
              <a:ea typeface="Lora Regular"/>
              <a:cs typeface="Lora Regular"/>
              <a:sym typeface="Lora Regular"/>
            </a:endParaRPr>
          </a:p>
          <a:p>
            <a:pPr indent="0" lvl="0" marL="0" rtl="0" algn="l">
              <a:spcBef>
                <a:spcPts val="1200"/>
              </a:spcBef>
              <a:spcAft>
                <a:spcPts val="0"/>
              </a:spcAft>
              <a:buNone/>
            </a:pPr>
            <a:r>
              <a:rPr lang="en" sz="1990">
                <a:solidFill>
                  <a:srgbClr val="000000"/>
                </a:solidFill>
                <a:latin typeface="Lora Regular"/>
                <a:ea typeface="Lora Regular"/>
                <a:cs typeface="Lora Regular"/>
                <a:sym typeface="Lora Regular"/>
              </a:rPr>
              <a:t>The idea is to find the middle element of the 2-D matrix and depending on whether that element is smaller or greater than the key element , search the key element in the following sub-matrices </a:t>
            </a:r>
            <a:endParaRPr sz="1990">
              <a:solidFill>
                <a:srgbClr val="000000"/>
              </a:solidFill>
              <a:latin typeface="Lora Regular"/>
              <a:ea typeface="Lora Regular"/>
              <a:cs typeface="Lora Regular"/>
              <a:sym typeface="Lora Regular"/>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rotWithShape="1">
          <a:blip r:embed="rId3">
            <a:alphaModFix/>
          </a:blip>
          <a:srcRect b="18492" l="2548" r="2013" t="3873"/>
          <a:stretch/>
        </p:blipFill>
        <p:spPr>
          <a:xfrm>
            <a:off x="3120000" y="537200"/>
            <a:ext cx="3016500" cy="1598125"/>
          </a:xfrm>
          <a:prstGeom prst="rect">
            <a:avLst/>
          </a:prstGeom>
          <a:noFill/>
          <a:ln cap="flat" cmpd="sng" w="9525">
            <a:solidFill>
              <a:srgbClr val="000000"/>
            </a:solidFill>
            <a:prstDash val="solid"/>
            <a:miter lim="8000"/>
            <a:headEnd len="sm" w="sm" type="none"/>
            <a:tailEnd len="sm" w="sm" type="none"/>
          </a:ln>
        </p:spPr>
      </p:pic>
      <p:pic>
        <p:nvPicPr>
          <p:cNvPr id="122" name="Google Shape;122;p19"/>
          <p:cNvPicPr preferRelativeResize="0"/>
          <p:nvPr/>
        </p:nvPicPr>
        <p:blipFill rotWithShape="1">
          <a:blip r:embed="rId4">
            <a:alphaModFix/>
          </a:blip>
          <a:srcRect b="30321" l="5393" r="5899" t="5149"/>
          <a:stretch/>
        </p:blipFill>
        <p:spPr>
          <a:xfrm>
            <a:off x="483525" y="2511325"/>
            <a:ext cx="3016500" cy="1598153"/>
          </a:xfrm>
          <a:prstGeom prst="rect">
            <a:avLst/>
          </a:prstGeom>
          <a:noFill/>
          <a:ln cap="flat" cmpd="sng" w="9525">
            <a:solidFill>
              <a:srgbClr val="000000"/>
            </a:solidFill>
            <a:prstDash val="solid"/>
            <a:miter lim="8000"/>
            <a:headEnd len="sm" w="sm" type="none"/>
            <a:tailEnd len="sm" w="sm" type="none"/>
          </a:ln>
        </p:spPr>
      </p:pic>
      <p:pic>
        <p:nvPicPr>
          <p:cNvPr id="123" name="Google Shape;123;p19"/>
          <p:cNvPicPr preferRelativeResize="0"/>
          <p:nvPr/>
        </p:nvPicPr>
        <p:blipFill rotWithShape="1">
          <a:blip r:embed="rId5">
            <a:alphaModFix/>
          </a:blip>
          <a:srcRect b="30992" l="5513" r="8197" t="3979"/>
          <a:stretch/>
        </p:blipFill>
        <p:spPr>
          <a:xfrm>
            <a:off x="5242300" y="2499438"/>
            <a:ext cx="3016500" cy="1621930"/>
          </a:xfrm>
          <a:prstGeom prst="rect">
            <a:avLst/>
          </a:prstGeom>
          <a:noFill/>
          <a:ln cap="flat" cmpd="sng" w="9525">
            <a:solidFill>
              <a:srgbClr val="000000"/>
            </a:solidFill>
            <a:prstDash val="solid"/>
            <a:miter lim="8000"/>
            <a:headEnd len="sm" w="sm" type="none"/>
            <a:tailEnd len="sm" w="sm" type="none"/>
          </a:ln>
        </p:spPr>
      </p:pic>
      <p:sp>
        <p:nvSpPr>
          <p:cNvPr id="124" name="Google Shape;124;p19"/>
          <p:cNvSpPr txBox="1"/>
          <p:nvPr/>
        </p:nvSpPr>
        <p:spPr>
          <a:xfrm>
            <a:off x="3063750" y="2081600"/>
            <a:ext cx="31290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ora"/>
              <a:buAutoNum type="arabicPeriod"/>
            </a:pPr>
            <a:r>
              <a:rPr lang="en" sz="1200">
                <a:latin typeface="Lora"/>
                <a:ea typeface="Lora"/>
                <a:cs typeface="Lora"/>
                <a:sym typeface="Lora"/>
              </a:rPr>
              <a:t>If middle element equals key</a:t>
            </a:r>
            <a:endParaRPr sz="1200">
              <a:latin typeface="Lora"/>
              <a:ea typeface="Lora"/>
              <a:cs typeface="Lora"/>
              <a:sym typeface="Lora"/>
            </a:endParaRPr>
          </a:p>
        </p:txBody>
      </p:sp>
      <p:sp>
        <p:nvSpPr>
          <p:cNvPr id="125" name="Google Shape;125;p19"/>
          <p:cNvSpPr txBox="1"/>
          <p:nvPr/>
        </p:nvSpPr>
        <p:spPr>
          <a:xfrm>
            <a:off x="0" y="4169900"/>
            <a:ext cx="4713600" cy="9657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275"/>
              <a:buFont typeface="Arial"/>
              <a:buNone/>
            </a:pPr>
            <a:r>
              <a:rPr lang="en" sz="1225">
                <a:latin typeface="Lora Regular"/>
                <a:ea typeface="Lora Regular"/>
                <a:cs typeface="Lora Regular"/>
                <a:sym typeface="Lora Regular"/>
              </a:rPr>
              <a:t>2. </a:t>
            </a:r>
            <a:r>
              <a:rPr lang="en" sz="1225">
                <a:latin typeface="Lora Regular"/>
                <a:ea typeface="Lora Regular"/>
                <a:cs typeface="Lora Regular"/>
                <a:sym typeface="Lora Regular"/>
              </a:rPr>
              <a:t>If middle element is lesser than key then:</a:t>
            </a:r>
            <a:endParaRPr sz="1225">
              <a:latin typeface="Lora Regular"/>
              <a:ea typeface="Lora Regular"/>
              <a:cs typeface="Lora Regular"/>
              <a:sym typeface="Lora Regular"/>
            </a:endParaRPr>
          </a:p>
          <a:p>
            <a:pPr indent="0" lvl="0" marL="0" rtl="0" algn="l">
              <a:lnSpc>
                <a:spcPct val="95000"/>
              </a:lnSpc>
              <a:spcBef>
                <a:spcPts val="0"/>
              </a:spcBef>
              <a:spcAft>
                <a:spcPts val="0"/>
              </a:spcAft>
              <a:buClr>
                <a:srgbClr val="000000"/>
              </a:buClr>
              <a:buSzPts val="275"/>
              <a:buFont typeface="Arial"/>
              <a:buNone/>
            </a:pPr>
            <a:r>
              <a:rPr lang="en" sz="1225">
                <a:latin typeface="Lora Regular"/>
                <a:ea typeface="Lora Regular"/>
                <a:cs typeface="Lora Regular"/>
                <a:sym typeface="Lora Regular"/>
              </a:rPr>
              <a:t>a) search submatrix on lower side of middle element (Blue)</a:t>
            </a:r>
            <a:endParaRPr sz="1225">
              <a:latin typeface="Lora Regular"/>
              <a:ea typeface="Lora Regular"/>
              <a:cs typeface="Lora Regular"/>
              <a:sym typeface="Lora Regular"/>
            </a:endParaRPr>
          </a:p>
          <a:p>
            <a:pPr indent="0" lvl="0" marL="0" rtl="0" algn="l">
              <a:lnSpc>
                <a:spcPct val="95000"/>
              </a:lnSpc>
              <a:spcBef>
                <a:spcPts val="0"/>
              </a:spcBef>
              <a:spcAft>
                <a:spcPts val="0"/>
              </a:spcAft>
              <a:buClr>
                <a:srgbClr val="000000"/>
              </a:buClr>
              <a:buSzPts val="275"/>
              <a:buFont typeface="Arial"/>
              <a:buNone/>
            </a:pPr>
            <a:r>
              <a:rPr lang="en" sz="1225">
                <a:latin typeface="Lora Regular"/>
                <a:ea typeface="Lora Regular"/>
                <a:cs typeface="Lora Regular"/>
                <a:sym typeface="Lora Regular"/>
              </a:rPr>
              <a:t>b) </a:t>
            </a:r>
            <a:r>
              <a:rPr lang="en" sz="1125">
                <a:latin typeface="Lora Regular"/>
                <a:ea typeface="Lora Regular"/>
                <a:cs typeface="Lora Regular"/>
                <a:sym typeface="Lora Regular"/>
              </a:rPr>
              <a:t>Search submatrix on right hand side.of middle element (Yellow)</a:t>
            </a:r>
            <a:endParaRPr sz="1125">
              <a:latin typeface="Lora Regular"/>
              <a:ea typeface="Lora Regular"/>
              <a:cs typeface="Lora Regular"/>
              <a:sym typeface="Lora Regular"/>
            </a:endParaRPr>
          </a:p>
          <a:p>
            <a:pPr indent="0" lvl="0" marL="0" rtl="0" algn="l">
              <a:spcBef>
                <a:spcPts val="0"/>
              </a:spcBef>
              <a:spcAft>
                <a:spcPts val="0"/>
              </a:spcAft>
              <a:buNone/>
            </a:pPr>
            <a:r>
              <a:t/>
            </a:r>
            <a:endParaRPr>
              <a:latin typeface="Lato"/>
              <a:ea typeface="Lato"/>
              <a:cs typeface="Lato"/>
              <a:sym typeface="Lato"/>
            </a:endParaRPr>
          </a:p>
        </p:txBody>
      </p:sp>
      <p:sp>
        <p:nvSpPr>
          <p:cNvPr id="126" name="Google Shape;126;p19"/>
          <p:cNvSpPr txBox="1"/>
          <p:nvPr/>
        </p:nvSpPr>
        <p:spPr>
          <a:xfrm>
            <a:off x="4652700" y="4169900"/>
            <a:ext cx="4491300" cy="950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25">
                <a:latin typeface="Lora Regular"/>
                <a:ea typeface="Lora Regular"/>
                <a:cs typeface="Lora Regular"/>
                <a:sym typeface="Lora Regular"/>
              </a:rPr>
              <a:t>3</a:t>
            </a:r>
            <a:r>
              <a:rPr lang="en" sz="1225">
                <a:latin typeface="Lora Regular"/>
                <a:ea typeface="Lora Regular"/>
                <a:cs typeface="Lora Regular"/>
                <a:sym typeface="Lora Regular"/>
              </a:rPr>
              <a:t>. If middle element is greater than key then:</a:t>
            </a:r>
            <a:endParaRPr sz="1225">
              <a:latin typeface="Lora Regular"/>
              <a:ea typeface="Lora Regular"/>
              <a:cs typeface="Lora Regular"/>
              <a:sym typeface="Lora Regular"/>
            </a:endParaRPr>
          </a:p>
          <a:p>
            <a:pPr indent="0" lvl="0" marL="0" rtl="0" algn="l">
              <a:lnSpc>
                <a:spcPct val="95000"/>
              </a:lnSpc>
              <a:spcBef>
                <a:spcPts val="0"/>
              </a:spcBef>
              <a:spcAft>
                <a:spcPts val="0"/>
              </a:spcAft>
              <a:buNone/>
            </a:pPr>
            <a:r>
              <a:rPr lang="en" sz="1125">
                <a:latin typeface="Lora Regular"/>
                <a:ea typeface="Lora Regular"/>
                <a:cs typeface="Lora Regular"/>
                <a:sym typeface="Lora Regular"/>
              </a:rPr>
              <a:t>a) </a:t>
            </a:r>
            <a:r>
              <a:rPr lang="en" sz="1125">
                <a:latin typeface="Lora Regular"/>
                <a:ea typeface="Lora Regular"/>
                <a:cs typeface="Lora Regular"/>
                <a:sym typeface="Lora Regular"/>
              </a:rPr>
              <a:t>search vertical submatrix on left side of middle element (Blue)</a:t>
            </a:r>
            <a:endParaRPr sz="1125">
              <a:latin typeface="Lora Regular"/>
              <a:ea typeface="Lora Regular"/>
              <a:cs typeface="Lora Regular"/>
              <a:sym typeface="Lora Regular"/>
            </a:endParaRPr>
          </a:p>
          <a:p>
            <a:pPr indent="0" lvl="0" marL="0" rtl="0" algn="l">
              <a:lnSpc>
                <a:spcPct val="95000"/>
              </a:lnSpc>
              <a:spcBef>
                <a:spcPts val="0"/>
              </a:spcBef>
              <a:spcAft>
                <a:spcPts val="0"/>
              </a:spcAft>
              <a:buNone/>
            </a:pPr>
            <a:r>
              <a:rPr lang="en" sz="1225">
                <a:latin typeface="Lora Regular"/>
                <a:ea typeface="Lora Regular"/>
                <a:cs typeface="Lora Regular"/>
                <a:sym typeface="Lora Regular"/>
              </a:rPr>
              <a:t>b) </a:t>
            </a:r>
            <a:r>
              <a:rPr lang="en" sz="1225">
                <a:latin typeface="Lora Regular"/>
                <a:ea typeface="Lora Regular"/>
                <a:cs typeface="Lora Regular"/>
                <a:sym typeface="Lora Regular"/>
              </a:rPr>
              <a:t>search the submatrix on the right hand side (Yellow)</a:t>
            </a:r>
            <a:endParaRPr sz="1225">
              <a:latin typeface="Lora Regular"/>
              <a:ea typeface="Lora Regular"/>
              <a:cs typeface="Lora Regular"/>
              <a:sym typeface="Lora Regula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254200" y="1090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Algorithm</a:t>
            </a:r>
            <a:endParaRPr>
              <a:latin typeface="Montserrat"/>
              <a:ea typeface="Montserrat"/>
              <a:cs typeface="Montserrat"/>
              <a:sym typeface="Montserrat"/>
            </a:endParaRPr>
          </a:p>
        </p:txBody>
      </p:sp>
      <p:sp>
        <p:nvSpPr>
          <p:cNvPr id="132" name="Google Shape;132;p20"/>
          <p:cNvSpPr txBox="1"/>
          <p:nvPr>
            <p:ph idx="1" type="body"/>
          </p:nvPr>
        </p:nvSpPr>
        <p:spPr>
          <a:xfrm>
            <a:off x="942525" y="174815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25">
                <a:solidFill>
                  <a:srgbClr val="000000"/>
                </a:solidFill>
                <a:latin typeface="Lora Regular"/>
                <a:ea typeface="Lora Regular"/>
                <a:cs typeface="Lora Regular"/>
                <a:sym typeface="Lora Regular"/>
              </a:rPr>
              <a:t>1) </a:t>
            </a:r>
            <a:r>
              <a:rPr lang="en" sz="1325">
                <a:solidFill>
                  <a:srgbClr val="000000"/>
                </a:solidFill>
                <a:latin typeface="Lora Regular"/>
                <a:ea typeface="Lora Regular"/>
                <a:cs typeface="Lora Regular"/>
                <a:sym typeface="Lora Regular"/>
              </a:rPr>
              <a:t>Find the middle element.</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latin typeface="Lora Regular"/>
                <a:ea typeface="Lora Regular"/>
                <a:cs typeface="Lora Regular"/>
                <a:sym typeface="Lora Regular"/>
              </a:rPr>
              <a:t>2) If the middle element is the same as key return.</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latin typeface="Lora Regular"/>
                <a:ea typeface="Lora Regular"/>
                <a:cs typeface="Lora Regular"/>
                <a:sym typeface="Lora Regular"/>
              </a:rPr>
              <a:t>3) If middle element is lesser than key then:</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latin typeface="Lora Regular"/>
                <a:ea typeface="Lora Regular"/>
                <a:cs typeface="Lora Regular"/>
                <a:sym typeface="Lora Regular"/>
              </a:rPr>
              <a:t> a) search submatrix on lower side of middle element</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latin typeface="Lora Regular"/>
                <a:ea typeface="Lora Regular"/>
                <a:cs typeface="Lora Regular"/>
                <a:sym typeface="Lora Regular"/>
              </a:rPr>
              <a:t>b) Search submatrix on right hand side.of middle element</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latin typeface="Lora Regular"/>
                <a:ea typeface="Lora Regular"/>
                <a:cs typeface="Lora Regular"/>
                <a:sym typeface="Lora Regular"/>
              </a:rPr>
              <a:t>4) If middle element is greater than key then:  </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latin typeface="Lora Regular"/>
                <a:ea typeface="Lora Regular"/>
                <a:cs typeface="Lora Regular"/>
                <a:sym typeface="Lora Regular"/>
              </a:rPr>
              <a:t> a) search vertical submatrix on left side of middle element</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325">
                <a:solidFill>
                  <a:srgbClr val="000000"/>
                </a:solidFill>
                <a:latin typeface="Lora Regular"/>
                <a:ea typeface="Lora Regular"/>
                <a:cs typeface="Lora Regular"/>
                <a:sym typeface="Lora Regular"/>
              </a:rPr>
              <a:t> b) search the submatrix on the right hand side </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sz="1075">
                <a:solidFill>
                  <a:srgbClr val="000000"/>
                </a:solidFill>
                <a:latin typeface="Arial"/>
                <a:ea typeface="Arial"/>
                <a:cs typeface="Arial"/>
                <a:sym typeface="Arial"/>
              </a:rPr>
              <a:t>					</a:t>
            </a:r>
            <a:endParaRPr sz="1075">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1075">
                <a:solidFill>
                  <a:srgbClr val="000000"/>
                </a:solidFill>
                <a:latin typeface="Arial"/>
                <a:ea typeface="Arial"/>
                <a:cs typeface="Arial"/>
                <a:sym typeface="Arial"/>
              </a:rPr>
              <a:t>				</a:t>
            </a:r>
            <a:endParaRPr sz="10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075">
                <a:solidFill>
                  <a:srgbClr val="000000"/>
                </a:solidFill>
                <a:latin typeface="Arial"/>
                <a:ea typeface="Arial"/>
                <a:cs typeface="Arial"/>
                <a:sym typeface="Arial"/>
              </a:rPr>
              <a:t>			</a:t>
            </a:r>
            <a:endParaRPr sz="10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075">
                <a:solidFill>
                  <a:srgbClr val="000000"/>
                </a:solidFill>
                <a:latin typeface="Arial"/>
                <a:ea typeface="Arial"/>
                <a:cs typeface="Arial"/>
                <a:sym typeface="Arial"/>
              </a:rPr>
              <a:t>		</a:t>
            </a:r>
            <a:endParaRPr sz="1075">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3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825150" y="872950"/>
            <a:ext cx="7493700" cy="403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PSEUDO CODE </a:t>
            </a:r>
            <a:endParaRPr b="1" sz="2200">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a:p>
            <a:pPr indent="0" lvl="0" marL="0" rtl="0" algn="l">
              <a:spcBef>
                <a:spcPts val="0"/>
              </a:spcBef>
              <a:spcAft>
                <a:spcPts val="0"/>
              </a:spcAft>
              <a:buNone/>
            </a:pPr>
            <a:r>
              <a:rPr lang="en">
                <a:latin typeface="Lato"/>
                <a:ea typeface="Lato"/>
                <a:cs typeface="Lato"/>
                <a:sym typeface="Lato"/>
              </a:rPr>
              <a:t>Below is the pseudo code for the search function which contains the algorithm described above.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As this function is a recursive function it has the following base conditions which needs to be checked every time the function is called: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 the given row column pair does not contain any value i.e. number of elements is 0, then return false.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If the given row column pair contains a single value i.e. number of elements is 1, then return true if the element is equal to key else return false.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 the biggest element in the row column pair is less than the key element or the smallest element in the row column pair is greater than the key element, then return false. After checking the base conditions, we check if the middle element is equal to key. If not, we further check the submatrices as described above.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