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Montserrat"/>
      <p:regular r:id="rId30"/>
      <p:bold r:id="rId31"/>
      <p:italic r:id="rId32"/>
      <p:boldItalic r:id="rId33"/>
    </p:embeddedFont>
    <p:embeddedFont>
      <p:font typeface="Lora"/>
      <p:regular r:id="rId34"/>
      <p:bold r:id="rId35"/>
      <p:italic r:id="rId36"/>
      <p:boldItalic r:id="rId37"/>
    </p:embeddedFont>
    <p:embeddedFont>
      <p:font typeface="Lora Regula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Regular-italic.fntdata"/><Relationship Id="rId20" Type="http://schemas.openxmlformats.org/officeDocument/2006/relationships/slide" Target="slides/slide15.xml"/><Relationship Id="rId41" Type="http://schemas.openxmlformats.org/officeDocument/2006/relationships/font" Target="fonts/LoraRegular-boldItalic.fntdata"/><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ora-bold.fntdata"/><Relationship Id="rId12" Type="http://schemas.openxmlformats.org/officeDocument/2006/relationships/slide" Target="slides/slide7.xml"/><Relationship Id="rId34" Type="http://schemas.openxmlformats.org/officeDocument/2006/relationships/font" Target="fonts/Lora-regular.fntdata"/><Relationship Id="rId15" Type="http://schemas.openxmlformats.org/officeDocument/2006/relationships/slide" Target="slides/slide10.xml"/><Relationship Id="rId37" Type="http://schemas.openxmlformats.org/officeDocument/2006/relationships/font" Target="fonts/Lora-boldItalic.fntdata"/><Relationship Id="rId14" Type="http://schemas.openxmlformats.org/officeDocument/2006/relationships/slide" Target="slides/slide9.xml"/><Relationship Id="rId36" Type="http://schemas.openxmlformats.org/officeDocument/2006/relationships/font" Target="fonts/Lora-italic.fntdata"/><Relationship Id="rId17" Type="http://schemas.openxmlformats.org/officeDocument/2006/relationships/slide" Target="slides/slide12.xml"/><Relationship Id="rId39" Type="http://schemas.openxmlformats.org/officeDocument/2006/relationships/font" Target="fonts/LoraRegular-bold.fntdata"/><Relationship Id="rId16" Type="http://schemas.openxmlformats.org/officeDocument/2006/relationships/slide" Target="slides/slide11.xml"/><Relationship Id="rId38" Type="http://schemas.openxmlformats.org/officeDocument/2006/relationships/font" Target="fonts/LoraRegula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0c872aa0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0c872aa0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0c872aa0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0c872aa0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0c872aa0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0c872aa0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0c872aa0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0c872aa0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0c872aa06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0c872aa0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c872aa0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0c872aa0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0c872aa0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0c872aa0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0c872aa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0c872aa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0c872aa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0c872aa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c872aa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0c872aa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0c872aa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0c872aa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c872aa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c872aa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c872aa0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c872aa0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0c872aa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0c872aa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c872aa0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c872aa0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075775"/>
            <a:ext cx="7688100" cy="1911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0" lang="en" sz="2022">
                <a:solidFill>
                  <a:srgbClr val="01154D"/>
                </a:solidFill>
                <a:latin typeface="Lora Regular"/>
                <a:ea typeface="Lora Regular"/>
                <a:cs typeface="Lora Regular"/>
                <a:sym typeface="Lora Regular"/>
              </a:rPr>
              <a:t>Design And Analysis of Algorithms</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2022">
                <a:solidFill>
                  <a:srgbClr val="01154D"/>
                </a:solidFill>
                <a:latin typeface="Lora Regular"/>
                <a:ea typeface="Lora Regular"/>
                <a:cs typeface="Lora Regular"/>
                <a:sym typeface="Lora Regular"/>
              </a:rPr>
              <a:t>Department of Information Technology</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-----Group Members-----</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   VIKRAM SINGH       ( IIT2019213 )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AKSHAT AGRAWAL    ( IIT2019214 )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RAVUTLA RUTHVIK   ( IIT2019215 )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B00004"/>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ASSIGNMENT-5 DEMONSTRATION</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Under the Supervision of:  Dr. Rahul Kala</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Under the Mentorship of:  Md Meraz</a:t>
            </a:r>
            <a:endParaRPr b="0" sz="1350">
              <a:solidFill>
                <a:srgbClr val="000000"/>
              </a:solidFill>
              <a:latin typeface="Lora Regular"/>
              <a:ea typeface="Lora Regular"/>
              <a:cs typeface="Lora Regular"/>
              <a:sym typeface="Lora Regul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744575" y="897275"/>
            <a:ext cx="7493700" cy="3857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PSEUDO CODE </a:t>
            </a:r>
            <a:endParaRPr b="1" sz="2200">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200">
              <a:highlight>
                <a:srgbClr val="FFFFFF"/>
              </a:highlight>
            </a:endParaRPr>
          </a:p>
          <a:p>
            <a:pPr indent="0" lvl="0" marL="0" rtl="0" algn="l">
              <a:lnSpc>
                <a:spcPct val="115000"/>
              </a:lnSpc>
              <a:spcBef>
                <a:spcPts val="1200"/>
              </a:spcBef>
              <a:spcAft>
                <a:spcPts val="0"/>
              </a:spcAft>
              <a:buNone/>
            </a:pPr>
            <a:r>
              <a:rPr lang="en">
                <a:highlight>
                  <a:srgbClr val="FFFFFF"/>
                </a:highlight>
                <a:latin typeface="Lora"/>
                <a:ea typeface="Lora"/>
                <a:cs typeface="Lora"/>
                <a:sym typeface="Lora"/>
              </a:rPr>
              <a:t>Below is the pseudo code for the </a:t>
            </a:r>
            <a:r>
              <a:rPr b="1" lang="en">
                <a:highlight>
                  <a:srgbClr val="FFFFFF"/>
                </a:highlight>
                <a:latin typeface="Lora"/>
                <a:ea typeface="Lora"/>
                <a:cs typeface="Lora"/>
                <a:sym typeface="Lora"/>
              </a:rPr>
              <a:t>find_average </a:t>
            </a:r>
            <a:r>
              <a:rPr lang="en">
                <a:highlight>
                  <a:srgbClr val="FFFFFF"/>
                </a:highlight>
                <a:latin typeface="Lora"/>
                <a:ea typeface="Lora"/>
                <a:cs typeface="Lora"/>
                <a:sym typeface="Lora"/>
              </a:rPr>
              <a:t>function which contains the algorithm described above.</a:t>
            </a:r>
            <a:endParaRPr>
              <a:highlight>
                <a:srgbClr val="FFFFFF"/>
              </a:highlight>
              <a:latin typeface="Lora"/>
              <a:ea typeface="Lora"/>
              <a:cs typeface="Lora"/>
              <a:sym typeface="Lora"/>
            </a:endParaRPr>
          </a:p>
          <a:p>
            <a:pPr indent="0" lvl="0" marL="0" rtl="0" algn="l">
              <a:lnSpc>
                <a:spcPct val="115000"/>
              </a:lnSpc>
              <a:spcBef>
                <a:spcPts val="1200"/>
              </a:spcBef>
              <a:spcAft>
                <a:spcPts val="0"/>
              </a:spcAft>
              <a:buNone/>
            </a:pPr>
            <a:r>
              <a:rPr lang="en">
                <a:highlight>
                  <a:srgbClr val="FFFFFF"/>
                </a:highlight>
                <a:latin typeface="Lora"/>
                <a:ea typeface="Lora"/>
                <a:cs typeface="Lora"/>
                <a:sym typeface="Lora"/>
              </a:rPr>
              <a:t>As this function is a recursive function it has the following base conditions which needs to be checked every time the function is called:</a:t>
            </a:r>
            <a:endParaRPr>
              <a:highlight>
                <a:srgbClr val="FFFFFF"/>
              </a:highlight>
              <a:latin typeface="Lora"/>
              <a:ea typeface="Lora"/>
              <a:cs typeface="Lora"/>
              <a:sym typeface="Lora"/>
            </a:endParaRPr>
          </a:p>
          <a:p>
            <a:pPr indent="0" lvl="0" marL="0" rtl="0" algn="l">
              <a:lnSpc>
                <a:spcPct val="115000"/>
              </a:lnSpc>
              <a:spcBef>
                <a:spcPts val="1200"/>
              </a:spcBef>
              <a:spcAft>
                <a:spcPts val="0"/>
              </a:spcAft>
              <a:buNone/>
            </a:pPr>
            <a:r>
              <a:rPr lang="en">
                <a:highlight>
                  <a:srgbClr val="FFFFFF"/>
                </a:highlight>
                <a:latin typeface="Lora"/>
                <a:ea typeface="Lora"/>
                <a:cs typeface="Lora"/>
                <a:sym typeface="Lora"/>
              </a:rPr>
              <a:t>● If the value of the left index is greater than the value of right index, return 0.</a:t>
            </a:r>
            <a:endParaRPr>
              <a:highlight>
                <a:srgbClr val="FFFFFF"/>
              </a:highlight>
              <a:latin typeface="Lora"/>
              <a:ea typeface="Lora"/>
              <a:cs typeface="Lora"/>
              <a:sym typeface="Lora"/>
            </a:endParaRPr>
          </a:p>
          <a:p>
            <a:pPr indent="0" lvl="0" marL="0" rtl="0" algn="l">
              <a:lnSpc>
                <a:spcPct val="115000"/>
              </a:lnSpc>
              <a:spcBef>
                <a:spcPts val="1200"/>
              </a:spcBef>
              <a:spcAft>
                <a:spcPts val="0"/>
              </a:spcAft>
              <a:buNone/>
            </a:pPr>
            <a:r>
              <a:rPr lang="en">
                <a:highlight>
                  <a:srgbClr val="FFFFFF"/>
                </a:highlight>
                <a:latin typeface="Lora"/>
                <a:ea typeface="Lora"/>
                <a:cs typeface="Lora"/>
                <a:sym typeface="Lora"/>
              </a:rPr>
              <a:t>● If the value of the left index equals the value of right index , return the value of arr[left].</a:t>
            </a:r>
            <a:endParaRPr>
              <a:highlight>
                <a:srgbClr val="FFFFFF"/>
              </a:highlight>
              <a:latin typeface="Lora"/>
              <a:ea typeface="Lora"/>
              <a:cs typeface="Lora"/>
              <a:sym typeface="Lora"/>
            </a:endParaRPr>
          </a:p>
          <a:p>
            <a:pPr indent="0" lvl="0" marL="0" rtl="0" algn="l">
              <a:lnSpc>
                <a:spcPct val="115000"/>
              </a:lnSpc>
              <a:spcBef>
                <a:spcPts val="1200"/>
              </a:spcBef>
              <a:spcAft>
                <a:spcPts val="1200"/>
              </a:spcAft>
              <a:buNone/>
            </a:pPr>
            <a:r>
              <a:rPr lang="en">
                <a:highlight>
                  <a:srgbClr val="FFFFFF"/>
                </a:highlight>
                <a:latin typeface="Lora"/>
                <a:ea typeface="Lora"/>
                <a:cs typeface="Lora"/>
                <a:sym typeface="Lora"/>
              </a:rPr>
              <a:t>If the value of the left index is greater than the value of right index , then we proceed further according to the above algorithm.</a:t>
            </a:r>
            <a:endParaRPr b="1" sz="2000">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676850" y="1695725"/>
            <a:ext cx="3164100" cy="267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highlight>
                  <a:srgbClr val="F0F0F0"/>
                </a:highlight>
              </a:rPr>
              <a:t>double </a:t>
            </a:r>
            <a:r>
              <a:rPr b="1" lang="en" sz="1600">
                <a:highlight>
                  <a:srgbClr val="F0F0F0"/>
                </a:highlight>
              </a:rPr>
              <a:t>find_average</a:t>
            </a:r>
            <a:endParaRPr b="1" sz="1600">
              <a:highlight>
                <a:srgbClr val="F0F0F0"/>
              </a:highlight>
            </a:endParaRPr>
          </a:p>
          <a:p>
            <a:pPr indent="0" lvl="0" marL="0" rtl="0" algn="l">
              <a:lnSpc>
                <a:spcPct val="115000"/>
              </a:lnSpc>
              <a:spcBef>
                <a:spcPts val="1200"/>
              </a:spcBef>
              <a:spcAft>
                <a:spcPts val="0"/>
              </a:spcAft>
              <a:buNone/>
            </a:pPr>
            <a:r>
              <a:rPr lang="en">
                <a:highlight>
                  <a:srgbClr val="F0F0F0"/>
                </a:highlight>
              </a:rPr>
              <a:t>(</a:t>
            </a:r>
            <a:r>
              <a:rPr b="1" lang="en">
                <a:highlight>
                  <a:srgbClr val="F0F0F0"/>
                </a:highlight>
              </a:rPr>
              <a:t>double </a:t>
            </a:r>
            <a:r>
              <a:rPr lang="en">
                <a:highlight>
                  <a:srgbClr val="F0F0F0"/>
                </a:highlight>
              </a:rPr>
              <a:t>arr[],</a:t>
            </a:r>
            <a:r>
              <a:rPr b="1" lang="en">
                <a:highlight>
                  <a:srgbClr val="F0F0F0"/>
                </a:highlight>
              </a:rPr>
              <a:t>int </a:t>
            </a:r>
            <a:r>
              <a:rPr lang="en">
                <a:highlight>
                  <a:srgbClr val="F0F0F0"/>
                </a:highlight>
              </a:rPr>
              <a:t>left,</a:t>
            </a:r>
            <a:r>
              <a:rPr b="1" lang="en">
                <a:highlight>
                  <a:srgbClr val="F0F0F0"/>
                </a:highlight>
              </a:rPr>
              <a:t>int </a:t>
            </a:r>
            <a:r>
              <a:rPr lang="en">
                <a:highlight>
                  <a:srgbClr val="F0F0F0"/>
                </a:highlight>
              </a:rPr>
              <a:t>right) </a:t>
            </a:r>
            <a:r>
              <a:rPr lang="en">
                <a:solidFill>
                  <a:srgbClr val="444444"/>
                </a:solidFill>
                <a:highlight>
                  <a:srgbClr val="F0F0F0"/>
                </a:highlight>
              </a:rPr>
              <a:t>{</a:t>
            </a:r>
            <a:endParaRPr>
              <a:solidFill>
                <a:srgbClr val="444444"/>
              </a:solidFill>
              <a:highlight>
                <a:srgbClr val="F0F0F0"/>
              </a:highlight>
            </a:endParaRPr>
          </a:p>
          <a:p>
            <a:pPr indent="0" lvl="0" marL="0" rtl="0" algn="l">
              <a:lnSpc>
                <a:spcPct val="115000"/>
              </a:lnSpc>
              <a:spcBef>
                <a:spcPts val="1200"/>
              </a:spcBef>
              <a:spcAft>
                <a:spcPts val="0"/>
              </a:spcAft>
              <a:buNone/>
            </a:pPr>
            <a:r>
              <a:rPr b="1" lang="en">
                <a:solidFill>
                  <a:srgbClr val="444444"/>
                </a:solidFill>
                <a:highlight>
                  <a:srgbClr val="F0F0F0"/>
                </a:highlight>
              </a:rPr>
              <a:t>if</a:t>
            </a:r>
            <a:r>
              <a:rPr lang="en">
                <a:solidFill>
                  <a:srgbClr val="444444"/>
                </a:solidFill>
                <a:highlight>
                  <a:srgbClr val="F0F0F0"/>
                </a:highlight>
              </a:rPr>
              <a:t>(left&gt;right) </a:t>
            </a:r>
            <a:r>
              <a:rPr b="1" lang="en">
                <a:solidFill>
                  <a:srgbClr val="444444"/>
                </a:solidFill>
                <a:highlight>
                  <a:srgbClr val="F0F0F0"/>
                </a:highlight>
              </a:rPr>
              <a:t>return </a:t>
            </a:r>
            <a:r>
              <a:rPr lang="en">
                <a:solidFill>
                  <a:srgbClr val="FF0000"/>
                </a:solidFill>
                <a:highlight>
                  <a:srgbClr val="F0F0F0"/>
                </a:highlight>
              </a:rPr>
              <a:t>0</a:t>
            </a:r>
            <a:r>
              <a:rPr lang="en">
                <a:solidFill>
                  <a:srgbClr val="444444"/>
                </a:solidFill>
                <a:highlight>
                  <a:srgbClr val="F0F0F0"/>
                </a:highlight>
              </a:rPr>
              <a:t>;</a:t>
            </a:r>
            <a:endParaRPr>
              <a:solidFill>
                <a:srgbClr val="444444"/>
              </a:solidFill>
              <a:highlight>
                <a:srgbClr val="F0F0F0"/>
              </a:highlight>
            </a:endParaRPr>
          </a:p>
          <a:p>
            <a:pPr indent="0" lvl="0" marL="0" rtl="0" algn="l">
              <a:lnSpc>
                <a:spcPct val="115000"/>
              </a:lnSpc>
              <a:spcBef>
                <a:spcPts val="1200"/>
              </a:spcBef>
              <a:spcAft>
                <a:spcPts val="0"/>
              </a:spcAft>
              <a:buNone/>
            </a:pPr>
            <a:r>
              <a:rPr b="1" lang="en">
                <a:solidFill>
                  <a:srgbClr val="444444"/>
                </a:solidFill>
                <a:highlight>
                  <a:srgbClr val="F0F0F0"/>
                </a:highlight>
              </a:rPr>
              <a:t>if</a:t>
            </a:r>
            <a:r>
              <a:rPr lang="en">
                <a:solidFill>
                  <a:srgbClr val="444444"/>
                </a:solidFill>
                <a:highlight>
                  <a:srgbClr val="F0F0F0"/>
                </a:highlight>
              </a:rPr>
              <a:t>(left==right) </a:t>
            </a:r>
            <a:r>
              <a:rPr b="1" lang="en">
                <a:solidFill>
                  <a:srgbClr val="444444"/>
                </a:solidFill>
                <a:highlight>
                  <a:srgbClr val="F0F0F0"/>
                </a:highlight>
              </a:rPr>
              <a:t>return </a:t>
            </a:r>
            <a:r>
              <a:rPr lang="en">
                <a:solidFill>
                  <a:srgbClr val="444444"/>
                </a:solidFill>
                <a:highlight>
                  <a:srgbClr val="F0F0F0"/>
                </a:highlight>
              </a:rPr>
              <a:t>arr[left];</a:t>
            </a:r>
            <a:endParaRPr>
              <a:solidFill>
                <a:srgbClr val="444444"/>
              </a:solidFill>
              <a:highlight>
                <a:srgbClr val="F0F0F0"/>
              </a:highlight>
            </a:endParaRPr>
          </a:p>
          <a:p>
            <a:pPr indent="0" lvl="0" marL="0" rtl="0" algn="l">
              <a:lnSpc>
                <a:spcPct val="115000"/>
              </a:lnSpc>
              <a:spcBef>
                <a:spcPts val="1200"/>
              </a:spcBef>
              <a:spcAft>
                <a:spcPts val="0"/>
              </a:spcAft>
              <a:buNone/>
            </a:pPr>
            <a:r>
              <a:t/>
            </a:r>
            <a:endParaRPr>
              <a:solidFill>
                <a:srgbClr val="444444"/>
              </a:solidFill>
              <a:highlight>
                <a:srgbClr val="F0F0F0"/>
              </a:highlight>
            </a:endParaRPr>
          </a:p>
          <a:p>
            <a:pPr indent="0" lvl="0" marL="0" rtl="0" algn="l">
              <a:spcBef>
                <a:spcPts val="1200"/>
              </a:spcBef>
              <a:spcAft>
                <a:spcPts val="0"/>
              </a:spcAft>
              <a:buNone/>
            </a:pPr>
            <a:r>
              <a:rPr b="1" lang="en" sz="1500">
                <a:highlight>
                  <a:srgbClr val="F0F0F0"/>
                </a:highlight>
              </a:rPr>
              <a:t>  //Base Conditions</a:t>
            </a:r>
            <a:endParaRPr>
              <a:solidFill>
                <a:srgbClr val="444444"/>
              </a:solidFill>
              <a:highlight>
                <a:srgbClr val="F0F0F0"/>
              </a:highligh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145" name="Google Shape;145;p23"/>
          <p:cNvSpPr txBox="1"/>
          <p:nvPr/>
        </p:nvSpPr>
        <p:spPr>
          <a:xfrm>
            <a:off x="4391450" y="1065400"/>
            <a:ext cx="4532400" cy="337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highlight>
                <a:srgbClr val="F0F0F0"/>
              </a:highlight>
            </a:endParaRPr>
          </a:p>
          <a:p>
            <a:pPr indent="0" lvl="0" marL="0" rtl="0" algn="l">
              <a:lnSpc>
                <a:spcPct val="115000"/>
              </a:lnSpc>
              <a:spcBef>
                <a:spcPts val="0"/>
              </a:spcBef>
              <a:spcAft>
                <a:spcPts val="0"/>
              </a:spcAft>
              <a:buNone/>
            </a:pPr>
            <a:r>
              <a:t/>
            </a:r>
            <a:endParaRPr sz="1300">
              <a:highlight>
                <a:srgbClr val="F0F0F0"/>
              </a:highlight>
            </a:endParaRPr>
          </a:p>
          <a:p>
            <a:pPr indent="0" lvl="0" marL="0" rtl="0" algn="l">
              <a:lnSpc>
                <a:spcPct val="115000"/>
              </a:lnSpc>
              <a:spcBef>
                <a:spcPts val="1200"/>
              </a:spcBef>
              <a:spcAft>
                <a:spcPts val="0"/>
              </a:spcAft>
              <a:buNone/>
            </a:pPr>
            <a:r>
              <a:rPr b="1" lang="en">
                <a:solidFill>
                  <a:srgbClr val="444444"/>
                </a:solidFill>
                <a:highlight>
                  <a:srgbClr val="F0F0F0"/>
                </a:highlight>
              </a:rPr>
              <a:t>int </a:t>
            </a:r>
            <a:r>
              <a:rPr lang="en">
                <a:solidFill>
                  <a:srgbClr val="444444"/>
                </a:solidFill>
                <a:highlight>
                  <a:srgbClr val="F0F0F0"/>
                </a:highlight>
              </a:rPr>
              <a:t>mid = (left+right)/</a:t>
            </a:r>
            <a:r>
              <a:rPr lang="en">
                <a:solidFill>
                  <a:srgbClr val="FF0000"/>
                </a:solidFill>
                <a:highlight>
                  <a:srgbClr val="F0F0F0"/>
                </a:highlight>
              </a:rPr>
              <a:t>2</a:t>
            </a:r>
            <a:r>
              <a:rPr lang="en">
                <a:solidFill>
                  <a:srgbClr val="444444"/>
                </a:solidFill>
                <a:highlight>
                  <a:srgbClr val="F0F0F0"/>
                </a:highlight>
              </a:rPr>
              <a:t>; </a:t>
            </a:r>
            <a:endParaRPr>
              <a:solidFill>
                <a:srgbClr val="444444"/>
              </a:solidFill>
              <a:highlight>
                <a:srgbClr val="F0F0F0"/>
              </a:highlight>
            </a:endParaRPr>
          </a:p>
          <a:p>
            <a:pPr indent="0" lvl="0" marL="0" rtl="0" algn="l">
              <a:lnSpc>
                <a:spcPct val="115000"/>
              </a:lnSpc>
              <a:spcBef>
                <a:spcPts val="1200"/>
              </a:spcBef>
              <a:spcAft>
                <a:spcPts val="0"/>
              </a:spcAft>
              <a:buNone/>
            </a:pPr>
            <a:r>
              <a:rPr b="1" lang="en" sz="1300">
                <a:solidFill>
                  <a:srgbClr val="444444"/>
                </a:solidFill>
                <a:highlight>
                  <a:srgbClr val="F0F0F0"/>
                </a:highlight>
              </a:rPr>
              <a:t>double </a:t>
            </a:r>
            <a:r>
              <a:rPr lang="en" sz="1200">
                <a:solidFill>
                  <a:srgbClr val="444444"/>
                </a:solidFill>
                <a:highlight>
                  <a:srgbClr val="F0F0F0"/>
                </a:highlight>
              </a:rPr>
              <a:t>lavg=find_average(arr,left,mid);</a:t>
            </a:r>
            <a:endParaRPr sz="1200">
              <a:solidFill>
                <a:srgbClr val="444444"/>
              </a:solidFill>
              <a:highlight>
                <a:srgbClr val="F0F0F0"/>
              </a:highlight>
            </a:endParaRPr>
          </a:p>
          <a:p>
            <a:pPr indent="0" lvl="0" marL="0" rtl="0" algn="l">
              <a:lnSpc>
                <a:spcPct val="115000"/>
              </a:lnSpc>
              <a:spcBef>
                <a:spcPts val="1200"/>
              </a:spcBef>
              <a:spcAft>
                <a:spcPts val="0"/>
              </a:spcAft>
              <a:buNone/>
            </a:pPr>
            <a:r>
              <a:rPr b="1" lang="en" sz="1200">
                <a:solidFill>
                  <a:srgbClr val="444444"/>
                </a:solidFill>
                <a:highlight>
                  <a:srgbClr val="F0F0F0"/>
                </a:highlight>
              </a:rPr>
              <a:t>double </a:t>
            </a:r>
            <a:r>
              <a:rPr lang="en" sz="1200">
                <a:solidFill>
                  <a:srgbClr val="444444"/>
                </a:solidFill>
                <a:highlight>
                  <a:srgbClr val="F0F0F0"/>
                </a:highlight>
              </a:rPr>
              <a:t>ravg=find_average(arr,mid+</a:t>
            </a:r>
            <a:r>
              <a:rPr lang="en" sz="1200">
                <a:solidFill>
                  <a:srgbClr val="FF0000"/>
                </a:solidFill>
                <a:highlight>
                  <a:srgbClr val="F0F0F0"/>
                </a:highlight>
              </a:rPr>
              <a:t>1</a:t>
            </a:r>
            <a:r>
              <a:rPr lang="en" sz="1200">
                <a:solidFill>
                  <a:srgbClr val="444444"/>
                </a:solidFill>
                <a:highlight>
                  <a:srgbClr val="F0F0F0"/>
                </a:highlight>
              </a:rPr>
              <a:t>,right);</a:t>
            </a:r>
            <a:endParaRPr sz="1200">
              <a:solidFill>
                <a:srgbClr val="444444"/>
              </a:solidFill>
              <a:highlight>
                <a:srgbClr val="F0F0F0"/>
              </a:highlight>
            </a:endParaRPr>
          </a:p>
          <a:p>
            <a:pPr indent="0" lvl="0" marL="0" rtl="0" algn="l">
              <a:lnSpc>
                <a:spcPct val="115000"/>
              </a:lnSpc>
              <a:spcBef>
                <a:spcPts val="1200"/>
              </a:spcBef>
              <a:spcAft>
                <a:spcPts val="0"/>
              </a:spcAft>
              <a:buNone/>
            </a:pPr>
            <a:r>
              <a:rPr b="1" lang="en">
                <a:solidFill>
                  <a:srgbClr val="444444"/>
                </a:solidFill>
                <a:highlight>
                  <a:srgbClr val="F0F0F0"/>
                </a:highlight>
              </a:rPr>
              <a:t>return</a:t>
            </a:r>
            <a:endParaRPr b="1">
              <a:solidFill>
                <a:srgbClr val="444444"/>
              </a:solidFill>
              <a:highlight>
                <a:srgbClr val="F0F0F0"/>
              </a:highlight>
            </a:endParaRPr>
          </a:p>
          <a:p>
            <a:pPr indent="0" lvl="0" marL="0" rtl="0" algn="l">
              <a:lnSpc>
                <a:spcPct val="115000"/>
              </a:lnSpc>
              <a:spcBef>
                <a:spcPts val="1200"/>
              </a:spcBef>
              <a:spcAft>
                <a:spcPts val="0"/>
              </a:spcAft>
              <a:buNone/>
            </a:pPr>
            <a:r>
              <a:rPr lang="en">
                <a:solidFill>
                  <a:srgbClr val="444444"/>
                </a:solidFill>
                <a:highlight>
                  <a:srgbClr val="F0F0F0"/>
                </a:highlight>
              </a:rPr>
              <a:t>(lavg*(mid-left+</a:t>
            </a:r>
            <a:r>
              <a:rPr lang="en">
                <a:solidFill>
                  <a:srgbClr val="FF0000"/>
                </a:solidFill>
                <a:highlight>
                  <a:srgbClr val="F0F0F0"/>
                </a:highlight>
              </a:rPr>
              <a:t>1</a:t>
            </a:r>
            <a:r>
              <a:rPr lang="en">
                <a:solidFill>
                  <a:srgbClr val="444444"/>
                </a:solidFill>
                <a:highlight>
                  <a:srgbClr val="F0F0F0"/>
                </a:highlight>
              </a:rPr>
              <a:t>)+ravg*(right-mid) )/(right-left+</a:t>
            </a:r>
            <a:r>
              <a:rPr lang="en">
                <a:solidFill>
                  <a:srgbClr val="FF0000"/>
                </a:solidFill>
                <a:highlight>
                  <a:srgbClr val="F0F0F0"/>
                </a:highlight>
              </a:rPr>
              <a:t>1</a:t>
            </a:r>
            <a:r>
              <a:rPr lang="en">
                <a:solidFill>
                  <a:srgbClr val="444444"/>
                </a:solidFill>
                <a:highlight>
                  <a:srgbClr val="F0F0F0"/>
                </a:highlight>
              </a:rPr>
              <a:t>);</a:t>
            </a:r>
            <a:endParaRPr>
              <a:solidFill>
                <a:srgbClr val="444444"/>
              </a:solidFill>
              <a:highlight>
                <a:srgbClr val="F0F0F0"/>
              </a:highlight>
            </a:endParaRPr>
          </a:p>
          <a:p>
            <a:pPr indent="0" lvl="0" marL="0" rtl="0" algn="l">
              <a:lnSpc>
                <a:spcPct val="115000"/>
              </a:lnSpc>
              <a:spcBef>
                <a:spcPts val="1200"/>
              </a:spcBef>
              <a:spcAft>
                <a:spcPts val="0"/>
              </a:spcAft>
              <a:buNone/>
            </a:pPr>
            <a:r>
              <a:rPr lang="en">
                <a:solidFill>
                  <a:srgbClr val="444444"/>
                </a:solidFill>
                <a:highlight>
                  <a:srgbClr val="F0F0F0"/>
                </a:highlight>
              </a:rPr>
              <a:t>}</a:t>
            </a:r>
            <a:endParaRPr b="1">
              <a:highlight>
                <a:srgbClr val="F0F0F0"/>
              </a:highlight>
            </a:endParaRPr>
          </a:p>
          <a:p>
            <a:pPr indent="0" lvl="0" marL="0" rtl="0" algn="l">
              <a:spcBef>
                <a:spcPts val="1200"/>
              </a:spcBef>
              <a:spcAft>
                <a:spcPts val="0"/>
              </a:spcAft>
              <a:buNone/>
            </a:pPr>
            <a:r>
              <a:t/>
            </a:r>
            <a:endParaRPr b="1">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nvSpPr>
        <p:spPr>
          <a:xfrm>
            <a:off x="2833600" y="832625"/>
            <a:ext cx="416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ALGORITHM ANALYSIS</a:t>
            </a:r>
            <a:endParaRPr b="1" sz="2100">
              <a:latin typeface="Montserrat"/>
              <a:ea typeface="Montserrat"/>
              <a:cs typeface="Montserrat"/>
              <a:sym typeface="Montserrat"/>
            </a:endParaRPr>
          </a:p>
        </p:txBody>
      </p:sp>
      <p:sp>
        <p:nvSpPr>
          <p:cNvPr id="151" name="Google Shape;151;p24"/>
          <p:cNvSpPr txBox="1"/>
          <p:nvPr/>
        </p:nvSpPr>
        <p:spPr>
          <a:xfrm>
            <a:off x="483450" y="1705550"/>
            <a:ext cx="3733500" cy="37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highlight>
                  <a:srgbClr val="FFFFFF"/>
                </a:highlight>
                <a:latin typeface="Lora"/>
                <a:ea typeface="Lora"/>
                <a:cs typeface="Lora"/>
                <a:sym typeface="Lora"/>
              </a:rPr>
              <a:t>For the above approach based on divide and conquer, the algorithm can be seen as recurring for 2 arrays of size n/2.</a:t>
            </a:r>
            <a:endParaRPr sz="1700">
              <a:latin typeface="Lora"/>
              <a:ea typeface="Lora"/>
              <a:cs typeface="Lora"/>
              <a:sym typeface="Lora"/>
            </a:endParaRPr>
          </a:p>
          <a:p>
            <a:pPr indent="0" lvl="0" marL="0" rtl="0" algn="l">
              <a:spcBef>
                <a:spcPts val="1200"/>
              </a:spcBef>
              <a:spcAft>
                <a:spcPts val="0"/>
              </a:spcAft>
              <a:buNone/>
            </a:pPr>
            <a:r>
              <a:t/>
            </a:r>
            <a:endParaRPr>
              <a:latin typeface="Lato"/>
              <a:ea typeface="Lato"/>
              <a:cs typeface="Lato"/>
              <a:sym typeface="Lato"/>
            </a:endParaRPr>
          </a:p>
          <a:p>
            <a:pPr indent="0" lvl="0" marL="0" rtl="0" algn="l">
              <a:lnSpc>
                <a:spcPct val="115000"/>
              </a:lnSpc>
              <a:spcBef>
                <a:spcPts val="1200"/>
              </a:spcBef>
              <a:spcAft>
                <a:spcPts val="0"/>
              </a:spcAft>
              <a:buNone/>
            </a:pPr>
            <a:r>
              <a:rPr b="1" lang="en" sz="1300">
                <a:highlight>
                  <a:srgbClr val="FFFFFF"/>
                </a:highlight>
                <a:latin typeface="Montserrat"/>
                <a:ea typeface="Montserrat"/>
                <a:cs typeface="Montserrat"/>
                <a:sym typeface="Montserrat"/>
              </a:rPr>
              <a:t>Time Complexity</a:t>
            </a:r>
            <a:r>
              <a:rPr lang="en" sz="1100">
                <a:highlight>
                  <a:srgbClr val="FFFFFF"/>
                </a:highlight>
                <a:latin typeface="Montserrat"/>
                <a:ea typeface="Montserrat"/>
                <a:cs typeface="Montserrat"/>
                <a:sym typeface="Montserrat"/>
              </a:rPr>
              <a:t>:</a:t>
            </a:r>
            <a:endParaRPr sz="1100">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lang="en" sz="1300">
                <a:highlight>
                  <a:srgbClr val="FFFFFF"/>
                </a:highlight>
                <a:latin typeface="Lora"/>
                <a:ea typeface="Lora"/>
                <a:cs typeface="Lora"/>
                <a:sym typeface="Lora"/>
              </a:rPr>
              <a:t>Following is recurrence for time complexity</a:t>
            </a:r>
            <a:endParaRPr sz="1300">
              <a:highlight>
                <a:srgbClr val="FFFFFF"/>
              </a:highlight>
              <a:latin typeface="Lora"/>
              <a:ea typeface="Lora"/>
              <a:cs typeface="Lora"/>
              <a:sym typeface="Lora"/>
            </a:endParaRPr>
          </a:p>
          <a:p>
            <a:pPr indent="0" lvl="0" marL="0" rtl="0" algn="l">
              <a:lnSpc>
                <a:spcPct val="115000"/>
              </a:lnSpc>
              <a:spcBef>
                <a:spcPts val="1200"/>
              </a:spcBef>
              <a:spcAft>
                <a:spcPts val="0"/>
              </a:spcAft>
              <a:buNone/>
            </a:pPr>
            <a:r>
              <a:rPr lang="en" sz="1300">
                <a:highlight>
                  <a:srgbClr val="FFFFFF"/>
                </a:highlight>
                <a:latin typeface="Lora"/>
                <a:ea typeface="Lora"/>
                <a:cs typeface="Lora"/>
                <a:sym typeface="Lora"/>
              </a:rPr>
              <a:t>T(n) =2(n/2) + O(1)</a:t>
            </a:r>
            <a:endParaRPr sz="1300">
              <a:highlight>
                <a:srgbClr val="FFFFFF"/>
              </a:highlight>
              <a:latin typeface="Lora"/>
              <a:ea typeface="Lora"/>
              <a:cs typeface="Lora"/>
              <a:sym typeface="Lora"/>
            </a:endParaRPr>
          </a:p>
          <a:p>
            <a:pPr indent="0" lvl="0" marL="0" rtl="0" algn="l">
              <a:lnSpc>
                <a:spcPct val="115000"/>
              </a:lnSpc>
              <a:spcBef>
                <a:spcPts val="1200"/>
              </a:spcBef>
              <a:spcAft>
                <a:spcPts val="0"/>
              </a:spcAft>
              <a:buNone/>
            </a:pPr>
            <a:r>
              <a:rPr lang="en" sz="1300">
                <a:highlight>
                  <a:srgbClr val="FFFFFF"/>
                </a:highlight>
                <a:latin typeface="Lora"/>
                <a:ea typeface="Lora"/>
                <a:cs typeface="Lora"/>
                <a:sym typeface="Lora"/>
              </a:rPr>
              <a:t>The time complexity for such an recurrence relation (T(n) = aT(n/b) + f(n)) can we found out using the</a:t>
            </a:r>
            <a:endParaRPr sz="1300">
              <a:highlight>
                <a:srgbClr val="FFFFFF"/>
              </a:highlight>
              <a:latin typeface="Lora"/>
              <a:ea typeface="Lora"/>
              <a:cs typeface="Lora"/>
              <a:sym typeface="Lora"/>
            </a:endParaRPr>
          </a:p>
          <a:p>
            <a:pPr indent="0" lvl="0" marL="0" rtl="0" algn="l">
              <a:spcBef>
                <a:spcPts val="1200"/>
              </a:spcBef>
              <a:spcAft>
                <a:spcPts val="0"/>
              </a:spcAft>
              <a:buNone/>
            </a:pPr>
            <a:r>
              <a:t/>
            </a:r>
            <a:endParaRPr>
              <a:latin typeface="Lato"/>
              <a:ea typeface="Lato"/>
              <a:cs typeface="Lato"/>
              <a:sym typeface="Lato"/>
            </a:endParaRPr>
          </a:p>
        </p:txBody>
      </p:sp>
      <p:sp>
        <p:nvSpPr>
          <p:cNvPr id="152" name="Google Shape;152;p24"/>
          <p:cNvSpPr txBox="1"/>
          <p:nvPr/>
        </p:nvSpPr>
        <p:spPr>
          <a:xfrm>
            <a:off x="4773450" y="1582400"/>
            <a:ext cx="3599100" cy="367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000">
                <a:highlight>
                  <a:srgbClr val="FFFFFF"/>
                </a:highlight>
                <a:latin typeface="Montserrat"/>
                <a:ea typeface="Montserrat"/>
                <a:cs typeface="Montserrat"/>
                <a:sym typeface="Montserrat"/>
              </a:rPr>
              <a:t>Masters Algorithm:</a:t>
            </a:r>
            <a:endParaRPr b="1" sz="1000">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lang="en" sz="1000">
                <a:highlight>
                  <a:srgbClr val="FFFFFF"/>
                </a:highlight>
              </a:rPr>
              <a:t>We compare the given recurrence relation with T(n) = aT(n/b) + θ (n</a:t>
            </a:r>
            <a:r>
              <a:rPr lang="en" sz="500">
                <a:highlight>
                  <a:srgbClr val="FFFFFF"/>
                </a:highlight>
              </a:rPr>
              <a:t>k</a:t>
            </a:r>
            <a:r>
              <a:rPr lang="en" sz="1000">
                <a:highlight>
                  <a:srgbClr val="FFFFFF"/>
                </a:highlight>
              </a:rPr>
              <a:t>log</a:t>
            </a:r>
            <a:r>
              <a:rPr lang="en" sz="500">
                <a:highlight>
                  <a:srgbClr val="FFFFFF"/>
                </a:highlight>
              </a:rPr>
              <a:t>p</a:t>
            </a:r>
            <a:r>
              <a:rPr lang="en" sz="1000">
                <a:highlight>
                  <a:srgbClr val="FFFFFF"/>
                </a:highlight>
              </a:rPr>
              <a:t>n).</a:t>
            </a:r>
            <a:endParaRPr sz="1000">
              <a:highlight>
                <a:srgbClr val="FFFFFF"/>
              </a:highlight>
            </a:endParaRPr>
          </a:p>
          <a:p>
            <a:pPr indent="0" lvl="0" marL="0" rtl="0" algn="l">
              <a:lnSpc>
                <a:spcPct val="115000"/>
              </a:lnSpc>
              <a:spcBef>
                <a:spcPts val="1200"/>
              </a:spcBef>
              <a:spcAft>
                <a:spcPts val="0"/>
              </a:spcAft>
              <a:buNone/>
            </a:pPr>
            <a:r>
              <a:rPr lang="en" sz="1000">
                <a:highlight>
                  <a:srgbClr val="FFFFFF"/>
                </a:highlight>
              </a:rPr>
              <a:t>Then, we have- a= 2, b= 2, k= 0, p= 0</a:t>
            </a:r>
            <a:endParaRPr sz="1000">
              <a:highlight>
                <a:srgbClr val="FFFFFF"/>
              </a:highlight>
            </a:endParaRPr>
          </a:p>
          <a:p>
            <a:pPr indent="0" lvl="0" marL="0" rtl="0" algn="l">
              <a:lnSpc>
                <a:spcPct val="115000"/>
              </a:lnSpc>
              <a:spcBef>
                <a:spcPts val="1200"/>
              </a:spcBef>
              <a:spcAft>
                <a:spcPts val="0"/>
              </a:spcAft>
              <a:buNone/>
            </a:pPr>
            <a:r>
              <a:rPr lang="en" sz="1000">
                <a:highlight>
                  <a:srgbClr val="FFFFFF"/>
                </a:highlight>
              </a:rPr>
              <a:t>Now, a = 2 and b</a:t>
            </a:r>
            <a:r>
              <a:rPr baseline="30000" lang="en" sz="1000">
                <a:highlight>
                  <a:srgbClr val="FFFFFF"/>
                </a:highlight>
              </a:rPr>
              <a:t>0</a:t>
            </a:r>
            <a:r>
              <a:rPr lang="en" sz="1000">
                <a:highlight>
                  <a:srgbClr val="FFFFFF"/>
                </a:highlight>
              </a:rPr>
              <a:t>= 2</a:t>
            </a:r>
            <a:r>
              <a:rPr baseline="30000" lang="en" sz="1000">
                <a:highlight>
                  <a:srgbClr val="FFFFFF"/>
                </a:highlight>
              </a:rPr>
              <a:t>0</a:t>
            </a:r>
            <a:r>
              <a:rPr baseline="30000" lang="en" sz="500">
                <a:highlight>
                  <a:srgbClr val="FFFFFF"/>
                </a:highlight>
              </a:rPr>
              <a:t> </a:t>
            </a:r>
            <a:r>
              <a:rPr lang="en" sz="500">
                <a:highlight>
                  <a:srgbClr val="FFFFFF"/>
                </a:highlight>
              </a:rPr>
              <a:t> </a:t>
            </a:r>
            <a:r>
              <a:rPr lang="en" sz="1000">
                <a:highlight>
                  <a:srgbClr val="FFFFFF"/>
                </a:highlight>
              </a:rPr>
              <a:t>= 1</a:t>
            </a:r>
            <a:endParaRPr sz="1000">
              <a:highlight>
                <a:srgbClr val="FFFFFF"/>
              </a:highlight>
            </a:endParaRPr>
          </a:p>
          <a:p>
            <a:pPr indent="0" lvl="0" marL="0" rtl="0" algn="l">
              <a:lnSpc>
                <a:spcPct val="115000"/>
              </a:lnSpc>
              <a:spcBef>
                <a:spcPts val="1200"/>
              </a:spcBef>
              <a:spcAft>
                <a:spcPts val="0"/>
              </a:spcAft>
              <a:buNone/>
            </a:pPr>
            <a:r>
              <a:rPr lang="en" sz="1000">
                <a:highlight>
                  <a:srgbClr val="FFFFFF"/>
                </a:highlight>
              </a:rPr>
              <a:t>So, we follow case-01 which is If a &gt; b</a:t>
            </a:r>
            <a:r>
              <a:rPr baseline="30000" lang="en" sz="1000">
                <a:highlight>
                  <a:srgbClr val="FFFFFF"/>
                </a:highlight>
              </a:rPr>
              <a:t>k</a:t>
            </a:r>
            <a:r>
              <a:rPr lang="en" sz="1000">
                <a:highlight>
                  <a:srgbClr val="FFFFFF"/>
                </a:highlight>
              </a:rPr>
              <a:t> , then T(n)</a:t>
            </a:r>
            <a:endParaRPr sz="1000">
              <a:highlight>
                <a:srgbClr val="FFFFFF"/>
              </a:highlight>
            </a:endParaRPr>
          </a:p>
          <a:p>
            <a:pPr indent="0" lvl="0" marL="0" rtl="0" algn="l">
              <a:lnSpc>
                <a:spcPct val="115000"/>
              </a:lnSpc>
              <a:spcBef>
                <a:spcPts val="1200"/>
              </a:spcBef>
              <a:spcAft>
                <a:spcPts val="0"/>
              </a:spcAft>
              <a:buNone/>
            </a:pPr>
            <a:r>
              <a:rPr lang="en" sz="1000">
                <a:highlight>
                  <a:srgbClr val="FFFFFF"/>
                </a:highlight>
              </a:rPr>
              <a:t>= O(n</a:t>
            </a:r>
            <a:r>
              <a:rPr lang="en" sz="500">
                <a:highlight>
                  <a:srgbClr val="FFFFFF"/>
                </a:highlight>
              </a:rPr>
              <a:t>logb(a)</a:t>
            </a:r>
            <a:r>
              <a:rPr lang="en" sz="1000">
                <a:highlight>
                  <a:srgbClr val="FFFFFF"/>
                </a:highlight>
              </a:rPr>
              <a:t>)</a:t>
            </a:r>
            <a:endParaRPr sz="1000">
              <a:highlight>
                <a:srgbClr val="FFFFFF"/>
              </a:highlight>
            </a:endParaRPr>
          </a:p>
          <a:p>
            <a:pPr indent="0" lvl="0" marL="0" rtl="0" algn="l">
              <a:lnSpc>
                <a:spcPct val="115000"/>
              </a:lnSpc>
              <a:spcBef>
                <a:spcPts val="1200"/>
              </a:spcBef>
              <a:spcAft>
                <a:spcPts val="0"/>
              </a:spcAft>
              <a:buNone/>
            </a:pPr>
            <a:r>
              <a:rPr lang="en" sz="1000">
                <a:highlight>
                  <a:srgbClr val="FFFFFF"/>
                </a:highlight>
              </a:rPr>
              <a:t>So, we have- T(n) = O((n</a:t>
            </a:r>
            <a:r>
              <a:rPr lang="en" sz="500">
                <a:highlight>
                  <a:srgbClr val="FFFFFF"/>
                </a:highlight>
              </a:rPr>
              <a:t>logb(a)</a:t>
            </a:r>
            <a:r>
              <a:rPr lang="en" sz="1000">
                <a:highlight>
                  <a:srgbClr val="FFFFFF"/>
                </a:highlight>
              </a:rPr>
              <a:t>) T(n) = O (n</a:t>
            </a:r>
            <a:r>
              <a:rPr lang="en" sz="500">
                <a:highlight>
                  <a:srgbClr val="FFFFFF"/>
                </a:highlight>
              </a:rPr>
              <a:t>log2(2)</a:t>
            </a:r>
            <a:r>
              <a:rPr lang="en" sz="1000">
                <a:highlight>
                  <a:srgbClr val="FFFFFF"/>
                </a:highlight>
              </a:rPr>
              <a:t>) </a:t>
            </a:r>
            <a:r>
              <a:rPr b="1" lang="en" sz="1000">
                <a:highlight>
                  <a:srgbClr val="FFFFFF"/>
                </a:highlight>
              </a:rPr>
              <a:t>T(n) = O (n)</a:t>
            </a:r>
            <a:endParaRPr b="1" sz="1000">
              <a:highlight>
                <a:srgbClr val="FFFFFF"/>
              </a:highlight>
            </a:endParaRPr>
          </a:p>
          <a:p>
            <a:pPr indent="0" lvl="0" marL="0" rtl="0" algn="l">
              <a:lnSpc>
                <a:spcPct val="115000"/>
              </a:lnSpc>
              <a:spcBef>
                <a:spcPts val="1200"/>
              </a:spcBef>
              <a:spcAft>
                <a:spcPts val="0"/>
              </a:spcAft>
              <a:buNone/>
            </a:pPr>
            <a:r>
              <a:rPr lang="en" sz="1000">
                <a:highlight>
                  <a:srgbClr val="FFFFFF"/>
                </a:highlight>
              </a:rPr>
              <a:t>The solution of recurrence is </a:t>
            </a:r>
            <a:r>
              <a:rPr b="1" lang="en" sz="1000">
                <a:highlight>
                  <a:srgbClr val="FFFFFF"/>
                </a:highlight>
              </a:rPr>
              <a:t>O(n) </a:t>
            </a:r>
            <a:r>
              <a:rPr lang="en" sz="1000">
                <a:highlight>
                  <a:srgbClr val="FFFFFF"/>
                </a:highlight>
              </a:rPr>
              <a:t>using Master Method.</a:t>
            </a:r>
            <a:endParaRPr sz="1000">
              <a:highlight>
                <a:srgbClr val="FFFFFF"/>
              </a:highlight>
            </a:endParaRPr>
          </a:p>
          <a:p>
            <a:pPr indent="0" lvl="0" marL="0" rtl="0" algn="l">
              <a:lnSpc>
                <a:spcPct val="115000"/>
              </a:lnSpc>
              <a:spcBef>
                <a:spcPts val="1200"/>
              </a:spcBef>
              <a:spcAft>
                <a:spcPts val="0"/>
              </a:spcAft>
              <a:buNone/>
            </a:pPr>
            <a:r>
              <a:rPr b="1" lang="en" sz="1700">
                <a:highlight>
                  <a:srgbClr val="FFFFFF"/>
                </a:highlight>
                <a:latin typeface="Montserrat"/>
                <a:ea typeface="Montserrat"/>
                <a:cs typeface="Montserrat"/>
                <a:sym typeface="Montserrat"/>
              </a:rPr>
              <a:t>Time Complexity</a:t>
            </a:r>
            <a:r>
              <a:rPr b="1" lang="en" sz="1500">
                <a:highlight>
                  <a:srgbClr val="FFFFFF"/>
                </a:highlight>
                <a:latin typeface="Montserrat"/>
                <a:ea typeface="Montserrat"/>
                <a:cs typeface="Montserrat"/>
                <a:sym typeface="Montserrat"/>
              </a:rPr>
              <a:t>: </a:t>
            </a:r>
            <a:r>
              <a:rPr b="1" lang="en" sz="1600">
                <a:highlight>
                  <a:srgbClr val="FFFFFF"/>
                </a:highlight>
                <a:latin typeface="Montserrat"/>
                <a:ea typeface="Montserrat"/>
                <a:cs typeface="Montserrat"/>
                <a:sym typeface="Montserrat"/>
              </a:rPr>
              <a:t>O(n)</a:t>
            </a:r>
            <a:endParaRPr b="1" sz="1600">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608600" y="1487975"/>
            <a:ext cx="7688700" cy="319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824">
                <a:solidFill>
                  <a:srgbClr val="000000"/>
                </a:solidFill>
                <a:highlight>
                  <a:srgbClr val="FFFFFF"/>
                </a:highlight>
                <a:latin typeface="Montserrat"/>
                <a:ea typeface="Montserrat"/>
                <a:cs typeface="Montserrat"/>
                <a:sym typeface="Montserrat"/>
              </a:rPr>
              <a:t>Space Complexity</a:t>
            </a:r>
            <a:r>
              <a:rPr lang="en" sz="1624">
                <a:solidFill>
                  <a:srgbClr val="000000"/>
                </a:solidFill>
                <a:highlight>
                  <a:srgbClr val="FFFFFF"/>
                </a:highlight>
                <a:latin typeface="Arial"/>
                <a:ea typeface="Arial"/>
                <a:cs typeface="Arial"/>
                <a:sym typeface="Arial"/>
              </a:rPr>
              <a:t>:</a:t>
            </a:r>
            <a:endParaRPr sz="1624">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00000"/>
                </a:solidFill>
                <a:highlight>
                  <a:srgbClr val="FFFFFF"/>
                </a:highlight>
                <a:latin typeface="Lora"/>
                <a:ea typeface="Lora"/>
                <a:cs typeface="Lora"/>
                <a:sym typeface="Lora"/>
              </a:rPr>
              <a:t>Since we input a 1-D array of size N, it will require </a:t>
            </a:r>
            <a:r>
              <a:rPr b="1" lang="en" sz="1500">
                <a:solidFill>
                  <a:srgbClr val="000000"/>
                </a:solidFill>
                <a:highlight>
                  <a:srgbClr val="FFFFFF"/>
                </a:highlight>
                <a:latin typeface="Lora"/>
                <a:ea typeface="Lora"/>
                <a:cs typeface="Lora"/>
                <a:sym typeface="Lora"/>
              </a:rPr>
              <a:t>O(n) space.</a:t>
            </a:r>
            <a:endParaRPr b="1" sz="1500">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lang="en" sz="1500">
                <a:solidFill>
                  <a:srgbClr val="000000"/>
                </a:solidFill>
                <a:highlight>
                  <a:srgbClr val="FFFFFF"/>
                </a:highlight>
                <a:latin typeface="Lora"/>
                <a:ea typeface="Lora"/>
                <a:cs typeface="Lora"/>
                <a:sym typeface="Lora"/>
              </a:rPr>
              <a:t>Also as the number of variables used in every function call are fixed, if we try to calculate the total number of function calls made (using the method used for calculating time complexity), we get </a:t>
            </a:r>
            <a:r>
              <a:rPr b="1" lang="en" sz="1500">
                <a:solidFill>
                  <a:srgbClr val="000000"/>
                </a:solidFill>
                <a:highlight>
                  <a:srgbClr val="FFFFFF"/>
                </a:highlight>
                <a:latin typeface="Lora"/>
                <a:ea typeface="Lora"/>
                <a:cs typeface="Lora"/>
                <a:sym typeface="Lora"/>
              </a:rPr>
              <a:t>O(n) </a:t>
            </a:r>
            <a:r>
              <a:rPr lang="en" sz="1500">
                <a:solidFill>
                  <a:srgbClr val="000000"/>
                </a:solidFill>
                <a:highlight>
                  <a:srgbClr val="FFFFFF"/>
                </a:highlight>
                <a:latin typeface="Lora"/>
                <a:ea typeface="Lora"/>
                <a:cs typeface="Lora"/>
                <a:sym typeface="Lora"/>
              </a:rPr>
              <a:t>space complexity.</a:t>
            </a:r>
            <a:endParaRPr sz="1500">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lang="en" sz="1500">
                <a:solidFill>
                  <a:srgbClr val="000000"/>
                </a:solidFill>
                <a:highlight>
                  <a:srgbClr val="FFFFFF"/>
                </a:highlight>
                <a:latin typeface="Lora"/>
                <a:ea typeface="Lora"/>
                <a:cs typeface="Lora"/>
                <a:sym typeface="Lora"/>
              </a:rPr>
              <a:t>Thus the overall space complexity of the algorithm is = O(n) + O(n) </a:t>
            </a:r>
            <a:r>
              <a:rPr b="1" lang="en" sz="1400">
                <a:solidFill>
                  <a:srgbClr val="202124"/>
                </a:solidFill>
                <a:highlight>
                  <a:srgbClr val="FFFFFF"/>
                </a:highlight>
                <a:latin typeface="Lora"/>
                <a:ea typeface="Lora"/>
                <a:cs typeface="Lora"/>
                <a:sym typeface="Lora"/>
              </a:rPr>
              <a:t>≈ </a:t>
            </a:r>
            <a:r>
              <a:rPr b="1" lang="en" sz="1500">
                <a:solidFill>
                  <a:srgbClr val="000000"/>
                </a:solidFill>
                <a:highlight>
                  <a:srgbClr val="FFFFFF"/>
                </a:highlight>
                <a:latin typeface="Lora"/>
                <a:ea typeface="Lora"/>
                <a:cs typeface="Lora"/>
                <a:sym typeface="Lora"/>
              </a:rPr>
              <a:t>O(n).</a:t>
            </a:r>
            <a:endParaRPr b="1" sz="1500">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i="1" lang="en" sz="1600">
                <a:solidFill>
                  <a:srgbClr val="000000"/>
                </a:solidFill>
                <a:highlight>
                  <a:srgbClr val="FFFFFF"/>
                </a:highlight>
                <a:latin typeface="Lora"/>
                <a:ea typeface="Lora"/>
                <a:cs typeface="Lora"/>
                <a:sym typeface="Lora"/>
              </a:rPr>
              <a:t>Space Complexity</a:t>
            </a:r>
            <a:r>
              <a:rPr i="1" lang="en" sz="1400">
                <a:solidFill>
                  <a:srgbClr val="000000"/>
                </a:solidFill>
                <a:highlight>
                  <a:srgbClr val="FFFFFF"/>
                </a:highlight>
                <a:latin typeface="Lora"/>
                <a:ea typeface="Lora"/>
                <a:cs typeface="Lora"/>
                <a:sym typeface="Lora"/>
              </a:rPr>
              <a:t>: </a:t>
            </a:r>
            <a:r>
              <a:rPr b="1" lang="en" sz="1500">
                <a:solidFill>
                  <a:srgbClr val="000000"/>
                </a:solidFill>
                <a:highlight>
                  <a:srgbClr val="FFFFFF"/>
                </a:highlight>
                <a:latin typeface="Lora"/>
                <a:ea typeface="Lora"/>
                <a:cs typeface="Lora"/>
                <a:sym typeface="Lora"/>
              </a:rPr>
              <a:t>O(n)</a:t>
            </a:r>
            <a:endParaRPr b="1" sz="1500">
              <a:solidFill>
                <a:srgbClr val="000000"/>
              </a:solidFill>
              <a:highlight>
                <a:srgbClr val="FFFFFF"/>
              </a:highlight>
              <a:latin typeface="Lora"/>
              <a:ea typeface="Lora"/>
              <a:cs typeface="Lora"/>
              <a:sym typeface="Lora"/>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375050" y="8889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 sz="2150">
                <a:solidFill>
                  <a:srgbClr val="000000"/>
                </a:solidFill>
                <a:highlight>
                  <a:srgbClr val="FFFFFF"/>
                </a:highlight>
                <a:latin typeface="Montserrat"/>
                <a:ea typeface="Montserrat"/>
                <a:cs typeface="Montserrat"/>
                <a:sym typeface="Montserrat"/>
              </a:rPr>
              <a:t>PROFILING</a:t>
            </a:r>
            <a:endParaRPr sz="2150">
              <a:solidFill>
                <a:srgbClr val="000000"/>
              </a:solidFill>
              <a:highlight>
                <a:srgbClr val="FFFFFF"/>
              </a:highlight>
              <a:latin typeface="Montserrat"/>
              <a:ea typeface="Montserrat"/>
              <a:cs typeface="Montserrat"/>
              <a:sym typeface="Montserrat"/>
            </a:endParaRPr>
          </a:p>
          <a:p>
            <a:pPr indent="0" lvl="0" marL="0" rtl="0" algn="l">
              <a:spcBef>
                <a:spcPts val="1200"/>
              </a:spcBef>
              <a:spcAft>
                <a:spcPts val="0"/>
              </a:spcAft>
              <a:buSzPts val="990"/>
              <a:buNone/>
            </a:pPr>
            <a:r>
              <a:t/>
            </a:r>
            <a:endParaRPr sz="2340"/>
          </a:p>
        </p:txBody>
      </p:sp>
      <p:sp>
        <p:nvSpPr>
          <p:cNvPr id="163" name="Google Shape;163;p26"/>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rgbClr val="000000"/>
                </a:solidFill>
                <a:latin typeface="Montserrat"/>
                <a:ea typeface="Montserrat"/>
                <a:cs typeface="Montserrat"/>
                <a:sym typeface="Montserrat"/>
              </a:rPr>
              <a:t> Apriori analysis</a:t>
            </a:r>
            <a:endParaRPr b="1" sz="14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b="1" sz="7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 sz="1200">
                <a:solidFill>
                  <a:srgbClr val="000000"/>
                </a:solidFill>
              </a:rPr>
              <a:t>The theoretical time complexity that we arrived after the calculations were: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Time Complexity : O(n)                                                                                            Space Complexity : O(n)</a:t>
            </a:r>
            <a:endParaRPr sz="1100"/>
          </a:p>
        </p:txBody>
      </p:sp>
      <p:pic>
        <p:nvPicPr>
          <p:cNvPr id="164" name="Google Shape;164;p26"/>
          <p:cNvPicPr preferRelativeResize="0"/>
          <p:nvPr/>
        </p:nvPicPr>
        <p:blipFill>
          <a:blip r:embed="rId3">
            <a:alphaModFix/>
          </a:blip>
          <a:stretch>
            <a:fillRect/>
          </a:stretch>
        </p:blipFill>
        <p:spPr>
          <a:xfrm>
            <a:off x="4429775" y="2333875"/>
            <a:ext cx="3386201" cy="2673975"/>
          </a:xfrm>
          <a:prstGeom prst="rect">
            <a:avLst/>
          </a:prstGeom>
          <a:noFill/>
          <a:ln>
            <a:noFill/>
          </a:ln>
        </p:spPr>
      </p:pic>
      <p:pic>
        <p:nvPicPr>
          <p:cNvPr id="165" name="Google Shape;165;p26"/>
          <p:cNvPicPr preferRelativeResize="0"/>
          <p:nvPr/>
        </p:nvPicPr>
        <p:blipFill>
          <a:blip r:embed="rId4">
            <a:alphaModFix/>
          </a:blip>
          <a:stretch>
            <a:fillRect/>
          </a:stretch>
        </p:blipFill>
        <p:spPr>
          <a:xfrm>
            <a:off x="811425" y="2390450"/>
            <a:ext cx="2709800" cy="255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1074350" y="952725"/>
            <a:ext cx="5801700" cy="1354500"/>
          </a:xfrm>
          <a:prstGeom prst="rect">
            <a:avLst/>
          </a:prstGeom>
          <a:noFill/>
          <a:ln>
            <a:noFill/>
          </a:ln>
        </p:spPr>
        <p:txBody>
          <a:bodyPr anchorCtr="0" anchor="t" bIns="91425" lIns="91425" spcFirstLastPara="1" rIns="91425" wrap="square" tIns="91425">
            <a:spAutoFit/>
          </a:bodyPr>
          <a:lstStyle/>
          <a:p>
            <a:pPr indent="457200" lvl="0" marL="1828800" rtl="0" algn="l">
              <a:spcBef>
                <a:spcPts val="0"/>
              </a:spcBef>
              <a:spcAft>
                <a:spcPts val="0"/>
              </a:spcAft>
              <a:buNone/>
            </a:pPr>
            <a:r>
              <a:rPr b="1" lang="en" sz="1800">
                <a:latin typeface="Montserrat"/>
                <a:ea typeface="Montserrat"/>
                <a:cs typeface="Montserrat"/>
                <a:sym typeface="Montserrat"/>
              </a:rPr>
              <a:t>Posteriori analysis </a:t>
            </a:r>
            <a:endParaRPr b="1" sz="1800">
              <a:latin typeface="Montserrat"/>
              <a:ea typeface="Montserrat"/>
              <a:cs typeface="Montserrat"/>
              <a:sym typeface="Montserrat"/>
            </a:endParaRPr>
          </a:p>
          <a:p>
            <a:pPr indent="0" lvl="0" marL="0" rtl="0" algn="l">
              <a:spcBef>
                <a:spcPts val="0"/>
              </a:spcBef>
              <a:spcAft>
                <a:spcPts val="0"/>
              </a:spcAft>
              <a:buNone/>
            </a:pPr>
            <a:r>
              <a:t/>
            </a:r>
            <a:endParaRPr b="1" sz="1600">
              <a:latin typeface="Montserrat"/>
              <a:ea typeface="Montserrat"/>
              <a:cs typeface="Montserrat"/>
              <a:sym typeface="Montserrat"/>
            </a:endParaRPr>
          </a:p>
          <a:p>
            <a:pPr indent="0" lvl="0" marL="0" rtl="0" algn="l">
              <a:spcBef>
                <a:spcPts val="0"/>
              </a:spcBef>
              <a:spcAft>
                <a:spcPts val="0"/>
              </a:spcAft>
              <a:buNone/>
            </a:pPr>
            <a:r>
              <a:rPr lang="en">
                <a:latin typeface="Lato"/>
                <a:ea typeface="Lato"/>
                <a:cs typeface="Lato"/>
                <a:sym typeface="Lato"/>
              </a:rPr>
              <a:t>For the Posteriori analysis of the algorithm, we have run our code on the compiler and get values of the time by specifying the value of n and as a result we got different values of the time. </a:t>
            </a:r>
            <a:endParaRPr>
              <a:latin typeface="Lato"/>
              <a:ea typeface="Lato"/>
              <a:cs typeface="Lato"/>
              <a:sym typeface="Lato"/>
            </a:endParaRPr>
          </a:p>
        </p:txBody>
      </p:sp>
      <p:sp>
        <p:nvSpPr>
          <p:cNvPr id="171" name="Google Shape;171;p27"/>
          <p:cNvSpPr txBox="1"/>
          <p:nvPr/>
        </p:nvSpPr>
        <p:spPr>
          <a:xfrm>
            <a:off x="4572000" y="2886588"/>
            <a:ext cx="38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2" name="Google Shape;172;p27"/>
          <p:cNvPicPr preferRelativeResize="0"/>
          <p:nvPr/>
        </p:nvPicPr>
        <p:blipFill>
          <a:blip r:embed="rId3">
            <a:alphaModFix/>
          </a:blip>
          <a:stretch>
            <a:fillRect/>
          </a:stretch>
        </p:blipFill>
        <p:spPr>
          <a:xfrm>
            <a:off x="2726425" y="2445525"/>
            <a:ext cx="2692050" cy="235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4153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 sz="2150">
                <a:solidFill>
                  <a:srgbClr val="000000"/>
                </a:solidFill>
                <a:highlight>
                  <a:srgbClr val="FFFFFF"/>
                </a:highlight>
                <a:latin typeface="Montserrat"/>
                <a:ea typeface="Montserrat"/>
                <a:cs typeface="Montserrat"/>
                <a:sym typeface="Montserrat"/>
              </a:rPr>
              <a:t>CONCLUSION</a:t>
            </a:r>
            <a:endParaRPr sz="2150">
              <a:solidFill>
                <a:srgbClr val="000000"/>
              </a:solidFill>
              <a:highlight>
                <a:srgbClr val="FFFFFF"/>
              </a:highlight>
              <a:latin typeface="Montserrat"/>
              <a:ea typeface="Montserrat"/>
              <a:cs typeface="Montserrat"/>
              <a:sym typeface="Montserrat"/>
            </a:endParaRPr>
          </a:p>
          <a:p>
            <a:pPr indent="0" lvl="0" marL="0" rtl="0" algn="l">
              <a:spcBef>
                <a:spcPts val="1200"/>
              </a:spcBef>
              <a:spcAft>
                <a:spcPts val="0"/>
              </a:spcAft>
              <a:buSzPts val="990"/>
              <a:buNone/>
            </a:pPr>
            <a:r>
              <a:t/>
            </a:r>
            <a:endParaRPr sz="2340"/>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solidFill>
                  <a:srgbClr val="000000"/>
                </a:solidFill>
                <a:highlight>
                  <a:srgbClr val="FFFFFF"/>
                </a:highlight>
                <a:latin typeface="Lora Regular"/>
                <a:ea typeface="Lora Regular"/>
                <a:cs typeface="Lora Regular"/>
                <a:sym typeface="Lora Regular"/>
              </a:rPr>
              <a:t>We have used a divide and conquer approach with the motive to reduce the time and space complexity of the algorithm. But we find that the time complexity remained the same as found out using the brute force method i.e. O(n). So in this case, the divide and conquer algorithm is not any better than the brute force approach.</a:t>
            </a:r>
            <a:endParaRPr sz="1600">
              <a:solidFill>
                <a:srgbClr val="000000"/>
              </a:solidFill>
              <a:highlight>
                <a:srgbClr val="FFFFFF"/>
              </a:highlight>
              <a:latin typeface="Lora Regular"/>
              <a:ea typeface="Lora Regular"/>
              <a:cs typeface="Lora Regular"/>
              <a:sym typeface="Lora Regular"/>
            </a:endParaRPr>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727650" y="1423850"/>
            <a:ext cx="7688700" cy="5352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15000"/>
              </a:lnSpc>
              <a:spcBef>
                <a:spcPts val="0"/>
              </a:spcBef>
              <a:spcAft>
                <a:spcPts val="0"/>
              </a:spcAft>
              <a:buNone/>
            </a:pPr>
            <a:r>
              <a:rPr b="1" lang="en" sz="6151"/>
              <a:t>INDEX</a:t>
            </a:r>
            <a:endParaRPr b="1" sz="6151"/>
          </a:p>
          <a:p>
            <a:pPr indent="0" lvl="0" marL="0" rtl="0" algn="l">
              <a:spcBef>
                <a:spcPts val="0"/>
              </a:spcBef>
              <a:spcAft>
                <a:spcPts val="0"/>
              </a:spcAft>
              <a:buNone/>
            </a:pPr>
            <a:r>
              <a:t/>
            </a:r>
            <a:endParaRPr b="1" sz="2600">
              <a:solidFill>
                <a:srgbClr val="1A1A1A"/>
              </a:solidFill>
              <a:latin typeface="Raleway"/>
              <a:ea typeface="Raleway"/>
              <a:cs typeface="Raleway"/>
              <a:sym typeface="Raleway"/>
            </a:endParaRPr>
          </a:p>
        </p:txBody>
      </p:sp>
      <p:sp>
        <p:nvSpPr>
          <p:cNvPr id="92" name="Google Shape;92;p14"/>
          <p:cNvSpPr txBox="1"/>
          <p:nvPr/>
        </p:nvSpPr>
        <p:spPr>
          <a:xfrm>
            <a:off x="727650" y="2131500"/>
            <a:ext cx="7688700" cy="226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434343"/>
              </a:buClr>
              <a:buSzPts val="1600"/>
              <a:buFont typeface="Lora Regular"/>
              <a:buChar char="●"/>
            </a:pPr>
            <a:r>
              <a:rPr lang="en" sz="1600">
                <a:solidFill>
                  <a:srgbClr val="434343"/>
                </a:solidFill>
                <a:latin typeface="Lora Regular"/>
                <a:ea typeface="Lora Regular"/>
                <a:cs typeface="Lora Regular"/>
                <a:sym typeface="Lora Regular"/>
              </a:rPr>
              <a:t>Introduction and Problem Statement</a:t>
            </a:r>
            <a:endParaRPr sz="1600">
              <a:solidFill>
                <a:srgbClr val="434343"/>
              </a:solidFill>
              <a:latin typeface="Lora Regular"/>
              <a:ea typeface="Lora Regular"/>
              <a:cs typeface="Lora Regular"/>
              <a:sym typeface="Lora Regular"/>
            </a:endParaRPr>
          </a:p>
          <a:p>
            <a:pPr indent="-330200" lvl="0" marL="457200" rtl="0" algn="l">
              <a:lnSpc>
                <a:spcPct val="115000"/>
              </a:lnSpc>
              <a:spcBef>
                <a:spcPts val="0"/>
              </a:spcBef>
              <a:spcAft>
                <a:spcPts val="0"/>
              </a:spcAft>
              <a:buClr>
                <a:srgbClr val="434343"/>
              </a:buClr>
              <a:buSzPts val="1600"/>
              <a:buFont typeface="Lora Regular"/>
              <a:buChar char="●"/>
            </a:pPr>
            <a:r>
              <a:rPr lang="en" sz="1600">
                <a:solidFill>
                  <a:srgbClr val="434343"/>
                </a:solidFill>
                <a:latin typeface="Lora Regular"/>
                <a:ea typeface="Lora Regular"/>
                <a:cs typeface="Lora Regular"/>
                <a:sym typeface="Lora Regular"/>
              </a:rPr>
              <a:t>Divide and Conquer</a:t>
            </a:r>
            <a:endParaRPr sz="1600">
              <a:solidFill>
                <a:srgbClr val="434343"/>
              </a:solidFill>
              <a:latin typeface="Lora Regular"/>
              <a:ea typeface="Lora Regular"/>
              <a:cs typeface="Lora Regular"/>
              <a:sym typeface="Lora Regular"/>
            </a:endParaRPr>
          </a:p>
          <a:p>
            <a:pPr indent="-330200" lvl="0" marL="457200" rtl="0" algn="l">
              <a:lnSpc>
                <a:spcPct val="115000"/>
              </a:lnSpc>
              <a:spcBef>
                <a:spcPts val="0"/>
              </a:spcBef>
              <a:spcAft>
                <a:spcPts val="0"/>
              </a:spcAft>
              <a:buClr>
                <a:srgbClr val="434343"/>
              </a:buClr>
              <a:buSzPts val="1600"/>
              <a:buFont typeface="Lora Regular"/>
              <a:buChar char="●"/>
            </a:pPr>
            <a:r>
              <a:rPr lang="en" sz="1600">
                <a:solidFill>
                  <a:srgbClr val="434343"/>
                </a:solidFill>
                <a:latin typeface="Lora Regular"/>
                <a:ea typeface="Lora Regular"/>
                <a:cs typeface="Lora Regular"/>
                <a:sym typeface="Lora Regular"/>
              </a:rPr>
              <a:t>Approach Used</a:t>
            </a:r>
            <a:endParaRPr sz="1600">
              <a:solidFill>
                <a:srgbClr val="434343"/>
              </a:solidFill>
              <a:latin typeface="Lora Regular"/>
              <a:ea typeface="Lora Regular"/>
              <a:cs typeface="Lora Regular"/>
              <a:sym typeface="Lora Regular"/>
            </a:endParaRPr>
          </a:p>
          <a:p>
            <a:pPr indent="-330200" lvl="0" marL="457200" rtl="0" algn="l">
              <a:lnSpc>
                <a:spcPct val="115000"/>
              </a:lnSpc>
              <a:spcBef>
                <a:spcPts val="0"/>
              </a:spcBef>
              <a:spcAft>
                <a:spcPts val="0"/>
              </a:spcAft>
              <a:buClr>
                <a:srgbClr val="434343"/>
              </a:buClr>
              <a:buSzPts val="1600"/>
              <a:buFont typeface="Lora Regular"/>
              <a:buChar char="●"/>
            </a:pPr>
            <a:r>
              <a:rPr lang="en" sz="1600">
                <a:solidFill>
                  <a:srgbClr val="434343"/>
                </a:solidFill>
                <a:latin typeface="Lora Regular"/>
                <a:ea typeface="Lora Regular"/>
                <a:cs typeface="Lora Regular"/>
                <a:sym typeface="Lora Regular"/>
              </a:rPr>
              <a:t>Algorithm</a:t>
            </a:r>
            <a:endParaRPr sz="1600">
              <a:solidFill>
                <a:srgbClr val="434343"/>
              </a:solidFill>
              <a:latin typeface="Lora Regular"/>
              <a:ea typeface="Lora Regular"/>
              <a:cs typeface="Lora Regular"/>
              <a:sym typeface="Lora Regular"/>
            </a:endParaRPr>
          </a:p>
          <a:p>
            <a:pPr indent="-330200" lvl="0" marL="457200" rtl="0" algn="l">
              <a:lnSpc>
                <a:spcPct val="115000"/>
              </a:lnSpc>
              <a:spcBef>
                <a:spcPts val="0"/>
              </a:spcBef>
              <a:spcAft>
                <a:spcPts val="0"/>
              </a:spcAft>
              <a:buClr>
                <a:srgbClr val="434343"/>
              </a:buClr>
              <a:buSzPts val="1600"/>
              <a:buFont typeface="Lora Regular"/>
              <a:buChar char="●"/>
            </a:pPr>
            <a:r>
              <a:rPr lang="en" sz="1600">
                <a:solidFill>
                  <a:srgbClr val="434343"/>
                </a:solidFill>
                <a:latin typeface="Lora Regular"/>
                <a:ea typeface="Lora Regular"/>
                <a:cs typeface="Lora Regular"/>
                <a:sym typeface="Lora Regular"/>
              </a:rPr>
              <a:t>Conclusion</a:t>
            </a:r>
            <a:endParaRPr sz="1600">
              <a:solidFill>
                <a:srgbClr val="434343"/>
              </a:solidFill>
              <a:latin typeface="Lora Regular"/>
              <a:ea typeface="Lora Regular"/>
              <a:cs typeface="Lora Regular"/>
              <a:sym typeface="Lora Regular"/>
            </a:endParaRPr>
          </a:p>
          <a:p>
            <a:pPr indent="0" lvl="0" marL="457200" rtl="0" algn="l">
              <a:lnSpc>
                <a:spcPct val="115000"/>
              </a:lnSpc>
              <a:spcBef>
                <a:spcPts val="1200"/>
              </a:spcBef>
              <a:spcAft>
                <a:spcPts val="0"/>
              </a:spcAft>
              <a:buNone/>
            </a:pPr>
            <a:r>
              <a:t/>
            </a:r>
            <a:endParaRPr sz="1600">
              <a:solidFill>
                <a:srgbClr val="434343"/>
              </a:solidFill>
              <a:latin typeface="Lora Regular"/>
              <a:ea typeface="Lora Regular"/>
              <a:cs typeface="Lora Regular"/>
              <a:sym typeface="Lora Regular"/>
            </a:endParaRPr>
          </a:p>
          <a:p>
            <a:pPr indent="0" lvl="0" marL="0" rtl="0" algn="l">
              <a:lnSpc>
                <a:spcPct val="115000"/>
              </a:lnSpc>
              <a:spcBef>
                <a:spcPts val="1200"/>
              </a:spcBef>
              <a:spcAft>
                <a:spcPts val="1200"/>
              </a:spcAft>
              <a:buNone/>
            </a:pPr>
            <a:r>
              <a:t/>
            </a:r>
            <a:endParaRPr sz="1300">
              <a:solidFill>
                <a:srgbClr val="59595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1682"/>
              <a:t>Problem Statement</a:t>
            </a:r>
            <a:endParaRPr b="1" sz="1682"/>
          </a:p>
          <a:p>
            <a:pPr indent="0" lvl="0" marL="0" rtl="0" algn="l">
              <a:lnSpc>
                <a:spcPct val="80000"/>
              </a:lnSpc>
              <a:spcBef>
                <a:spcPts val="0"/>
              </a:spcBef>
              <a:spcAft>
                <a:spcPts val="0"/>
              </a:spcAft>
              <a:buSzPts val="523"/>
              <a:buNone/>
            </a:pPr>
            <a:r>
              <a:t/>
            </a:r>
            <a:endParaRPr b="1" sz="1235">
              <a:solidFill>
                <a:srgbClr val="1A1A1A"/>
              </a:solidFill>
              <a:latin typeface="Raleway"/>
              <a:ea typeface="Raleway"/>
              <a:cs typeface="Raleway"/>
              <a:sym typeface="Raleway"/>
            </a:endParaRPr>
          </a:p>
        </p:txBody>
      </p:sp>
      <p:sp>
        <p:nvSpPr>
          <p:cNvPr id="98" name="Google Shape;98;p15"/>
          <p:cNvSpPr txBox="1"/>
          <p:nvPr/>
        </p:nvSpPr>
        <p:spPr>
          <a:xfrm>
            <a:off x="729450" y="2078875"/>
            <a:ext cx="69120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100">
                <a:solidFill>
                  <a:srgbClr val="24292E"/>
                </a:solidFill>
                <a:latin typeface="Lora"/>
                <a:ea typeface="Lora"/>
                <a:cs typeface="Lora"/>
                <a:sym typeface="Lora"/>
              </a:rPr>
              <a:t>Given a set of elements find the average of all </a:t>
            </a:r>
            <a:r>
              <a:rPr lang="en" sz="2100">
                <a:solidFill>
                  <a:srgbClr val="24292E"/>
                </a:solidFill>
                <a:latin typeface="Lora"/>
                <a:ea typeface="Lora"/>
                <a:cs typeface="Lora"/>
                <a:sym typeface="Lora"/>
              </a:rPr>
              <a:t>elements</a:t>
            </a:r>
            <a:r>
              <a:rPr lang="en" sz="2100">
                <a:solidFill>
                  <a:srgbClr val="24292E"/>
                </a:solidFill>
                <a:latin typeface="Lora"/>
                <a:ea typeface="Lora"/>
                <a:cs typeface="Lora"/>
                <a:sym typeface="Lora"/>
              </a:rPr>
              <a:t> using Divide and Conquer.</a:t>
            </a:r>
            <a:endParaRPr sz="2100">
              <a:solidFill>
                <a:srgbClr val="24292E"/>
              </a:solidFill>
              <a:latin typeface="Lora"/>
              <a:ea typeface="Lora"/>
              <a:cs typeface="Lora"/>
              <a:sym typeface="Lora"/>
            </a:endParaRPr>
          </a:p>
          <a:p>
            <a:pPr indent="0" lvl="0" marL="0" rtl="0" algn="l">
              <a:lnSpc>
                <a:spcPct val="115000"/>
              </a:lnSpc>
              <a:spcBef>
                <a:spcPts val="1200"/>
              </a:spcBef>
              <a:spcAft>
                <a:spcPts val="0"/>
              </a:spcAft>
              <a:buNone/>
            </a:pPr>
            <a:r>
              <a:t/>
            </a:r>
            <a:endParaRPr sz="700"/>
          </a:p>
          <a:p>
            <a:pPr indent="0" lvl="0" marL="0" rtl="0" algn="l">
              <a:lnSpc>
                <a:spcPct val="115000"/>
              </a:lnSpc>
              <a:spcBef>
                <a:spcPts val="0"/>
              </a:spcBef>
              <a:spcAft>
                <a:spcPts val="0"/>
              </a:spcAft>
              <a:buNone/>
            </a:pPr>
            <a:r>
              <a:t/>
            </a:r>
            <a:endParaRPr sz="900">
              <a:latin typeface="Lato"/>
              <a:ea typeface="Lato"/>
              <a:cs typeface="Lato"/>
              <a:sym typeface="Lato"/>
            </a:endParaRPr>
          </a:p>
          <a:p>
            <a:pPr indent="0" lvl="0" marL="0" rtl="0" algn="l">
              <a:lnSpc>
                <a:spcPct val="115000"/>
              </a:lnSpc>
              <a:spcBef>
                <a:spcPts val="1200"/>
              </a:spcBef>
              <a:spcAft>
                <a:spcPts val="1200"/>
              </a:spcAft>
              <a:buNone/>
            </a:pPr>
            <a:r>
              <a:t/>
            </a:r>
            <a:endParaRPr sz="1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700">
                <a:solidFill>
                  <a:srgbClr val="000000"/>
                </a:solidFill>
                <a:latin typeface="Arial"/>
                <a:ea typeface="Arial"/>
                <a:cs typeface="Arial"/>
                <a:sym typeface="Arial"/>
              </a:rPr>
              <a:t>Divide and Conquer</a:t>
            </a:r>
            <a:endParaRPr b="0" sz="27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endParaRPr>
          </a:p>
        </p:txBody>
      </p:sp>
      <p:sp>
        <p:nvSpPr>
          <p:cNvPr id="104" name="Google Shape;104;p16"/>
          <p:cNvSpPr txBox="1"/>
          <p:nvPr>
            <p:ph idx="1" type="body"/>
          </p:nvPr>
        </p:nvSpPr>
        <p:spPr>
          <a:xfrm>
            <a:off x="324450" y="1853850"/>
            <a:ext cx="8093700" cy="2645100"/>
          </a:xfrm>
          <a:prstGeom prst="rect">
            <a:avLst/>
          </a:prstGeom>
        </p:spPr>
        <p:txBody>
          <a:bodyPr anchorCtr="0" anchor="t" bIns="91425" lIns="91425" spcFirstLastPara="1" rIns="91425" wrap="square" tIns="91425">
            <a:normAutofit fontScale="62500"/>
          </a:bodyPr>
          <a:lstStyle/>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26951" lvl="0" marL="457200" rtl="0" algn="l">
              <a:spcBef>
                <a:spcPts val="1200"/>
              </a:spcBef>
              <a:spcAft>
                <a:spcPts val="0"/>
              </a:spcAft>
              <a:buClr>
                <a:srgbClr val="000000"/>
              </a:buClr>
              <a:buSzPct val="104204"/>
              <a:buFont typeface="Lora Regular"/>
              <a:buChar char="●"/>
            </a:pPr>
            <a:r>
              <a:rPr lang="en" sz="2378">
                <a:solidFill>
                  <a:srgbClr val="000000"/>
                </a:solidFill>
                <a:latin typeface="Lora Regular"/>
                <a:ea typeface="Lora Regular"/>
                <a:cs typeface="Lora Regular"/>
                <a:sym typeface="Lora Regular"/>
              </a:rPr>
              <a:t>Divide and Conquer is an algorithm design paradigm in which we recursively break down a problem into two or more sub-problems of the same or related type, until these subproblems become simple enough to be solved directly.</a:t>
            </a:r>
            <a:endParaRPr sz="2378">
              <a:solidFill>
                <a:srgbClr val="000000"/>
              </a:solidFill>
              <a:latin typeface="Lora Regular"/>
              <a:ea typeface="Lora Regular"/>
              <a:cs typeface="Lora Regular"/>
              <a:sym typeface="Lora Regular"/>
            </a:endParaRPr>
          </a:p>
          <a:p>
            <a:pPr indent="0" lvl="0" marL="457200" rtl="0" algn="l">
              <a:spcBef>
                <a:spcPts val="1200"/>
              </a:spcBef>
              <a:spcAft>
                <a:spcPts val="0"/>
              </a:spcAft>
              <a:buNone/>
            </a:pPr>
            <a:r>
              <a:t/>
            </a:r>
            <a:endParaRPr sz="2378">
              <a:solidFill>
                <a:srgbClr val="000000"/>
              </a:solidFill>
              <a:latin typeface="Lora Regular"/>
              <a:ea typeface="Lora Regular"/>
              <a:cs typeface="Lora Regular"/>
              <a:sym typeface="Lora Regular"/>
            </a:endParaRPr>
          </a:p>
          <a:p>
            <a:pPr indent="-326951" lvl="0" marL="457200" rtl="0" algn="l">
              <a:spcBef>
                <a:spcPts val="1200"/>
              </a:spcBef>
              <a:spcAft>
                <a:spcPts val="0"/>
              </a:spcAft>
              <a:buClr>
                <a:srgbClr val="000000"/>
              </a:buClr>
              <a:buSzPct val="104204"/>
              <a:buFont typeface="Lora Regular"/>
              <a:buChar char="●"/>
            </a:pPr>
            <a:r>
              <a:rPr lang="en" sz="2378">
                <a:solidFill>
                  <a:srgbClr val="000000"/>
                </a:solidFill>
                <a:latin typeface="Lora Regular"/>
                <a:ea typeface="Lora Regular"/>
                <a:cs typeface="Lora Regular"/>
                <a:sym typeface="Lora Regular"/>
              </a:rPr>
              <a:t>This technique has a wide variety of uses. Binary Search and Merge Sort are some such example.</a:t>
            </a:r>
            <a:endParaRPr sz="2378">
              <a:solidFill>
                <a:srgbClr val="000000"/>
              </a:solidFill>
              <a:latin typeface="Lora Regular"/>
              <a:ea typeface="Lora Regular"/>
              <a:cs typeface="Lora Regular"/>
              <a:sym typeface="Lora Regular"/>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4970550" y="1447500"/>
            <a:ext cx="3607850" cy="2853975"/>
          </a:xfrm>
          <a:prstGeom prst="rect">
            <a:avLst/>
          </a:prstGeom>
          <a:noFill/>
          <a:ln>
            <a:noFill/>
          </a:ln>
        </p:spPr>
      </p:pic>
      <p:sp>
        <p:nvSpPr>
          <p:cNvPr id="110" name="Google Shape;110;p17"/>
          <p:cNvSpPr txBox="1"/>
          <p:nvPr/>
        </p:nvSpPr>
        <p:spPr>
          <a:xfrm>
            <a:off x="402900" y="1530975"/>
            <a:ext cx="4257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approach of divide and conquer generally follows </a:t>
            </a:r>
            <a:r>
              <a:rPr b="1" lang="en">
                <a:latin typeface="Montserrat"/>
                <a:ea typeface="Montserrat"/>
                <a:cs typeface="Montserrat"/>
                <a:sym typeface="Montserrat"/>
              </a:rPr>
              <a:t>3 </a:t>
            </a:r>
            <a:r>
              <a:rPr lang="en">
                <a:latin typeface="Lato"/>
                <a:ea typeface="Lato"/>
                <a:cs typeface="Lato"/>
                <a:sym typeface="Lato"/>
              </a:rPr>
              <a:t>important aspects: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a:t>
            </a:r>
            <a:r>
              <a:rPr b="1" lang="en">
                <a:latin typeface="Montserrat"/>
                <a:ea typeface="Montserrat"/>
                <a:cs typeface="Montserrat"/>
                <a:sym typeface="Montserrat"/>
              </a:rPr>
              <a:t>Divide</a:t>
            </a:r>
            <a:r>
              <a:rPr lang="en">
                <a:latin typeface="Lato"/>
                <a:ea typeface="Lato"/>
                <a:cs typeface="Lato"/>
                <a:sym typeface="Lato"/>
              </a:rPr>
              <a:t> the problem into a number of subproblems that are smaller instances of the same problem.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2. </a:t>
            </a:r>
            <a:r>
              <a:rPr b="1" lang="en">
                <a:latin typeface="Montserrat"/>
                <a:ea typeface="Montserrat"/>
                <a:cs typeface="Montserrat"/>
                <a:sym typeface="Montserrat"/>
              </a:rPr>
              <a:t>Conquer</a:t>
            </a:r>
            <a:r>
              <a:rPr lang="en">
                <a:latin typeface="Lato"/>
                <a:ea typeface="Lato"/>
                <a:cs typeface="Lato"/>
                <a:sym typeface="Lato"/>
              </a:rPr>
              <a:t> the subproblems by solving them recursively. If they are small enough, solve the subproblems as base cases.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 </a:t>
            </a:r>
            <a:r>
              <a:rPr b="1" lang="en">
                <a:latin typeface="Montserrat"/>
                <a:ea typeface="Montserrat"/>
                <a:cs typeface="Montserrat"/>
                <a:sym typeface="Montserrat"/>
              </a:rPr>
              <a:t>Combine </a:t>
            </a:r>
            <a:r>
              <a:rPr lang="en">
                <a:latin typeface="Lato"/>
                <a:ea typeface="Lato"/>
                <a:cs typeface="Lato"/>
                <a:sym typeface="Lato"/>
              </a:rPr>
              <a:t>the solutions to the subproblems into the solution for the original problem.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61680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Montserrat"/>
                <a:ea typeface="Montserrat"/>
                <a:cs typeface="Montserrat"/>
                <a:sym typeface="Montserrat"/>
              </a:rPr>
              <a:t>Approach</a:t>
            </a:r>
            <a:endParaRPr sz="2440">
              <a:latin typeface="Montserrat"/>
              <a:ea typeface="Montserrat"/>
              <a:cs typeface="Montserrat"/>
              <a:sym typeface="Montserrat"/>
            </a:endParaRPr>
          </a:p>
        </p:txBody>
      </p:sp>
      <p:sp>
        <p:nvSpPr>
          <p:cNvPr id="116" name="Google Shape;116;p18"/>
          <p:cNvSpPr txBox="1"/>
          <p:nvPr>
            <p:ph idx="1" type="body"/>
          </p:nvPr>
        </p:nvSpPr>
        <p:spPr>
          <a:xfrm>
            <a:off x="729450" y="2159625"/>
            <a:ext cx="64152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65">
                <a:solidFill>
                  <a:srgbClr val="000000"/>
                </a:solidFill>
                <a:highlight>
                  <a:srgbClr val="FFFFFF"/>
                </a:highlight>
                <a:latin typeface="Lora Regular"/>
                <a:ea typeface="Lora Regular"/>
                <a:cs typeface="Lora Regular"/>
                <a:sym typeface="Lora Regular"/>
              </a:rPr>
              <a:t>The idea is to first find the middle element of the array. </a:t>
            </a:r>
            <a:endParaRPr sz="1665">
              <a:solidFill>
                <a:srgbClr val="000000"/>
              </a:solidFill>
              <a:highlight>
                <a:srgbClr val="FFFFFF"/>
              </a:highlight>
              <a:latin typeface="Lora Regular"/>
              <a:ea typeface="Lora Regular"/>
              <a:cs typeface="Lora Regular"/>
              <a:sym typeface="Lora Regular"/>
            </a:endParaRPr>
          </a:p>
          <a:p>
            <a:pPr indent="0" lvl="0" marL="0" rtl="0" algn="l">
              <a:spcBef>
                <a:spcPts val="1200"/>
              </a:spcBef>
              <a:spcAft>
                <a:spcPts val="0"/>
              </a:spcAft>
              <a:buNone/>
            </a:pPr>
            <a:r>
              <a:rPr lang="en" sz="1665">
                <a:solidFill>
                  <a:srgbClr val="000000"/>
                </a:solidFill>
                <a:highlight>
                  <a:srgbClr val="FFFFFF"/>
                </a:highlight>
                <a:latin typeface="Lora Regular"/>
                <a:ea typeface="Lora Regular"/>
                <a:cs typeface="Lora Regular"/>
                <a:sym typeface="Lora Regular"/>
              </a:rPr>
              <a:t>Then we find the average of the elements to the left and right side of the middle element. </a:t>
            </a:r>
            <a:endParaRPr sz="1665">
              <a:solidFill>
                <a:srgbClr val="000000"/>
              </a:solidFill>
              <a:highlight>
                <a:srgbClr val="FFFFFF"/>
              </a:highlight>
              <a:latin typeface="Lora Regular"/>
              <a:ea typeface="Lora Regular"/>
              <a:cs typeface="Lora Regular"/>
              <a:sym typeface="Lora Regular"/>
            </a:endParaRPr>
          </a:p>
          <a:p>
            <a:pPr indent="0" lvl="0" marL="0" rtl="0" algn="l">
              <a:spcBef>
                <a:spcPts val="1200"/>
              </a:spcBef>
              <a:spcAft>
                <a:spcPts val="0"/>
              </a:spcAft>
              <a:buNone/>
            </a:pPr>
            <a:r>
              <a:rPr lang="en" sz="1665">
                <a:solidFill>
                  <a:srgbClr val="000000"/>
                </a:solidFill>
                <a:highlight>
                  <a:srgbClr val="FFFFFF"/>
                </a:highlight>
                <a:latin typeface="Lora Regular"/>
                <a:ea typeface="Lora Regular"/>
                <a:cs typeface="Lora Regular"/>
                <a:sym typeface="Lora Regular"/>
              </a:rPr>
              <a:t>Then we combine the two averages to get the final average of the array.</a:t>
            </a:r>
            <a:endParaRPr sz="1665">
              <a:solidFill>
                <a:srgbClr val="000000"/>
              </a:solidFill>
              <a:highlight>
                <a:srgbClr val="FFFFFF"/>
              </a:highlight>
              <a:latin typeface="Lora Regular"/>
              <a:ea typeface="Lora Regular"/>
              <a:cs typeface="Lora Regular"/>
              <a:sym typeface="Lora Regular"/>
            </a:endParaRPr>
          </a:p>
          <a:p>
            <a:pPr indent="0" lvl="0" marL="0" rtl="0" algn="l">
              <a:spcBef>
                <a:spcPts val="1200"/>
              </a:spcBef>
              <a:spcAft>
                <a:spcPts val="0"/>
              </a:spcAft>
              <a:buNone/>
            </a:pPr>
            <a:r>
              <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776625" y="610813"/>
            <a:ext cx="6972199" cy="3921874"/>
          </a:xfrm>
          <a:prstGeom prst="rect">
            <a:avLst/>
          </a:prstGeom>
          <a:noFill/>
          <a:ln>
            <a:noFill/>
          </a:ln>
        </p:spPr>
      </p:pic>
      <p:sp>
        <p:nvSpPr>
          <p:cNvPr id="122" name="Google Shape;122;p19"/>
          <p:cNvSpPr txBox="1"/>
          <p:nvPr/>
        </p:nvSpPr>
        <p:spPr>
          <a:xfrm>
            <a:off x="2890275" y="4623725"/>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500">
                <a:highlight>
                  <a:srgbClr val="FFFFFF"/>
                </a:highlight>
                <a:latin typeface="Montserrat"/>
                <a:ea typeface="Montserrat"/>
                <a:cs typeface="Montserrat"/>
                <a:sym typeface="Montserrat"/>
              </a:rPr>
              <a:t>(i) Dividing the input array</a:t>
            </a:r>
            <a:endParaRPr b="1" sz="1500">
              <a:highlight>
                <a:srgbClr val="FFFFFF"/>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832625" y="542750"/>
            <a:ext cx="6898800" cy="4040675"/>
          </a:xfrm>
          <a:prstGeom prst="rect">
            <a:avLst/>
          </a:prstGeom>
          <a:noFill/>
          <a:ln>
            <a:noFill/>
          </a:ln>
        </p:spPr>
      </p:pic>
      <p:sp>
        <p:nvSpPr>
          <p:cNvPr id="128" name="Google Shape;128;p20"/>
          <p:cNvSpPr txBox="1"/>
          <p:nvPr/>
        </p:nvSpPr>
        <p:spPr>
          <a:xfrm>
            <a:off x="1181800" y="4637150"/>
            <a:ext cx="7165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highlight>
                  <a:srgbClr val="FFFFFF"/>
                </a:highlight>
                <a:latin typeface="Montserrat"/>
                <a:ea typeface="Montserrat"/>
                <a:cs typeface="Montserrat"/>
                <a:sym typeface="Montserrat"/>
              </a:rPr>
              <a:t>(ii) Combining the smaller subarrays to compute final average</a:t>
            </a:r>
            <a:endParaRPr b="1">
              <a:highlight>
                <a:srgbClr val="FFFFFF"/>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589925" y="821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Algorithm</a:t>
            </a:r>
            <a:endParaRPr>
              <a:latin typeface="Montserrat"/>
              <a:ea typeface="Montserrat"/>
              <a:cs typeface="Montserrat"/>
              <a:sym typeface="Montserrat"/>
            </a:endParaRPr>
          </a:p>
        </p:txBody>
      </p:sp>
      <p:sp>
        <p:nvSpPr>
          <p:cNvPr id="134" name="Google Shape;134;p21"/>
          <p:cNvSpPr txBox="1"/>
          <p:nvPr>
            <p:ph idx="1" type="body"/>
          </p:nvPr>
        </p:nvSpPr>
        <p:spPr>
          <a:xfrm>
            <a:off x="620200" y="11054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t/>
            </a:r>
            <a:endParaRPr sz="1325">
              <a:solidFill>
                <a:srgbClr val="000000"/>
              </a:solidFill>
              <a:latin typeface="Lora Regular"/>
              <a:ea typeface="Lora Regular"/>
              <a:cs typeface="Lora Regular"/>
              <a:sym typeface="Lora Regular"/>
            </a:endParaRPr>
          </a:p>
          <a:p>
            <a:pPr indent="0" lvl="0" marL="0" rtl="0" algn="l">
              <a:lnSpc>
                <a:spcPct val="95000"/>
              </a:lnSpc>
              <a:spcBef>
                <a:spcPts val="1200"/>
              </a:spcBef>
              <a:spcAft>
                <a:spcPts val="0"/>
              </a:spcAft>
              <a:buSzPts val="275"/>
              <a:buNone/>
            </a:pPr>
            <a:r>
              <a:rPr lang="en">
                <a:solidFill>
                  <a:srgbClr val="000000"/>
                </a:solidFill>
                <a:highlight>
                  <a:srgbClr val="FFFFFF"/>
                </a:highlight>
                <a:latin typeface="Lora"/>
                <a:ea typeface="Lora"/>
                <a:cs typeface="Lora"/>
                <a:sym typeface="Lora"/>
              </a:rPr>
              <a:t>1) First, we find the middle element of the array.</a:t>
            </a:r>
            <a:endParaRPr>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lang="en">
                <a:solidFill>
                  <a:srgbClr val="000000"/>
                </a:solidFill>
                <a:highlight>
                  <a:srgbClr val="FFFFFF"/>
                </a:highlight>
                <a:latin typeface="Lora"/>
                <a:ea typeface="Lora"/>
                <a:cs typeface="Lora"/>
                <a:sym typeface="Lora"/>
              </a:rPr>
              <a:t>2) Then we calculate the average of the left side of the array by recursively calling the same average function.</a:t>
            </a:r>
            <a:endParaRPr>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lang="en">
                <a:solidFill>
                  <a:srgbClr val="000000"/>
                </a:solidFill>
                <a:highlight>
                  <a:srgbClr val="FFFFFF"/>
                </a:highlight>
                <a:latin typeface="Lora"/>
                <a:ea typeface="Lora"/>
                <a:cs typeface="Lora"/>
                <a:sym typeface="Lora"/>
              </a:rPr>
              <a:t>3) Repeat the previous step for the right side of the array.</a:t>
            </a:r>
            <a:endParaRPr>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lang="en">
                <a:solidFill>
                  <a:srgbClr val="000000"/>
                </a:solidFill>
                <a:highlight>
                  <a:srgbClr val="FFFFFF"/>
                </a:highlight>
                <a:latin typeface="Lora"/>
                <a:ea typeface="Lora"/>
                <a:cs typeface="Lora"/>
                <a:sym typeface="Lora"/>
              </a:rPr>
              <a:t>4) Then we combine the two averages according to their lengths to get the final average of the whole array.</a:t>
            </a:r>
            <a:endParaRPr>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lang="en">
                <a:solidFill>
                  <a:srgbClr val="000000"/>
                </a:solidFill>
                <a:highlight>
                  <a:srgbClr val="FFFFFF"/>
                </a:highlight>
                <a:latin typeface="Lora"/>
                <a:ea typeface="Lora"/>
                <a:cs typeface="Lora"/>
                <a:sym typeface="Lora"/>
              </a:rPr>
              <a:t>5) The formula that we use to calculate the final average is:</a:t>
            </a:r>
            <a:endParaRPr>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lang="en" sz="1200">
                <a:solidFill>
                  <a:srgbClr val="000000"/>
                </a:solidFill>
                <a:highlight>
                  <a:srgbClr val="FFFFFF"/>
                </a:highlight>
                <a:latin typeface="Lora"/>
                <a:ea typeface="Lora"/>
                <a:cs typeface="Lora"/>
                <a:sym typeface="Lora"/>
              </a:rPr>
              <a:t>((avg of left subarray) x (length of the subarray) </a:t>
            </a:r>
            <a:r>
              <a:rPr b="1" lang="en" sz="1400">
                <a:solidFill>
                  <a:srgbClr val="000000"/>
                </a:solidFill>
                <a:highlight>
                  <a:srgbClr val="FFFFFF"/>
                </a:highlight>
                <a:latin typeface="Lora"/>
                <a:ea typeface="Lora"/>
                <a:cs typeface="Lora"/>
                <a:sym typeface="Lora"/>
              </a:rPr>
              <a:t>+ </a:t>
            </a:r>
            <a:r>
              <a:rPr lang="en" sz="1200">
                <a:solidFill>
                  <a:srgbClr val="000000"/>
                </a:solidFill>
                <a:highlight>
                  <a:srgbClr val="FFFFFF"/>
                </a:highlight>
                <a:latin typeface="Lora"/>
                <a:ea typeface="Lora"/>
                <a:cs typeface="Lora"/>
                <a:sym typeface="Lora"/>
              </a:rPr>
              <a:t>(avg of right subarray) x (length of the subarray)) </a:t>
            </a:r>
            <a:r>
              <a:rPr b="1" lang="en" sz="1600">
                <a:solidFill>
                  <a:srgbClr val="000000"/>
                </a:solidFill>
                <a:highlight>
                  <a:srgbClr val="FFFFFF"/>
                </a:highlight>
                <a:latin typeface="Lora"/>
                <a:ea typeface="Lora"/>
                <a:cs typeface="Lora"/>
                <a:sym typeface="Lora"/>
              </a:rPr>
              <a:t>/ (</a:t>
            </a:r>
            <a:r>
              <a:rPr lang="en" sz="1200">
                <a:solidFill>
                  <a:srgbClr val="000000"/>
                </a:solidFill>
                <a:highlight>
                  <a:srgbClr val="FFFFFF"/>
                </a:highlight>
                <a:latin typeface="Lora"/>
                <a:ea typeface="Lora"/>
                <a:cs typeface="Lora"/>
                <a:sym typeface="Lora"/>
              </a:rPr>
              <a:t>length of the whole array</a:t>
            </a:r>
            <a:r>
              <a:rPr b="1" lang="en" sz="1600">
                <a:solidFill>
                  <a:srgbClr val="000000"/>
                </a:solidFill>
                <a:highlight>
                  <a:srgbClr val="FFFFFF"/>
                </a:highlight>
                <a:latin typeface="Lora"/>
                <a:ea typeface="Lora"/>
                <a:cs typeface="Lora"/>
                <a:sym typeface="Lora"/>
              </a:rPr>
              <a:t>)</a:t>
            </a:r>
            <a:r>
              <a:rPr lang="en" sz="1200">
                <a:solidFill>
                  <a:srgbClr val="000000"/>
                </a:solidFill>
                <a:highlight>
                  <a:srgbClr val="FFFFFF"/>
                </a:highlight>
                <a:latin typeface="Lora"/>
                <a:ea typeface="Lora"/>
                <a:cs typeface="Lora"/>
                <a:sym typeface="Lora"/>
              </a:rPr>
              <a:t>.</a:t>
            </a:r>
            <a:endParaRPr sz="1200">
              <a:solidFill>
                <a:srgbClr val="000000"/>
              </a:solidFill>
              <a:highlight>
                <a:srgbClr val="FFFFFF"/>
              </a:highlight>
              <a:latin typeface="Lora"/>
              <a:ea typeface="Lora"/>
              <a:cs typeface="Lora"/>
              <a:sym typeface="Lora"/>
            </a:endParaRPr>
          </a:p>
          <a:p>
            <a:pPr indent="0" lvl="0" marL="0" rtl="0" algn="l">
              <a:spcBef>
                <a:spcPts val="1200"/>
              </a:spcBef>
              <a:spcAft>
                <a:spcPts val="0"/>
              </a:spcAft>
              <a:buNone/>
            </a:pPr>
            <a:r>
              <a:rPr lang="en">
                <a:solidFill>
                  <a:srgbClr val="000000"/>
                </a:solidFill>
                <a:highlight>
                  <a:srgbClr val="FFFFFF"/>
                </a:highlight>
                <a:latin typeface="Lora"/>
                <a:ea typeface="Lora"/>
                <a:cs typeface="Lora"/>
                <a:sym typeface="Lora"/>
              </a:rPr>
              <a:t>6) Using the above formula we can easily calculate the average of the whole array.</a:t>
            </a:r>
            <a:endParaRPr>
              <a:solidFill>
                <a:srgbClr val="000000"/>
              </a:solidFill>
              <a:highlight>
                <a:srgbClr val="FFFFFF"/>
              </a:highlight>
              <a:latin typeface="Lora"/>
              <a:ea typeface="Lora"/>
              <a:cs typeface="Lora"/>
              <a:sym typeface="Lora"/>
            </a:endParaRPr>
          </a:p>
          <a:p>
            <a:pPr indent="0" lvl="0" marL="0" rtl="0" algn="l">
              <a:lnSpc>
                <a:spcPct val="95000"/>
              </a:lnSpc>
              <a:spcBef>
                <a:spcPts val="1200"/>
              </a:spcBef>
              <a:spcAft>
                <a:spcPts val="0"/>
              </a:spcAft>
              <a:buSzPts val="275"/>
              <a:buNone/>
            </a:pPr>
            <a:r>
              <a:t/>
            </a:r>
            <a:endParaRPr sz="1175">
              <a:solidFill>
                <a:srgbClr val="000000"/>
              </a:solidFill>
              <a:latin typeface="Arial"/>
              <a:ea typeface="Arial"/>
              <a:cs typeface="Arial"/>
              <a:sym typeface="Arial"/>
            </a:endParaRPr>
          </a:p>
          <a:p>
            <a:pPr indent="0" lvl="0" marL="0" rtl="0" algn="l">
              <a:lnSpc>
                <a:spcPct val="95000"/>
              </a:lnSpc>
              <a:spcBef>
                <a:spcPts val="0"/>
              </a:spcBef>
              <a:spcAft>
                <a:spcPts val="0"/>
              </a:spcAft>
              <a:buSzPts val="275"/>
              <a:buNone/>
            </a:pPr>
            <a:r>
              <a:rPr lang="en" sz="1175">
                <a:solidFill>
                  <a:srgbClr val="000000"/>
                </a:solidFill>
                <a:latin typeface="Arial"/>
                <a:ea typeface="Arial"/>
                <a:cs typeface="Arial"/>
                <a:sym typeface="Arial"/>
              </a:rPr>
              <a:t>				</a:t>
            </a:r>
            <a:endParaRPr sz="11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 sz="1075">
                <a:solidFill>
                  <a:srgbClr val="000000"/>
                </a:solidFill>
                <a:latin typeface="Arial"/>
                <a:ea typeface="Arial"/>
                <a:cs typeface="Arial"/>
                <a:sym typeface="Arial"/>
              </a:rPr>
              <a:t>			</a:t>
            </a:r>
            <a:endParaRPr sz="10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 sz="1075">
                <a:solidFill>
                  <a:srgbClr val="000000"/>
                </a:solidFill>
                <a:latin typeface="Arial"/>
                <a:ea typeface="Arial"/>
                <a:cs typeface="Arial"/>
                <a:sym typeface="Arial"/>
              </a:rPr>
              <a:t>		</a:t>
            </a:r>
            <a:endParaRPr sz="1075">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325"/>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