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Montserrat"/>
      <p:regular r:id="rId27"/>
      <p:bold r:id="rId28"/>
      <p:italic r:id="rId29"/>
      <p:boldItalic r:id="rId30"/>
    </p:embeddedFont>
    <p:embeddedFont>
      <p:font typeface="Lora"/>
      <p:regular r:id="rId31"/>
      <p:bold r:id="rId32"/>
      <p:italic r:id="rId33"/>
      <p:boldItalic r:id="rId34"/>
    </p:embeddedFont>
    <p:embeddedFont>
      <p:font typeface="Lora Regula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ora-italic.fntdata"/><Relationship Id="rId10" Type="http://schemas.openxmlformats.org/officeDocument/2006/relationships/slide" Target="slides/slide5.xml"/><Relationship Id="rId32" Type="http://schemas.openxmlformats.org/officeDocument/2006/relationships/font" Target="fonts/Lora-bold.fntdata"/><Relationship Id="rId13" Type="http://schemas.openxmlformats.org/officeDocument/2006/relationships/slide" Target="slides/slide8.xml"/><Relationship Id="rId35" Type="http://schemas.openxmlformats.org/officeDocument/2006/relationships/font" Target="fonts/LoraRegular-regular.fntdata"/><Relationship Id="rId12" Type="http://schemas.openxmlformats.org/officeDocument/2006/relationships/slide" Target="slides/slide7.xml"/><Relationship Id="rId34" Type="http://schemas.openxmlformats.org/officeDocument/2006/relationships/font" Target="fonts/Lora-boldItalic.fntdata"/><Relationship Id="rId15" Type="http://schemas.openxmlformats.org/officeDocument/2006/relationships/slide" Target="slides/slide10.xml"/><Relationship Id="rId37" Type="http://schemas.openxmlformats.org/officeDocument/2006/relationships/font" Target="fonts/LoraRegular-italic.fntdata"/><Relationship Id="rId14" Type="http://schemas.openxmlformats.org/officeDocument/2006/relationships/slide" Target="slides/slide9.xml"/><Relationship Id="rId36" Type="http://schemas.openxmlformats.org/officeDocument/2006/relationships/font" Target="fonts/LoraRegula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oraRegular-boldItalic.fntdata"/><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2828a9a5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2828a9a5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2828a9a5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2828a9a5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2828a9a5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2828a9a5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0c872aa06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0c872aa06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0c872aa0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0c872aa0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0c872aa0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0c872aa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0c872aa0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0c872aa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2828a9a5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2828a9a5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2828a9a5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2828a9a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2828a9a5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2828a9a5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2828a9a5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2828a9a5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2828a9a5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2828a9a5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075775"/>
            <a:ext cx="7688100" cy="19116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0" lang="en" sz="2022">
                <a:solidFill>
                  <a:srgbClr val="01154D"/>
                </a:solidFill>
                <a:latin typeface="Lora Regular"/>
                <a:ea typeface="Lora Regular"/>
                <a:cs typeface="Lora Regular"/>
                <a:sym typeface="Lora Regular"/>
              </a:rPr>
              <a:t>Design And Analysis of Algorithms</a:t>
            </a:r>
            <a:endParaRPr b="0" sz="2022">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2022">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2022">
                <a:solidFill>
                  <a:srgbClr val="01154D"/>
                </a:solidFill>
                <a:latin typeface="Lora Regular"/>
                <a:ea typeface="Lora Regular"/>
                <a:cs typeface="Lora Regular"/>
                <a:sym typeface="Lora Regular"/>
              </a:rPr>
              <a:t>Department of Information Technology</a:t>
            </a:r>
            <a:endParaRPr b="0" sz="2022">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1154D"/>
                </a:solidFill>
                <a:latin typeface="Lora Regular"/>
                <a:ea typeface="Lora Regular"/>
                <a:cs typeface="Lora Regular"/>
                <a:sym typeface="Lora Regular"/>
              </a:rPr>
              <a:t>-----Group Members-----</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00000"/>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1154D"/>
                </a:solidFill>
                <a:latin typeface="Lora Regular"/>
                <a:ea typeface="Lora Regular"/>
                <a:cs typeface="Lora Regular"/>
                <a:sym typeface="Lora Regular"/>
              </a:rPr>
              <a:t>   VIKRAM SINGH       ( IIT2019213 )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1154D"/>
                </a:solidFill>
                <a:latin typeface="Lora Regular"/>
                <a:ea typeface="Lora Regular"/>
                <a:cs typeface="Lora Regular"/>
                <a:sym typeface="Lora Regular"/>
              </a:rPr>
              <a:t>AKSHAT AGRAWAL    ( IIT2019214 )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1154D"/>
                </a:solidFill>
                <a:latin typeface="Lora Regular"/>
                <a:ea typeface="Lora Regular"/>
                <a:cs typeface="Lora Regular"/>
                <a:sym typeface="Lora Regular"/>
              </a:rPr>
              <a:t>RAVUTLA RUTHVIK   ( IIT2019215 )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B00004"/>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00000"/>
                </a:solidFill>
                <a:latin typeface="Lora Regular"/>
                <a:ea typeface="Lora Regular"/>
                <a:cs typeface="Lora Regular"/>
                <a:sym typeface="Lora Regular"/>
              </a:rPr>
              <a:t>ASSIGNMENT-6 DEMONSTRATION</a:t>
            </a:r>
            <a:endParaRPr b="0" sz="1350">
              <a:solidFill>
                <a:srgbClr val="000000"/>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00000"/>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00000"/>
                </a:solidFill>
                <a:latin typeface="Lora Regular"/>
                <a:ea typeface="Lora Regular"/>
                <a:cs typeface="Lora Regular"/>
                <a:sym typeface="Lora Regular"/>
              </a:rPr>
              <a:t>Under the Supervision of:  Dr. Rahul Kala</a:t>
            </a:r>
            <a:endParaRPr b="0" sz="1350">
              <a:solidFill>
                <a:srgbClr val="000000"/>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00000"/>
                </a:solidFill>
                <a:latin typeface="Lora Regular"/>
                <a:ea typeface="Lora Regular"/>
                <a:cs typeface="Lora Regular"/>
                <a:sym typeface="Lora Regular"/>
              </a:rPr>
              <a:t>Under the Mentorship of:  Md Meraz</a:t>
            </a:r>
            <a:endParaRPr b="0" sz="1350">
              <a:solidFill>
                <a:srgbClr val="000000"/>
              </a:solidFill>
              <a:latin typeface="Lora Regular"/>
              <a:ea typeface="Lora Regular"/>
              <a:cs typeface="Lora Regular"/>
              <a:sym typeface="Lora Regul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nvSpPr>
        <p:spPr>
          <a:xfrm>
            <a:off x="3142475" y="8020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latin typeface="Montserrat"/>
                <a:ea typeface="Montserrat"/>
                <a:cs typeface="Montserrat"/>
                <a:sym typeface="Montserrat"/>
              </a:rPr>
              <a:t>Algorithm-03</a:t>
            </a:r>
            <a:endParaRPr b="1" sz="3100">
              <a:latin typeface="Montserrat"/>
              <a:ea typeface="Montserrat"/>
              <a:cs typeface="Montserrat"/>
              <a:sym typeface="Montserrat"/>
            </a:endParaRPr>
          </a:p>
        </p:txBody>
      </p:sp>
      <p:sp>
        <p:nvSpPr>
          <p:cNvPr id="146" name="Google Shape;146;p22"/>
          <p:cNvSpPr txBox="1"/>
          <p:nvPr/>
        </p:nvSpPr>
        <p:spPr>
          <a:xfrm>
            <a:off x="590900" y="1584675"/>
            <a:ext cx="80712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latin typeface="Lato"/>
                <a:ea typeface="Lato"/>
                <a:cs typeface="Lato"/>
                <a:sym typeface="Lato"/>
              </a:rPr>
              <a:t>Using Dynamic Programming - </a:t>
            </a:r>
            <a:r>
              <a:rPr lang="en" sz="2700">
                <a:latin typeface="Lato"/>
                <a:ea typeface="Lato"/>
                <a:cs typeface="Lato"/>
                <a:sym typeface="Lato"/>
              </a:rPr>
              <a:t>Since dynamic programming is mainly an optimization-over-plain recursion, we can use it to optimize the above exponential time algorithm. </a:t>
            </a:r>
            <a:endParaRPr sz="27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rPr lang="en" sz="2700">
                <a:latin typeface="Lato"/>
                <a:ea typeface="Lato"/>
                <a:cs typeface="Lato"/>
                <a:sym typeface="Lato"/>
              </a:rPr>
              <a:t>The idea is to store the results of subproblems so that we do not have to re-compute them when they are needed. </a:t>
            </a:r>
            <a:endParaRPr sz="22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nvSpPr>
        <p:spPr>
          <a:xfrm>
            <a:off x="3142475" y="9766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100">
              <a:latin typeface="Lato"/>
              <a:ea typeface="Lato"/>
              <a:cs typeface="Lato"/>
              <a:sym typeface="Lato"/>
            </a:endParaRPr>
          </a:p>
        </p:txBody>
      </p:sp>
      <p:sp>
        <p:nvSpPr>
          <p:cNvPr id="152" name="Google Shape;152;p23"/>
          <p:cNvSpPr txBox="1"/>
          <p:nvPr/>
        </p:nvSpPr>
        <p:spPr>
          <a:xfrm>
            <a:off x="2900025" y="470025"/>
            <a:ext cx="7883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Montserrat"/>
                <a:ea typeface="Montserrat"/>
                <a:cs typeface="Montserrat"/>
                <a:sym typeface="Montserrat"/>
              </a:rPr>
              <a:t>PSEUDO CODE</a:t>
            </a:r>
            <a:endParaRPr b="1" sz="2900">
              <a:latin typeface="Montserrat"/>
              <a:ea typeface="Montserrat"/>
              <a:cs typeface="Montserrat"/>
              <a:sym typeface="Montserrat"/>
            </a:endParaRPr>
          </a:p>
        </p:txBody>
      </p:sp>
      <p:pic>
        <p:nvPicPr>
          <p:cNvPr id="153" name="Google Shape;153;p23"/>
          <p:cNvPicPr preferRelativeResize="0"/>
          <p:nvPr/>
        </p:nvPicPr>
        <p:blipFill>
          <a:blip r:embed="rId3">
            <a:alphaModFix/>
          </a:blip>
          <a:stretch>
            <a:fillRect/>
          </a:stretch>
        </p:blipFill>
        <p:spPr>
          <a:xfrm>
            <a:off x="622450" y="1532650"/>
            <a:ext cx="3536025" cy="3167700"/>
          </a:xfrm>
          <a:prstGeom prst="rect">
            <a:avLst/>
          </a:prstGeom>
          <a:noFill/>
          <a:ln>
            <a:noFill/>
          </a:ln>
        </p:spPr>
      </p:pic>
      <p:pic>
        <p:nvPicPr>
          <p:cNvPr id="154" name="Google Shape;154;p23"/>
          <p:cNvPicPr preferRelativeResize="0"/>
          <p:nvPr/>
        </p:nvPicPr>
        <p:blipFill>
          <a:blip r:embed="rId4">
            <a:alphaModFix/>
          </a:blip>
          <a:stretch>
            <a:fillRect/>
          </a:stretch>
        </p:blipFill>
        <p:spPr>
          <a:xfrm>
            <a:off x="4854025" y="1257350"/>
            <a:ext cx="3408434" cy="371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nvSpPr>
        <p:spPr>
          <a:xfrm>
            <a:off x="3142475" y="9766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100">
              <a:latin typeface="Lato"/>
              <a:ea typeface="Lato"/>
              <a:cs typeface="Lato"/>
              <a:sym typeface="Lato"/>
            </a:endParaRPr>
          </a:p>
        </p:txBody>
      </p:sp>
      <p:sp>
        <p:nvSpPr>
          <p:cNvPr id="160" name="Google Shape;160;p24"/>
          <p:cNvSpPr txBox="1"/>
          <p:nvPr/>
        </p:nvSpPr>
        <p:spPr>
          <a:xfrm>
            <a:off x="684175" y="976600"/>
            <a:ext cx="7883100" cy="349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Lato"/>
                <a:ea typeface="Lato"/>
                <a:cs typeface="Lato"/>
                <a:sym typeface="Lato"/>
              </a:rPr>
              <a:t>                                      </a:t>
            </a:r>
            <a:r>
              <a:rPr b="1" lang="en" sz="2900">
                <a:latin typeface="Montserrat"/>
                <a:ea typeface="Montserrat"/>
                <a:cs typeface="Montserrat"/>
                <a:sym typeface="Montserrat"/>
              </a:rPr>
              <a:t>T</a:t>
            </a:r>
            <a:r>
              <a:rPr b="1" lang="en" sz="2200">
                <a:latin typeface="Montserrat"/>
                <a:ea typeface="Montserrat"/>
                <a:cs typeface="Montserrat"/>
                <a:sym typeface="Montserrat"/>
              </a:rPr>
              <a:t>ime Complexity: </a:t>
            </a:r>
            <a:endParaRPr b="1" sz="2200">
              <a:latin typeface="Montserrat"/>
              <a:ea typeface="Montserrat"/>
              <a:cs typeface="Montserrat"/>
              <a:sym typeface="Montserrat"/>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2100">
                <a:latin typeface="Lato"/>
                <a:ea typeface="Lato"/>
                <a:cs typeface="Lato"/>
                <a:sym typeface="Lato"/>
              </a:rPr>
              <a:t>This method involves two nested-for loops in which we iterate from 1 to n. Thus the time complexity for this algorithm is O(n</a:t>
            </a:r>
            <a:r>
              <a:rPr baseline="30000" lang="en" sz="2100">
                <a:latin typeface="Lato"/>
                <a:ea typeface="Lato"/>
                <a:cs typeface="Lato"/>
                <a:sym typeface="Lato"/>
              </a:rPr>
              <a:t> 2 </a:t>
            </a:r>
            <a:r>
              <a:rPr lang="en" sz="2100">
                <a:latin typeface="Lato"/>
                <a:ea typeface="Lato"/>
                <a:cs typeface="Lato"/>
                <a:sym typeface="Lato"/>
              </a:rPr>
              <a:t>). </a:t>
            </a:r>
            <a:endParaRPr sz="2100">
              <a:latin typeface="Lato"/>
              <a:ea typeface="Lato"/>
              <a:cs typeface="Lato"/>
              <a:sym typeface="Lato"/>
            </a:endParaRPr>
          </a:p>
          <a:p>
            <a:pPr indent="0" lvl="0" marL="0" rtl="0" algn="l">
              <a:spcBef>
                <a:spcPts val="0"/>
              </a:spcBef>
              <a:spcAft>
                <a:spcPts val="0"/>
              </a:spcAft>
              <a:buNone/>
            </a:pPr>
            <a:r>
              <a:rPr lang="en" sz="2500">
                <a:latin typeface="Lato"/>
                <a:ea typeface="Lato"/>
                <a:cs typeface="Lato"/>
                <a:sym typeface="Lato"/>
              </a:rPr>
              <a:t>                                                  </a:t>
            </a:r>
            <a:endParaRPr sz="2500">
              <a:latin typeface="Lato"/>
              <a:ea typeface="Lato"/>
              <a:cs typeface="Lato"/>
              <a:sym typeface="Lato"/>
            </a:endParaRPr>
          </a:p>
          <a:p>
            <a:pPr indent="0" lvl="0" marL="0" rtl="0" algn="l">
              <a:spcBef>
                <a:spcPts val="0"/>
              </a:spcBef>
              <a:spcAft>
                <a:spcPts val="0"/>
              </a:spcAft>
              <a:buNone/>
            </a:pPr>
            <a:r>
              <a:rPr lang="en" sz="2200">
                <a:latin typeface="Lato"/>
                <a:ea typeface="Lato"/>
                <a:cs typeface="Lato"/>
                <a:sym typeface="Lato"/>
              </a:rPr>
              <a:t>                                                  </a:t>
            </a:r>
            <a:r>
              <a:rPr b="1" lang="en" sz="2200">
                <a:latin typeface="Montserrat"/>
                <a:ea typeface="Montserrat"/>
                <a:cs typeface="Montserrat"/>
                <a:sym typeface="Montserrat"/>
              </a:rPr>
              <a:t>Space Complexity: </a:t>
            </a:r>
            <a:endParaRPr b="1" sz="2200">
              <a:latin typeface="Montserrat"/>
              <a:ea typeface="Montserrat"/>
              <a:cs typeface="Montserrat"/>
              <a:sym typeface="Montserrat"/>
            </a:endParaRPr>
          </a:p>
          <a:p>
            <a:pPr indent="0" lvl="0" marL="0" rtl="0" algn="l">
              <a:spcBef>
                <a:spcPts val="0"/>
              </a:spcBef>
              <a:spcAft>
                <a:spcPts val="0"/>
              </a:spcAft>
              <a:buNone/>
            </a:pPr>
            <a:r>
              <a:t/>
            </a:r>
            <a:endParaRPr b="1" sz="2200">
              <a:latin typeface="Montserrat"/>
              <a:ea typeface="Montserrat"/>
              <a:cs typeface="Montserrat"/>
              <a:sym typeface="Montserrat"/>
            </a:endParaRPr>
          </a:p>
          <a:p>
            <a:pPr indent="0" lvl="0" marL="0" rtl="0" algn="l">
              <a:spcBef>
                <a:spcPts val="0"/>
              </a:spcBef>
              <a:spcAft>
                <a:spcPts val="0"/>
              </a:spcAft>
              <a:buNone/>
            </a:pPr>
            <a:r>
              <a:rPr lang="en" sz="2100">
                <a:latin typeface="Lato"/>
                <a:ea typeface="Lato"/>
                <a:cs typeface="Lato"/>
                <a:sym typeface="Lato"/>
              </a:rPr>
              <a:t>There are two arrays of length n which are given to us. We then declare a 2-D array of size NxN. Thus the overall space complexity return dp[n][n];for the algorithm would be O(n) + O(n</a:t>
            </a:r>
            <a:r>
              <a:rPr baseline="30000" lang="en" sz="2100">
                <a:latin typeface="Lato"/>
                <a:ea typeface="Lato"/>
                <a:cs typeface="Lato"/>
                <a:sym typeface="Lato"/>
              </a:rPr>
              <a:t>2 </a:t>
            </a:r>
            <a:r>
              <a:rPr lang="en" sz="2100">
                <a:latin typeface="Lato"/>
                <a:ea typeface="Lato"/>
                <a:cs typeface="Lato"/>
                <a:sym typeface="Lato"/>
              </a:rPr>
              <a:t>) ≈ O(n</a:t>
            </a:r>
            <a:r>
              <a:rPr baseline="30000" lang="en" sz="2100">
                <a:latin typeface="Lato"/>
                <a:ea typeface="Lato"/>
                <a:cs typeface="Lato"/>
                <a:sym typeface="Lato"/>
              </a:rPr>
              <a:t>2 </a:t>
            </a:r>
            <a:r>
              <a:rPr lang="en" sz="2100">
                <a:latin typeface="Lato"/>
                <a:ea typeface="Lato"/>
                <a:cs typeface="Lato"/>
                <a:sym typeface="Lato"/>
              </a:rPr>
              <a:t>) . </a:t>
            </a:r>
            <a:endParaRPr sz="21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724200" y="6874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lang="en" sz="2150">
                <a:solidFill>
                  <a:srgbClr val="000000"/>
                </a:solidFill>
                <a:highlight>
                  <a:srgbClr val="FFFFFF"/>
                </a:highlight>
                <a:latin typeface="Montserrat"/>
                <a:ea typeface="Montserrat"/>
                <a:cs typeface="Montserrat"/>
                <a:sym typeface="Montserrat"/>
              </a:rPr>
              <a:t>CONCLUSION</a:t>
            </a:r>
            <a:endParaRPr sz="2150">
              <a:solidFill>
                <a:srgbClr val="000000"/>
              </a:solidFill>
              <a:highlight>
                <a:srgbClr val="FFFFFF"/>
              </a:highlight>
              <a:latin typeface="Montserrat"/>
              <a:ea typeface="Montserrat"/>
              <a:cs typeface="Montserrat"/>
              <a:sym typeface="Montserrat"/>
            </a:endParaRPr>
          </a:p>
          <a:p>
            <a:pPr indent="0" lvl="0" marL="0" rtl="0" algn="l">
              <a:spcBef>
                <a:spcPts val="1200"/>
              </a:spcBef>
              <a:spcAft>
                <a:spcPts val="0"/>
              </a:spcAft>
              <a:buSzPts val="990"/>
              <a:buNone/>
            </a:pPr>
            <a:r>
              <a:t/>
            </a:r>
            <a:endParaRPr sz="2340"/>
          </a:p>
        </p:txBody>
      </p:sp>
      <p:sp>
        <p:nvSpPr>
          <p:cNvPr id="166" name="Google Shape;166;p25"/>
          <p:cNvSpPr txBox="1"/>
          <p:nvPr>
            <p:ph idx="1" type="body"/>
          </p:nvPr>
        </p:nvSpPr>
        <p:spPr>
          <a:xfrm>
            <a:off x="604325" y="1316700"/>
            <a:ext cx="7812000" cy="38268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770"/>
              <a:buNone/>
            </a:pPr>
            <a:r>
              <a:rPr lang="en" sz="1320">
                <a:solidFill>
                  <a:srgbClr val="000000"/>
                </a:solidFill>
                <a:highlight>
                  <a:srgbClr val="FFFFFF"/>
                </a:highlight>
                <a:latin typeface="Lora Regular"/>
                <a:ea typeface="Lora Regular"/>
                <a:cs typeface="Lora Regular"/>
                <a:sym typeface="Lora Regular"/>
              </a:rPr>
              <a:t>In this report we have shown overall 3 algorithms to solve the Stock cutting problem. </a:t>
            </a:r>
            <a:endParaRPr sz="1320">
              <a:solidFill>
                <a:srgbClr val="000000"/>
              </a:solidFill>
              <a:highlight>
                <a:srgbClr val="FFFFFF"/>
              </a:highlight>
              <a:latin typeface="Lora Regular"/>
              <a:ea typeface="Lora Regular"/>
              <a:cs typeface="Lora Regular"/>
              <a:sym typeface="Lora Regular"/>
            </a:endParaRPr>
          </a:p>
          <a:p>
            <a:pPr indent="0" lvl="0" marL="0" rtl="0" algn="l">
              <a:lnSpc>
                <a:spcPct val="105000"/>
              </a:lnSpc>
              <a:spcBef>
                <a:spcPts val="1200"/>
              </a:spcBef>
              <a:spcAft>
                <a:spcPts val="0"/>
              </a:spcAft>
              <a:buSzPts val="770"/>
              <a:buNone/>
            </a:pPr>
            <a:r>
              <a:rPr lang="en" sz="1320">
                <a:solidFill>
                  <a:srgbClr val="000000"/>
                </a:solidFill>
                <a:highlight>
                  <a:srgbClr val="FFFFFF"/>
                </a:highlight>
                <a:latin typeface="Lora Regular"/>
                <a:ea typeface="Lora Regular"/>
                <a:cs typeface="Lora Regular"/>
                <a:sym typeface="Lora Regular"/>
              </a:rPr>
              <a:t>First, we used the simple recursive algorithm to solve the problem. This algorithm, though fairly easy to understand and code, it’s time complexity was exponential which was way too much.</a:t>
            </a:r>
            <a:endParaRPr sz="1320">
              <a:solidFill>
                <a:srgbClr val="000000"/>
              </a:solidFill>
              <a:highlight>
                <a:srgbClr val="FFFFFF"/>
              </a:highlight>
              <a:latin typeface="Lora Regular"/>
              <a:ea typeface="Lora Regular"/>
              <a:cs typeface="Lora Regular"/>
              <a:sym typeface="Lora Regular"/>
            </a:endParaRPr>
          </a:p>
          <a:p>
            <a:pPr indent="0" lvl="0" marL="0" rtl="0" algn="l">
              <a:lnSpc>
                <a:spcPct val="105000"/>
              </a:lnSpc>
              <a:spcBef>
                <a:spcPts val="1200"/>
              </a:spcBef>
              <a:spcAft>
                <a:spcPts val="0"/>
              </a:spcAft>
              <a:buSzPts val="770"/>
              <a:buNone/>
            </a:pPr>
            <a:r>
              <a:rPr lang="en" sz="1320">
                <a:solidFill>
                  <a:srgbClr val="000000"/>
                </a:solidFill>
                <a:highlight>
                  <a:srgbClr val="FFFFFF"/>
                </a:highlight>
                <a:latin typeface="Lora Regular"/>
                <a:ea typeface="Lora Regular"/>
                <a:cs typeface="Lora Regular"/>
                <a:sym typeface="Lora Regular"/>
              </a:rPr>
              <a:t> Second, we used the memoization technique which was merely an extension of the recursive algorithm. In this method all the redundant calculations are avoided. Thus the time complexity reduces drastically to O(n</a:t>
            </a:r>
            <a:r>
              <a:rPr baseline="30000" lang="en" sz="1320">
                <a:solidFill>
                  <a:srgbClr val="000000"/>
                </a:solidFill>
                <a:highlight>
                  <a:srgbClr val="FFFFFF"/>
                </a:highlight>
                <a:latin typeface="Lora Regular"/>
                <a:ea typeface="Lora Regular"/>
                <a:cs typeface="Lora Regular"/>
                <a:sym typeface="Lora Regular"/>
              </a:rPr>
              <a:t>2 </a:t>
            </a:r>
            <a:r>
              <a:rPr lang="en" sz="1320">
                <a:solidFill>
                  <a:srgbClr val="000000"/>
                </a:solidFill>
                <a:highlight>
                  <a:srgbClr val="FFFFFF"/>
                </a:highlight>
                <a:latin typeface="Lora Regular"/>
                <a:ea typeface="Lora Regular"/>
                <a:cs typeface="Lora Regular"/>
                <a:sym typeface="Lora Regular"/>
              </a:rPr>
              <a:t>). Extra auxiliary space required increases from O(n) to O(n</a:t>
            </a:r>
            <a:r>
              <a:rPr baseline="30000" lang="en" sz="1320">
                <a:solidFill>
                  <a:srgbClr val="000000"/>
                </a:solidFill>
                <a:highlight>
                  <a:srgbClr val="FFFFFF"/>
                </a:highlight>
                <a:latin typeface="Lora Regular"/>
                <a:ea typeface="Lora Regular"/>
                <a:cs typeface="Lora Regular"/>
                <a:sym typeface="Lora Regular"/>
              </a:rPr>
              <a:t>2</a:t>
            </a:r>
            <a:r>
              <a:rPr lang="en" sz="1320">
                <a:solidFill>
                  <a:srgbClr val="000000"/>
                </a:solidFill>
                <a:highlight>
                  <a:srgbClr val="FFFFFF"/>
                </a:highlight>
                <a:latin typeface="Lora Regular"/>
                <a:ea typeface="Lora Regular"/>
                <a:cs typeface="Lora Regular"/>
                <a:sym typeface="Lora Regular"/>
              </a:rPr>
              <a:t> ). </a:t>
            </a:r>
            <a:endParaRPr sz="1320">
              <a:solidFill>
                <a:srgbClr val="000000"/>
              </a:solidFill>
              <a:highlight>
                <a:srgbClr val="FFFFFF"/>
              </a:highlight>
              <a:latin typeface="Lora Regular"/>
              <a:ea typeface="Lora Regular"/>
              <a:cs typeface="Lora Regular"/>
              <a:sym typeface="Lora Regular"/>
            </a:endParaRPr>
          </a:p>
          <a:p>
            <a:pPr indent="0" lvl="0" marL="0" rtl="0" algn="l">
              <a:lnSpc>
                <a:spcPct val="105000"/>
              </a:lnSpc>
              <a:spcBef>
                <a:spcPts val="1200"/>
              </a:spcBef>
              <a:spcAft>
                <a:spcPts val="0"/>
              </a:spcAft>
              <a:buSzPts val="770"/>
              <a:buNone/>
            </a:pPr>
            <a:r>
              <a:rPr lang="en" sz="1320">
                <a:solidFill>
                  <a:srgbClr val="000000"/>
                </a:solidFill>
                <a:highlight>
                  <a:srgbClr val="FFFFFF"/>
                </a:highlight>
                <a:latin typeface="Lora Regular"/>
                <a:ea typeface="Lora Regular"/>
                <a:cs typeface="Lora Regular"/>
                <a:sym typeface="Lora Regular"/>
              </a:rPr>
              <a:t>Third, we used dynamic programming. In this method, no recursion is involved. Only two nested for loops and a 2-D matrix are used. Thus the time complexity involved is O(n</a:t>
            </a:r>
            <a:r>
              <a:rPr baseline="30000" lang="en" sz="1320">
                <a:solidFill>
                  <a:srgbClr val="000000"/>
                </a:solidFill>
                <a:highlight>
                  <a:srgbClr val="FFFFFF"/>
                </a:highlight>
                <a:latin typeface="Lora Regular"/>
                <a:ea typeface="Lora Regular"/>
                <a:cs typeface="Lora Regular"/>
                <a:sym typeface="Lora Regular"/>
              </a:rPr>
              <a:t>2</a:t>
            </a:r>
            <a:r>
              <a:rPr lang="en" sz="1320">
                <a:solidFill>
                  <a:srgbClr val="000000"/>
                </a:solidFill>
                <a:highlight>
                  <a:srgbClr val="FFFFFF"/>
                </a:highlight>
                <a:latin typeface="Lora Regular"/>
                <a:ea typeface="Lora Regular"/>
                <a:cs typeface="Lora Regular"/>
                <a:sym typeface="Lora Regular"/>
              </a:rPr>
              <a:t> ). Extra auxiliary space required is O(n</a:t>
            </a:r>
            <a:r>
              <a:rPr baseline="30000" lang="en" sz="1320">
                <a:solidFill>
                  <a:srgbClr val="000000"/>
                </a:solidFill>
                <a:highlight>
                  <a:srgbClr val="FFFFFF"/>
                </a:highlight>
                <a:latin typeface="Lora Regular"/>
                <a:ea typeface="Lora Regular"/>
                <a:cs typeface="Lora Regular"/>
                <a:sym typeface="Lora Regular"/>
              </a:rPr>
              <a:t>2</a:t>
            </a:r>
            <a:r>
              <a:rPr lang="en" sz="1320">
                <a:solidFill>
                  <a:srgbClr val="000000"/>
                </a:solidFill>
                <a:highlight>
                  <a:srgbClr val="FFFFFF"/>
                </a:highlight>
                <a:latin typeface="Lora Regular"/>
                <a:ea typeface="Lora Regular"/>
                <a:cs typeface="Lora Regular"/>
                <a:sym typeface="Lora Regular"/>
              </a:rPr>
              <a:t> ). No extra stack memory is required, which was the case in the memoization technique. </a:t>
            </a:r>
            <a:endParaRPr sz="1320">
              <a:solidFill>
                <a:srgbClr val="000000"/>
              </a:solidFill>
              <a:highlight>
                <a:srgbClr val="FFFFFF"/>
              </a:highlight>
              <a:latin typeface="Lora Regular"/>
              <a:ea typeface="Lora Regular"/>
              <a:cs typeface="Lora Regular"/>
              <a:sym typeface="Lora Regular"/>
            </a:endParaRPr>
          </a:p>
          <a:p>
            <a:pPr indent="0" lvl="0" marL="0" rtl="0" algn="l">
              <a:lnSpc>
                <a:spcPct val="105000"/>
              </a:lnSpc>
              <a:spcBef>
                <a:spcPts val="1200"/>
              </a:spcBef>
              <a:spcAft>
                <a:spcPts val="0"/>
              </a:spcAft>
              <a:buSzPts val="770"/>
              <a:buNone/>
            </a:pPr>
            <a:r>
              <a:rPr lang="en" sz="1320">
                <a:solidFill>
                  <a:srgbClr val="000000"/>
                </a:solidFill>
                <a:highlight>
                  <a:srgbClr val="FFFFFF"/>
                </a:highlight>
                <a:latin typeface="Lora Regular"/>
                <a:ea typeface="Lora Regular"/>
                <a:cs typeface="Lora Regular"/>
                <a:sym typeface="Lora Regular"/>
              </a:rPr>
              <a:t>Thus, we conclude that the algorithm involving dynamic programming is the best for solving the stock cutting problem as its time complexity is way better than that of the recursive method and its space complexity is slightly better than that of the memoization technique. </a:t>
            </a:r>
            <a:endParaRPr sz="1320">
              <a:solidFill>
                <a:srgbClr val="000000"/>
              </a:solidFill>
              <a:highlight>
                <a:srgbClr val="FFFFFF"/>
              </a:highlight>
              <a:latin typeface="Lora Regular"/>
              <a:ea typeface="Lora Regular"/>
              <a:cs typeface="Lora Regular"/>
              <a:sym typeface="Lora Regular"/>
            </a:endParaRPr>
          </a:p>
          <a:p>
            <a:pPr indent="0" lvl="0" marL="0" rtl="0" algn="l">
              <a:lnSpc>
                <a:spcPct val="105000"/>
              </a:lnSpc>
              <a:spcBef>
                <a:spcPts val="1200"/>
              </a:spcBef>
              <a:spcAft>
                <a:spcPts val="1200"/>
              </a:spcAft>
              <a:buSzPts val="770"/>
              <a:buNone/>
            </a:pPr>
            <a:r>
              <a:t/>
            </a:r>
            <a:endParaRPr sz="10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b="1" lang="en" sz="1682"/>
              <a:t>Problem Statement</a:t>
            </a:r>
            <a:endParaRPr b="1" sz="1682"/>
          </a:p>
          <a:p>
            <a:pPr indent="0" lvl="0" marL="0" rtl="0" algn="l">
              <a:lnSpc>
                <a:spcPct val="80000"/>
              </a:lnSpc>
              <a:spcBef>
                <a:spcPts val="0"/>
              </a:spcBef>
              <a:spcAft>
                <a:spcPts val="0"/>
              </a:spcAft>
              <a:buSzPts val="523"/>
              <a:buNone/>
            </a:pPr>
            <a:r>
              <a:t/>
            </a:r>
            <a:endParaRPr b="1" sz="1235">
              <a:solidFill>
                <a:srgbClr val="1A1A1A"/>
              </a:solidFill>
              <a:latin typeface="Raleway"/>
              <a:ea typeface="Raleway"/>
              <a:cs typeface="Raleway"/>
              <a:sym typeface="Raleway"/>
            </a:endParaRPr>
          </a:p>
        </p:txBody>
      </p:sp>
      <p:sp>
        <p:nvSpPr>
          <p:cNvPr id="92" name="Google Shape;92;p14"/>
          <p:cNvSpPr txBox="1"/>
          <p:nvPr/>
        </p:nvSpPr>
        <p:spPr>
          <a:xfrm>
            <a:off x="729450" y="2078875"/>
            <a:ext cx="6912000" cy="2261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sz="2100">
                <a:solidFill>
                  <a:srgbClr val="24292E"/>
                </a:solidFill>
                <a:latin typeface="Lora"/>
                <a:ea typeface="Lora"/>
                <a:cs typeface="Lora"/>
                <a:sym typeface="Lora"/>
              </a:rPr>
              <a:t>The problem statement for the stock cutting problem is that given a stock of length n inches and an array of prices that contains prices of all pieces of size smaller than n. We have to determine the maximum value obtainable by cutting up the stock and selling the pieces. </a:t>
            </a:r>
            <a:endParaRPr sz="2100">
              <a:solidFill>
                <a:srgbClr val="24292E"/>
              </a:solidFill>
              <a:latin typeface="Lora"/>
              <a:ea typeface="Lora"/>
              <a:cs typeface="Lora"/>
              <a:sym typeface="Lora"/>
            </a:endParaRPr>
          </a:p>
          <a:p>
            <a:pPr indent="0" lvl="0" marL="0" rtl="0" algn="l">
              <a:lnSpc>
                <a:spcPct val="115000"/>
              </a:lnSpc>
              <a:spcBef>
                <a:spcPts val="1200"/>
              </a:spcBef>
              <a:spcAft>
                <a:spcPts val="0"/>
              </a:spcAft>
              <a:buNone/>
            </a:pPr>
            <a:r>
              <a:t/>
            </a:r>
            <a:endParaRPr sz="700"/>
          </a:p>
          <a:p>
            <a:pPr indent="0" lvl="0" marL="0" rtl="0" algn="l">
              <a:lnSpc>
                <a:spcPct val="115000"/>
              </a:lnSpc>
              <a:spcBef>
                <a:spcPts val="0"/>
              </a:spcBef>
              <a:spcAft>
                <a:spcPts val="0"/>
              </a:spcAft>
              <a:buNone/>
            </a:pPr>
            <a:r>
              <a:t/>
            </a:r>
            <a:endParaRPr sz="900">
              <a:latin typeface="Lato"/>
              <a:ea typeface="Lato"/>
              <a:cs typeface="Lato"/>
              <a:sym typeface="Lato"/>
            </a:endParaRPr>
          </a:p>
          <a:p>
            <a:pPr indent="0" lvl="0" marL="0" rtl="0" algn="l">
              <a:lnSpc>
                <a:spcPct val="115000"/>
              </a:lnSpc>
              <a:spcBef>
                <a:spcPts val="1200"/>
              </a:spcBef>
              <a:spcAft>
                <a:spcPts val="1200"/>
              </a:spcAft>
              <a:buNone/>
            </a:pPr>
            <a:r>
              <a:t/>
            </a:r>
            <a:endParaRPr sz="11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5"/>
          <p:cNvPicPr preferRelativeResize="0"/>
          <p:nvPr/>
        </p:nvPicPr>
        <p:blipFill>
          <a:blip r:embed="rId3">
            <a:alphaModFix/>
          </a:blip>
          <a:stretch>
            <a:fillRect/>
          </a:stretch>
        </p:blipFill>
        <p:spPr>
          <a:xfrm>
            <a:off x="259825" y="1656261"/>
            <a:ext cx="4158450" cy="1122526"/>
          </a:xfrm>
          <a:prstGeom prst="rect">
            <a:avLst/>
          </a:prstGeom>
          <a:noFill/>
          <a:ln>
            <a:noFill/>
          </a:ln>
        </p:spPr>
      </p:pic>
      <p:pic>
        <p:nvPicPr>
          <p:cNvPr id="98" name="Google Shape;98;p15"/>
          <p:cNvPicPr preferRelativeResize="0"/>
          <p:nvPr/>
        </p:nvPicPr>
        <p:blipFill>
          <a:blip r:embed="rId4">
            <a:alphaModFix/>
          </a:blip>
          <a:stretch>
            <a:fillRect/>
          </a:stretch>
        </p:blipFill>
        <p:spPr>
          <a:xfrm>
            <a:off x="4572000" y="497238"/>
            <a:ext cx="4158450" cy="3198800"/>
          </a:xfrm>
          <a:prstGeom prst="rect">
            <a:avLst/>
          </a:prstGeom>
          <a:noFill/>
          <a:ln>
            <a:noFill/>
          </a:ln>
        </p:spPr>
      </p:pic>
      <p:sp>
        <p:nvSpPr>
          <p:cNvPr id="99" name="Google Shape;99;p15"/>
          <p:cNvSpPr txBox="1"/>
          <p:nvPr/>
        </p:nvSpPr>
        <p:spPr>
          <a:xfrm>
            <a:off x="510325" y="3934825"/>
            <a:ext cx="7829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The answer is 12 (selling the sub-stocks of length 2+3 gives a 5+7=12 profit or of length 1+2+2 gives a 2+5+5=12 profit ). </a:t>
            </a:r>
            <a:endParaRPr sz="20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3142475" y="9766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latin typeface="Lato"/>
                <a:ea typeface="Lato"/>
                <a:cs typeface="Lato"/>
                <a:sym typeface="Lato"/>
              </a:rPr>
              <a:t>Algorithm-01</a:t>
            </a:r>
            <a:endParaRPr b="1" sz="3100">
              <a:latin typeface="Lato"/>
              <a:ea typeface="Lato"/>
              <a:cs typeface="Lato"/>
              <a:sym typeface="Lato"/>
            </a:endParaRPr>
          </a:p>
        </p:txBody>
      </p:sp>
      <p:sp>
        <p:nvSpPr>
          <p:cNvPr id="105" name="Google Shape;105;p16"/>
          <p:cNvSpPr txBox="1"/>
          <p:nvPr/>
        </p:nvSpPr>
        <p:spPr>
          <a:xfrm>
            <a:off x="630450" y="1933850"/>
            <a:ext cx="78831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Lato"/>
                <a:ea typeface="Lato"/>
                <a:cs typeface="Lato"/>
                <a:sym typeface="Lato"/>
              </a:rPr>
              <a:t>Naive Algorithm - </a:t>
            </a:r>
            <a:r>
              <a:rPr lang="en" sz="2900">
                <a:latin typeface="Lato"/>
                <a:ea typeface="Lato"/>
                <a:cs typeface="Lato"/>
                <a:sym typeface="Lato"/>
              </a:rPr>
              <a:t>A naive solution for this problem would be to generate all the configurations, of all the different pieces, to find the highest priced configuration.</a:t>
            </a:r>
            <a:endParaRPr sz="29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nvSpPr>
        <p:spPr>
          <a:xfrm>
            <a:off x="3142475" y="9766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100">
              <a:latin typeface="Lato"/>
              <a:ea typeface="Lato"/>
              <a:cs typeface="Lato"/>
              <a:sym typeface="Lato"/>
            </a:endParaRPr>
          </a:p>
        </p:txBody>
      </p:sp>
      <p:sp>
        <p:nvSpPr>
          <p:cNvPr id="111" name="Google Shape;111;p17"/>
          <p:cNvSpPr txBox="1"/>
          <p:nvPr/>
        </p:nvSpPr>
        <p:spPr>
          <a:xfrm>
            <a:off x="2900025" y="470025"/>
            <a:ext cx="7883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Montserrat"/>
                <a:ea typeface="Montserrat"/>
                <a:cs typeface="Montserrat"/>
                <a:sym typeface="Montserrat"/>
              </a:rPr>
              <a:t>PSEUDO CODE</a:t>
            </a:r>
            <a:endParaRPr b="1" sz="2900">
              <a:latin typeface="Montserrat"/>
              <a:ea typeface="Montserrat"/>
              <a:cs typeface="Montserrat"/>
              <a:sym typeface="Montserrat"/>
            </a:endParaRPr>
          </a:p>
        </p:txBody>
      </p:sp>
      <p:pic>
        <p:nvPicPr>
          <p:cNvPr id="112" name="Google Shape;112;p17"/>
          <p:cNvPicPr preferRelativeResize="0"/>
          <p:nvPr/>
        </p:nvPicPr>
        <p:blipFill>
          <a:blip r:embed="rId3">
            <a:alphaModFix/>
          </a:blip>
          <a:stretch>
            <a:fillRect/>
          </a:stretch>
        </p:blipFill>
        <p:spPr>
          <a:xfrm>
            <a:off x="2717450" y="1181000"/>
            <a:ext cx="3607850" cy="382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nvSpPr>
        <p:spPr>
          <a:xfrm>
            <a:off x="3142475" y="9766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100">
              <a:latin typeface="Lato"/>
              <a:ea typeface="Lato"/>
              <a:cs typeface="Lato"/>
              <a:sym typeface="Lato"/>
            </a:endParaRPr>
          </a:p>
        </p:txBody>
      </p:sp>
      <p:sp>
        <p:nvSpPr>
          <p:cNvPr id="118" name="Google Shape;118;p18"/>
          <p:cNvSpPr txBox="1"/>
          <p:nvPr/>
        </p:nvSpPr>
        <p:spPr>
          <a:xfrm>
            <a:off x="630450" y="685575"/>
            <a:ext cx="7883100" cy="43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Lato"/>
                <a:ea typeface="Lato"/>
                <a:cs typeface="Lato"/>
                <a:sym typeface="Lato"/>
              </a:rPr>
              <a:t>                                      </a:t>
            </a:r>
            <a:r>
              <a:rPr b="1" lang="en" sz="2900">
                <a:latin typeface="Montserrat"/>
                <a:ea typeface="Montserrat"/>
                <a:cs typeface="Montserrat"/>
                <a:sym typeface="Montserrat"/>
              </a:rPr>
              <a:t>T</a:t>
            </a:r>
            <a:r>
              <a:rPr b="1" lang="en" sz="2200">
                <a:latin typeface="Montserrat"/>
                <a:ea typeface="Montserrat"/>
                <a:cs typeface="Montserrat"/>
                <a:sym typeface="Montserrat"/>
              </a:rPr>
              <a:t>ime Complexity: </a:t>
            </a:r>
            <a:endParaRPr b="1" sz="2200">
              <a:latin typeface="Montserrat"/>
              <a:ea typeface="Montserrat"/>
              <a:cs typeface="Montserrat"/>
              <a:sym typeface="Montserrat"/>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2200">
                <a:latin typeface="Lato"/>
                <a:ea typeface="Lato"/>
                <a:cs typeface="Lato"/>
                <a:sym typeface="Lato"/>
              </a:rPr>
              <a:t>This method involves generating all the subsets for a given set of elements. The total number of subsets possible for a given set of elements is given by 2</a:t>
            </a:r>
            <a:r>
              <a:rPr baseline="30000" lang="en" sz="2200">
                <a:latin typeface="Lato"/>
                <a:ea typeface="Lato"/>
                <a:cs typeface="Lato"/>
                <a:sym typeface="Lato"/>
              </a:rPr>
              <a:t>n</a:t>
            </a:r>
            <a:r>
              <a:rPr lang="en" sz="2200">
                <a:latin typeface="Lato"/>
                <a:ea typeface="Lato"/>
                <a:cs typeface="Lato"/>
                <a:sym typeface="Lato"/>
              </a:rPr>
              <a:t> (where n is the number of elements). Thus this solution is Exponential in terms of time complexity. </a:t>
            </a:r>
            <a:endParaRPr sz="2200">
              <a:latin typeface="Lato"/>
              <a:ea typeface="Lato"/>
              <a:cs typeface="Lato"/>
              <a:sym typeface="Lato"/>
            </a:endParaRPr>
          </a:p>
          <a:p>
            <a:pPr indent="0" lvl="0" marL="0" rtl="0" algn="l">
              <a:spcBef>
                <a:spcPts val="0"/>
              </a:spcBef>
              <a:spcAft>
                <a:spcPts val="0"/>
              </a:spcAft>
              <a:buNone/>
            </a:pPr>
            <a:r>
              <a:rPr lang="en" sz="2200">
                <a:latin typeface="Lato"/>
                <a:ea typeface="Lato"/>
                <a:cs typeface="Lato"/>
                <a:sym typeface="Lato"/>
              </a:rPr>
              <a:t>                                                  </a:t>
            </a:r>
            <a:endParaRPr sz="2200">
              <a:latin typeface="Lato"/>
              <a:ea typeface="Lato"/>
              <a:cs typeface="Lato"/>
              <a:sym typeface="Lato"/>
            </a:endParaRPr>
          </a:p>
          <a:p>
            <a:pPr indent="0" lvl="0" marL="0" rtl="0" algn="l">
              <a:spcBef>
                <a:spcPts val="0"/>
              </a:spcBef>
              <a:spcAft>
                <a:spcPts val="0"/>
              </a:spcAft>
              <a:buNone/>
            </a:pPr>
            <a:r>
              <a:rPr lang="en" sz="2200">
                <a:latin typeface="Lato"/>
                <a:ea typeface="Lato"/>
                <a:cs typeface="Lato"/>
                <a:sym typeface="Lato"/>
              </a:rPr>
              <a:t>                                                  </a:t>
            </a:r>
            <a:r>
              <a:rPr b="1" lang="en" sz="2200">
                <a:latin typeface="Montserrat"/>
                <a:ea typeface="Montserrat"/>
                <a:cs typeface="Montserrat"/>
                <a:sym typeface="Montserrat"/>
              </a:rPr>
              <a:t>Space Complexity: </a:t>
            </a:r>
            <a:endParaRPr b="1" sz="2200">
              <a:latin typeface="Montserrat"/>
              <a:ea typeface="Montserrat"/>
              <a:cs typeface="Montserrat"/>
              <a:sym typeface="Montserrat"/>
            </a:endParaRPr>
          </a:p>
          <a:p>
            <a:pPr indent="0" lvl="0" marL="0" rtl="0" algn="l">
              <a:spcBef>
                <a:spcPts val="0"/>
              </a:spcBef>
              <a:spcAft>
                <a:spcPts val="0"/>
              </a:spcAft>
              <a:buNone/>
            </a:pPr>
            <a:r>
              <a:t/>
            </a:r>
            <a:endParaRPr b="1" sz="1200">
              <a:latin typeface="Montserrat"/>
              <a:ea typeface="Montserrat"/>
              <a:cs typeface="Montserrat"/>
              <a:sym typeface="Montserrat"/>
            </a:endParaRPr>
          </a:p>
          <a:p>
            <a:pPr indent="0" lvl="0" marL="0" rtl="0" algn="l">
              <a:spcBef>
                <a:spcPts val="0"/>
              </a:spcBef>
              <a:spcAft>
                <a:spcPts val="0"/>
              </a:spcAft>
              <a:buNone/>
            </a:pPr>
            <a:r>
              <a:rPr lang="en" sz="2200">
                <a:latin typeface="Lato"/>
                <a:ea typeface="Lato"/>
                <a:cs typeface="Lato"/>
                <a:sym typeface="Lato"/>
              </a:rPr>
              <a:t>There are two arrays of length n which are given to us. The number of variables involved in the recursive function are constant. Thus the space complexity would be O(n).</a:t>
            </a:r>
            <a:endParaRPr sz="22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nvSpPr>
        <p:spPr>
          <a:xfrm>
            <a:off x="3142475" y="9766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latin typeface="Montserrat"/>
                <a:ea typeface="Montserrat"/>
                <a:cs typeface="Montserrat"/>
                <a:sym typeface="Montserrat"/>
              </a:rPr>
              <a:t>Algorithm-02</a:t>
            </a:r>
            <a:endParaRPr b="1" sz="3100">
              <a:latin typeface="Montserrat"/>
              <a:ea typeface="Montserrat"/>
              <a:cs typeface="Montserrat"/>
              <a:sym typeface="Montserrat"/>
            </a:endParaRPr>
          </a:p>
        </p:txBody>
      </p:sp>
      <p:sp>
        <p:nvSpPr>
          <p:cNvPr id="124" name="Google Shape;124;p19"/>
          <p:cNvSpPr txBox="1"/>
          <p:nvPr/>
        </p:nvSpPr>
        <p:spPr>
          <a:xfrm>
            <a:off x="630450" y="1853275"/>
            <a:ext cx="7883100" cy="284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Lato"/>
                <a:ea typeface="Lato"/>
                <a:cs typeface="Lato"/>
                <a:sym typeface="Lato"/>
              </a:rPr>
              <a:t>Using Memoization - </a:t>
            </a:r>
            <a:r>
              <a:rPr lang="en" sz="2400">
                <a:latin typeface="Lato"/>
                <a:ea typeface="Lato"/>
                <a:cs typeface="Lato"/>
                <a:sym typeface="Lato"/>
              </a:rPr>
              <a:t>This method uses Memoization Technique (an extension of recursive approach). </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0" lvl="0" marL="0" rtl="0" algn="l">
              <a:spcBef>
                <a:spcPts val="0"/>
              </a:spcBef>
              <a:spcAft>
                <a:spcPts val="0"/>
              </a:spcAft>
              <a:buNone/>
            </a:pPr>
            <a:r>
              <a:rPr lang="en" sz="2400">
                <a:latin typeface="Lato"/>
                <a:ea typeface="Lato"/>
                <a:cs typeface="Lato"/>
                <a:sym typeface="Lato"/>
              </a:rPr>
              <a:t>This method is basically an extension to the recursive approach so that we can overcome the problem of calculating redundant cases and thus increased complexity. </a:t>
            </a:r>
            <a:endParaRPr sz="24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nvSpPr>
        <p:spPr>
          <a:xfrm>
            <a:off x="3142475" y="9766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100">
              <a:latin typeface="Lato"/>
              <a:ea typeface="Lato"/>
              <a:cs typeface="Lato"/>
              <a:sym typeface="Lato"/>
            </a:endParaRPr>
          </a:p>
        </p:txBody>
      </p:sp>
      <p:sp>
        <p:nvSpPr>
          <p:cNvPr id="130" name="Google Shape;130;p20"/>
          <p:cNvSpPr txBox="1"/>
          <p:nvPr/>
        </p:nvSpPr>
        <p:spPr>
          <a:xfrm>
            <a:off x="2900025" y="470025"/>
            <a:ext cx="7883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Montserrat"/>
                <a:ea typeface="Montserrat"/>
                <a:cs typeface="Montserrat"/>
                <a:sym typeface="Montserrat"/>
              </a:rPr>
              <a:t>PSEUDO CODE</a:t>
            </a:r>
            <a:endParaRPr b="1" sz="2900">
              <a:latin typeface="Montserrat"/>
              <a:ea typeface="Montserrat"/>
              <a:cs typeface="Montserrat"/>
              <a:sym typeface="Montserrat"/>
            </a:endParaRPr>
          </a:p>
        </p:txBody>
      </p:sp>
      <p:pic>
        <p:nvPicPr>
          <p:cNvPr id="131" name="Google Shape;131;p20"/>
          <p:cNvPicPr preferRelativeResize="0"/>
          <p:nvPr/>
        </p:nvPicPr>
        <p:blipFill>
          <a:blip r:embed="rId3">
            <a:alphaModFix/>
          </a:blip>
          <a:stretch>
            <a:fillRect/>
          </a:stretch>
        </p:blipFill>
        <p:spPr>
          <a:xfrm>
            <a:off x="273250" y="1638398"/>
            <a:ext cx="4158115" cy="1576750"/>
          </a:xfrm>
          <a:prstGeom prst="rect">
            <a:avLst/>
          </a:prstGeom>
          <a:noFill/>
          <a:ln>
            <a:noFill/>
          </a:ln>
        </p:spPr>
      </p:pic>
      <p:pic>
        <p:nvPicPr>
          <p:cNvPr id="132" name="Google Shape;132;p20"/>
          <p:cNvPicPr preferRelativeResize="0"/>
          <p:nvPr/>
        </p:nvPicPr>
        <p:blipFill rotWithShape="1">
          <a:blip r:embed="rId4">
            <a:alphaModFix/>
          </a:blip>
          <a:srcRect b="67948" l="0" r="0" t="0"/>
          <a:stretch/>
        </p:blipFill>
        <p:spPr>
          <a:xfrm>
            <a:off x="273250" y="3215150"/>
            <a:ext cx="4158125" cy="1283195"/>
          </a:xfrm>
          <a:prstGeom prst="rect">
            <a:avLst/>
          </a:prstGeom>
          <a:noFill/>
          <a:ln>
            <a:noFill/>
          </a:ln>
        </p:spPr>
      </p:pic>
      <p:pic>
        <p:nvPicPr>
          <p:cNvPr id="133" name="Google Shape;133;p20"/>
          <p:cNvPicPr preferRelativeResize="0"/>
          <p:nvPr/>
        </p:nvPicPr>
        <p:blipFill rotWithShape="1">
          <a:blip r:embed="rId4">
            <a:alphaModFix/>
          </a:blip>
          <a:srcRect b="0" l="0" r="0" t="32500"/>
          <a:stretch/>
        </p:blipFill>
        <p:spPr>
          <a:xfrm>
            <a:off x="4680603" y="1705525"/>
            <a:ext cx="4070725" cy="2645625"/>
          </a:xfrm>
          <a:prstGeom prst="rect">
            <a:avLst/>
          </a:prstGeom>
          <a:noFill/>
          <a:ln>
            <a:noFill/>
          </a:ln>
        </p:spPr>
      </p:pic>
      <p:sp>
        <p:nvSpPr>
          <p:cNvPr id="134" name="Google Shape;134;p20"/>
          <p:cNvSpPr/>
          <p:nvPr/>
        </p:nvSpPr>
        <p:spPr>
          <a:xfrm>
            <a:off x="3518775" y="4109350"/>
            <a:ext cx="912600" cy="24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nvSpPr>
        <p:spPr>
          <a:xfrm>
            <a:off x="3142475" y="9766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100">
              <a:latin typeface="Lato"/>
              <a:ea typeface="Lato"/>
              <a:cs typeface="Lato"/>
              <a:sym typeface="Lato"/>
            </a:endParaRPr>
          </a:p>
        </p:txBody>
      </p:sp>
      <p:sp>
        <p:nvSpPr>
          <p:cNvPr id="140" name="Google Shape;140;p21"/>
          <p:cNvSpPr txBox="1"/>
          <p:nvPr/>
        </p:nvSpPr>
        <p:spPr>
          <a:xfrm>
            <a:off x="684175" y="976600"/>
            <a:ext cx="7883100" cy="377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Lato"/>
                <a:ea typeface="Lato"/>
                <a:cs typeface="Lato"/>
                <a:sym typeface="Lato"/>
              </a:rPr>
              <a:t>                                      </a:t>
            </a:r>
            <a:r>
              <a:rPr b="1" lang="en" sz="2900">
                <a:latin typeface="Montserrat"/>
                <a:ea typeface="Montserrat"/>
                <a:cs typeface="Montserrat"/>
                <a:sym typeface="Montserrat"/>
              </a:rPr>
              <a:t>T</a:t>
            </a:r>
            <a:r>
              <a:rPr b="1" lang="en" sz="2200">
                <a:latin typeface="Montserrat"/>
                <a:ea typeface="Montserrat"/>
                <a:cs typeface="Montserrat"/>
                <a:sym typeface="Montserrat"/>
              </a:rPr>
              <a:t>ime Complexity: </a:t>
            </a:r>
            <a:endParaRPr b="1" sz="2200">
              <a:latin typeface="Montserrat"/>
              <a:ea typeface="Montserrat"/>
              <a:cs typeface="Montserrat"/>
              <a:sym typeface="Montserrat"/>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In this method all the redundant calculations are avoided. Thus we are left with two nested recursive calls in which the value of n reduces by 1 in every function call, uptill 0 . Thus the time complexity for this algorithm is O(n</a:t>
            </a:r>
            <a:r>
              <a:rPr baseline="30000" lang="en" sz="1800">
                <a:latin typeface="Lato"/>
                <a:ea typeface="Lato"/>
                <a:cs typeface="Lato"/>
                <a:sym typeface="Lato"/>
              </a:rPr>
              <a:t> 2</a:t>
            </a:r>
            <a:r>
              <a:rPr lang="en" sz="1800">
                <a:latin typeface="Lato"/>
                <a:ea typeface="Lato"/>
                <a:cs typeface="Lato"/>
                <a:sym typeface="Lato"/>
              </a:rPr>
              <a:t> ). </a:t>
            </a:r>
            <a:endParaRPr sz="1800">
              <a:latin typeface="Lato"/>
              <a:ea typeface="Lato"/>
              <a:cs typeface="Lato"/>
              <a:sym typeface="Lato"/>
            </a:endParaRPr>
          </a:p>
          <a:p>
            <a:pPr indent="0" lvl="0" marL="0" rtl="0" algn="l">
              <a:spcBef>
                <a:spcPts val="0"/>
              </a:spcBef>
              <a:spcAft>
                <a:spcPts val="0"/>
              </a:spcAft>
              <a:buNone/>
            </a:pPr>
            <a:r>
              <a:rPr lang="en" sz="2200">
                <a:latin typeface="Lato"/>
                <a:ea typeface="Lato"/>
                <a:cs typeface="Lato"/>
                <a:sym typeface="Lato"/>
              </a:rPr>
              <a:t>                                                  </a:t>
            </a:r>
            <a:endParaRPr sz="2200">
              <a:latin typeface="Lato"/>
              <a:ea typeface="Lato"/>
              <a:cs typeface="Lato"/>
              <a:sym typeface="Lato"/>
            </a:endParaRPr>
          </a:p>
          <a:p>
            <a:pPr indent="0" lvl="0" marL="0" rtl="0" algn="l">
              <a:spcBef>
                <a:spcPts val="0"/>
              </a:spcBef>
              <a:spcAft>
                <a:spcPts val="0"/>
              </a:spcAft>
              <a:buNone/>
            </a:pPr>
            <a:r>
              <a:rPr lang="en" sz="2200">
                <a:latin typeface="Lato"/>
                <a:ea typeface="Lato"/>
                <a:cs typeface="Lato"/>
                <a:sym typeface="Lato"/>
              </a:rPr>
              <a:t>                                                  </a:t>
            </a:r>
            <a:r>
              <a:rPr b="1" lang="en" sz="2200">
                <a:latin typeface="Montserrat"/>
                <a:ea typeface="Montserrat"/>
                <a:cs typeface="Montserrat"/>
                <a:sym typeface="Montserrat"/>
              </a:rPr>
              <a:t>Space Complexity: </a:t>
            </a:r>
            <a:endParaRPr b="1" sz="2200">
              <a:latin typeface="Montserrat"/>
              <a:ea typeface="Montserrat"/>
              <a:cs typeface="Montserrat"/>
              <a:sym typeface="Montserrat"/>
            </a:endParaRPr>
          </a:p>
          <a:p>
            <a:pPr indent="0" lvl="0" marL="0" rtl="0" algn="l">
              <a:spcBef>
                <a:spcPts val="0"/>
              </a:spcBef>
              <a:spcAft>
                <a:spcPts val="0"/>
              </a:spcAft>
              <a:buNone/>
            </a:pPr>
            <a:r>
              <a:t/>
            </a:r>
            <a:endParaRPr b="1" sz="2200">
              <a:latin typeface="Montserrat"/>
              <a:ea typeface="Montserrat"/>
              <a:cs typeface="Montserrat"/>
              <a:sym typeface="Montserrat"/>
            </a:endParaRPr>
          </a:p>
          <a:p>
            <a:pPr indent="0" lvl="0" marL="0" rtl="0" algn="l">
              <a:spcBef>
                <a:spcPts val="0"/>
              </a:spcBef>
              <a:spcAft>
                <a:spcPts val="0"/>
              </a:spcAft>
              <a:buNone/>
            </a:pPr>
            <a:r>
              <a:rPr lang="en" sz="1800">
                <a:latin typeface="Lato"/>
                <a:ea typeface="Lato"/>
                <a:cs typeface="Lato"/>
                <a:sym typeface="Lato"/>
              </a:rPr>
              <a:t>There are two arrays of length n which are given to us. We then declare a 2-D array of size NxN. There is some stack memory used in the recursive functions in which the auxiliary space required is significantly lower than O(n </a:t>
            </a:r>
            <a:r>
              <a:rPr baseline="30000" lang="en" sz="1800">
                <a:latin typeface="Lato"/>
                <a:ea typeface="Lato"/>
                <a:cs typeface="Lato"/>
                <a:sym typeface="Lato"/>
              </a:rPr>
              <a:t>2</a:t>
            </a:r>
            <a:r>
              <a:rPr lang="en" sz="1800">
                <a:latin typeface="Lato"/>
                <a:ea typeface="Lato"/>
                <a:cs typeface="Lato"/>
                <a:sym typeface="Lato"/>
              </a:rPr>
              <a:t> ). Thus the overall space complexity for the algorithm would be O(n) + O(n</a:t>
            </a:r>
            <a:r>
              <a:rPr baseline="30000" lang="en" sz="1800">
                <a:latin typeface="Lato"/>
                <a:ea typeface="Lato"/>
                <a:cs typeface="Lato"/>
                <a:sym typeface="Lato"/>
              </a:rPr>
              <a:t>2</a:t>
            </a:r>
            <a:r>
              <a:rPr lang="en" sz="1800">
                <a:latin typeface="Lato"/>
                <a:ea typeface="Lato"/>
                <a:cs typeface="Lato"/>
                <a:sym typeface="Lato"/>
              </a:rPr>
              <a:t> ) ≈ O(n</a:t>
            </a:r>
            <a:r>
              <a:rPr baseline="30000" lang="en" sz="1800">
                <a:latin typeface="Lato"/>
                <a:ea typeface="Lato"/>
                <a:cs typeface="Lato"/>
                <a:sym typeface="Lato"/>
              </a:rPr>
              <a:t>2</a:t>
            </a:r>
            <a:r>
              <a:rPr lang="en" sz="1800">
                <a:latin typeface="Lato"/>
                <a:ea typeface="Lato"/>
                <a:cs typeface="Lato"/>
                <a:sym typeface="Lato"/>
              </a:rPr>
              <a:t> ). </a:t>
            </a:r>
            <a:endParaRPr sz="18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