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60" r:id="rId2"/>
    <p:sldMasterId id="2147483693" r:id="rId3"/>
  </p:sldMasterIdLst>
  <p:notesMasterIdLst>
    <p:notesMasterId r:id="rId42"/>
  </p:notesMasterIdLst>
  <p:handoutMasterIdLst>
    <p:handoutMasterId r:id="rId43"/>
  </p:handoutMasterIdLst>
  <p:sldIdLst>
    <p:sldId id="318" r:id="rId4"/>
    <p:sldId id="319" r:id="rId5"/>
    <p:sldId id="260" r:id="rId6"/>
    <p:sldId id="262" r:id="rId7"/>
    <p:sldId id="264" r:id="rId8"/>
    <p:sldId id="265" r:id="rId9"/>
    <p:sldId id="266" r:id="rId10"/>
    <p:sldId id="320" r:id="rId11"/>
    <p:sldId id="325" r:id="rId12"/>
    <p:sldId id="326" r:id="rId13"/>
    <p:sldId id="327" r:id="rId14"/>
    <p:sldId id="328" r:id="rId15"/>
    <p:sldId id="329" r:id="rId16"/>
    <p:sldId id="330" r:id="rId17"/>
    <p:sldId id="321" r:id="rId18"/>
    <p:sldId id="322" r:id="rId19"/>
    <p:sldId id="280" r:id="rId20"/>
    <p:sldId id="281" r:id="rId21"/>
    <p:sldId id="331" r:id="rId22"/>
    <p:sldId id="282" r:id="rId23"/>
    <p:sldId id="286" r:id="rId24"/>
    <p:sldId id="336" r:id="rId25"/>
    <p:sldId id="337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333" r:id="rId34"/>
    <p:sldId id="296" r:id="rId35"/>
    <p:sldId id="297" r:id="rId36"/>
    <p:sldId id="332" r:id="rId37"/>
    <p:sldId id="334" r:id="rId38"/>
    <p:sldId id="323" r:id="rId39"/>
    <p:sldId id="308" r:id="rId40"/>
    <p:sldId id="335" r:id="rId41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76381" autoAdjust="0"/>
  </p:normalViewPr>
  <p:slideViewPr>
    <p:cSldViewPr snapToGrid="0" snapToObjects="1">
      <p:cViewPr varScale="1">
        <p:scale>
          <a:sx n="65" d="100"/>
          <a:sy n="65" d="100"/>
        </p:scale>
        <p:origin x="21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7FF6F-6EE3-4424-A8C6-33B659C474F3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5B5BC-1BA0-4ED8-A996-4473136DE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484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1C226-EDF2-4E6D-9279-A1CB8ABAC26F}" type="datetimeFigureOut">
              <a:rPr lang="en-GB" smtClean="0"/>
              <a:pPr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2049-C778-4C25-87EC-6AB294E84D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5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F2049-C778-4C25-87EC-6AB294E84D8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DF67ED7-E543-4B82-8BCF-1DD01ABF2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1138" y="815975"/>
            <a:ext cx="7159626" cy="40274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AA8A273-2495-4405-8E7D-C0C1794A3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807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D790423-72B1-465F-9643-293AB38802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1138" y="815975"/>
            <a:ext cx="7159626" cy="40274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687E1F7-511D-496E-B133-982B7A835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i="1"/>
              <a:t>See</a:t>
            </a:r>
            <a:r>
              <a:rPr lang="en-GB" altLang="en-US"/>
              <a:t>: Lynch Ch 16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500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4B27985-D879-462C-83F9-18C2B9183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1138" y="815975"/>
            <a:ext cx="7159626" cy="40274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67B9995-3052-408A-81F4-27760DC73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69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6A569CD-98AD-48F5-AB19-CDD8053F85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1138" y="815975"/>
            <a:ext cx="7159626" cy="40274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7D030A4-9C99-494E-885A-5D7878C27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73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FDD3021-A0B5-482D-A304-79B2482306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1138" y="815975"/>
            <a:ext cx="7159626" cy="40274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26AFB54-0E65-4399-867C-2334BEE62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5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54E03FC2-4E7D-421E-BA41-6DB8B4D107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2044A6-D64A-4A61-A35C-79C0DC57E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  <a:latin typeface="Arial" charset="0"/>
              </a:rPr>
              <a:t>Developing and communicating the organisation’s purpose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  <a:latin typeface="Arial" charset="0"/>
              </a:rPr>
              <a:t>Managing human resource and organisation decisions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chemeClr val="bg1"/>
              </a:solidFill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  <a:latin typeface="Arial" charset="0"/>
              </a:rPr>
              <a:t>Sustaining competitive advantage over time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chemeClr val="bg1"/>
              </a:solidFill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  <a:latin typeface="Arial" charset="0"/>
              </a:rPr>
              <a:t>Defining and delivering to stakeholders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  <a:latin typeface="Arial" charset="0"/>
              </a:rPr>
              <a:t>Setting ethical standards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chemeClr val="bg1"/>
              </a:solidFill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Times New Roman" charset="0"/>
              </a:rPr>
              <a:t>Prime task of leader: to determine the organisation’s purpose and then communicate this to every part of the organisation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chemeClr val="bg1"/>
              </a:solidFill>
              <a:latin typeface="Arial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dirty="0">
                <a:latin typeface="Times New Roman" charset="0"/>
              </a:rPr>
              <a:t>Leaders need to select, nurture and develop employees, especially key talents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dirty="0">
                <a:latin typeface="Times New Roman" charset="0"/>
              </a:rPr>
              <a:t>Leaders responsible for motivating and rewarding employees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GB" dirty="0">
              <a:latin typeface="Times New Roman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dirty="0">
                <a:latin typeface="Times New Roman" charset="0"/>
              </a:rPr>
              <a:t>Key leadership task: set and monitor the ethical and corporate social responsibility standards of the organisation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dirty="0">
                <a:latin typeface="Times New Roman" charset="0"/>
              </a:rPr>
              <a:t>These values </a:t>
            </a:r>
            <a:r>
              <a:rPr lang="en-GB" i="1" dirty="0">
                <a:latin typeface="Times New Roman" charset="0"/>
              </a:rPr>
              <a:t>must</a:t>
            </a:r>
            <a:r>
              <a:rPr lang="en-GB" dirty="0">
                <a:latin typeface="Times New Roman" charset="0"/>
              </a:rPr>
              <a:t> come from the top of the organisation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GB" dirty="0">
              <a:latin typeface="Times New Roman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dirty="0">
                <a:latin typeface="Times New Roman" charset="0"/>
              </a:rPr>
              <a:t>Leaders must maintain good relationships with stakeholders both inside and outside the organisation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dirty="0">
                <a:latin typeface="Times New Roman" charset="0"/>
              </a:rPr>
              <a:t>Typically, many demands on the leader’s time and resource, so leaders must judge how to manage this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dirty="0">
                <a:latin typeface="Times New Roman" charset="0"/>
              </a:rPr>
              <a:t>Outside advisers increasingly common in providing help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GB" dirty="0">
              <a:latin typeface="Times New Roman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dirty="0">
                <a:latin typeface="Times New Roman" charset="0"/>
              </a:rPr>
              <a:t>Leaders are responsible for preserving and enhancing the competitive advantage of their organisations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dirty="0">
                <a:latin typeface="Times New Roman" charset="0"/>
              </a:rPr>
              <a:t>Leaders need to identify and support such advantages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GB" dirty="0">
              <a:latin typeface="Times New Roman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chemeClr val="bg1"/>
              </a:solidFill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chemeClr val="bg1"/>
              </a:solidFill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chemeClr val="bg1"/>
              </a:solidFill>
              <a:latin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9820D2E9-0DB0-4E8C-84E4-5BC440A11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98496E-DBE8-4225-AACB-115DCD552C19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8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F2049-C778-4C25-87EC-6AB294E84D8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FD490815-679E-45B0-B134-6A61B4E85E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5EAAA9C1-1C25-49CF-9CE4-C8EAEFE05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9C68167-518F-4094-95B3-5E9B22DF5C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EB4664-5106-4208-B3B9-5449304E58D8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11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>
            <a:extLst>
              <a:ext uri="{FF2B5EF4-FFF2-40B4-BE49-F238E27FC236}">
                <a16:creationId xmlns:a16="http://schemas.microsoft.com/office/drawing/2014/main" id="{FC9395A4-49B7-4F36-8DF4-001C209F0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1138" y="815975"/>
            <a:ext cx="7159626" cy="40274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1027">
            <a:extLst>
              <a:ext uri="{FF2B5EF4-FFF2-40B4-BE49-F238E27FC236}">
                <a16:creationId xmlns:a16="http://schemas.microsoft.com/office/drawing/2014/main" id="{6DCEA010-89F9-4AB8-9C69-83CD5762F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3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0808CDE-4E3F-4CFE-85EF-F44D555EC8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1138" y="815975"/>
            <a:ext cx="7159626" cy="40274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9000DDC-C66C-4836-AAD7-60D2F4E45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32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77B826C-04C8-468D-8745-F8FCA3703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1138" y="815975"/>
            <a:ext cx="7159626" cy="40274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4056E6C-5E9D-4833-BF18-F897C9AA4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884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4622330-0802-4C1B-8759-4439D49412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1138" y="815975"/>
            <a:ext cx="7159626" cy="40274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2ADEC87-F4C8-4DDE-856A-ED5C5F2EF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579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FDD3021-A0B5-482D-A304-79B2482306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1138" y="815975"/>
            <a:ext cx="7159626" cy="40274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26AFB54-0E65-4399-867C-2334BEE62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701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BC31650-2BD9-4511-AA56-0C7EDA517E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1138" y="815975"/>
            <a:ext cx="7159626" cy="40274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2D23DEC-C22C-41CC-A21A-6C3929991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11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05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08986-6E94-416F-92D9-0261A5E3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925D6-BC2F-4BA9-A688-A0C4677F6A13}" type="datetimeFigureOut">
              <a:rPr lang="en-GB"/>
              <a:pPr>
                <a:defRPr/>
              </a:pPr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FE35F-FA4A-437F-8973-D0E402E8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525F-6CC6-4626-A48E-E46A4071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88C97-E1CD-4D72-A606-9B7CB15F92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34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6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80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6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13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2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994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8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94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424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99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12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3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7015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55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01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234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28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09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123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25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23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670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91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B8A-C53C-46B3-A07A-A460B67AB83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357E-EEE2-49B5-A741-6B2A4D3B340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3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7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2284-5A93-C84B-B495-6FB01BB097C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706" r:id="rId11"/>
    <p:sldLayoutId id="2147483707" r:id="rId12"/>
    <p:sldLayoutId id="2147483649" r:id="rId13"/>
    <p:sldLayoutId id="2147483684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FC41-FF0C-5A48-8BBB-7A20C083D9CA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9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6669" y="3677264"/>
            <a:ext cx="10460428" cy="523220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and Module Overview 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8203" y="1974962"/>
            <a:ext cx="11064816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607MAN 303MAN </a:t>
            </a:r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Strategic Leadership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85587" y="5379012"/>
            <a:ext cx="2605457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 – Session 1</a:t>
            </a:r>
            <a:endParaRPr lang="en-GB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CEB6-B8C4-4611-B431-E83653BC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52" y="193675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 to be covered 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2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C696-599F-489B-A4F2-144C2FBF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1354856"/>
            <a:ext cx="6430297" cy="4352925"/>
          </a:xfrm>
        </p:spPr>
        <p:txBody>
          <a:bodyPr rtlCol="0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Analysing strategic resources and </a:t>
            </a:r>
            <a:r>
              <a:rPr lang="en-GB" dirty="0" smtClean="0"/>
              <a:t>capabilities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GB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 smtClean="0"/>
              <a:t> Managing </a:t>
            </a:r>
            <a:r>
              <a:rPr lang="en-GB" dirty="0"/>
              <a:t>strategic </a:t>
            </a:r>
            <a:r>
              <a:rPr lang="en-GB" dirty="0" smtClean="0"/>
              <a:t>change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GB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Organisational structure, style and people issues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GB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Power and authority in </a:t>
            </a:r>
            <a:r>
              <a:rPr lang="en-GB" dirty="0" smtClean="0"/>
              <a:t>organisations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74" y="1626133"/>
            <a:ext cx="4968210" cy="33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0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E0C5-D5D3-4394-8D60-5A7CB9A5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316" y="155834"/>
            <a:ext cx="8229600" cy="78263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 to be covered 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3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8BBEDF7-11F8-43C6-A2DF-F6FD1687D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9" y="1379130"/>
            <a:ext cx="5412657" cy="3455987"/>
          </a:xfrm>
        </p:spPr>
        <p:txBody>
          <a:bodyPr>
            <a:no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Leadership styles </a:t>
            </a:r>
            <a:endParaRPr lang="en-GB" alt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Entrepreneurial </a:t>
            </a:r>
            <a:r>
              <a:rPr lang="en-GB" altLang="en-US" dirty="0" smtClean="0"/>
              <a:t>leader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Leadership and </a:t>
            </a:r>
            <a:r>
              <a:rPr lang="en-GB" altLang="en-US" dirty="0" smtClean="0"/>
              <a:t>followership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Gender, diversity and ethics </a:t>
            </a:r>
            <a:endParaRPr lang="en-US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717" y="1471612"/>
            <a:ext cx="40005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5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5E7B-248F-466B-BAC9-47D71EF8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8" y="-31239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 to be covered 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4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63DE250-C86A-4C87-A497-8E10D2D9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9" y="1480471"/>
            <a:ext cx="6091084" cy="406558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Strategy dynamics </a:t>
            </a:r>
            <a:endParaRPr lang="en-GB" alt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Developing the purpose of the organisation </a:t>
            </a:r>
            <a:endParaRPr lang="en-GB" alt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Creating and benefiting from an innovative purpose </a:t>
            </a:r>
            <a:endParaRPr lang="en-GB" alt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Performance measurement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205" y="1125024"/>
            <a:ext cx="47339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4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0317-F963-49BB-87C5-07AEC969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527" y="193675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 to be covered 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5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C095CC8-B155-4265-A5C7-800FA6C5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" y="1733090"/>
            <a:ext cx="6105833" cy="4284252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Developing a customer driven </a:t>
            </a:r>
            <a:r>
              <a:rPr lang="en-GB" altLang="en-US" dirty="0" smtClean="0"/>
              <a:t>strategy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Developing business strategy options </a:t>
            </a:r>
            <a:endParaRPr lang="en-GB" alt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Choosing between strategy options </a:t>
            </a:r>
            <a:endParaRPr lang="en-GB" alt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Entrepreneurial </a:t>
            </a:r>
            <a:r>
              <a:rPr lang="en-GB" altLang="en-US" dirty="0" smtClean="0"/>
              <a:t>strategy</a:t>
            </a:r>
            <a:endParaRPr lang="en-GB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12" y="1703594"/>
            <a:ext cx="4827864" cy="36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8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41DE-8FC0-4439-8449-8D944707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8" y="193675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 to be covered 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6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D3B8A97-5AC5-461B-8148-49968316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5" y="1336675"/>
            <a:ext cx="5250424" cy="435451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Bringing the strategic </a:t>
            </a:r>
            <a:r>
              <a:rPr lang="en-GB" altLang="en-US" dirty="0" smtClean="0"/>
              <a:t>management </a:t>
            </a:r>
            <a:r>
              <a:rPr lang="en-GB" altLang="en-US" dirty="0"/>
              <a:t>elements </a:t>
            </a:r>
            <a:r>
              <a:rPr lang="en-GB" altLang="en-US" dirty="0" smtClean="0"/>
              <a:t>together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Global and cross-cultural leadership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661" y="1622323"/>
            <a:ext cx="6591456" cy="35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6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j04394232.jpg"/>
          <p:cNvPicPr>
            <a:picLocks noChangeAspect="1"/>
          </p:cNvPicPr>
          <p:nvPr/>
        </p:nvPicPr>
        <p:blipFill>
          <a:blip r:embed="rId2" cstate="print"/>
          <a:srcRect l="11188" t="11385" r="8743" b="22536"/>
          <a:stretch>
            <a:fillRect/>
          </a:stretch>
        </p:blipFill>
        <p:spPr bwMode="auto">
          <a:xfrm>
            <a:off x="2185764" y="1116594"/>
            <a:ext cx="4800535" cy="231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7" descr="j043945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6631" y="1126621"/>
            <a:ext cx="3302170" cy="172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6" descr="j04394232.jpg"/>
          <p:cNvPicPr>
            <a:picLocks noChangeAspect="1"/>
          </p:cNvPicPr>
          <p:nvPr/>
        </p:nvPicPr>
        <p:blipFill>
          <a:blip r:embed="rId4" cstate="print"/>
          <a:srcRect l="11188" t="11385" r="8743" b="22536"/>
          <a:stretch>
            <a:fillRect/>
          </a:stretch>
        </p:blipFill>
        <p:spPr bwMode="auto">
          <a:xfrm rot="614286">
            <a:off x="214112" y="3592991"/>
            <a:ext cx="4876061" cy="213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Box 7"/>
          <p:cNvSpPr txBox="1">
            <a:spLocks noChangeArrowheads="1"/>
          </p:cNvSpPr>
          <p:nvPr/>
        </p:nvSpPr>
        <p:spPr bwMode="auto">
          <a:xfrm rot="-152211">
            <a:off x="458417" y="4184515"/>
            <a:ext cx="4315769" cy="120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ctr"/>
            <a:r>
              <a:rPr lang="en-US" b="1" i="1" dirty="0">
                <a:latin typeface="Handwriting - Dakota" pitchFamily="-112" charset="0"/>
              </a:rPr>
              <a:t>Assignment 2</a:t>
            </a:r>
            <a:r>
              <a:rPr lang="en-US" b="1" i="1" dirty="0" smtClean="0">
                <a:latin typeface="Handwriting - Dakota" pitchFamily="-112" charset="0"/>
              </a:rPr>
              <a:t>:</a:t>
            </a:r>
          </a:p>
          <a:p>
            <a:pPr algn="ctr"/>
            <a:r>
              <a:rPr lang="en-US" b="1" i="1" dirty="0" smtClean="0">
                <a:latin typeface="Handwriting - Dakota" pitchFamily="-112" charset="0"/>
              </a:rPr>
              <a:t>4000-word </a:t>
            </a:r>
            <a:r>
              <a:rPr lang="en-US" b="1" i="1" dirty="0" smtClean="0">
                <a:latin typeface="Handwriting - Dakota" pitchFamily="-112" charset="0"/>
              </a:rPr>
              <a:t>report (60%)</a:t>
            </a:r>
          </a:p>
          <a:p>
            <a:pPr algn="ctr"/>
            <a:r>
              <a:rPr lang="en-US" b="1" i="1" dirty="0" smtClean="0">
                <a:latin typeface="Handwriting - Dakota" pitchFamily="-112" charset="0"/>
              </a:rPr>
              <a:t>Week 6</a:t>
            </a:r>
            <a:endParaRPr lang="en-US" b="1" i="1" dirty="0">
              <a:latin typeface="Handwriting - Dakota" pitchFamily="-112" charset="0"/>
            </a:endParaRPr>
          </a:p>
          <a:p>
            <a:pPr algn="ctr"/>
            <a:endParaRPr lang="en-US" sz="2000" b="1" i="1" dirty="0">
              <a:latin typeface="Handwriting - Dakota" pitchFamily="-112" charset="0"/>
            </a:endParaRPr>
          </a:p>
        </p:txBody>
      </p:sp>
      <p:sp>
        <p:nvSpPr>
          <p:cNvPr id="8198" name="TextBox 7"/>
          <p:cNvSpPr txBox="1">
            <a:spLocks noChangeArrowheads="1"/>
          </p:cNvSpPr>
          <p:nvPr/>
        </p:nvSpPr>
        <p:spPr bwMode="auto">
          <a:xfrm rot="-766497">
            <a:off x="2994034" y="1813119"/>
            <a:ext cx="2741084" cy="175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ctr"/>
            <a:r>
              <a:rPr lang="en-GB" b="1" dirty="0"/>
              <a:t>Assessment 1</a:t>
            </a:r>
            <a:r>
              <a:rPr lang="en-GB" b="1" dirty="0" smtClean="0"/>
              <a:t>:</a:t>
            </a:r>
          </a:p>
          <a:p>
            <a:pPr algn="ctr"/>
            <a:r>
              <a:rPr lang="en-GB" b="1" dirty="0" smtClean="0"/>
              <a:t>1000-word report &amp; 10 minute video presentation (40%)</a:t>
            </a:r>
          </a:p>
          <a:p>
            <a:pPr algn="ctr"/>
            <a:r>
              <a:rPr lang="en-GB" b="1" dirty="0" smtClean="0"/>
              <a:t>Week 3</a:t>
            </a:r>
            <a:endParaRPr lang="en-GB" b="1" dirty="0"/>
          </a:p>
          <a:p>
            <a:pPr algn="ctr"/>
            <a:endParaRPr lang="en-US" sz="2000" b="1" i="1" dirty="0">
              <a:latin typeface="Handwriting - Dakota" pitchFamily="-112" charset="0"/>
            </a:endParaRPr>
          </a:p>
        </p:txBody>
      </p:sp>
      <p:sp>
        <p:nvSpPr>
          <p:cNvPr id="104452" name="Rectangle 1"/>
          <p:cNvSpPr>
            <a:spLocks noGrp="1" noChangeArrowheads="1"/>
          </p:cNvSpPr>
          <p:nvPr>
            <p:ph type="title"/>
          </p:nvPr>
        </p:nvSpPr>
        <p:spPr>
          <a:xfrm>
            <a:off x="440687" y="229669"/>
            <a:ext cx="11165835" cy="85496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Method of </a:t>
            </a: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Assessment 303MAN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54" y="2061312"/>
            <a:ext cx="2061442" cy="933073"/>
          </a:xfrm>
          <a:prstGeom prst="rect">
            <a:avLst/>
          </a:prstGeom>
        </p:spPr>
      </p:pic>
      <p:pic>
        <p:nvPicPr>
          <p:cNvPr id="12" name="Picture 6" descr="j04394232.jpg"/>
          <p:cNvPicPr>
            <a:picLocks noChangeAspect="1"/>
          </p:cNvPicPr>
          <p:nvPr/>
        </p:nvPicPr>
        <p:blipFill>
          <a:blip r:embed="rId2" cstate="print"/>
          <a:srcRect l="11188" t="11385" r="8743" b="22536"/>
          <a:stretch>
            <a:fillRect/>
          </a:stretch>
        </p:blipFill>
        <p:spPr bwMode="auto">
          <a:xfrm>
            <a:off x="6805987" y="3630246"/>
            <a:ext cx="4800535" cy="231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0" y="47863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1" dirty="0">
                <a:latin typeface="Handwriting - Dakota" pitchFamily="-112" charset="0"/>
              </a:rPr>
              <a:t>Assignment </a:t>
            </a:r>
            <a:r>
              <a:rPr lang="en-US" b="1" i="1" dirty="0" smtClean="0">
                <a:latin typeface="Handwriting - Dakota" pitchFamily="-112" charset="0"/>
              </a:rPr>
              <a:t>1:</a:t>
            </a:r>
            <a:endParaRPr lang="en-US" b="1" i="1" dirty="0">
              <a:latin typeface="Handwriting - Dakota" pitchFamily="-112" charset="0"/>
            </a:endParaRPr>
          </a:p>
          <a:p>
            <a:pPr algn="ctr"/>
            <a:r>
              <a:rPr lang="en-US" b="1" i="1" dirty="0" smtClean="0">
                <a:latin typeface="Handwriting - Dakota" pitchFamily="-112" charset="0"/>
              </a:rPr>
              <a:t>4500-word </a:t>
            </a:r>
            <a:r>
              <a:rPr lang="en-US" b="1" i="1" dirty="0">
                <a:latin typeface="Handwriting - Dakota" pitchFamily="-112" charset="0"/>
              </a:rPr>
              <a:t>report </a:t>
            </a:r>
            <a:r>
              <a:rPr lang="en-US" b="1" i="1" dirty="0" smtClean="0">
                <a:latin typeface="Handwriting - Dakota" pitchFamily="-112" charset="0"/>
              </a:rPr>
              <a:t>(100%)</a:t>
            </a:r>
            <a:endParaRPr lang="en-US" b="1" i="1" dirty="0">
              <a:latin typeface="Handwriting - Dakota" pitchFamily="-112" charset="0"/>
            </a:endParaRPr>
          </a:p>
          <a:p>
            <a:pPr algn="ctr"/>
            <a:r>
              <a:rPr lang="en-US" b="1" i="1" dirty="0">
                <a:latin typeface="Handwriting - Dakota" pitchFamily="-112" charset="0"/>
              </a:rPr>
              <a:t>Week 6</a:t>
            </a:r>
            <a:endParaRPr lang="en-US" b="1" i="1" dirty="0">
              <a:latin typeface="Handwriting - Dakota" pitchFamily="-11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26116" y="4201586"/>
            <a:ext cx="1720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70C0"/>
                </a:solidFill>
              </a:rPr>
              <a:t>607MAN</a:t>
            </a:r>
            <a:endParaRPr lang="en-GB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16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61" y="96518"/>
            <a:ext cx="10972800" cy="1143000"/>
          </a:xfrm>
        </p:spPr>
        <p:txBody>
          <a:bodyPr/>
          <a:lstStyle/>
          <a:p>
            <a:r>
              <a:rPr lang="en-GB" dirty="0" smtClean="0"/>
              <a:t>Class </a:t>
            </a:r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2"/>
            <a:ext cx="10972800" cy="4525963"/>
          </a:xfrm>
        </p:spPr>
        <p:txBody>
          <a:bodyPr/>
          <a:lstStyle/>
          <a:p>
            <a:pPr algn="ctr"/>
            <a:endParaRPr lang="en-GB" i="1" dirty="0" smtClean="0"/>
          </a:p>
          <a:p>
            <a:pPr algn="ctr"/>
            <a:endParaRPr lang="en-GB" i="1" dirty="0"/>
          </a:p>
          <a:p>
            <a:pPr algn="ctr"/>
            <a:endParaRPr lang="en-GB" i="1" dirty="0"/>
          </a:p>
        </p:txBody>
      </p:sp>
      <p:sp>
        <p:nvSpPr>
          <p:cNvPr id="4" name="Oval 3"/>
          <p:cNvSpPr/>
          <p:nvPr/>
        </p:nvSpPr>
        <p:spPr>
          <a:xfrm>
            <a:off x="609600" y="886698"/>
            <a:ext cx="5850194" cy="27986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i="1" dirty="0">
                <a:solidFill>
                  <a:schemeClr val="tx1"/>
                </a:solidFill>
              </a:rPr>
              <a:t>What is your current understanding of leadership? </a:t>
            </a:r>
          </a:p>
        </p:txBody>
      </p:sp>
      <p:sp>
        <p:nvSpPr>
          <p:cNvPr id="6" name="Oval 5"/>
          <p:cNvSpPr/>
          <p:nvPr/>
        </p:nvSpPr>
        <p:spPr>
          <a:xfrm>
            <a:off x="6076335" y="1447276"/>
            <a:ext cx="5869859" cy="29584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i="1" dirty="0" smtClean="0">
                <a:solidFill>
                  <a:prstClr val="black"/>
                </a:solidFill>
              </a:rPr>
              <a:t>Are you </a:t>
            </a:r>
            <a:r>
              <a:rPr lang="en-GB" sz="3200" i="1" dirty="0">
                <a:solidFill>
                  <a:prstClr val="black"/>
                </a:solidFill>
              </a:rPr>
              <a:t>aware of any leadership concepts/theories?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1902542" y="3587641"/>
            <a:ext cx="6253317" cy="22890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i="1" dirty="0">
                <a:solidFill>
                  <a:schemeClr val="tx1"/>
                </a:solidFill>
              </a:rPr>
              <a:t>How has leadership evolved over generations?</a:t>
            </a:r>
          </a:p>
        </p:txBody>
      </p:sp>
    </p:spTree>
    <p:extLst>
      <p:ext uri="{BB962C8B-B14F-4D97-AF65-F5344CB8AC3E}">
        <p14:creationId xmlns:p14="http://schemas.microsoft.com/office/powerpoint/2010/main" val="88672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F868A92-B467-45E3-B417-BD89675E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5" y="836614"/>
            <a:ext cx="9144000" cy="7207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Strategic Leadership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699" name="Picture 16" descr="j0422122.jpg">
            <a:extLst>
              <a:ext uri="{FF2B5EF4-FFF2-40B4-BE49-F238E27FC236}">
                <a16:creationId xmlns:a16="http://schemas.microsoft.com/office/drawing/2014/main" id="{47A143D8-5BDC-4F0B-A9FD-007B05D8B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b="10126"/>
          <a:stretch>
            <a:fillRect/>
          </a:stretch>
        </p:blipFill>
        <p:spPr bwMode="auto">
          <a:xfrm>
            <a:off x="3503613" y="1844676"/>
            <a:ext cx="54530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56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C82BCD8-E268-42B3-91DD-A0A3290BF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2514600" cy="2133600"/>
          </a:xfrm>
          <a:prstGeom prst="rect">
            <a:avLst/>
          </a:prstGeom>
          <a:gradFill rotWithShape="0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F8B6528-0E97-470E-866F-B44214292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838200"/>
            <a:ext cx="3581400" cy="1295400"/>
          </a:xfrm>
          <a:prstGeom prst="rect">
            <a:avLst/>
          </a:prstGeom>
          <a:gradFill rotWithShape="0">
            <a:gsLst>
              <a:gs pos="0">
                <a:srgbClr val="5E765E"/>
              </a:gs>
              <a:gs pos="50000">
                <a:srgbClr val="CCFFCC"/>
              </a:gs>
              <a:gs pos="100000">
                <a:srgbClr val="5E765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F1515FFD-2061-4D2C-86D3-D3183BE6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74738"/>
            <a:ext cx="3124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 dirty="0"/>
              <a:t>What is strategic leadership?</a:t>
            </a:r>
            <a:endParaRPr lang="en-GB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F32E11DD-9446-4F53-9112-E6F50B48E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81288"/>
            <a:ext cx="2209800" cy="1600200"/>
          </a:xfrm>
          <a:prstGeom prst="rect">
            <a:avLst/>
          </a:prstGeom>
          <a:gradFill rotWithShape="0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7AA4DFDF-8248-4164-9CEC-FD6AF5E4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05100"/>
            <a:ext cx="1905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/>
              <a:t>What makes a successful leader?</a:t>
            </a:r>
            <a:endParaRPr lang="en-GB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4E2C9E45-2AEA-497D-B657-DC01C530A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705100"/>
            <a:ext cx="2514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/>
              <a:t>How leaders shape organisational style and culture</a:t>
            </a:r>
            <a:endParaRPr lang="en-GB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EE57C2D9-11ED-43B6-9E9E-E22E8DDB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667000"/>
            <a:ext cx="2209800" cy="1600200"/>
          </a:xfrm>
          <a:prstGeom prst="rect">
            <a:avLst/>
          </a:prstGeom>
          <a:gradFill rotWithShape="0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631D7D89-1EFC-4003-A52D-AD518AF72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873375"/>
            <a:ext cx="205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/>
              <a:t>How leaders cope with power</a:t>
            </a:r>
            <a:endParaRPr lang="en-GB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30730" name="Rectangle 10">
            <a:extLst>
              <a:ext uri="{FF2B5EF4-FFF2-40B4-BE49-F238E27FC236}">
                <a16:creationId xmlns:a16="http://schemas.microsoft.com/office/drawing/2014/main" id="{51C5AECB-7581-4514-9E63-3D586F25D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4681538"/>
            <a:ext cx="3581400" cy="1371600"/>
          </a:xfrm>
          <a:prstGeom prst="rect">
            <a:avLst/>
          </a:prstGeom>
          <a:gradFill rotWithShape="0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312C0CB8-8A2D-4624-8C2D-D785FE4AB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4872038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/>
              <a:t>Successful strategic leadership</a:t>
            </a:r>
            <a:endParaRPr lang="en-GB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30732" name="AutoShape 12">
            <a:extLst>
              <a:ext uri="{FF2B5EF4-FFF2-40B4-BE49-F238E27FC236}">
                <a16:creationId xmlns:a16="http://schemas.microsoft.com/office/drawing/2014/main" id="{977AF803-9965-429C-A093-CFA73E608B14}"/>
              </a:ext>
            </a:extLst>
          </p:cNvPr>
          <p:cNvSpPr>
            <a:spLocks noChangeArrowheads="1"/>
          </p:cNvSpPr>
          <p:nvPr/>
        </p:nvSpPr>
        <p:spPr bwMode="auto">
          <a:xfrm rot="2531823">
            <a:off x="3886200" y="2057400"/>
            <a:ext cx="533400" cy="914400"/>
          </a:xfrm>
          <a:prstGeom prst="down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5E765E"/>
              </a:gs>
              <a:gs pos="50000">
                <a:srgbClr val="CCFFCC"/>
              </a:gs>
              <a:gs pos="100000">
                <a:srgbClr val="5E765E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33" name="AutoShape 13">
            <a:extLst>
              <a:ext uri="{FF2B5EF4-FFF2-40B4-BE49-F238E27FC236}">
                <a16:creationId xmlns:a16="http://schemas.microsoft.com/office/drawing/2014/main" id="{6322EE59-06E9-4660-9817-AB9AC1C37A71}"/>
              </a:ext>
            </a:extLst>
          </p:cNvPr>
          <p:cNvSpPr>
            <a:spLocks noChangeArrowheads="1"/>
          </p:cNvSpPr>
          <p:nvPr/>
        </p:nvSpPr>
        <p:spPr bwMode="auto">
          <a:xfrm rot="19987">
            <a:off x="6750050" y="1906588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gradFill rotWithShape="0">
            <a:gsLst>
              <a:gs pos="0">
                <a:srgbClr val="5E765E"/>
              </a:gs>
              <a:gs pos="50000">
                <a:srgbClr val="CCFFCC"/>
              </a:gs>
              <a:gs pos="100000">
                <a:srgbClr val="5E765E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34" name="AutoShape 15">
            <a:extLst>
              <a:ext uri="{FF2B5EF4-FFF2-40B4-BE49-F238E27FC236}">
                <a16:creationId xmlns:a16="http://schemas.microsoft.com/office/drawing/2014/main" id="{749F4CFF-B234-4B69-A734-1ED2C7178F12}"/>
              </a:ext>
            </a:extLst>
          </p:cNvPr>
          <p:cNvSpPr>
            <a:spLocks noChangeArrowheads="1"/>
          </p:cNvSpPr>
          <p:nvPr/>
        </p:nvSpPr>
        <p:spPr bwMode="auto">
          <a:xfrm rot="1866343">
            <a:off x="7620000" y="4267200"/>
            <a:ext cx="533400" cy="914400"/>
          </a:xfrm>
          <a:prstGeom prst="down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35" name="AutoShape 16">
            <a:extLst>
              <a:ext uri="{FF2B5EF4-FFF2-40B4-BE49-F238E27FC236}">
                <a16:creationId xmlns:a16="http://schemas.microsoft.com/office/drawing/2014/main" id="{08ACBD62-B1AE-4B77-95BC-BB61279FB8ED}"/>
              </a:ext>
            </a:extLst>
          </p:cNvPr>
          <p:cNvSpPr>
            <a:spLocks noChangeArrowheads="1"/>
          </p:cNvSpPr>
          <p:nvPr/>
        </p:nvSpPr>
        <p:spPr bwMode="auto">
          <a:xfrm rot="19395382">
            <a:off x="3962400" y="4267200"/>
            <a:ext cx="533400" cy="914400"/>
          </a:xfrm>
          <a:prstGeom prst="down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36" name="AutoShape 17">
            <a:extLst>
              <a:ext uri="{FF2B5EF4-FFF2-40B4-BE49-F238E27FC236}">
                <a16:creationId xmlns:a16="http://schemas.microsoft.com/office/drawing/2014/main" id="{4280877F-33CE-41F9-9403-126DB72294D8}"/>
              </a:ext>
            </a:extLst>
          </p:cNvPr>
          <p:cNvSpPr>
            <a:spLocks noChangeArrowheads="1"/>
          </p:cNvSpPr>
          <p:nvPr/>
        </p:nvSpPr>
        <p:spPr bwMode="auto">
          <a:xfrm rot="19126349">
            <a:off x="7848600" y="2057400"/>
            <a:ext cx="533400" cy="914400"/>
          </a:xfrm>
          <a:prstGeom prst="down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5E765E"/>
              </a:gs>
              <a:gs pos="50000">
                <a:srgbClr val="CCFFCC"/>
              </a:gs>
              <a:gs pos="100000">
                <a:srgbClr val="5E765E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37" name="AutoShape 14">
            <a:extLst>
              <a:ext uri="{FF2B5EF4-FFF2-40B4-BE49-F238E27FC236}">
                <a16:creationId xmlns:a16="http://schemas.microsoft.com/office/drawing/2014/main" id="{DCA24513-7FF0-400B-B88D-16CF4FA4F677}"/>
              </a:ext>
            </a:extLst>
          </p:cNvPr>
          <p:cNvSpPr>
            <a:spLocks noChangeArrowheads="1"/>
          </p:cNvSpPr>
          <p:nvPr/>
        </p:nvSpPr>
        <p:spPr bwMode="auto">
          <a:xfrm rot="21535694">
            <a:off x="5948363" y="4457700"/>
            <a:ext cx="533400" cy="465138"/>
          </a:xfrm>
          <a:prstGeom prst="downArrow">
            <a:avLst>
              <a:gd name="adj1" fmla="val 50000"/>
              <a:gd name="adj2" fmla="val 46431"/>
            </a:avLst>
          </a:prstGeom>
          <a:gradFill rotWithShape="0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TextBox 1"/>
          <p:cNvSpPr txBox="1"/>
          <p:nvPr/>
        </p:nvSpPr>
        <p:spPr>
          <a:xfrm rot="20884835">
            <a:off x="203178" y="776228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we’ll be looking at</a:t>
            </a:r>
            <a:endParaRPr lang="en-GB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545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F87186C-B9B8-4E20-8F3F-74A4E26EC0B6}"/>
              </a:ext>
            </a:extLst>
          </p:cNvPr>
          <p:cNvSpPr txBox="1"/>
          <p:nvPr/>
        </p:nvSpPr>
        <p:spPr>
          <a:xfrm>
            <a:off x="9164638" y="669925"/>
            <a:ext cx="1060450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Report</a:t>
            </a:r>
          </a:p>
        </p:txBody>
      </p:sp>
      <p:pic>
        <p:nvPicPr>
          <p:cNvPr id="36867" name="Picture 61" descr="BU009455.png">
            <a:extLst>
              <a:ext uri="{FF2B5EF4-FFF2-40B4-BE49-F238E27FC236}">
                <a16:creationId xmlns:a16="http://schemas.microsoft.com/office/drawing/2014/main" id="{D4841B01-B760-4CA4-84BC-8CF037B5D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749">
            <a:off x="8451850" y="560389"/>
            <a:ext cx="5778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TextBox 62">
            <a:extLst>
              <a:ext uri="{FF2B5EF4-FFF2-40B4-BE49-F238E27FC236}">
                <a16:creationId xmlns:a16="http://schemas.microsoft.com/office/drawing/2014/main" id="{39CE0B43-4FCD-427E-8210-E26536C64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1112838"/>
            <a:ext cx="1295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15 minutes </a:t>
            </a:r>
          </a:p>
        </p:txBody>
      </p:sp>
      <p:sp>
        <p:nvSpPr>
          <p:cNvPr id="36869" name="Frame 18">
            <a:extLst>
              <a:ext uri="{FF2B5EF4-FFF2-40B4-BE49-F238E27FC236}">
                <a16:creationId xmlns:a16="http://schemas.microsoft.com/office/drawing/2014/main" id="{977C0F2F-9090-47A5-94F7-DE5B37CF0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0" y="539751"/>
            <a:ext cx="1295400" cy="593725"/>
          </a:xfrm>
          <a:custGeom>
            <a:avLst/>
            <a:gdLst>
              <a:gd name="T0" fmla="*/ 1052728 w 1101725"/>
              <a:gd name="T1" fmla="*/ 0 h 627062"/>
              <a:gd name="T2" fmla="*/ 0 w 1101725"/>
              <a:gd name="T3" fmla="*/ 252241 h 627062"/>
              <a:gd name="T4" fmla="*/ 1052728 w 1101725"/>
              <a:gd name="T5" fmla="*/ 504481 h 627062"/>
              <a:gd name="T6" fmla="*/ 2105453 w 1101725"/>
              <a:gd name="T7" fmla="*/ 252241 h 627062"/>
              <a:gd name="T8" fmla="*/ 0 60000 65536"/>
              <a:gd name="T9" fmla="*/ 0 60000 65536"/>
              <a:gd name="T10" fmla="*/ 0 60000 65536"/>
              <a:gd name="T11" fmla="*/ 0 60000 65536"/>
              <a:gd name="T12" fmla="*/ 78383 w 1101725"/>
              <a:gd name="T13" fmla="*/ 78383 h 627062"/>
              <a:gd name="T14" fmla="*/ 1023342 w 1101725"/>
              <a:gd name="T15" fmla="*/ 548679 h 627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1725" h="627062">
                <a:moveTo>
                  <a:pt x="0" y="0"/>
                </a:moveTo>
                <a:lnTo>
                  <a:pt x="1101725" y="0"/>
                </a:lnTo>
                <a:lnTo>
                  <a:pt x="1101725" y="627062"/>
                </a:lnTo>
                <a:lnTo>
                  <a:pt x="0" y="627062"/>
                </a:lnTo>
                <a:lnTo>
                  <a:pt x="0" y="0"/>
                </a:lnTo>
                <a:close/>
                <a:moveTo>
                  <a:pt x="78383" y="78383"/>
                </a:moveTo>
                <a:lnTo>
                  <a:pt x="78383" y="548679"/>
                </a:lnTo>
                <a:lnTo>
                  <a:pt x="1023342" y="548679"/>
                </a:lnTo>
                <a:lnTo>
                  <a:pt x="1023342" y="78383"/>
                </a:lnTo>
                <a:lnTo>
                  <a:pt x="78383" y="78383"/>
                </a:lnTo>
                <a:close/>
              </a:path>
            </a:pathLst>
          </a:custGeom>
          <a:gradFill rotWithShape="1">
            <a:gsLst>
              <a:gs pos="0">
                <a:srgbClr val="D7D7D7"/>
              </a:gs>
              <a:gs pos="20000">
                <a:srgbClr val="D6D6D6"/>
              </a:gs>
              <a:gs pos="100000">
                <a:srgbClr val="A4A4A4"/>
              </a:gs>
            </a:gsLst>
            <a:lin ang="5400000"/>
          </a:gradFill>
          <a:ln w="9525">
            <a:solidFill>
              <a:srgbClr val="D8D8D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0E98064-5EAB-48C5-8E76-50364B3AB5D8}"/>
              </a:ext>
            </a:extLst>
          </p:cNvPr>
          <p:cNvSpPr txBox="1">
            <a:spLocks/>
          </p:cNvSpPr>
          <p:nvPr/>
        </p:nvSpPr>
        <p:spPr>
          <a:xfrm>
            <a:off x="2030414" y="819151"/>
            <a:ext cx="7488237" cy="410527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2400"/>
              </a:spcAft>
              <a:defRPr/>
            </a:pPr>
            <a:r>
              <a:rPr lang="en-GB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Explain </a:t>
            </a:r>
            <a:r>
              <a:rPr lang="en-GB" sz="4800" b="1" i="1" dirty="0">
                <a:solidFill>
                  <a:srgbClr val="FF0000"/>
                </a:solidFill>
                <a:latin typeface="Bradley Hand ITC" pitchFamily="66" charset="0"/>
              </a:rPr>
              <a:t>it: </a:t>
            </a:r>
          </a:p>
          <a:p>
            <a:pPr>
              <a:defRPr/>
            </a:pPr>
            <a:endParaRPr lang="en-US" sz="4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94CE0E-F501-4769-BE35-AD887E2C6E91}"/>
              </a:ext>
            </a:extLst>
          </p:cNvPr>
          <p:cNvSpPr/>
          <p:nvPr/>
        </p:nvSpPr>
        <p:spPr>
          <a:xfrm>
            <a:off x="8210550" y="333375"/>
            <a:ext cx="2376488" cy="12954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0357B9-FF5D-4411-A197-07684F9FCE1F}"/>
              </a:ext>
            </a:extLst>
          </p:cNvPr>
          <p:cNvSpPr/>
          <p:nvPr/>
        </p:nvSpPr>
        <p:spPr>
          <a:xfrm>
            <a:off x="8420100" y="368301"/>
            <a:ext cx="2032000" cy="119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pic>
        <p:nvPicPr>
          <p:cNvPr id="36873" name="Picture 3">
            <a:extLst>
              <a:ext uri="{FF2B5EF4-FFF2-40B4-BE49-F238E27FC236}">
                <a16:creationId xmlns:a16="http://schemas.microsoft.com/office/drawing/2014/main" id="{A1774AB9-A7FF-4B4F-A6F4-DC86B1EB8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1" y="491943"/>
            <a:ext cx="1924050" cy="192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4" name="Rectangle 4">
            <a:extLst>
              <a:ext uri="{FF2B5EF4-FFF2-40B4-BE49-F238E27FC236}">
                <a16:creationId xmlns:a16="http://schemas.microsoft.com/office/drawing/2014/main" id="{3850CE15-E122-4C77-947C-0008C414A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4" y="2551113"/>
            <a:ext cx="8942386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dirty="0" smtClean="0"/>
              <a:t>In </a:t>
            </a:r>
            <a:r>
              <a:rPr lang="en-GB" altLang="en-US" dirty="0" smtClean="0"/>
              <a:t>you </a:t>
            </a:r>
            <a:r>
              <a:rPr lang="en-GB" altLang="en-US" dirty="0"/>
              <a:t>have 15 minutes </a:t>
            </a:r>
            <a:r>
              <a:rPr lang="en-GB" altLang="en-US" dirty="0" smtClean="0"/>
              <a:t>to research </a:t>
            </a:r>
            <a:r>
              <a:rPr lang="en-GB" altLang="en-US" dirty="0"/>
              <a:t>what is a strategic leader?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dirty="0" smtClean="0"/>
              <a:t>Be prepared to report back to the class...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9667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Tutors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Marion Greenhalgh – ab8681@coventry.ac.uk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 smtClean="0"/>
              <a:t>Bhajan</a:t>
            </a:r>
            <a:r>
              <a:rPr lang="en-GB" dirty="0" smtClean="0"/>
              <a:t> </a:t>
            </a:r>
            <a:r>
              <a:rPr lang="en-GB" dirty="0" err="1" smtClean="0"/>
              <a:t>Aulak</a:t>
            </a:r>
            <a:r>
              <a:rPr lang="en-GB" dirty="0" smtClean="0"/>
              <a:t> - </a:t>
            </a:r>
            <a:r>
              <a:rPr lang="en-GB" dirty="0" smtClean="0"/>
              <a:t>aa6097@coventry.ac.uk</a:t>
            </a: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431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A0BBA94-3487-449C-9A62-F3A4928B5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1233" y="165348"/>
            <a:ext cx="7772400" cy="609600"/>
          </a:xfrm>
          <a:extLst/>
        </p:spPr>
        <p:txBody>
          <a:bodyPr rtlCol="0" anchor="b">
            <a:no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Strategic Leadership</a:t>
            </a: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EB3A634-0C71-4ADC-AD2E-0907AA98D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7512" y="1187902"/>
            <a:ext cx="10865003" cy="488509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GB" altLang="en-US" sz="2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GB" altLang="en-US" u="sng" dirty="0" smtClean="0">
                <a:cs typeface="Times New Roman" panose="02020603050405020304" pitchFamily="18" charset="0"/>
              </a:rPr>
              <a:t>Strategic </a:t>
            </a:r>
            <a:r>
              <a:rPr lang="en-GB" altLang="en-US" u="sng" dirty="0">
                <a:cs typeface="Times New Roman" panose="02020603050405020304" pitchFamily="18" charset="0"/>
              </a:rPr>
              <a:t>leadership is the ability to shape the organisation’s decisions </a:t>
            </a:r>
            <a:r>
              <a:rPr lang="en-GB" altLang="en-US" u="sng" dirty="0" smtClean="0">
                <a:cs typeface="Times New Roman" panose="02020603050405020304" pitchFamily="18" charset="0"/>
              </a:rPr>
              <a:t>and </a:t>
            </a:r>
            <a:r>
              <a:rPr lang="en-GB" altLang="en-US" u="sng" dirty="0">
                <a:cs typeface="Times New Roman" panose="02020603050405020304" pitchFamily="18" charset="0"/>
              </a:rPr>
              <a:t>deliver high value over time, not only personally but also by inspiring and managing others in the organisation. </a:t>
            </a:r>
            <a:endParaRPr lang="en-GB" altLang="en-US" u="sng" dirty="0"/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None/>
            </a:pPr>
            <a:endParaRPr lang="en-GB" altLang="en-US" sz="26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GB" altLang="en-US" sz="2600" dirty="0">
                <a:cs typeface="Arial" panose="020B0604020202020204" pitchFamily="34" charset="0"/>
              </a:rPr>
              <a:t>Leadership involves </a:t>
            </a:r>
            <a:r>
              <a:rPr lang="en-GB" altLang="en-US" sz="2600" b="1" dirty="0">
                <a:cs typeface="Arial" panose="020B0604020202020204" pitchFamily="34" charset="0"/>
              </a:rPr>
              <a:t>balancing</a:t>
            </a:r>
            <a:r>
              <a:rPr lang="en-GB" altLang="en-US" sz="2600" dirty="0">
                <a:cs typeface="Arial" panose="020B0604020202020204" pitchFamily="34" charset="0"/>
              </a:rPr>
              <a:t> a number of factors relating to strategy: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GB" altLang="en-US" sz="2600" b="1" i="1" dirty="0">
                <a:cs typeface="Arial" panose="020B0604020202020204" pitchFamily="34" charset="0"/>
              </a:rPr>
              <a:t>outside</a:t>
            </a:r>
            <a:r>
              <a:rPr lang="en-GB" altLang="en-US" sz="2600" dirty="0">
                <a:cs typeface="Arial" panose="020B0604020202020204" pitchFamily="34" charset="0"/>
              </a:rPr>
              <a:t> influences that impact on the organisation from changes in the economy to increased competition.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GB" altLang="en-US" sz="2600" dirty="0">
                <a:cs typeface="Arial" panose="020B0604020202020204" pitchFamily="34" charset="0"/>
              </a:rPr>
              <a:t>Inspiring and leading people </a:t>
            </a:r>
            <a:r>
              <a:rPr lang="en-GB" altLang="en-US" sz="2600" b="1" i="1" dirty="0">
                <a:cs typeface="Arial" panose="020B0604020202020204" pitchFamily="34" charset="0"/>
              </a:rPr>
              <a:t>inside</a:t>
            </a:r>
            <a:r>
              <a:rPr lang="en-GB" altLang="en-US" sz="2600" dirty="0">
                <a:cs typeface="Arial" panose="020B0604020202020204" pitchFamily="34" charset="0"/>
              </a:rPr>
              <a:t> the organisation with a clear direction for its future.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49907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3DF4FBE2-CD9F-49AD-9770-5DA34800C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526597"/>
            <a:ext cx="7772400" cy="533400"/>
          </a:xfrm>
          <a:extLst/>
        </p:spPr>
        <p:txBody>
          <a:bodyPr rtlCol="0" anchor="b">
            <a:no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makes a successful leader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GB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5845" name="Rectangle 5">
            <a:extLst>
              <a:ext uri="{FF2B5EF4-FFF2-40B4-BE49-F238E27FC236}">
                <a16:creationId xmlns:a16="http://schemas.microsoft.com/office/drawing/2014/main" id="{8DB1C336-2200-4055-A723-C09A9F13F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943" y="1752600"/>
            <a:ext cx="11157857" cy="4346575"/>
          </a:xfrm>
        </p:spPr>
        <p:txBody>
          <a:bodyPr rtlCol="0">
            <a:noAutofit/>
          </a:bodyPr>
          <a:lstStyle/>
          <a:p>
            <a:pPr>
              <a:buClr>
                <a:schemeClr val="tx2"/>
              </a:buClr>
              <a:defRPr/>
            </a:pPr>
            <a:r>
              <a:rPr lang="en-GB" sz="2800" i="1" dirty="0"/>
              <a:t>Role of leadership</a:t>
            </a:r>
            <a:r>
              <a:rPr lang="en-GB" sz="2800" dirty="0"/>
              <a:t>: “The art or process of influencing people so that they will strive willingly and enthusiastically toward the achievement of the group’s mission.”</a:t>
            </a:r>
          </a:p>
          <a:p>
            <a:pPr>
              <a:buClr>
                <a:schemeClr val="tx2"/>
              </a:buClr>
              <a:defRPr/>
            </a:pPr>
            <a:r>
              <a:rPr lang="en-GB" sz="2800" dirty="0"/>
              <a:t>Assess particularly:</a:t>
            </a:r>
          </a:p>
          <a:p>
            <a:pPr lvl="1">
              <a:buClr>
                <a:schemeClr val="tx2"/>
              </a:buClr>
              <a:defRPr/>
            </a:pPr>
            <a:r>
              <a:rPr lang="en-GB" dirty="0"/>
              <a:t>Need to inspire </a:t>
            </a:r>
            <a:r>
              <a:rPr lang="en-GB" dirty="0" smtClean="0"/>
              <a:t>the organisation</a:t>
            </a:r>
            <a:endParaRPr lang="en-GB" dirty="0"/>
          </a:p>
          <a:p>
            <a:pPr lvl="1">
              <a:buClr>
                <a:schemeClr val="tx2"/>
              </a:buClr>
              <a:defRPr/>
            </a:pPr>
            <a:r>
              <a:rPr lang="en-GB" dirty="0"/>
              <a:t>Need to reflect and support employees</a:t>
            </a:r>
          </a:p>
          <a:p>
            <a:pPr lvl="1">
              <a:buClr>
                <a:schemeClr val="tx2"/>
              </a:buClr>
              <a:defRPr/>
            </a:pPr>
            <a:r>
              <a:rPr lang="en-GB" dirty="0"/>
              <a:t>Strategic need to take tough decisions, e.g. in failing business</a:t>
            </a:r>
          </a:p>
          <a:p>
            <a:pPr lvl="1">
              <a:buClr>
                <a:schemeClr val="tx2"/>
              </a:buClr>
              <a:defRPr/>
            </a:pPr>
            <a:r>
              <a:rPr lang="en-GB" dirty="0"/>
              <a:t>Balance between control and entrepreneurial styles</a:t>
            </a:r>
          </a:p>
          <a:p>
            <a:pPr>
              <a:buClr>
                <a:schemeClr val="tx2"/>
              </a:buClr>
              <a:defRPr/>
            </a:pPr>
            <a:r>
              <a:rPr lang="en-GB" sz="2800" dirty="0"/>
              <a:t>Leadership style: varies from shared vision to dominant</a:t>
            </a:r>
          </a:p>
        </p:txBody>
      </p:sp>
    </p:spTree>
    <p:extLst>
      <p:ext uri="{BB962C8B-B14F-4D97-AF65-F5344CB8AC3E}">
        <p14:creationId xmlns:p14="http://schemas.microsoft.com/office/powerpoint/2010/main" val="125358890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7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7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7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7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960510" cy="81474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Traits </a:t>
            </a:r>
            <a:r>
              <a:rPr lang="en-GB" b="1" dirty="0"/>
              <a:t>/ </a:t>
            </a:r>
            <a:r>
              <a:rPr lang="en-GB" b="1" dirty="0" smtClean="0"/>
              <a:t>Characteristics </a:t>
            </a:r>
            <a:r>
              <a:rPr lang="en-GB" b="1" dirty="0"/>
              <a:t>/ </a:t>
            </a:r>
            <a:r>
              <a:rPr lang="en-GB" b="1" dirty="0" smtClean="0"/>
              <a:t>Features </a:t>
            </a:r>
            <a:r>
              <a:rPr lang="en-GB" b="1" dirty="0"/>
              <a:t>/ </a:t>
            </a:r>
            <a:r>
              <a:rPr lang="en-GB" b="1" dirty="0" smtClean="0"/>
              <a:t>Qualities</a:t>
            </a:r>
            <a:r>
              <a:rPr lang="en-GB" dirty="0"/>
              <a:t> 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1445" y="1917291"/>
            <a:ext cx="1129726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Loyalty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loyalty to their vision by their words and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Keeping them updated-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happening within their organization through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formal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informal sources 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Judicious use of power-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develop consent for their ideas rather than forcing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Gradual push of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Have wider perspective/outlook-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Strategic leaders may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be specialists but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also a little knowledge about a lot of things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Motivation-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beyond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money and power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– inclined to achieve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goals with energy and determination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Compassion-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views and feelings of their subordinates, and make decisions after considering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27313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960510" cy="81474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Traits </a:t>
            </a:r>
            <a:r>
              <a:rPr lang="en-GB" b="1" dirty="0"/>
              <a:t>/ </a:t>
            </a:r>
            <a:r>
              <a:rPr lang="en-GB" b="1" dirty="0" smtClean="0"/>
              <a:t>Characteristics </a:t>
            </a:r>
            <a:r>
              <a:rPr lang="en-GB" b="1" dirty="0"/>
              <a:t>/ </a:t>
            </a:r>
            <a:r>
              <a:rPr lang="en-GB" b="1" dirty="0" smtClean="0"/>
              <a:t>Features </a:t>
            </a:r>
            <a:r>
              <a:rPr lang="en-GB" b="1" dirty="0"/>
              <a:t>/ </a:t>
            </a:r>
            <a:r>
              <a:rPr lang="en-GB" b="1" dirty="0" smtClean="0"/>
              <a:t>Qualities</a:t>
            </a:r>
            <a:r>
              <a:rPr lang="en-GB" dirty="0"/>
              <a:t> </a:t>
            </a:r>
            <a:br>
              <a:rPr lang="en-GB" dirty="0"/>
            </a:b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75967" y="1179872"/>
            <a:ext cx="1096050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Readiness to delegate and authorize-</a:t>
            </a:r>
            <a:r>
              <a:rPr lang="en-GB" sz="2000" dirty="0" smtClean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delegation will avoid overloading of responsibilities. Authorizing and empowering subordinates to make decisions will motivate and empower.</a:t>
            </a:r>
          </a:p>
          <a:p>
            <a:endParaRPr lang="en-GB" sz="2000" dirty="0" smtClean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Articulacy-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Strong leaders are articulate enough to communicate the vision(vision of where the organization should head) to the organizational members in terms that boost those members</a:t>
            </a: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Constancy/ Reliability-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Strategic leaders constantly convey their vision until it becomes a component of organizational culture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Self-control-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 control distracting/disturbing moods and desires, i.e., think before acting.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Social skills-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 strategic leaders must be friendly and social.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Self-awareness-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 understand their own moods and emotions, as well as their impact on others.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6041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>
            <a:extLst>
              <a:ext uri="{FF2B5EF4-FFF2-40B4-BE49-F238E27FC236}">
                <a16:creationId xmlns:a16="http://schemas.microsoft.com/office/drawing/2014/main" id="{4722ED52-8ED3-4A5C-9AAF-094D5BA30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130175"/>
            <a:ext cx="7772400" cy="838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Leadership Theories </a:t>
            </a:r>
            <a:endParaRPr lang="en-GB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2D833D8-502D-44D1-8626-912F537356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9526" y="712122"/>
            <a:ext cx="11353800" cy="4876800"/>
          </a:xfrm>
        </p:spPr>
        <p:txBody>
          <a:bodyPr rtlCol="0">
            <a:no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buNone/>
              <a:defRPr/>
            </a:pPr>
            <a:r>
              <a:rPr lang="en-GB" sz="2800" dirty="0"/>
              <a:t>	T</a:t>
            </a:r>
            <a:r>
              <a:rPr lang="en-GB" sz="2800" dirty="0" smtClean="0"/>
              <a:t>hree </a:t>
            </a:r>
            <a:r>
              <a:rPr lang="en-GB" sz="2800" dirty="0"/>
              <a:t>main theories:</a:t>
            </a:r>
          </a:p>
          <a:p>
            <a:pPr>
              <a:lnSpc>
                <a:spcPct val="90000"/>
              </a:lnSpc>
              <a:buClr>
                <a:schemeClr val="tx2"/>
              </a:buClr>
              <a:buNone/>
              <a:defRPr/>
            </a:pPr>
            <a:endParaRPr lang="en-GB" sz="2800" dirty="0"/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800" b="1" dirty="0">
                <a:solidFill>
                  <a:schemeClr val="tx2"/>
                </a:solidFill>
              </a:rPr>
              <a:t>Trait theories</a:t>
            </a:r>
            <a:r>
              <a:rPr lang="en-GB" sz="2800" dirty="0"/>
              <a:t>:</a:t>
            </a:r>
            <a:r>
              <a:rPr lang="en-GB" sz="2800" dirty="0">
                <a:cs typeface="Times New Roman" pitchFamily="18" charset="0"/>
              </a:rPr>
              <a:t> individuals with certain characteristics (traits) can be </a:t>
            </a:r>
            <a:r>
              <a:rPr lang="en-GB" sz="2800" dirty="0" smtClean="0">
                <a:cs typeface="Times New Roman" pitchFamily="18" charset="0"/>
              </a:rPr>
              <a:t>identified, will </a:t>
            </a:r>
            <a:r>
              <a:rPr lang="en-GB" sz="2800" dirty="0">
                <a:cs typeface="Times New Roman" pitchFamily="18" charset="0"/>
              </a:rPr>
              <a:t>provide leadership </a:t>
            </a:r>
            <a:r>
              <a:rPr lang="en-GB" sz="2800" dirty="0" smtClean="0">
                <a:cs typeface="Times New Roman" pitchFamily="18" charset="0"/>
              </a:rPr>
              <a:t>most situations </a:t>
            </a:r>
            <a:r>
              <a:rPr lang="en-GB" sz="2800" dirty="0">
                <a:cs typeface="Times New Roman" pitchFamily="18" charset="0"/>
              </a:rPr>
              <a:t>– the ‘born’ leader</a:t>
            </a:r>
            <a:r>
              <a:rPr lang="en-GB" sz="2800" dirty="0"/>
              <a:t> </a:t>
            </a:r>
            <a:endParaRPr lang="en-GB" sz="2800" dirty="0" smtClean="0"/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endParaRPr lang="en-GB" sz="2800" dirty="0"/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800" b="1" dirty="0">
                <a:solidFill>
                  <a:schemeClr val="tx2"/>
                </a:solidFill>
              </a:rPr>
              <a:t>Style theories</a:t>
            </a:r>
            <a:r>
              <a:rPr lang="en-GB" sz="2800" dirty="0"/>
              <a:t>: </a:t>
            </a:r>
            <a:r>
              <a:rPr lang="en-GB" sz="2800" dirty="0" smtClean="0"/>
              <a:t>those </a:t>
            </a:r>
            <a:r>
              <a:rPr lang="en-GB" sz="2800" dirty="0" smtClean="0">
                <a:cs typeface="Times New Roman" pitchFamily="18" charset="0"/>
              </a:rPr>
              <a:t>who </a:t>
            </a:r>
            <a:r>
              <a:rPr lang="en-GB" sz="2800" dirty="0">
                <a:cs typeface="Times New Roman" pitchFamily="18" charset="0"/>
              </a:rPr>
              <a:t>possess a general style of leadership that is appropriate to the organisation – the ‘dominant style leader,’ the ‘consultative style’ leader and so on. </a:t>
            </a:r>
            <a:endParaRPr lang="en-GB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endParaRPr lang="en-GB" sz="2800" dirty="0"/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800" b="1" dirty="0">
                <a:solidFill>
                  <a:schemeClr val="tx2"/>
                </a:solidFill>
              </a:rPr>
              <a:t>Contingency theories</a:t>
            </a:r>
            <a:r>
              <a:rPr lang="en-GB" sz="2800" dirty="0"/>
              <a:t>: </a:t>
            </a:r>
            <a:r>
              <a:rPr lang="en-GB" sz="2800" dirty="0">
                <a:cs typeface="Times New Roman" pitchFamily="18" charset="0"/>
              </a:rPr>
              <a:t>leaders should be promoted or recruited according to the needs of the organisation at a particular point in time. The choice is </a:t>
            </a:r>
            <a:r>
              <a:rPr lang="en-GB" sz="2800" i="1" dirty="0">
                <a:solidFill>
                  <a:schemeClr val="tx2"/>
                </a:solidFill>
                <a:cs typeface="Times New Roman" pitchFamily="18" charset="0"/>
              </a:rPr>
              <a:t>contingent</a:t>
            </a:r>
            <a:r>
              <a:rPr lang="en-GB" sz="2800" dirty="0">
                <a:cs typeface="Times New Roman" pitchFamily="18" charset="0"/>
              </a:rPr>
              <a:t> on the strategic issues facing the organisation at that time. </a:t>
            </a:r>
          </a:p>
        </p:txBody>
      </p:sp>
    </p:spTree>
    <p:extLst>
      <p:ext uri="{BB962C8B-B14F-4D97-AF65-F5344CB8AC3E}">
        <p14:creationId xmlns:p14="http://schemas.microsoft.com/office/powerpoint/2010/main" val="31065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8">
            <a:extLst>
              <a:ext uri="{FF2B5EF4-FFF2-40B4-BE49-F238E27FC236}">
                <a16:creationId xmlns:a16="http://schemas.microsoft.com/office/drawing/2014/main" id="{6EE339FE-F487-46AB-85DC-3AB0A569C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2742" y="425450"/>
            <a:ext cx="7772400" cy="533400"/>
          </a:xfrm>
          <a:extLst/>
        </p:spPr>
        <p:txBody>
          <a:bodyPr rtlCol="0" anchor="b">
            <a:no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Leadership Theories </a:t>
            </a:r>
          </a:p>
        </p:txBody>
      </p:sp>
      <p:sp>
        <p:nvSpPr>
          <p:cNvPr id="714757" name="Rectangle 1029">
            <a:extLst>
              <a:ext uri="{FF2B5EF4-FFF2-40B4-BE49-F238E27FC236}">
                <a16:creationId xmlns:a16="http://schemas.microsoft.com/office/drawing/2014/main" id="{C9FF0C99-90CC-4694-8CF6-C0A4F6FC79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653" y="1225550"/>
            <a:ext cx="10338618" cy="4352925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GB" altLang="en-US" sz="2800" dirty="0"/>
              <a:t>From a strategic perspective, the </a:t>
            </a:r>
            <a:r>
              <a:rPr lang="en-GB" altLang="en-US" sz="2800" dirty="0">
                <a:solidFill>
                  <a:schemeClr val="tx2"/>
                </a:solidFill>
              </a:rPr>
              <a:t>contingency theory</a:t>
            </a:r>
            <a:r>
              <a:rPr lang="en-GB" altLang="en-US" sz="2800" dirty="0"/>
              <a:t> approach holds the most scope for two reasons:</a:t>
            </a:r>
          </a:p>
          <a:p>
            <a:pPr lvl="1" eaLnBrk="1" hangingPunct="1">
              <a:buClr>
                <a:schemeClr val="tx2"/>
              </a:buClr>
            </a:pPr>
            <a:r>
              <a:rPr lang="en-GB" altLang="en-US" dirty="0"/>
              <a:t>Best captures both the leader and the relationship with others in the organisation</a:t>
            </a:r>
          </a:p>
          <a:p>
            <a:pPr lvl="1" eaLnBrk="1" hangingPunct="1">
              <a:buClr>
                <a:schemeClr val="tx2"/>
              </a:buClr>
            </a:pPr>
            <a:r>
              <a:rPr lang="en-GB" altLang="en-US" dirty="0"/>
              <a:t>Best reflects that the strategic context is highly relevant to leadership decision making</a:t>
            </a:r>
          </a:p>
          <a:p>
            <a:pPr eaLnBrk="1" hangingPunct="1">
              <a:buClr>
                <a:schemeClr val="tx2"/>
              </a:buClr>
            </a:pPr>
            <a:r>
              <a:rPr lang="en-GB" altLang="en-US" sz="2800" dirty="0"/>
              <a:t>Within the contingency theory context, the </a:t>
            </a:r>
            <a:r>
              <a:rPr lang="en-GB" altLang="en-US" sz="2800" dirty="0">
                <a:solidFill>
                  <a:schemeClr val="tx2"/>
                </a:solidFill>
              </a:rPr>
              <a:t>best-fit</a:t>
            </a:r>
            <a:r>
              <a:rPr lang="en-GB" altLang="en-US" sz="2800" dirty="0"/>
              <a:t> </a:t>
            </a:r>
            <a:r>
              <a:rPr lang="en-GB" altLang="en-US" sz="2800" dirty="0">
                <a:solidFill>
                  <a:schemeClr val="tx2"/>
                </a:solidFill>
              </a:rPr>
              <a:t>approach</a:t>
            </a:r>
            <a:r>
              <a:rPr lang="en-GB" altLang="en-US" sz="2800" dirty="0"/>
              <a:t> argues that leaders, subordinates and strategies must reach a compromise if they are to be successful</a:t>
            </a:r>
          </a:p>
        </p:txBody>
      </p:sp>
    </p:spTree>
    <p:extLst>
      <p:ext uri="{BB962C8B-B14F-4D97-AF65-F5344CB8AC3E}">
        <p14:creationId xmlns:p14="http://schemas.microsoft.com/office/powerpoint/2010/main" val="47206757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1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FD1FA565-B128-465C-9466-4186DC51B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44782"/>
            <a:ext cx="7772400" cy="533400"/>
          </a:xfrm>
          <a:extLst/>
        </p:spPr>
        <p:txBody>
          <a:bodyPr rtlCol="0" anchor="b">
            <a:noAutofit/>
          </a:bodyPr>
          <a:lstStyle/>
          <a:p>
            <a:pPr>
              <a:defRPr/>
            </a:pP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Leadership Styles</a:t>
            </a:r>
            <a:endParaRPr lang="en-GB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829" name="Rectangle 5">
            <a:extLst>
              <a:ext uri="{FF2B5EF4-FFF2-40B4-BE49-F238E27FC236}">
                <a16:creationId xmlns:a16="http://schemas.microsoft.com/office/drawing/2014/main" id="{1B126786-0928-4A94-929D-D45537CB78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78078" y="1107255"/>
            <a:ext cx="9335728" cy="4114800"/>
          </a:xfrm>
        </p:spPr>
        <p:txBody>
          <a:bodyPr rtlCol="0">
            <a:normAutofit/>
          </a:bodyPr>
          <a:lstStyle/>
          <a:p>
            <a:pPr>
              <a:buClr>
                <a:schemeClr val="tx2"/>
              </a:buClr>
              <a:defRPr/>
            </a:pPr>
            <a:r>
              <a:rPr lang="en-GB" sz="2800" dirty="0"/>
              <a:t>Factors influencing successful leadership style:</a:t>
            </a:r>
          </a:p>
          <a:p>
            <a:pPr lvl="1">
              <a:buClr>
                <a:schemeClr val="tx2"/>
              </a:buClr>
              <a:defRPr/>
            </a:pPr>
            <a:r>
              <a:rPr lang="en-GB" dirty="0"/>
              <a:t>Personality and skills of leader</a:t>
            </a:r>
          </a:p>
          <a:p>
            <a:pPr lvl="1">
              <a:buClr>
                <a:schemeClr val="tx2"/>
              </a:buClr>
              <a:defRPr/>
            </a:pPr>
            <a:r>
              <a:rPr lang="en-GB" dirty="0"/>
              <a:t>Size of company</a:t>
            </a:r>
          </a:p>
          <a:p>
            <a:pPr lvl="1">
              <a:buClr>
                <a:schemeClr val="tx2"/>
              </a:buClr>
              <a:defRPr/>
            </a:pPr>
            <a:r>
              <a:rPr lang="en-GB" dirty="0"/>
              <a:t>Degree of geographical dispersion</a:t>
            </a:r>
          </a:p>
          <a:p>
            <a:pPr lvl="1">
              <a:buClr>
                <a:schemeClr val="tx2"/>
              </a:buClr>
              <a:defRPr/>
            </a:pPr>
            <a:r>
              <a:rPr lang="en-GB" dirty="0"/>
              <a:t>Stability of organisation’s environment</a:t>
            </a:r>
          </a:p>
          <a:p>
            <a:pPr lvl="1">
              <a:buClr>
                <a:schemeClr val="tx2"/>
              </a:buClr>
              <a:defRPr/>
            </a:pPr>
            <a:r>
              <a:rPr lang="en-GB" dirty="0"/>
              <a:t>Current organisational culture</a:t>
            </a:r>
          </a:p>
          <a:p>
            <a:pPr lvl="1">
              <a:buClr>
                <a:schemeClr val="tx2"/>
              </a:buClr>
              <a:defRPr/>
            </a:pPr>
            <a:r>
              <a:rPr lang="en-GB" dirty="0"/>
              <a:t>Organisation’s current profitability and its desire and need for change</a:t>
            </a:r>
          </a:p>
        </p:txBody>
      </p:sp>
    </p:spTree>
    <p:extLst>
      <p:ext uri="{BB962C8B-B14F-4D97-AF65-F5344CB8AC3E}">
        <p14:creationId xmlns:p14="http://schemas.microsoft.com/office/powerpoint/2010/main" val="126720062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1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ACA3640E-37D8-4758-81FF-AD6A1EB06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344590"/>
            <a:ext cx="7772400" cy="533400"/>
          </a:xfrm>
          <a:extLst/>
        </p:spPr>
        <p:txBody>
          <a:bodyPr rtlCol="0" anchor="b">
            <a:no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makes a successful leader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GB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9877" name="Rectangle 5">
            <a:extLst>
              <a:ext uri="{FF2B5EF4-FFF2-40B4-BE49-F238E27FC236}">
                <a16:creationId xmlns:a16="http://schemas.microsoft.com/office/drawing/2014/main" id="{C78523C6-7D80-4CD6-983B-6CD3F8A25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3613" y="1189703"/>
            <a:ext cx="9851922" cy="3887788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GB" altLang="en-US" sz="2800" dirty="0"/>
              <a:t>Bennis and </a:t>
            </a:r>
            <a:r>
              <a:rPr lang="en-GB" altLang="en-US" sz="2800" dirty="0" err="1"/>
              <a:t>Nanus</a:t>
            </a:r>
            <a:r>
              <a:rPr lang="en-GB" altLang="en-US" sz="2800" dirty="0"/>
              <a:t> </a:t>
            </a:r>
            <a:r>
              <a:rPr lang="en-GB" altLang="en-US" sz="2800" dirty="0" smtClean="0"/>
              <a:t>(1985) argue </a:t>
            </a:r>
            <a:r>
              <a:rPr lang="en-GB" altLang="en-US" sz="2800" dirty="0"/>
              <a:t>that successful leaders need to go beyond abstract analytical areas to </a:t>
            </a:r>
          </a:p>
          <a:p>
            <a:pPr lvl="1" eaLnBrk="1" hangingPunct="1">
              <a:buClr>
                <a:schemeClr val="tx2"/>
              </a:buClr>
            </a:pPr>
            <a:r>
              <a:rPr lang="en-GB" altLang="en-US" dirty="0"/>
              <a:t>Generate </a:t>
            </a:r>
            <a:r>
              <a:rPr lang="en-GB" altLang="en-US" i="1" dirty="0"/>
              <a:t>trust</a:t>
            </a:r>
            <a:r>
              <a:rPr lang="en-GB" altLang="en-US" dirty="0"/>
              <a:t> in the organisation’s processes</a:t>
            </a:r>
          </a:p>
          <a:p>
            <a:pPr lvl="1" eaLnBrk="1" hangingPunct="1">
              <a:buClr>
                <a:schemeClr val="tx2"/>
              </a:buClr>
            </a:pPr>
            <a:r>
              <a:rPr lang="en-GB" altLang="en-US" dirty="0"/>
              <a:t>Draw upon the </a:t>
            </a:r>
            <a:r>
              <a:rPr lang="en-GB" altLang="en-US" i="1" dirty="0"/>
              <a:t>intellectual capital</a:t>
            </a:r>
            <a:r>
              <a:rPr lang="en-GB" altLang="en-US" dirty="0"/>
              <a:t> of people in the organisation</a:t>
            </a:r>
          </a:p>
          <a:p>
            <a:pPr lvl="1" eaLnBrk="1" hangingPunct="1">
              <a:buClr>
                <a:schemeClr val="tx2"/>
              </a:buClr>
            </a:pPr>
            <a:r>
              <a:rPr lang="en-GB" altLang="en-US" dirty="0"/>
              <a:t>Demonstrate a </a:t>
            </a:r>
            <a:r>
              <a:rPr lang="en-GB" altLang="en-US" i="1" dirty="0"/>
              <a:t>passion and determination</a:t>
            </a:r>
            <a:r>
              <a:rPr lang="en-GB" altLang="en-US" dirty="0"/>
              <a:t> to achieve the purposes of the organisation</a:t>
            </a:r>
          </a:p>
        </p:txBody>
      </p:sp>
    </p:spTree>
    <p:extLst>
      <p:ext uri="{BB962C8B-B14F-4D97-AF65-F5344CB8AC3E}">
        <p14:creationId xmlns:p14="http://schemas.microsoft.com/office/powerpoint/2010/main" val="221690437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A208F9-8621-43CE-B1D8-D9C9FB54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Leadership Culture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056862-CD19-4D1E-96D6-E4DE7C0EC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2267" r="1031" b="32753"/>
          <a:stretch>
            <a:fillRect/>
          </a:stretch>
        </p:blipFill>
        <p:spPr bwMode="auto">
          <a:xfrm>
            <a:off x="3287713" y="1676400"/>
            <a:ext cx="5778500" cy="4135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34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97A807F-D5C4-49EC-B709-DB9883685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882" y="288617"/>
            <a:ext cx="9432700" cy="927100"/>
          </a:xfrm>
          <a:extLst/>
        </p:spPr>
        <p:txBody>
          <a:bodyPr rtlCol="0">
            <a:no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Shaping 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Organisational Culture </a:t>
            </a: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endParaRPr lang="en-GB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B0F783F-6FB3-4B63-8946-EC885C659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9433" y="1269794"/>
            <a:ext cx="10810568" cy="4585316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800" dirty="0"/>
              <a:t>Organisational culture: “The way we do things around here</a:t>
            </a:r>
            <a:r>
              <a:rPr lang="en-GB" sz="2800" dirty="0" smtClean="0"/>
              <a:t>…”</a:t>
            </a:r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endParaRPr lang="en-GB" sz="2800" dirty="0"/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800" dirty="0"/>
              <a:t>As you walk into the entrance of the organisation, you can immediately sense something of its culture</a:t>
            </a:r>
            <a:r>
              <a:rPr lang="en-GB" sz="2800" dirty="0" smtClean="0"/>
              <a:t>…</a:t>
            </a:r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endParaRPr lang="en-GB" sz="2800" dirty="0"/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800" dirty="0"/>
              <a:t>Culture: Leadership and people, the ‘buzz’, the formality/informality, how people talk to each other, relate to each other and so on</a:t>
            </a:r>
            <a:r>
              <a:rPr lang="en-GB" sz="2800" dirty="0" smtClean="0"/>
              <a:t>…</a:t>
            </a:r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endParaRPr lang="en-GB" sz="2800" dirty="0"/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800" dirty="0"/>
              <a:t>Leaders have a major influence in organisational culture over time but cultures only change slowly</a:t>
            </a:r>
          </a:p>
        </p:txBody>
      </p:sp>
    </p:spTree>
    <p:extLst>
      <p:ext uri="{BB962C8B-B14F-4D97-AF65-F5344CB8AC3E}">
        <p14:creationId xmlns:p14="http://schemas.microsoft.com/office/powerpoint/2010/main" val="131474117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B9FA3B4-9FD1-4BEB-9447-18FE56D9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5176"/>
            <a:ext cx="9144000" cy="9112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we’re going to cover today…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39C1F433-E77A-4F50-A5B4-A95914CF7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989139"/>
            <a:ext cx="2803525" cy="1938337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(1)</a:t>
            </a:r>
          </a:p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Module Overview</a:t>
            </a: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1F2A25A-0627-4119-BFA7-C7E24068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1989139"/>
            <a:ext cx="2879725" cy="156966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(2) </a:t>
            </a:r>
          </a:p>
          <a:p>
            <a:pPr marL="742950" indent="-742950" algn="ctr">
              <a:defRPr/>
            </a:pPr>
            <a:r>
              <a:rPr lang="en-GB" sz="2400" dirty="0" smtClean="0">
                <a:solidFill>
                  <a:schemeClr val="bg1"/>
                </a:solidFill>
                <a:latin typeface="Calibri" pitchFamily="-112" charset="0"/>
              </a:rPr>
              <a:t>Module Assessments</a:t>
            </a:r>
            <a:endParaRPr lang="en-GB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GB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16415B1E-7EBF-4861-87D0-C142DE2D0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1989139"/>
            <a:ext cx="2768600" cy="1570037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(3) </a:t>
            </a:r>
          </a:p>
          <a:p>
            <a:pPr marL="742950" indent="-742950"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libri" pitchFamily="-112" charset="0"/>
              </a:rPr>
              <a:t>Strategic Leadership</a:t>
            </a: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 algn="ctr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 algn="ctr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8198" name="Picture 16" descr="j0422122.jpg">
            <a:extLst>
              <a:ext uri="{FF2B5EF4-FFF2-40B4-BE49-F238E27FC236}">
                <a16:creationId xmlns:a16="http://schemas.microsoft.com/office/drawing/2014/main" id="{27C1A53E-8268-48DF-9961-25CF0B93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b="10126"/>
          <a:stretch>
            <a:fillRect/>
          </a:stretch>
        </p:blipFill>
        <p:spPr bwMode="auto">
          <a:xfrm>
            <a:off x="1670051" y="3429000"/>
            <a:ext cx="2836863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7" descr="j0439502.jpg">
            <a:extLst>
              <a:ext uri="{FF2B5EF4-FFF2-40B4-BE49-F238E27FC236}">
                <a16:creationId xmlns:a16="http://schemas.microsoft.com/office/drawing/2014/main" id="{01C8D832-1823-4A2D-9BC8-69A62D214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0" b="10001"/>
          <a:stretch>
            <a:fillRect/>
          </a:stretch>
        </p:blipFill>
        <p:spPr bwMode="auto">
          <a:xfrm>
            <a:off x="4656139" y="3429000"/>
            <a:ext cx="2879725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51D37707-1165-4213-8E43-07947079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7" r="1031" b="32753"/>
          <a:stretch>
            <a:fillRect/>
          </a:stretch>
        </p:blipFill>
        <p:spPr bwMode="auto">
          <a:xfrm>
            <a:off x="7680325" y="3514725"/>
            <a:ext cx="2789238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939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D1BEE2B4-76A1-47C9-A496-09BAD2E45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1743" y="692150"/>
            <a:ext cx="9498921" cy="533400"/>
          </a:xfrm>
          <a:extLst/>
        </p:spPr>
        <p:txBody>
          <a:bodyPr rtlCol="0" anchor="b">
            <a:no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Shaping organisational culture and style </a:t>
            </a:r>
          </a:p>
        </p:txBody>
      </p:sp>
      <p:sp>
        <p:nvSpPr>
          <p:cNvPr id="692229" name="Rectangle 5">
            <a:extLst>
              <a:ext uri="{FF2B5EF4-FFF2-40B4-BE49-F238E27FC236}">
                <a16:creationId xmlns:a16="http://schemas.microsoft.com/office/drawing/2014/main" id="{80F8C486-E9EA-457B-A6CF-2D11BDCDD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86" y="1341438"/>
            <a:ext cx="12104914" cy="4800600"/>
          </a:xfrm>
        </p:spPr>
        <p:txBody>
          <a:bodyPr rtlCol="0">
            <a:no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800" dirty="0"/>
              <a:t>Leaders are concerned with shaping the culture of their organisations over time</a:t>
            </a:r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800" dirty="0"/>
              <a:t>Leaders should distinguish between the culture of their organisations and national cultures: national cultures may influence their organisations but they are </a:t>
            </a:r>
            <a:r>
              <a:rPr lang="en-GB" sz="2800" i="1" dirty="0"/>
              <a:t>not</a:t>
            </a:r>
            <a:r>
              <a:rPr lang="en-GB" sz="2800" dirty="0"/>
              <a:t> the main influence</a:t>
            </a:r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800" dirty="0"/>
              <a:t>Leaders can analyse their organisation’s culture </a:t>
            </a:r>
            <a:r>
              <a:rPr lang="en-GB" sz="2800" dirty="0" smtClean="0"/>
              <a:t>through:</a:t>
            </a:r>
            <a:endParaRPr lang="en-GB" sz="2800" dirty="0"/>
          </a:p>
          <a:p>
            <a:pPr lvl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dirty="0"/>
              <a:t>History and ownership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dirty="0" smtClean="0"/>
              <a:t>Size</a:t>
            </a:r>
            <a:endParaRPr lang="en-GB" dirty="0"/>
          </a:p>
          <a:p>
            <a:pPr lvl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dirty="0"/>
              <a:t>Leadership and </a:t>
            </a:r>
            <a:r>
              <a:rPr lang="en-GB" dirty="0" smtClean="0"/>
              <a:t>mission</a:t>
            </a:r>
            <a:endParaRPr lang="en-GB" dirty="0"/>
          </a:p>
          <a:p>
            <a:pPr lvl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dirty="0"/>
              <a:t>Types of organisational cultural style</a:t>
            </a:r>
          </a:p>
        </p:txBody>
      </p:sp>
    </p:spTree>
    <p:extLst>
      <p:ext uri="{BB962C8B-B14F-4D97-AF65-F5344CB8AC3E}">
        <p14:creationId xmlns:p14="http://schemas.microsoft.com/office/powerpoint/2010/main" val="215456057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9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9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92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4326991-D390-48E5-8DC5-9781818BF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637CBDBD-6FC0-45BB-88A6-6AC7CB527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212725"/>
            <a:ext cx="8820150" cy="933450"/>
          </a:xfrm>
          <a:extLst/>
        </p:spPr>
        <p:txBody>
          <a:bodyPr rtlCol="0">
            <a:noAutofit/>
          </a:bodyPr>
          <a:lstStyle/>
          <a:p>
            <a:pPr>
              <a:defRPr/>
            </a:pPr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Shaping </a:t>
            </a:r>
            <a:r>
              <a:rPr lang="en-GB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Organisational Culture </a:t>
            </a:r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GB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endParaRPr lang="en-GB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D503CE00-3C4F-4F5C-8D1D-85B232210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45" y="1666875"/>
            <a:ext cx="3383867" cy="6731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8" name="Rectangle 7">
            <a:extLst>
              <a:ext uri="{FF2B5EF4-FFF2-40B4-BE49-F238E27FC236}">
                <a16:creationId xmlns:a16="http://schemas.microsoft.com/office/drawing/2014/main" id="{76E0A1C4-6274-4A7C-987A-88795A849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44" y="4037485"/>
            <a:ext cx="3383868" cy="70961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9" name="Rectangle 8">
            <a:extLst>
              <a:ext uri="{FF2B5EF4-FFF2-40B4-BE49-F238E27FC236}">
                <a16:creationId xmlns:a16="http://schemas.microsoft.com/office/drawing/2014/main" id="{0E8E0DDE-B499-4118-B169-A408554F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5280026"/>
            <a:ext cx="3378425" cy="65087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80" name="Line 9">
            <a:extLst>
              <a:ext uri="{FF2B5EF4-FFF2-40B4-BE49-F238E27FC236}">
                <a16:creationId xmlns:a16="http://schemas.microsoft.com/office/drawing/2014/main" id="{058EABB2-BDF7-48B0-9DF3-B2DBF8E18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371" y="240188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81" name="Line 10">
            <a:extLst>
              <a:ext uri="{FF2B5EF4-FFF2-40B4-BE49-F238E27FC236}">
                <a16:creationId xmlns:a16="http://schemas.microsoft.com/office/drawing/2014/main" id="{6DBA1BC6-20CF-468A-8170-0B9D62295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371" y="351790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82" name="Line 11">
            <a:extLst>
              <a:ext uri="{FF2B5EF4-FFF2-40B4-BE49-F238E27FC236}">
                <a16:creationId xmlns:a16="http://schemas.microsoft.com/office/drawing/2014/main" id="{38E1796A-D17E-4627-985B-E5D6E1443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257" y="478678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83" name="Rectangle 12">
            <a:extLst>
              <a:ext uri="{FF2B5EF4-FFF2-40B4-BE49-F238E27FC236}">
                <a16:creationId xmlns:a16="http://schemas.microsoft.com/office/drawing/2014/main" id="{7D1ED308-5E46-448C-9133-531B3672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6" y="1806575"/>
            <a:ext cx="19780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54285" name="Rectangle 14">
            <a:extLst>
              <a:ext uri="{FF2B5EF4-FFF2-40B4-BE49-F238E27FC236}">
                <a16:creationId xmlns:a16="http://schemas.microsoft.com/office/drawing/2014/main" id="{1D189CCF-7BAC-4B78-86F3-238737AA0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45" y="4068763"/>
            <a:ext cx="349000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 dirty="0">
                <a:solidFill>
                  <a:srgbClr val="FF0000"/>
                </a:solidFill>
              </a:rPr>
              <a:t>Identification of cultural style of the organisation</a:t>
            </a:r>
          </a:p>
        </p:txBody>
      </p:sp>
      <p:sp>
        <p:nvSpPr>
          <p:cNvPr id="54286" name="Rectangle 15">
            <a:extLst>
              <a:ext uri="{FF2B5EF4-FFF2-40B4-BE49-F238E27FC236}">
                <a16:creationId xmlns:a16="http://schemas.microsoft.com/office/drawing/2014/main" id="{1EEA788C-2A65-4AA2-B9C6-B6D1585F0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7" y="5272088"/>
            <a:ext cx="28162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 dirty="0">
                <a:solidFill>
                  <a:srgbClr val="FF0000"/>
                </a:solidFill>
              </a:rPr>
              <a:t>Analysis of the strategic implications</a:t>
            </a:r>
          </a:p>
        </p:txBody>
      </p:sp>
      <p:sp>
        <p:nvSpPr>
          <p:cNvPr id="54287" name="Rectangle 17">
            <a:extLst>
              <a:ext uri="{FF2B5EF4-FFF2-40B4-BE49-F238E27FC236}">
                <a16:creationId xmlns:a16="http://schemas.microsoft.com/office/drawing/2014/main" id="{F2F0D92C-1736-4854-90A7-B179C3F3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1555750"/>
            <a:ext cx="4102100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People, corporate cultures, labour policies, international issues.</a:t>
            </a:r>
          </a:p>
        </p:txBody>
      </p:sp>
      <p:sp>
        <p:nvSpPr>
          <p:cNvPr id="54288" name="Rectangle 18">
            <a:extLst>
              <a:ext uri="{FF2B5EF4-FFF2-40B4-BE49-F238E27FC236}">
                <a16:creationId xmlns:a16="http://schemas.microsoft.com/office/drawing/2014/main" id="{A2475CB0-371B-4645-9918-8498B866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667001"/>
            <a:ext cx="3519948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History? Size?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Products and technology?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Leadership?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Business context?</a:t>
            </a:r>
          </a:p>
        </p:txBody>
      </p:sp>
      <p:sp>
        <p:nvSpPr>
          <p:cNvPr id="54289" name="Rectangle 19">
            <a:extLst>
              <a:ext uri="{FF2B5EF4-FFF2-40B4-BE49-F238E27FC236}">
                <a16:creationId xmlns:a16="http://schemas.microsoft.com/office/drawing/2014/main" id="{EF7CAD15-27C9-48ED-876B-382F41BE5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4191001"/>
            <a:ext cx="2971799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Power? Role?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Task? Personal?</a:t>
            </a:r>
          </a:p>
        </p:txBody>
      </p:sp>
      <p:sp>
        <p:nvSpPr>
          <p:cNvPr id="54290" name="Rectangle 20">
            <a:extLst>
              <a:ext uri="{FF2B5EF4-FFF2-40B4-BE49-F238E27FC236}">
                <a16:creationId xmlns:a16="http://schemas.microsoft.com/office/drawing/2014/main" id="{F8985346-9B95-43A9-9A46-E234101E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891088"/>
            <a:ext cx="4498258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Prescriptive or emergent?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Competitive advantage?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Able to undertake strategic change?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D503CE00-3C4F-4F5C-8D1D-85B232210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2859088"/>
            <a:ext cx="3340325" cy="6731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2000" b="1" dirty="0">
                <a:solidFill>
                  <a:srgbClr val="FF0000"/>
                </a:solidFill>
              </a:rPr>
              <a:t>Cultural factors specific to </a:t>
            </a:r>
            <a:endParaRPr lang="en-GB" altLang="en-US" sz="2000" b="1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sz="2000" b="1" dirty="0" smtClean="0">
                <a:solidFill>
                  <a:srgbClr val="FF0000"/>
                </a:solidFill>
              </a:rPr>
              <a:t>organisation</a:t>
            </a:r>
            <a:endParaRPr lang="en-GB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426575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8DBE7E80-4B00-4126-874B-53C88183E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0741" y="444365"/>
            <a:ext cx="9393918" cy="848587"/>
          </a:xfrm>
          <a:extLst/>
        </p:spPr>
        <p:txBody>
          <a:bodyPr rtlCol="0" anchor="b">
            <a:noAutofit/>
          </a:bodyPr>
          <a:lstStyle/>
          <a:p>
            <a:pPr>
              <a:defRPr/>
            </a:pPr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Shaping </a:t>
            </a:r>
            <a:r>
              <a:rPr lang="en-GB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Organisational Culture </a:t>
            </a:r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GB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</a:t>
            </a:r>
            <a:r>
              <a:rPr lang="en-GB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(Johnson and Scholes 1992) </a:t>
            </a:r>
            <a:endParaRPr lang="en-GB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23" name="Oval 5">
            <a:extLst>
              <a:ext uri="{FF2B5EF4-FFF2-40B4-BE49-F238E27FC236}">
                <a16:creationId xmlns:a16="http://schemas.microsoft.com/office/drawing/2014/main" id="{D33B2CF8-EBA2-4BA3-9A43-1E3CB3E04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223964"/>
            <a:ext cx="2209800" cy="1981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4" name="Oval 6">
            <a:extLst>
              <a:ext uri="{FF2B5EF4-FFF2-40B4-BE49-F238E27FC236}">
                <a16:creationId xmlns:a16="http://schemas.microsoft.com/office/drawing/2014/main" id="{D8CEF257-D923-4B72-AB70-046E28966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04976"/>
            <a:ext cx="2209800" cy="1981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5" name="Oval 7">
            <a:extLst>
              <a:ext uri="{FF2B5EF4-FFF2-40B4-BE49-F238E27FC236}">
                <a16:creationId xmlns:a16="http://schemas.microsoft.com/office/drawing/2014/main" id="{946AFBA8-3387-4BE7-9660-D3265EC6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9" y="1688238"/>
            <a:ext cx="2209800" cy="1981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6" name="Oval 8">
            <a:extLst>
              <a:ext uri="{FF2B5EF4-FFF2-40B4-BE49-F238E27FC236}">
                <a16:creationId xmlns:a16="http://schemas.microsoft.com/office/drawing/2014/main" id="{08C3F8BD-288D-4A02-99DD-EB700803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038600"/>
            <a:ext cx="2362200" cy="2133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7" name="Oval 9">
            <a:extLst>
              <a:ext uri="{FF2B5EF4-FFF2-40B4-BE49-F238E27FC236}">
                <a16:creationId xmlns:a16="http://schemas.microsoft.com/office/drawing/2014/main" id="{12E6A097-47A7-4E76-8A70-FF4964F6F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226" y="4275138"/>
            <a:ext cx="2243138" cy="18970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8" name="Oval 10">
            <a:extLst>
              <a:ext uri="{FF2B5EF4-FFF2-40B4-BE49-F238E27FC236}">
                <a16:creationId xmlns:a16="http://schemas.microsoft.com/office/drawing/2014/main" id="{76BC5ADE-02D9-4D08-B14C-F6F83810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068" y="3831907"/>
            <a:ext cx="2209800" cy="1981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9" name="Rectangle 11">
            <a:extLst>
              <a:ext uri="{FF2B5EF4-FFF2-40B4-BE49-F238E27FC236}">
                <a16:creationId xmlns:a16="http://schemas.microsoft.com/office/drawing/2014/main" id="{D1082AC2-521C-465F-87A3-47369ED6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520" y="2218463"/>
            <a:ext cx="182721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b="1" i="1" dirty="0">
                <a:solidFill>
                  <a:srgbClr val="FF0000"/>
                </a:solidFill>
              </a:rPr>
              <a:t>Stories</a:t>
            </a:r>
            <a:r>
              <a:rPr lang="en-GB" altLang="en-US" sz="1800" b="1" dirty="0">
                <a:solidFill>
                  <a:srgbClr val="FF0000"/>
                </a:solidFill>
              </a:rPr>
              <a:t>: what do people talk about?</a:t>
            </a:r>
          </a:p>
        </p:txBody>
      </p:sp>
      <p:sp>
        <p:nvSpPr>
          <p:cNvPr id="56330" name="Rectangle 12">
            <a:extLst>
              <a:ext uri="{FF2B5EF4-FFF2-40B4-BE49-F238E27FC236}">
                <a16:creationId xmlns:a16="http://schemas.microsoft.com/office/drawing/2014/main" id="{F54B9B9A-90FE-4C7D-839F-0CB8C6173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868" y="1628776"/>
            <a:ext cx="1598613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b="1" i="1" dirty="0">
                <a:solidFill>
                  <a:srgbClr val="FF0000"/>
                </a:solidFill>
              </a:rPr>
              <a:t>Symbols</a:t>
            </a:r>
            <a:r>
              <a:rPr lang="en-GB" altLang="en-US" sz="1800" b="1" dirty="0">
                <a:solidFill>
                  <a:srgbClr val="FF0000"/>
                </a:solidFill>
              </a:rPr>
              <a:t>: what are the signs </a:t>
            </a:r>
            <a:r>
              <a:rPr lang="en-GB" altLang="en-US" sz="1800" b="1" dirty="0" smtClean="0">
                <a:solidFill>
                  <a:srgbClr val="FF0000"/>
                </a:solidFill>
              </a:rPr>
              <a:t>within the office</a:t>
            </a:r>
            <a:r>
              <a:rPr lang="en-GB" altLang="en-US" sz="1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6331" name="Rectangle 13">
            <a:extLst>
              <a:ext uri="{FF2B5EF4-FFF2-40B4-BE49-F238E27FC236}">
                <a16:creationId xmlns:a16="http://schemas.microsoft.com/office/drawing/2014/main" id="{245EC3DA-DA67-4073-AC78-FB0C664D1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344" y="2363788"/>
            <a:ext cx="22098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b="1" i="1" dirty="0">
                <a:solidFill>
                  <a:srgbClr val="FF0000"/>
                </a:solidFill>
              </a:rPr>
              <a:t>Power structures</a:t>
            </a:r>
            <a:r>
              <a:rPr lang="en-GB" altLang="en-US" sz="1800" b="1" dirty="0">
                <a:solidFill>
                  <a:srgbClr val="FF0000"/>
                </a:solidFill>
              </a:rPr>
              <a:t>: who makes the decisions?</a:t>
            </a:r>
            <a:r>
              <a:rPr lang="en-GB" altLang="en-US" sz="1800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56332" name="Rectangle 14">
            <a:extLst>
              <a:ext uri="{FF2B5EF4-FFF2-40B4-BE49-F238E27FC236}">
                <a16:creationId xmlns:a16="http://schemas.microsoft.com/office/drawing/2014/main" id="{EFA6D0A7-3108-40BD-8B0D-F8CDC5139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3" y="4598238"/>
            <a:ext cx="23622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b="1" i="1" dirty="0">
                <a:solidFill>
                  <a:srgbClr val="FF0000"/>
                </a:solidFill>
              </a:rPr>
              <a:t>Organisational structure</a:t>
            </a:r>
            <a:r>
              <a:rPr lang="en-GB" altLang="en-US" sz="1800" b="1" dirty="0">
                <a:solidFill>
                  <a:srgbClr val="FF0000"/>
                </a:solidFill>
              </a:rPr>
              <a:t>: who reports to whom?</a:t>
            </a:r>
          </a:p>
        </p:txBody>
      </p:sp>
      <p:sp>
        <p:nvSpPr>
          <p:cNvPr id="56333" name="Rectangle 15">
            <a:extLst>
              <a:ext uri="{FF2B5EF4-FFF2-40B4-BE49-F238E27FC236}">
                <a16:creationId xmlns:a16="http://schemas.microsoft.com/office/drawing/2014/main" id="{E2CF01F7-BD39-433C-A30D-A83EAD797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325" y="4700588"/>
            <a:ext cx="220980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b="1" i="1" dirty="0">
                <a:solidFill>
                  <a:srgbClr val="FF0000"/>
                </a:solidFill>
              </a:rPr>
              <a:t>Control systems</a:t>
            </a:r>
            <a:r>
              <a:rPr lang="en-GB" altLang="en-US" sz="1800" b="1" dirty="0">
                <a:solidFill>
                  <a:srgbClr val="FF0000"/>
                </a:solidFill>
              </a:rPr>
              <a:t>: bureaucratic? Performance oriented?</a:t>
            </a:r>
          </a:p>
        </p:txBody>
      </p:sp>
      <p:sp>
        <p:nvSpPr>
          <p:cNvPr id="56334" name="Rectangle 16">
            <a:extLst>
              <a:ext uri="{FF2B5EF4-FFF2-40B4-BE49-F238E27FC236}">
                <a16:creationId xmlns:a16="http://schemas.microsoft.com/office/drawing/2014/main" id="{48F56C66-0299-4536-BC12-58345B453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6" y="4331916"/>
            <a:ext cx="190500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 b="1" i="1" dirty="0">
                <a:solidFill>
                  <a:srgbClr val="FF0000"/>
                </a:solidFill>
              </a:rPr>
              <a:t>Routines and Rituals</a:t>
            </a:r>
            <a:r>
              <a:rPr lang="en-GB" altLang="en-US" sz="1800" b="1" dirty="0">
                <a:solidFill>
                  <a:srgbClr val="FF0000"/>
                </a:solidFill>
              </a:rPr>
              <a:t>: how are things done?</a:t>
            </a:r>
          </a:p>
        </p:txBody>
      </p:sp>
      <p:sp>
        <p:nvSpPr>
          <p:cNvPr id="56335" name="Rectangle 17">
            <a:extLst>
              <a:ext uri="{FF2B5EF4-FFF2-40B4-BE49-F238E27FC236}">
                <a16:creationId xmlns:a16="http://schemas.microsoft.com/office/drawing/2014/main" id="{07300962-2F38-4D6C-8377-1FA38BEA26D1}"/>
              </a:ext>
            </a:extLst>
          </p:cNvPr>
          <p:cNvSpPr>
            <a:spLocks noChangeArrowheads="1"/>
          </p:cNvSpPr>
          <p:nvPr/>
        </p:nvSpPr>
        <p:spPr bwMode="auto">
          <a:xfrm rot="20099661">
            <a:off x="-115875" y="1985629"/>
            <a:ext cx="3242499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600" b="1" dirty="0">
                <a:solidFill>
                  <a:srgbClr val="0070C0"/>
                </a:solidFill>
              </a:rPr>
              <a:t>Cultural Web</a:t>
            </a:r>
          </a:p>
        </p:txBody>
      </p:sp>
      <p:sp>
        <p:nvSpPr>
          <p:cNvPr id="56336" name="Rectangle 18">
            <a:extLst>
              <a:ext uri="{FF2B5EF4-FFF2-40B4-BE49-F238E27FC236}">
                <a16:creationId xmlns:a16="http://schemas.microsoft.com/office/drawing/2014/main" id="{59EF8554-7697-4676-BCF2-1D3A2E331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3600450"/>
            <a:ext cx="26701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/>
              <a:t>The </a:t>
            </a:r>
            <a:r>
              <a:rPr lang="en-GB" altLang="en-US" sz="2400" dirty="0" smtClean="0"/>
              <a:t>Paradigm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7800881"/>
      </p:ext>
    </p:extLst>
  </p:cSld>
  <p:clrMapOvr>
    <a:masterClrMapping/>
  </p:clrMapOvr>
  <p:transition spd="slow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3FDE401A-A805-4840-94BD-72E18EB02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9457" y="357414"/>
            <a:ext cx="9382806" cy="533400"/>
          </a:xfrm>
          <a:extLst/>
        </p:spPr>
        <p:txBody>
          <a:bodyPr rtlCol="0" anchor="b">
            <a:no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Shaping 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Organisational Culture </a:t>
            </a: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endParaRPr lang="en-GB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A7380ADF-E44A-4113-A70E-2CF33D95D7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981" y="1023258"/>
            <a:ext cx="11828206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GB" altLang="en-US" sz="2800" b="1" dirty="0" smtClean="0">
                <a:cs typeface="Times New Roman" panose="02020603050405020304" pitchFamily="18" charset="0"/>
              </a:rPr>
              <a:t>Charles </a:t>
            </a:r>
            <a:r>
              <a:rPr lang="en-GB" altLang="en-US" sz="2800" b="1" dirty="0">
                <a:cs typeface="Times New Roman" panose="02020603050405020304" pitchFamily="18" charset="0"/>
              </a:rPr>
              <a:t>Handy </a:t>
            </a:r>
            <a:r>
              <a:rPr lang="en-GB" altLang="en-US" sz="2800" b="1" dirty="0" smtClean="0">
                <a:cs typeface="Times New Roman" panose="02020603050405020304" pitchFamily="18" charset="0"/>
              </a:rPr>
              <a:t>(1999) </a:t>
            </a:r>
            <a:r>
              <a:rPr lang="en-GB" altLang="en-US" sz="2800" dirty="0" smtClean="0">
                <a:cs typeface="Times New Roman" panose="02020603050405020304" pitchFamily="18" charset="0"/>
              </a:rPr>
              <a:t>argues </a:t>
            </a:r>
            <a:r>
              <a:rPr lang="en-GB" altLang="en-US" sz="2800" dirty="0">
                <a:cs typeface="Times New Roman" panose="02020603050405020304" pitchFamily="18" charset="0"/>
              </a:rPr>
              <a:t>that there are four main </a:t>
            </a:r>
            <a:r>
              <a:rPr lang="en-GB" altLang="en-US" sz="2800" dirty="0" smtClean="0">
                <a:cs typeface="Times New Roman" panose="02020603050405020304" pitchFamily="18" charset="0"/>
              </a:rPr>
              <a:t>organisational cultural </a:t>
            </a:r>
            <a:r>
              <a:rPr lang="en-GB" altLang="en-US" sz="2800" dirty="0">
                <a:cs typeface="Times New Roman" panose="02020603050405020304" pitchFamily="18" charset="0"/>
              </a:rPr>
              <a:t>styles</a:t>
            </a:r>
            <a:r>
              <a:rPr lang="en-GB" altLang="en-US" sz="2800" dirty="0" smtClean="0"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GB" alt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Power</a:t>
            </a:r>
            <a:r>
              <a:rPr lang="en-GB" altLang="en-US" sz="2800" b="1" dirty="0" smtClean="0">
                <a:cs typeface="Times New Roman" panose="02020603050405020304" pitchFamily="18" charset="0"/>
              </a:rPr>
              <a:t>:</a:t>
            </a:r>
            <a:r>
              <a:rPr lang="en-GB" altLang="en-US" sz="28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800" dirty="0" smtClean="0">
                <a:cs typeface="Times New Roman" panose="02020603050405020304" pitchFamily="18" charset="0"/>
              </a:rPr>
              <a:t>organisation </a:t>
            </a:r>
            <a:r>
              <a:rPr lang="en-GB" altLang="en-US" sz="2800" dirty="0">
                <a:cs typeface="Times New Roman" panose="02020603050405020304" pitchFamily="18" charset="0"/>
              </a:rPr>
              <a:t>revolves </a:t>
            </a:r>
            <a:r>
              <a:rPr lang="en-GB" altLang="en-US" sz="2800" dirty="0" smtClean="0">
                <a:cs typeface="Times New Roman" panose="02020603050405020304" pitchFamily="18" charset="0"/>
              </a:rPr>
              <a:t>around/dominated </a:t>
            </a:r>
            <a:r>
              <a:rPr lang="en-GB" altLang="en-US" sz="2800" dirty="0">
                <a:cs typeface="Times New Roman" panose="02020603050405020304" pitchFamily="18" charset="0"/>
              </a:rPr>
              <a:t>by </a:t>
            </a:r>
            <a:r>
              <a:rPr lang="en-GB" altLang="en-US" sz="2800" dirty="0" smtClean="0">
                <a:cs typeface="Times New Roman" panose="02020603050405020304" pitchFamily="18" charset="0"/>
              </a:rPr>
              <a:t>individual </a:t>
            </a:r>
            <a:r>
              <a:rPr lang="en-GB" altLang="en-US" sz="2800" dirty="0">
                <a:cs typeface="Times New Roman" panose="02020603050405020304" pitchFamily="18" charset="0"/>
              </a:rPr>
              <a:t>or a small group</a:t>
            </a:r>
            <a:r>
              <a:rPr lang="en-GB" altLang="en-US" sz="2800" dirty="0"/>
              <a:t> </a:t>
            </a:r>
            <a:endParaRPr lang="en-GB" altLang="en-US" sz="2800" dirty="0" smtClean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GB" altLang="en-US" sz="2800" b="1" dirty="0" smtClean="0">
                <a:solidFill>
                  <a:srgbClr val="FF0000"/>
                </a:solidFill>
              </a:rPr>
              <a:t>Roles</a:t>
            </a:r>
            <a:r>
              <a:rPr lang="en-GB" altLang="en-US" sz="2800" b="1" dirty="0" smtClean="0"/>
              <a:t>:</a:t>
            </a:r>
            <a:r>
              <a:rPr lang="en-GB" altLang="en-US" sz="28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cs typeface="Times New Roman" panose="02020603050405020304" pitchFamily="18" charset="0"/>
              </a:rPr>
              <a:t>the organisation relies on committees, structures, logic and analysis</a:t>
            </a:r>
            <a:r>
              <a:rPr lang="en-GB" altLang="en-US" sz="2800" dirty="0"/>
              <a:t> </a:t>
            </a:r>
            <a:endParaRPr lang="en-GB" altLang="en-US" sz="2800" dirty="0" smtClean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GB" altLang="en-US" sz="2800" b="1" dirty="0" smtClean="0">
                <a:solidFill>
                  <a:srgbClr val="FF0000"/>
                </a:solidFill>
              </a:rPr>
              <a:t>Task</a:t>
            </a:r>
            <a:r>
              <a:rPr lang="en-GB" altLang="en-US" sz="2800" b="1" dirty="0" smtClean="0"/>
              <a:t>:</a:t>
            </a:r>
            <a:r>
              <a:rPr lang="en-GB" altLang="en-US" sz="28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cs typeface="Times New Roman" panose="02020603050405020304" pitchFamily="18" charset="0"/>
              </a:rPr>
              <a:t>the organisation is geared to tackling identified projects or tasks. Work is undertaken in teams that are flexible and tackle identified issues</a:t>
            </a:r>
            <a:r>
              <a:rPr lang="en-GB" altLang="en-US" sz="2800" dirty="0"/>
              <a:t> </a:t>
            </a:r>
            <a:endParaRPr lang="en-GB" altLang="en-US" sz="2800" dirty="0" smtClean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GB" altLang="en-US" sz="2800" b="1" dirty="0" smtClean="0">
                <a:solidFill>
                  <a:srgbClr val="FF0000"/>
                </a:solidFill>
              </a:rPr>
              <a:t>Personal</a:t>
            </a:r>
            <a:r>
              <a:rPr lang="en-GB" altLang="en-US" sz="2800" b="1" dirty="0" smtClean="0"/>
              <a:t>:</a:t>
            </a:r>
            <a:r>
              <a:rPr lang="en-GB" altLang="en-US" sz="2800" dirty="0" smtClean="0"/>
              <a:t> </a:t>
            </a:r>
            <a:r>
              <a:rPr lang="en-GB" altLang="en-US" sz="2800" dirty="0"/>
              <a:t>t</a:t>
            </a:r>
            <a:r>
              <a:rPr lang="en-GB" altLang="en-US" sz="2800" dirty="0">
                <a:cs typeface="Times New Roman" panose="02020603050405020304" pitchFamily="18" charset="0"/>
              </a:rPr>
              <a:t>he individual works and exists purely for him/herself. 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636849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4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24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ACA3640E-37D8-4758-81FF-AD6A1EB06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5760" y="524491"/>
            <a:ext cx="8292639" cy="533400"/>
          </a:xfrm>
          <a:extLst/>
        </p:spPr>
        <p:txBody>
          <a:bodyPr rtlCol="0" anchor="b">
            <a:no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makes a 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Successful Leader</a:t>
            </a: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- 5</a:t>
            </a:r>
          </a:p>
        </p:txBody>
      </p:sp>
      <p:sp>
        <p:nvSpPr>
          <p:cNvPr id="719877" name="Rectangle 5">
            <a:extLst>
              <a:ext uri="{FF2B5EF4-FFF2-40B4-BE49-F238E27FC236}">
                <a16:creationId xmlns:a16="http://schemas.microsoft.com/office/drawing/2014/main" id="{C78523C6-7D80-4CD6-983B-6CD3F8A25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174" y="1351936"/>
            <a:ext cx="10751574" cy="38877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Clr>
                <a:schemeClr val="tx2"/>
              </a:buClr>
            </a:pPr>
            <a:r>
              <a:rPr lang="en-GB" altLang="en-US" sz="2800" b="1" dirty="0"/>
              <a:t>Bennis and </a:t>
            </a:r>
            <a:r>
              <a:rPr lang="en-GB" altLang="en-US" sz="2800" b="1" dirty="0" err="1"/>
              <a:t>Nanus</a:t>
            </a:r>
            <a:r>
              <a:rPr lang="en-GB" altLang="en-US" sz="2800" b="1" dirty="0"/>
              <a:t> </a:t>
            </a:r>
            <a:r>
              <a:rPr lang="en-GB" altLang="en-US" sz="2800" b="1" dirty="0" smtClean="0"/>
              <a:t>(1985) </a:t>
            </a:r>
            <a:r>
              <a:rPr lang="en-GB" altLang="en-US" sz="2800" dirty="0" smtClean="0"/>
              <a:t>argue </a:t>
            </a:r>
            <a:r>
              <a:rPr lang="en-GB" altLang="en-US" sz="2800" dirty="0"/>
              <a:t>that successful leaders need to go beyond abstract analytical areas to </a:t>
            </a:r>
            <a:endParaRPr lang="en-GB" altLang="en-US" sz="2800" dirty="0" smtClean="0"/>
          </a:p>
          <a:p>
            <a:pPr eaLnBrk="1" hangingPunct="1">
              <a:buClr>
                <a:schemeClr val="tx2"/>
              </a:buClr>
            </a:pPr>
            <a:endParaRPr lang="en-GB" altLang="en-US" sz="2800" dirty="0"/>
          </a:p>
          <a:p>
            <a:pPr lvl="1" eaLnBrk="1" hangingPunct="1">
              <a:buClr>
                <a:schemeClr val="tx2"/>
              </a:buClr>
            </a:pPr>
            <a:r>
              <a:rPr lang="en-GB" altLang="en-US" dirty="0"/>
              <a:t>Generate </a:t>
            </a:r>
            <a:r>
              <a:rPr lang="en-GB" altLang="en-US" b="1" i="1" dirty="0"/>
              <a:t>trust</a:t>
            </a:r>
            <a:r>
              <a:rPr lang="en-GB" altLang="en-US" dirty="0"/>
              <a:t> in the organisation’s </a:t>
            </a:r>
            <a:r>
              <a:rPr lang="en-GB" altLang="en-US" dirty="0" smtClean="0"/>
              <a:t>processes</a:t>
            </a:r>
          </a:p>
          <a:p>
            <a:pPr lvl="1" eaLnBrk="1" hangingPunct="1">
              <a:buClr>
                <a:schemeClr val="tx2"/>
              </a:buClr>
            </a:pPr>
            <a:endParaRPr lang="en-GB" altLang="en-US" dirty="0"/>
          </a:p>
          <a:p>
            <a:pPr lvl="1" eaLnBrk="1" hangingPunct="1">
              <a:buClr>
                <a:schemeClr val="tx2"/>
              </a:buClr>
            </a:pPr>
            <a:r>
              <a:rPr lang="en-GB" altLang="en-US" dirty="0"/>
              <a:t>Draw upon the </a:t>
            </a:r>
            <a:r>
              <a:rPr lang="en-GB" altLang="en-US" b="1" i="1" dirty="0"/>
              <a:t>intellectual capital</a:t>
            </a:r>
            <a:r>
              <a:rPr lang="en-GB" altLang="en-US" b="1" dirty="0"/>
              <a:t> </a:t>
            </a:r>
            <a:r>
              <a:rPr lang="en-GB" altLang="en-US" dirty="0"/>
              <a:t>of people in the </a:t>
            </a:r>
            <a:r>
              <a:rPr lang="en-GB" altLang="en-US" dirty="0" smtClean="0"/>
              <a:t>organisation</a:t>
            </a:r>
          </a:p>
          <a:p>
            <a:pPr lvl="1" eaLnBrk="1" hangingPunct="1">
              <a:buClr>
                <a:schemeClr val="tx2"/>
              </a:buClr>
            </a:pPr>
            <a:endParaRPr lang="en-GB" altLang="en-US" dirty="0"/>
          </a:p>
          <a:p>
            <a:pPr lvl="1" eaLnBrk="1" hangingPunct="1">
              <a:buClr>
                <a:schemeClr val="tx2"/>
              </a:buClr>
            </a:pPr>
            <a:r>
              <a:rPr lang="en-GB" altLang="en-US" dirty="0"/>
              <a:t>Demonstrate a </a:t>
            </a:r>
            <a:r>
              <a:rPr lang="en-GB" altLang="en-US" b="1" i="1" dirty="0"/>
              <a:t>passion and determination</a:t>
            </a:r>
            <a:r>
              <a:rPr lang="en-GB" altLang="en-US" b="1" dirty="0"/>
              <a:t> </a:t>
            </a:r>
            <a:r>
              <a:rPr lang="en-GB" altLang="en-US" dirty="0"/>
              <a:t>to achieve the purposes of the organisation</a:t>
            </a:r>
          </a:p>
        </p:txBody>
      </p:sp>
    </p:spTree>
    <p:extLst>
      <p:ext uri="{BB962C8B-B14F-4D97-AF65-F5344CB8AC3E}">
        <p14:creationId xmlns:p14="http://schemas.microsoft.com/office/powerpoint/2010/main" val="234785582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82573EC-6D43-4126-AE5D-AABAC4181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392" y="2631677"/>
            <a:ext cx="2743200" cy="1469234"/>
          </a:xfrm>
          <a:prstGeom prst="rect">
            <a:avLst/>
          </a:prstGeom>
          <a:gradFill rotWithShape="0">
            <a:gsLst>
              <a:gs pos="0">
                <a:srgbClr val="66FFCC"/>
              </a:gs>
              <a:gs pos="100000">
                <a:srgbClr val="3E9A7B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5" name="Oval 3">
            <a:extLst>
              <a:ext uri="{FF2B5EF4-FFF2-40B4-BE49-F238E27FC236}">
                <a16:creationId xmlns:a16="http://schemas.microsoft.com/office/drawing/2014/main" id="{44B32500-3CD0-48FF-AB16-8A0E28278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01" y="2351087"/>
            <a:ext cx="2362200" cy="2133600"/>
          </a:xfrm>
          <a:prstGeom prst="ellipse">
            <a:avLst/>
          </a:prstGeom>
          <a:gradFill rotWithShape="0">
            <a:gsLst>
              <a:gs pos="0">
                <a:srgbClr val="CCFFCC"/>
              </a:gs>
              <a:gs pos="100000">
                <a:srgbClr val="8EB28E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6" name="Oval 4">
            <a:extLst>
              <a:ext uri="{FF2B5EF4-FFF2-40B4-BE49-F238E27FC236}">
                <a16:creationId xmlns:a16="http://schemas.microsoft.com/office/drawing/2014/main" id="{E010C9F2-690A-48DA-8530-FE7BCD99E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901" y="4329906"/>
            <a:ext cx="2209800" cy="19050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AAAA88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7" name="Oval 5">
            <a:extLst>
              <a:ext uri="{FF2B5EF4-FFF2-40B4-BE49-F238E27FC236}">
                <a16:creationId xmlns:a16="http://schemas.microsoft.com/office/drawing/2014/main" id="{7F9C1DAE-C1BA-4ECC-A323-76398E95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487" y="2574530"/>
            <a:ext cx="2286000" cy="20574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8EA5B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8" name="Oval 6">
            <a:extLst>
              <a:ext uri="{FF2B5EF4-FFF2-40B4-BE49-F238E27FC236}">
                <a16:creationId xmlns:a16="http://schemas.microsoft.com/office/drawing/2014/main" id="{F1E3BB02-49A6-465B-9BDC-EFFE497BB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40879"/>
            <a:ext cx="2209800" cy="2057400"/>
          </a:xfrm>
          <a:prstGeom prst="ellipse">
            <a:avLst/>
          </a:prstGeom>
          <a:gradFill rotWithShape="0">
            <a:gsLst>
              <a:gs pos="0">
                <a:srgbClr val="CCFF66"/>
              </a:gs>
              <a:gs pos="100000">
                <a:srgbClr val="8EB24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EA5C6C29-C202-4E20-B129-15831EBAA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301" y="216098"/>
            <a:ext cx="1676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dirty="0"/>
              <a:t>Sustaining competitive advantage over time</a:t>
            </a: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41637C1B-2FD6-42BA-8431-5B5D2C28A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706" y="2825526"/>
            <a:ext cx="1905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dirty="0"/>
              <a:t>Managing human resource and organisation decisions</a:t>
            </a:r>
          </a:p>
        </p:txBody>
      </p:sp>
      <p:sp>
        <p:nvSpPr>
          <p:cNvPr id="64521" name="Text Box 10">
            <a:extLst>
              <a:ext uri="{FF2B5EF4-FFF2-40B4-BE49-F238E27FC236}">
                <a16:creationId xmlns:a16="http://schemas.microsoft.com/office/drawing/2014/main" id="{34F64227-C327-44C4-8863-6F58350A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681" y="2847184"/>
            <a:ext cx="1752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dirty="0"/>
              <a:t>Defining and delivering to stakeholders</a:t>
            </a:r>
          </a:p>
        </p:txBody>
      </p:sp>
      <p:sp>
        <p:nvSpPr>
          <p:cNvPr id="64522" name="Text Box 11">
            <a:extLst>
              <a:ext uri="{FF2B5EF4-FFF2-40B4-BE49-F238E27FC236}">
                <a16:creationId xmlns:a16="http://schemas.microsoft.com/office/drawing/2014/main" id="{E3609799-8380-44C5-B396-F1447FD8E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58968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dirty="0"/>
              <a:t>Setting ethical standards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A9ABBC5-6395-4141-A60C-4011A438E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846" y="3146030"/>
            <a:ext cx="914400" cy="457200"/>
          </a:xfrm>
          <a:prstGeom prst="leftRightArrow">
            <a:avLst>
              <a:gd name="adj1" fmla="val 50000"/>
              <a:gd name="adj2" fmla="val 40000"/>
            </a:avLst>
          </a:prstGeom>
          <a:gradFill rotWithShape="0">
            <a:gsLst>
              <a:gs pos="0">
                <a:srgbClr val="CCFFCC"/>
              </a:gs>
              <a:gs pos="100000">
                <a:srgbClr val="5E765E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24" name="AutoShape 13">
            <a:extLst>
              <a:ext uri="{FF2B5EF4-FFF2-40B4-BE49-F238E27FC236}">
                <a16:creationId xmlns:a16="http://schemas.microsoft.com/office/drawing/2014/main" id="{9EA5FEB3-A6FD-42F9-A9FE-F269CD45912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65788" y="2007310"/>
            <a:ext cx="914400" cy="457200"/>
          </a:xfrm>
          <a:prstGeom prst="leftRightArrow">
            <a:avLst>
              <a:gd name="adj1" fmla="val 50000"/>
              <a:gd name="adj2" fmla="val 40000"/>
            </a:avLst>
          </a:prstGeom>
          <a:gradFill rotWithShape="0">
            <a:gsLst>
              <a:gs pos="0">
                <a:srgbClr val="5E762F"/>
              </a:gs>
              <a:gs pos="50000">
                <a:srgbClr val="CCFF66"/>
              </a:gs>
              <a:gs pos="100000">
                <a:srgbClr val="5E76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25" name="AutoShape 14">
            <a:extLst>
              <a:ext uri="{FF2B5EF4-FFF2-40B4-BE49-F238E27FC236}">
                <a16:creationId xmlns:a16="http://schemas.microsoft.com/office/drawing/2014/main" id="{91F384E2-BE8D-4608-845E-4B459524192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48300" y="4256088"/>
            <a:ext cx="914400" cy="457200"/>
          </a:xfrm>
          <a:prstGeom prst="leftRightArrow">
            <a:avLst>
              <a:gd name="adj1" fmla="val 50000"/>
              <a:gd name="adj2" fmla="val 40000"/>
            </a:avLst>
          </a:prstGeom>
          <a:gradFill rotWithShape="0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26" name="AutoShape 15">
            <a:extLst>
              <a:ext uri="{FF2B5EF4-FFF2-40B4-BE49-F238E27FC236}">
                <a16:creationId xmlns:a16="http://schemas.microsoft.com/office/drawing/2014/main" id="{3BCD38A1-1226-4C1E-B341-279E238C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020" y="3244056"/>
            <a:ext cx="914400" cy="457200"/>
          </a:xfrm>
          <a:prstGeom prst="leftRightArrow">
            <a:avLst>
              <a:gd name="adj1" fmla="val 50000"/>
              <a:gd name="adj2" fmla="val 40000"/>
            </a:avLst>
          </a:prstGeom>
          <a:gradFill rotWithShape="0">
            <a:gsLst>
              <a:gs pos="0">
                <a:srgbClr val="4488AA"/>
              </a:gs>
              <a:gs pos="50000">
                <a:srgbClr val="66CCFF"/>
              </a:gs>
              <a:gs pos="100000">
                <a:srgbClr val="4488AA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27" name="Text Box 16">
            <a:extLst>
              <a:ext uri="{FF2B5EF4-FFF2-40B4-BE49-F238E27FC236}">
                <a16:creationId xmlns:a16="http://schemas.microsoft.com/office/drawing/2014/main" id="{68F957BA-D402-4111-897A-E82C1CCE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596900"/>
            <a:ext cx="490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 dirty="0">
                <a:solidFill>
                  <a:srgbClr val="FF0000"/>
                </a:solidFill>
              </a:rPr>
              <a:t>Successful </a:t>
            </a:r>
            <a:r>
              <a:rPr lang="en-GB" altLang="en-US" sz="2400" b="1" dirty="0" smtClean="0">
                <a:solidFill>
                  <a:srgbClr val="FF0000"/>
                </a:solidFill>
              </a:rPr>
              <a:t>Strategic Leadership</a:t>
            </a:r>
            <a:r>
              <a:rPr lang="en-GB" altLang="en-US" sz="2400" b="1" dirty="0">
                <a:solidFill>
                  <a:srgbClr val="FF0000"/>
                </a:solidFill>
              </a:rPr>
              <a:t>: </a:t>
            </a:r>
            <a:r>
              <a:rPr lang="en-GB" altLang="en-US" sz="2400" b="1" dirty="0" smtClean="0">
                <a:solidFill>
                  <a:srgbClr val="FF0000"/>
                </a:solidFill>
              </a:rPr>
              <a:t>5 Main Elements </a:t>
            </a:r>
            <a:r>
              <a:rPr lang="en-GB" altLang="en-US" sz="2400" b="1" dirty="0">
                <a:solidFill>
                  <a:srgbClr val="FF0000"/>
                </a:solidFill>
              </a:rPr>
              <a:t>- 1</a:t>
            </a:r>
          </a:p>
        </p:txBody>
      </p:sp>
      <p:sp>
        <p:nvSpPr>
          <p:cNvPr id="64528" name="Text Box 1033">
            <a:extLst>
              <a:ext uri="{FF2B5EF4-FFF2-40B4-BE49-F238E27FC236}">
                <a16:creationId xmlns:a16="http://schemas.microsoft.com/office/drawing/2014/main" id="{03203AA1-FB28-4217-B5C0-85358B76A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2705100"/>
            <a:ext cx="23622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/>
              <a:t>Developing and communicating the organisation’s purpose</a:t>
            </a:r>
          </a:p>
        </p:txBody>
      </p:sp>
    </p:spTree>
    <p:extLst>
      <p:ext uri="{BB962C8B-B14F-4D97-AF65-F5344CB8AC3E}">
        <p14:creationId xmlns:p14="http://schemas.microsoft.com/office/powerpoint/2010/main" val="1057926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B9FA3B4-9FD1-4BEB-9447-18FE56D9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5176"/>
            <a:ext cx="9144000" cy="9112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0070C0"/>
                </a:solidFill>
              </a:rPr>
              <a:t>What we’ve covered today…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39C1F433-E77A-4F50-A5B4-A95914CF7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989139"/>
            <a:ext cx="2803525" cy="1938337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(1)</a:t>
            </a:r>
          </a:p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Module Overview</a:t>
            </a: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1F2A25A-0627-4119-BFA7-C7E24068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1989139"/>
            <a:ext cx="2879725" cy="156966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(2) </a:t>
            </a:r>
          </a:p>
          <a:p>
            <a:pPr marL="742950" indent="-742950" algn="ctr">
              <a:defRPr/>
            </a:pPr>
            <a:r>
              <a:rPr lang="en-GB" sz="2400" dirty="0" smtClean="0">
                <a:solidFill>
                  <a:schemeClr val="bg1"/>
                </a:solidFill>
                <a:latin typeface="Calibri" pitchFamily="-112" charset="0"/>
              </a:rPr>
              <a:t>Module Assessments</a:t>
            </a:r>
            <a:endParaRPr lang="en-GB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GB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16415B1E-7EBF-4861-87D0-C142DE2D0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1989139"/>
            <a:ext cx="2768600" cy="1570037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(3) </a:t>
            </a:r>
          </a:p>
          <a:p>
            <a:pPr marL="742950" indent="-742950"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libri" pitchFamily="-112" charset="0"/>
              </a:rPr>
              <a:t>Strategic Leadership</a:t>
            </a: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 algn="ctr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 algn="ctr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8198" name="Picture 16" descr="j0422122.jpg">
            <a:extLst>
              <a:ext uri="{FF2B5EF4-FFF2-40B4-BE49-F238E27FC236}">
                <a16:creationId xmlns:a16="http://schemas.microsoft.com/office/drawing/2014/main" id="{27C1A53E-8268-48DF-9961-25CF0B93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b="10126"/>
          <a:stretch>
            <a:fillRect/>
          </a:stretch>
        </p:blipFill>
        <p:spPr bwMode="auto">
          <a:xfrm>
            <a:off x="1670051" y="3429000"/>
            <a:ext cx="2836863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7" descr="j0439502.jpg">
            <a:extLst>
              <a:ext uri="{FF2B5EF4-FFF2-40B4-BE49-F238E27FC236}">
                <a16:creationId xmlns:a16="http://schemas.microsoft.com/office/drawing/2014/main" id="{01C8D832-1823-4A2D-9BC8-69A62D214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0" b="10001"/>
          <a:stretch>
            <a:fillRect/>
          </a:stretch>
        </p:blipFill>
        <p:spPr bwMode="auto">
          <a:xfrm>
            <a:off x="4656139" y="3429000"/>
            <a:ext cx="2879725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51D37707-1165-4213-8E43-07947079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7" r="1031" b="32753"/>
          <a:stretch>
            <a:fillRect/>
          </a:stretch>
        </p:blipFill>
        <p:spPr bwMode="auto">
          <a:xfrm>
            <a:off x="7680325" y="3514725"/>
            <a:ext cx="2789238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34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5">
            <a:extLst>
              <a:ext uri="{FF2B5EF4-FFF2-40B4-BE49-F238E27FC236}">
                <a16:creationId xmlns:a16="http://schemas.microsoft.com/office/drawing/2014/main" id="{874D2896-D62B-4E9D-B4D4-4109B704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69" y="343132"/>
            <a:ext cx="8064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0" b="1" dirty="0"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  <a:r>
              <a:rPr lang="en-GB" altLang="en-US" sz="4000" dirty="0">
                <a:solidFill>
                  <a:srgbClr val="0070C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Traffic Light </a:t>
            </a:r>
            <a:r>
              <a:rPr lang="en-GB" altLang="en-US" sz="4800" b="1" i="1" dirty="0">
                <a:solidFill>
                  <a:srgbClr val="FF0000"/>
                </a:solidFill>
                <a:latin typeface="Bradley Hand ITC" panose="03070402050302030203" pitchFamily="66" charset="0"/>
                <a:ea typeface="MS PGothic" panose="020B0600070205080204" pitchFamily="34" charset="-128"/>
              </a:rPr>
              <a:t>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dirty="0">
                <a:solidFill>
                  <a:srgbClr val="0070C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Where is your learning at?</a:t>
            </a:r>
          </a:p>
        </p:txBody>
      </p:sp>
      <p:pic>
        <p:nvPicPr>
          <p:cNvPr id="75779" name="Picture 4" descr="http://png.findicons.com/files/icons/2320/x_mac_general/400/traffic_lights.png">
            <a:extLst>
              <a:ext uri="{FF2B5EF4-FFF2-40B4-BE49-F238E27FC236}">
                <a16:creationId xmlns:a16="http://schemas.microsoft.com/office/drawing/2014/main" id="{D1625ABC-3DBF-44C9-9662-C0E4C1FA9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095626"/>
            <a:ext cx="26638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FB6908-B47A-45BB-B401-C00D6726A12E}"/>
              </a:ext>
            </a:extLst>
          </p:cNvPr>
          <p:cNvSpPr txBox="1"/>
          <p:nvPr/>
        </p:nvSpPr>
        <p:spPr>
          <a:xfrm>
            <a:off x="3792537" y="2300748"/>
            <a:ext cx="713601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-536575">
              <a:defRPr/>
            </a:pPr>
            <a:r>
              <a:rPr lang="en-GB" sz="2400" b="1" dirty="0">
                <a:solidFill>
                  <a:srgbClr val="FF0000"/>
                </a:solidFill>
              </a:rPr>
              <a:t>Red =</a:t>
            </a:r>
            <a:r>
              <a:rPr lang="en-GB" sz="2400" dirty="0"/>
              <a:t> I have misunderstood some of the topics. (write down 2 questions that you need help with)</a:t>
            </a:r>
          </a:p>
          <a:p>
            <a:pPr marL="536575" indent="-536575">
              <a:defRPr/>
            </a:pPr>
            <a:endParaRPr lang="en-GB" sz="2400" dirty="0"/>
          </a:p>
          <a:p>
            <a:pPr marL="812800" indent="-812800">
              <a:defRPr/>
            </a:pPr>
            <a:r>
              <a:rPr lang="en-GB" sz="2400" b="1" dirty="0">
                <a:solidFill>
                  <a:srgbClr val="FF9900"/>
                </a:solidFill>
              </a:rPr>
              <a:t>Amber</a:t>
            </a:r>
            <a:r>
              <a:rPr lang="en-GB" sz="2400" dirty="0"/>
              <a:t> = I have understood most of the topics so far (write down 1 question and 1 key theme you have understood)</a:t>
            </a:r>
          </a:p>
          <a:p>
            <a:pPr marL="536575" indent="-536575">
              <a:defRPr/>
            </a:pPr>
            <a:endParaRPr lang="en-GB" sz="2400" dirty="0"/>
          </a:p>
          <a:p>
            <a:pPr marL="812800" indent="-812800">
              <a:defRPr/>
            </a:pPr>
            <a:r>
              <a:rPr lang="en-GB" sz="2400" b="1" dirty="0">
                <a:solidFill>
                  <a:srgbClr val="00B050"/>
                </a:solidFill>
              </a:rPr>
              <a:t>Green</a:t>
            </a:r>
            <a:r>
              <a:rPr lang="en-GB" sz="2400" dirty="0"/>
              <a:t> = I have understood the topics so far (write down 2 key themes from the lesson to show your understanding)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414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7ABE-5CD9-489F-9EDE-2FB60764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1" y="265113"/>
            <a:ext cx="4380421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list 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4E17-C48F-4DEA-9D74-1DB88B5A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61" y="1668140"/>
            <a:ext cx="11264883" cy="435451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GB" sz="3000" b="1" dirty="0">
                <a:solidFill>
                  <a:srgbClr val="0070C0"/>
                </a:solidFill>
              </a:rPr>
              <a:t>Essential Reading</a:t>
            </a:r>
          </a:p>
          <a:p>
            <a:pPr>
              <a:defRPr/>
            </a:pPr>
            <a:r>
              <a:rPr lang="en-GB" sz="3000" dirty="0"/>
              <a:t>Lynch, R., (</a:t>
            </a:r>
            <a:r>
              <a:rPr lang="en-GB" sz="3000" dirty="0" smtClean="0"/>
              <a:t>2021) </a:t>
            </a:r>
            <a:r>
              <a:rPr lang="en-GB" sz="3000" i="1" dirty="0"/>
              <a:t>Strategic </a:t>
            </a:r>
            <a:r>
              <a:rPr lang="en-GB" sz="3000" i="1" dirty="0" smtClean="0"/>
              <a:t>Management</a:t>
            </a:r>
            <a:r>
              <a:rPr lang="en-GB" sz="3000" dirty="0" smtClean="0"/>
              <a:t>. 9</a:t>
            </a:r>
            <a:r>
              <a:rPr lang="en-GB" sz="3000" baseline="30000" dirty="0" smtClean="0"/>
              <a:t>th</a:t>
            </a:r>
            <a:r>
              <a:rPr lang="en-GB" sz="3000" dirty="0" smtClean="0"/>
              <a:t> </a:t>
            </a:r>
            <a:r>
              <a:rPr lang="en-GB" sz="3000" dirty="0" err="1"/>
              <a:t>edn</a:t>
            </a:r>
            <a:r>
              <a:rPr lang="en-GB" sz="3000" dirty="0"/>
              <a:t>. London: Pearson Education</a:t>
            </a:r>
          </a:p>
          <a:p>
            <a:pPr>
              <a:defRPr/>
            </a:pPr>
            <a:r>
              <a:rPr lang="en-GB" sz="3000" dirty="0" err="1"/>
              <a:t>Yukl</a:t>
            </a:r>
            <a:r>
              <a:rPr lang="en-GB" sz="3000" dirty="0"/>
              <a:t>, G. (</a:t>
            </a:r>
            <a:r>
              <a:rPr lang="en-GB" sz="3000" dirty="0" smtClean="0"/>
              <a:t>2020), </a:t>
            </a:r>
            <a:r>
              <a:rPr lang="en-GB" sz="3000" i="1" dirty="0"/>
              <a:t>Leadership in Organizations: Global </a:t>
            </a:r>
            <a:r>
              <a:rPr lang="en-GB" sz="3000" i="1" dirty="0" smtClean="0"/>
              <a:t>Edition</a:t>
            </a:r>
            <a:r>
              <a:rPr lang="en-GB" sz="3000" dirty="0" smtClean="0"/>
              <a:t>.  </a:t>
            </a:r>
            <a:r>
              <a:rPr lang="en-GB" sz="3000" dirty="0"/>
              <a:t>9</a:t>
            </a:r>
            <a:r>
              <a:rPr lang="en-GB" sz="3000" baseline="30000" dirty="0" smtClean="0"/>
              <a:t>th</a:t>
            </a:r>
            <a:r>
              <a:rPr lang="en-GB" sz="3000" dirty="0" smtClean="0"/>
              <a:t> </a:t>
            </a:r>
            <a:r>
              <a:rPr lang="en-GB" sz="3000" dirty="0" err="1"/>
              <a:t>edn</a:t>
            </a:r>
            <a:r>
              <a:rPr lang="en-GB" sz="3000" dirty="0" smtClean="0"/>
              <a:t>. Los Angeles: SAGE</a:t>
            </a:r>
            <a:endParaRPr lang="en-GB" sz="3000" dirty="0"/>
          </a:p>
          <a:p>
            <a:pPr marL="0" indent="0">
              <a:buNone/>
              <a:defRPr/>
            </a:pPr>
            <a:r>
              <a:rPr lang="en-GB" sz="3000" b="1" dirty="0"/>
              <a:t> </a:t>
            </a:r>
            <a:endParaRPr lang="en-GB" sz="3000" dirty="0"/>
          </a:p>
          <a:p>
            <a:pPr marL="0" indent="0">
              <a:buNone/>
              <a:defRPr/>
            </a:pPr>
            <a:r>
              <a:rPr lang="en-GB" sz="3000" b="1" dirty="0">
                <a:solidFill>
                  <a:srgbClr val="0070C0"/>
                </a:solidFill>
              </a:rPr>
              <a:t>Recommended Reading</a:t>
            </a:r>
            <a:endParaRPr lang="en-GB" sz="30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GB" sz="3000" dirty="0"/>
              <a:t>Robbins, S.P., De </a:t>
            </a:r>
            <a:r>
              <a:rPr lang="en-GB" sz="3000" dirty="0" err="1"/>
              <a:t>Cenzo</a:t>
            </a:r>
            <a:r>
              <a:rPr lang="en-GB" sz="3000" dirty="0"/>
              <a:t>, D.A., Coulter, M. (</a:t>
            </a:r>
            <a:r>
              <a:rPr lang="en-GB" sz="3000" dirty="0" smtClean="0"/>
              <a:t>2020) </a:t>
            </a:r>
            <a:r>
              <a:rPr lang="en-GB" sz="3000" i="1" dirty="0"/>
              <a:t>Fundamentals of Management: Management Myths Debunked!</a:t>
            </a:r>
            <a:r>
              <a:rPr lang="en-GB" sz="3000" dirty="0"/>
              <a:t> Global </a:t>
            </a:r>
            <a:r>
              <a:rPr lang="en-GB" sz="3000" dirty="0" smtClean="0"/>
              <a:t>Edition. 11</a:t>
            </a:r>
            <a:r>
              <a:rPr lang="en-GB" sz="3000" baseline="30000" dirty="0" smtClean="0"/>
              <a:t>th</a:t>
            </a:r>
            <a:r>
              <a:rPr lang="en-GB" sz="3000" dirty="0" smtClean="0"/>
              <a:t> </a:t>
            </a:r>
            <a:r>
              <a:rPr lang="en-GB" sz="3000" dirty="0" err="1"/>
              <a:t>edn</a:t>
            </a:r>
            <a:r>
              <a:rPr lang="en-GB" sz="3000" dirty="0"/>
              <a:t>. Harlow: Pearson</a:t>
            </a:r>
          </a:p>
          <a:p>
            <a:pPr>
              <a:defRPr/>
            </a:pPr>
            <a:r>
              <a:rPr lang="en-GB" sz="3000" dirty="0"/>
              <a:t>Johnson, G., Whittington R., Scholes K. (</a:t>
            </a:r>
            <a:r>
              <a:rPr lang="en-GB" sz="3000" dirty="0" smtClean="0"/>
              <a:t>2020)  </a:t>
            </a:r>
            <a:r>
              <a:rPr lang="en-GB" sz="3000" i="1" dirty="0"/>
              <a:t>Exploring Strategy: Texts and Cases. </a:t>
            </a:r>
            <a:r>
              <a:rPr lang="en-GB" sz="3000" dirty="0" smtClean="0"/>
              <a:t>12</a:t>
            </a:r>
            <a:r>
              <a:rPr lang="en-GB" sz="3000" baseline="30000" dirty="0" smtClean="0"/>
              <a:t>th</a:t>
            </a:r>
            <a:r>
              <a:rPr lang="en-GB" sz="3000" dirty="0" smtClean="0"/>
              <a:t> </a:t>
            </a:r>
            <a:r>
              <a:rPr lang="en-GB" sz="3000" dirty="0" err="1"/>
              <a:t>edn</a:t>
            </a:r>
            <a:r>
              <a:rPr lang="en-GB" sz="3000" dirty="0"/>
              <a:t>. Harlow:  Pearson.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endParaRPr lang="en-US" dirty="0"/>
          </a:p>
        </p:txBody>
      </p:sp>
      <p:pic>
        <p:nvPicPr>
          <p:cNvPr id="77828" name="Picture 7" descr="j0439452.jpg">
            <a:extLst>
              <a:ext uri="{FF2B5EF4-FFF2-40B4-BE49-F238E27FC236}">
                <a16:creationId xmlns:a16="http://schemas.microsoft.com/office/drawing/2014/main" id="{65E6354F-1FC4-421F-81E9-07C3887D2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562" y="-159746"/>
            <a:ext cx="3303587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26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A42ECB6-2C32-4A57-B708-CD1EB423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Module Overview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7" name="Picture 16" descr="j0422122.jpg">
            <a:extLst>
              <a:ext uri="{FF2B5EF4-FFF2-40B4-BE49-F238E27FC236}">
                <a16:creationId xmlns:a16="http://schemas.microsoft.com/office/drawing/2014/main" id="{98E833D5-24CF-41FB-9159-DEF2AFC2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33" b="10126"/>
          <a:stretch>
            <a:fillRect/>
          </a:stretch>
        </p:blipFill>
        <p:spPr bwMode="auto">
          <a:xfrm>
            <a:off x="3251200" y="1663701"/>
            <a:ext cx="5689600" cy="4195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45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561E-7ED0-4E5B-A959-B8723D8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294" y="193675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Aims and Summary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C73E42E-3CC5-4936-8DB8-7AD69F8C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8" y="1908175"/>
            <a:ext cx="8507412" cy="4217988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4D41E54-32DD-4477-8F0D-8D5C7A18D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88" y="906052"/>
            <a:ext cx="10127411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</a:pPr>
            <a:endParaRPr lang="en-US" altLang="en-US" sz="2400" dirty="0" smtClean="0">
              <a:latin typeface="+mn-lt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 smtClean="0">
                <a:latin typeface="+mn-lt"/>
              </a:rPr>
              <a:t>The module </a:t>
            </a:r>
            <a:r>
              <a:rPr lang="en-US" altLang="en-US" sz="2400" dirty="0">
                <a:latin typeface="+mn-lt"/>
              </a:rPr>
              <a:t>examines the knowledge, skills, behaviours and techniques of effective leadership and explores the role of leadership in relation to business themes such as globalisation, strategy, innovation and organisational </a:t>
            </a:r>
            <a:r>
              <a:rPr lang="en-US" altLang="en-US" sz="2400" dirty="0" smtClean="0">
                <a:latin typeface="+mn-lt"/>
              </a:rPr>
              <a:t>development</a:t>
            </a:r>
            <a:r>
              <a:rPr lang="en-US" altLang="en-US" sz="2400" dirty="0" smtClean="0">
                <a:latin typeface="+mn-lt"/>
              </a:rPr>
              <a:t>.</a:t>
            </a:r>
          </a:p>
          <a:p>
            <a:pPr marL="342900" indent="-342900">
              <a:spcBef>
                <a:spcPct val="0"/>
              </a:spcBef>
            </a:pPr>
            <a:endParaRPr lang="en-GB" altLang="en-US" sz="2400" dirty="0">
              <a:latin typeface="+mn-lt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 smtClean="0">
                <a:latin typeface="+mn-lt"/>
              </a:rPr>
              <a:t>Students </a:t>
            </a:r>
            <a:r>
              <a:rPr lang="en-US" altLang="en-US" sz="2400" dirty="0">
                <a:latin typeface="+mn-lt"/>
              </a:rPr>
              <a:t>will be expected to prepare themselves to address contemporary leadership issues such as managing virtual teams and corporate social </a:t>
            </a:r>
            <a:r>
              <a:rPr lang="en-US" altLang="en-US" sz="2400" dirty="0" smtClean="0">
                <a:latin typeface="+mn-lt"/>
              </a:rPr>
              <a:t>responsibility (CSR). </a:t>
            </a:r>
          </a:p>
          <a:p>
            <a:pPr marL="342900" indent="-342900">
              <a:spcBef>
                <a:spcPct val="0"/>
              </a:spcBef>
            </a:pPr>
            <a:endParaRPr lang="en-US" altLang="en-US" sz="2400" dirty="0" smtClean="0">
              <a:latin typeface="+mn-lt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 smtClean="0">
                <a:latin typeface="+mn-lt"/>
              </a:rPr>
              <a:t>The </a:t>
            </a:r>
            <a:r>
              <a:rPr lang="en-US" altLang="en-US" sz="2400" dirty="0">
                <a:latin typeface="+mn-lt"/>
              </a:rPr>
              <a:t>question of ethics will be explored in each of the themes in this module – recognising how this topic underpins the leadership in business </a:t>
            </a:r>
            <a:r>
              <a:rPr lang="en-US" altLang="en-US" sz="2400" dirty="0" smtClean="0">
                <a:latin typeface="+mn-lt"/>
              </a:rPr>
              <a:t>debate.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 </a:t>
            </a:r>
            <a:endParaRPr lang="en-GB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785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24D6A29-3EC2-419B-8AEE-9FED5900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Aims and Summary </a:t>
            </a:r>
            <a:endParaRPr lang="en-GB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0154-D4A8-4852-859A-724F607EE31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2400" dirty="0" smtClean="0"/>
              <a:t>Students </a:t>
            </a:r>
            <a:r>
              <a:rPr lang="en-US" altLang="en-US" sz="2400" dirty="0"/>
              <a:t>will be encouraged to contrast practices from leading organisations and leaders</a:t>
            </a:r>
            <a:r>
              <a:rPr lang="en-US" altLang="en-US" sz="2400" dirty="0" smtClean="0"/>
              <a:t>.</a:t>
            </a: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Students will have the opportunity </a:t>
            </a:r>
            <a:r>
              <a:rPr lang="en-US" sz="2400" dirty="0"/>
              <a:t>to debate and develop key leadership skills to support </a:t>
            </a:r>
            <a:r>
              <a:rPr lang="en-US" sz="2400" dirty="0" smtClean="0"/>
              <a:t>their personal career development. 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Students </a:t>
            </a:r>
            <a:r>
              <a:rPr lang="en-US" sz="2400" dirty="0"/>
              <a:t>will be encouraged to use a range of tools to raise their self- awareness, as well as gather peer and tutor feedback to inform their current strengths and inform their on-going professional development as a future manager or </a:t>
            </a:r>
            <a:r>
              <a:rPr lang="en-US" sz="2400" dirty="0" smtClean="0"/>
              <a:t>organizational leaders.</a:t>
            </a:r>
            <a:endParaRPr lang="en-GB" sz="2400" dirty="0"/>
          </a:p>
          <a:p>
            <a:pPr marL="0" indent="0">
              <a:buNone/>
              <a:defRPr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0167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3A5314E-90DF-4F7E-B1F7-85643047D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1350" y="118435"/>
            <a:ext cx="8229600" cy="10621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Intended Module Learning Outcomes </a:t>
            </a:r>
            <a:endParaRPr 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4D172B8C-FE22-4180-A28B-BAAFBE149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658" y="885650"/>
            <a:ext cx="10884310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GB" sz="2000" dirty="0"/>
              <a:t>Evaluate and apply conceptual and practical approaches to strategic leadership in a range of different organisational settings. </a:t>
            </a:r>
            <a:endParaRPr lang="en-GB" sz="2000" dirty="0" smtClean="0"/>
          </a:p>
          <a:p>
            <a:pPr marL="342900" indent="-342900">
              <a:buFont typeface="+mj-lt"/>
              <a:buAutoNum type="arabicPeriod"/>
              <a:defRPr/>
            </a:pPr>
            <a:endParaRPr lang="en-GB" sz="20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2000" dirty="0"/>
              <a:t>Analyse contemporary research on the role of leadership in managing </a:t>
            </a:r>
            <a:r>
              <a:rPr lang="en-GB" sz="2000" dirty="0" smtClean="0"/>
              <a:t>change</a:t>
            </a:r>
            <a:r>
              <a:rPr lang="en-GB" sz="2000" dirty="0"/>
              <a:t> </a:t>
            </a:r>
            <a:r>
              <a:rPr lang="en-GB" sz="2000" dirty="0" smtClean="0"/>
              <a:t>in the wider commercial environment</a:t>
            </a:r>
            <a:r>
              <a:rPr lang="en-GB" sz="2000" dirty="0" smtClean="0"/>
              <a:t>.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GB" sz="20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2000" dirty="0"/>
              <a:t>Critically assess the relevance of leadership styles to key sector changes including globalisation, internationalisation, strategy, technological innovation and organisation development. </a:t>
            </a:r>
            <a:endParaRPr lang="en-GB" sz="2000" dirty="0" smtClean="0"/>
          </a:p>
          <a:p>
            <a:pPr marL="342900" indent="-342900">
              <a:buFont typeface="+mj-lt"/>
              <a:buAutoNum type="arabicPeriod"/>
              <a:defRPr/>
            </a:pPr>
            <a:endParaRPr lang="en-GB" sz="20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2000" dirty="0"/>
              <a:t>Identify and critically reflect on  leadership capabilities, styles and strategies of key Business leaders across a range of </a:t>
            </a:r>
            <a:r>
              <a:rPr lang="en-GB" sz="2000" dirty="0" smtClean="0"/>
              <a:t>sectors</a:t>
            </a:r>
            <a:r>
              <a:rPr lang="en-GB" sz="2000" dirty="0"/>
              <a:t> </a:t>
            </a:r>
            <a:r>
              <a:rPr lang="en-GB" sz="2000" dirty="0" smtClean="0"/>
              <a:t>reflecting strategic shifts in the business environment</a:t>
            </a:r>
            <a:r>
              <a:rPr lang="en-GB" sz="2000" dirty="0" smtClean="0"/>
              <a:t>.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GB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2000" dirty="0" smtClean="0"/>
              <a:t>Evaluate </a:t>
            </a:r>
            <a:r>
              <a:rPr lang="en-GB" sz="2000" dirty="0"/>
              <a:t>an </a:t>
            </a:r>
            <a:r>
              <a:rPr lang="en-GB" sz="2000" dirty="0" smtClean="0"/>
              <a:t>example of </a:t>
            </a:r>
            <a:r>
              <a:rPr lang="en-GB" sz="2000" dirty="0"/>
              <a:t>strategic organisational change by exploring the role of leadership and the measurement and management of Key Performance Indicators (KPI’s</a:t>
            </a:r>
            <a:r>
              <a:rPr lang="en-GB" sz="2000" dirty="0" smtClean="0"/>
              <a:t>) in a range of settings. </a:t>
            </a:r>
            <a:endParaRPr lang="en-GB" sz="2000" dirty="0" smtClean="0"/>
          </a:p>
          <a:p>
            <a:pPr marL="342900" indent="-342900">
              <a:buFont typeface="+mj-lt"/>
              <a:buAutoNum type="arabicPeriod"/>
              <a:defRPr/>
            </a:pPr>
            <a:endParaRPr lang="en-GB" sz="20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2000" dirty="0"/>
              <a:t>Critically explore the ethical relationships between leaders and followers in relation to decision making, corporate governance and policy practices in </a:t>
            </a:r>
            <a:r>
              <a:rPr lang="en-GB" sz="2000" dirty="0" smtClean="0"/>
              <a:t>organisations</a:t>
            </a:r>
            <a:r>
              <a:rPr lang="en-GB" sz="2000" dirty="0"/>
              <a:t> </a:t>
            </a:r>
            <a:r>
              <a:rPr lang="en-GB" sz="2000" dirty="0" smtClean="0"/>
              <a:t>relating to business change. </a:t>
            </a:r>
            <a:endParaRPr lang="en-GB" sz="2000" dirty="0"/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3937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7ABE-5CD9-489F-9EDE-2FB60764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3" y="265113"/>
            <a:ext cx="4380421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Books 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4E17-C48F-4DEA-9D74-1DB88B5A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9" y="1783378"/>
            <a:ext cx="11208775" cy="4354512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GB" sz="2600" b="1" dirty="0">
                <a:solidFill>
                  <a:srgbClr val="0070C0"/>
                </a:solidFill>
              </a:rPr>
              <a:t>Essential Reading</a:t>
            </a:r>
          </a:p>
          <a:p>
            <a:pPr>
              <a:defRPr/>
            </a:pPr>
            <a:r>
              <a:rPr lang="en-GB" sz="2600" dirty="0"/>
              <a:t>Lynch, R., (</a:t>
            </a:r>
            <a:r>
              <a:rPr lang="en-GB" sz="2600" dirty="0" smtClean="0"/>
              <a:t>2021) </a:t>
            </a:r>
            <a:r>
              <a:rPr lang="en-GB" sz="2600" i="1" dirty="0"/>
              <a:t>Strategic </a:t>
            </a:r>
            <a:r>
              <a:rPr lang="en-GB" sz="2600" i="1" dirty="0" smtClean="0"/>
              <a:t>Management</a:t>
            </a:r>
            <a:r>
              <a:rPr lang="en-GB" sz="2600" dirty="0" smtClean="0"/>
              <a:t>. 9</a:t>
            </a:r>
            <a:r>
              <a:rPr lang="en-GB" sz="2600" baseline="30000" dirty="0" smtClean="0"/>
              <a:t>th</a:t>
            </a:r>
            <a:r>
              <a:rPr lang="en-GB" sz="2600" dirty="0" smtClean="0"/>
              <a:t> </a:t>
            </a:r>
            <a:r>
              <a:rPr lang="en-GB" sz="2600" dirty="0" err="1"/>
              <a:t>edn</a:t>
            </a:r>
            <a:r>
              <a:rPr lang="en-GB" sz="2600" dirty="0"/>
              <a:t>. London: Pearson Education</a:t>
            </a:r>
          </a:p>
          <a:p>
            <a:pPr>
              <a:defRPr/>
            </a:pPr>
            <a:r>
              <a:rPr lang="en-GB" sz="2600" dirty="0" err="1"/>
              <a:t>Yukl</a:t>
            </a:r>
            <a:r>
              <a:rPr lang="en-GB" sz="2600" dirty="0"/>
              <a:t>, G. (</a:t>
            </a:r>
            <a:r>
              <a:rPr lang="en-GB" sz="2600" dirty="0" smtClean="0"/>
              <a:t>2020), </a:t>
            </a:r>
            <a:r>
              <a:rPr lang="en-GB" sz="2600" i="1" dirty="0"/>
              <a:t>Leadership in Organizations: Global </a:t>
            </a:r>
            <a:r>
              <a:rPr lang="en-GB" sz="2600" i="1" dirty="0" smtClean="0"/>
              <a:t>Edition</a:t>
            </a:r>
            <a:r>
              <a:rPr lang="en-GB" sz="2600" dirty="0" smtClean="0"/>
              <a:t>.  </a:t>
            </a:r>
            <a:r>
              <a:rPr lang="en-GB" sz="2600" dirty="0"/>
              <a:t>9</a:t>
            </a:r>
            <a:r>
              <a:rPr lang="en-GB" sz="2600" baseline="30000" dirty="0" smtClean="0"/>
              <a:t>th</a:t>
            </a:r>
            <a:r>
              <a:rPr lang="en-GB" sz="2600" dirty="0" smtClean="0"/>
              <a:t> </a:t>
            </a:r>
            <a:r>
              <a:rPr lang="en-GB" sz="2600" dirty="0" err="1"/>
              <a:t>edn</a:t>
            </a:r>
            <a:r>
              <a:rPr lang="en-GB" sz="2600" dirty="0" smtClean="0"/>
              <a:t>. Los Angeles: SAGE</a:t>
            </a:r>
            <a:endParaRPr lang="en-GB" sz="2600" dirty="0"/>
          </a:p>
          <a:p>
            <a:pPr marL="0" indent="0">
              <a:buNone/>
              <a:defRPr/>
            </a:pPr>
            <a:r>
              <a:rPr lang="en-GB" sz="2600" b="1" dirty="0"/>
              <a:t> </a:t>
            </a:r>
            <a:endParaRPr lang="en-GB" sz="2600" dirty="0"/>
          </a:p>
          <a:p>
            <a:pPr marL="0" indent="0">
              <a:buNone/>
              <a:defRPr/>
            </a:pPr>
            <a:r>
              <a:rPr lang="en-GB" sz="2600" b="1" dirty="0">
                <a:solidFill>
                  <a:srgbClr val="0070C0"/>
                </a:solidFill>
              </a:rPr>
              <a:t>Recommended Reading</a:t>
            </a:r>
            <a:endParaRPr lang="en-GB" sz="26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GB" sz="2600" dirty="0"/>
              <a:t>Robbins, S.P., De </a:t>
            </a:r>
            <a:r>
              <a:rPr lang="en-GB" sz="2600" dirty="0" err="1"/>
              <a:t>Cenzo</a:t>
            </a:r>
            <a:r>
              <a:rPr lang="en-GB" sz="2600" dirty="0"/>
              <a:t>, D.A., Coulter, M. (</a:t>
            </a:r>
            <a:r>
              <a:rPr lang="en-GB" sz="2600" dirty="0" smtClean="0"/>
              <a:t>2020) </a:t>
            </a:r>
            <a:r>
              <a:rPr lang="en-GB" sz="2600" i="1" dirty="0"/>
              <a:t>Fundamentals of Management: Management Myths Debunked!</a:t>
            </a:r>
            <a:r>
              <a:rPr lang="en-GB" sz="2600" dirty="0"/>
              <a:t> Global </a:t>
            </a:r>
            <a:r>
              <a:rPr lang="en-GB" sz="2600" dirty="0" smtClean="0"/>
              <a:t>Edition. 11</a:t>
            </a:r>
            <a:r>
              <a:rPr lang="en-GB" sz="2600" baseline="30000" dirty="0" smtClean="0"/>
              <a:t>th</a:t>
            </a:r>
            <a:r>
              <a:rPr lang="en-GB" sz="2600" dirty="0" smtClean="0"/>
              <a:t> </a:t>
            </a:r>
            <a:r>
              <a:rPr lang="en-GB" sz="2600" dirty="0" err="1"/>
              <a:t>edn</a:t>
            </a:r>
            <a:r>
              <a:rPr lang="en-GB" sz="2600" dirty="0"/>
              <a:t>. Harlow: Pearson</a:t>
            </a:r>
          </a:p>
          <a:p>
            <a:pPr>
              <a:defRPr/>
            </a:pPr>
            <a:r>
              <a:rPr lang="en-GB" sz="2600" dirty="0"/>
              <a:t>Johnson, G., Whittington R., Scholes K. (</a:t>
            </a:r>
            <a:r>
              <a:rPr lang="en-GB" sz="2600" dirty="0" smtClean="0"/>
              <a:t>2020)  </a:t>
            </a:r>
            <a:r>
              <a:rPr lang="en-GB" sz="2600" i="1" dirty="0"/>
              <a:t>Exploring Strategy: Texts and Cases. </a:t>
            </a:r>
            <a:r>
              <a:rPr lang="en-GB" sz="2600" dirty="0" smtClean="0"/>
              <a:t>12</a:t>
            </a:r>
            <a:r>
              <a:rPr lang="en-GB" sz="2600" baseline="30000" dirty="0" smtClean="0"/>
              <a:t>th</a:t>
            </a:r>
            <a:r>
              <a:rPr lang="en-GB" sz="2600" dirty="0" smtClean="0"/>
              <a:t> </a:t>
            </a:r>
            <a:r>
              <a:rPr lang="en-GB" sz="2600" dirty="0" err="1"/>
              <a:t>edn</a:t>
            </a:r>
            <a:r>
              <a:rPr lang="en-GB" sz="2600" dirty="0"/>
              <a:t>. Harlow:  Pearson.</a:t>
            </a:r>
          </a:p>
          <a:p>
            <a:pPr>
              <a:defRPr/>
            </a:pPr>
            <a:endParaRPr lang="en-GB" sz="2400" dirty="0" smtClean="0"/>
          </a:p>
          <a:p>
            <a:pPr>
              <a:defRPr/>
            </a:pPr>
            <a:r>
              <a:rPr lang="en-GB" sz="3000" dirty="0" smtClean="0"/>
              <a:t>Huge range of related journal articles available through Locate.</a:t>
            </a:r>
            <a:endParaRPr lang="en-GB" sz="3000" dirty="0"/>
          </a:p>
          <a:p>
            <a:pPr>
              <a:defRPr/>
            </a:pPr>
            <a:endParaRPr lang="en-US" dirty="0"/>
          </a:p>
        </p:txBody>
      </p:sp>
      <p:pic>
        <p:nvPicPr>
          <p:cNvPr id="77828" name="Picture 7" descr="j0439452.jpg">
            <a:extLst>
              <a:ext uri="{FF2B5EF4-FFF2-40B4-BE49-F238E27FC236}">
                <a16:creationId xmlns:a16="http://schemas.microsoft.com/office/drawing/2014/main" id="{65E6354F-1FC4-421F-81E9-07C3887D2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52" y="-4762"/>
            <a:ext cx="2872786" cy="200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59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D060-FFEB-4896-9EC5-EE5757FE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04" y="193675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 to be covered 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C993051-E473-42E5-82FF-CD399B92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1336675"/>
            <a:ext cx="6386052" cy="406558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Module Introduction - Strategic </a:t>
            </a:r>
            <a:r>
              <a:rPr lang="en-GB" altLang="en-US" dirty="0" smtClean="0"/>
              <a:t>Leadership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Strategic </a:t>
            </a:r>
            <a:r>
              <a:rPr lang="en-GB" altLang="en-US" dirty="0" smtClean="0"/>
              <a:t>Management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A review of Theory and Practice </a:t>
            </a:r>
            <a:endParaRPr lang="en-GB" alt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altLang="en-US" dirty="0"/>
              <a:t>Analysing the </a:t>
            </a:r>
            <a:r>
              <a:rPr lang="en-GB" altLang="en-US" dirty="0" smtClean="0"/>
              <a:t>Strategic Environment </a:t>
            </a:r>
            <a:r>
              <a:rPr lang="en-GB" altLang="en-US" dirty="0"/>
              <a:t>in a </a:t>
            </a:r>
            <a:r>
              <a:rPr lang="en-GB" altLang="en-US" dirty="0" smtClean="0"/>
              <a:t>Global </a:t>
            </a:r>
            <a:r>
              <a:rPr lang="en-GB" altLang="en-US" dirty="0"/>
              <a:t>context 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79" y="1554568"/>
            <a:ext cx="5351821" cy="37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21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2593</TotalTime>
  <Words>2194</Words>
  <Application>Microsoft Office PowerPoint</Application>
  <PresentationFormat>Widescreen</PresentationFormat>
  <Paragraphs>316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MS PGothic</vt:lpstr>
      <vt:lpstr>Arial</vt:lpstr>
      <vt:lpstr>Bradley Hand ITC</vt:lpstr>
      <vt:lpstr>Calibri</vt:lpstr>
      <vt:lpstr>Calibri Light</vt:lpstr>
      <vt:lpstr>Handwriting - Dakota</vt:lpstr>
      <vt:lpstr>Times New Roman</vt:lpstr>
      <vt:lpstr>Wingdings</vt:lpstr>
      <vt:lpstr>1_Office Theme</vt:lpstr>
      <vt:lpstr>Custom Design</vt:lpstr>
      <vt:lpstr>2_Office Theme</vt:lpstr>
      <vt:lpstr>PowerPoint Presentation</vt:lpstr>
      <vt:lpstr>Module Tutors</vt:lpstr>
      <vt:lpstr>What we’re going to cover today…</vt:lpstr>
      <vt:lpstr>Module Overview</vt:lpstr>
      <vt:lpstr>Aims and Summary </vt:lpstr>
      <vt:lpstr>Aims and Summary </vt:lpstr>
      <vt:lpstr>Intended Module Learning Outcomes </vt:lpstr>
      <vt:lpstr>Module Books </vt:lpstr>
      <vt:lpstr>Topics to be covered Week 1</vt:lpstr>
      <vt:lpstr>Topics to be covered Week 2</vt:lpstr>
      <vt:lpstr>Topics to be covered Week 3</vt:lpstr>
      <vt:lpstr>Topics to be covered Week 4</vt:lpstr>
      <vt:lpstr>Topics to be covered Week 5</vt:lpstr>
      <vt:lpstr>Topics to be covered Week 6</vt:lpstr>
      <vt:lpstr>Method of Assessment 303MAN</vt:lpstr>
      <vt:lpstr>Class Discussion</vt:lpstr>
      <vt:lpstr>Strategic Leadership</vt:lpstr>
      <vt:lpstr>PowerPoint Presentation</vt:lpstr>
      <vt:lpstr>PowerPoint Presentation</vt:lpstr>
      <vt:lpstr>What is Strategic Leadership?</vt:lpstr>
      <vt:lpstr>What makes a successful leader?</vt:lpstr>
      <vt:lpstr>Traits / Characteristics / Features / Qualities  </vt:lpstr>
      <vt:lpstr>Traits / Characteristics / Features / Qualities  </vt:lpstr>
      <vt:lpstr>Leadership Theories </vt:lpstr>
      <vt:lpstr>Leadership Theories </vt:lpstr>
      <vt:lpstr>Leadership Styles</vt:lpstr>
      <vt:lpstr>What makes a successful leader?</vt:lpstr>
      <vt:lpstr>Leadership Culture</vt:lpstr>
      <vt:lpstr>Shaping Organisational Culture and Style</vt:lpstr>
      <vt:lpstr>Shaping organisational culture and style </vt:lpstr>
      <vt:lpstr>Shaping Organisational Culture and Style</vt:lpstr>
      <vt:lpstr>Shaping Organisational Culture and Style (Johnson and Scholes 1992) </vt:lpstr>
      <vt:lpstr>Shaping Organisational Culture and Style</vt:lpstr>
      <vt:lpstr>What makes a Successful Leader? - 5</vt:lpstr>
      <vt:lpstr>PowerPoint Presentation</vt:lpstr>
      <vt:lpstr>What we’ve covered today…</vt:lpstr>
      <vt:lpstr>PowerPoint Presentation</vt:lpstr>
      <vt:lpstr>Reading list 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Marion Greenhalgh</cp:lastModifiedBy>
  <cp:revision>258</cp:revision>
  <cp:lastPrinted>2022-09-13T11:49:09Z</cp:lastPrinted>
  <dcterms:created xsi:type="dcterms:W3CDTF">2016-04-05T14:39:36Z</dcterms:created>
  <dcterms:modified xsi:type="dcterms:W3CDTF">2022-09-13T15:59:34Z</dcterms:modified>
</cp:coreProperties>
</file>