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60" r:id="rId2"/>
    <p:sldMasterId id="2147483693" r:id="rId3"/>
  </p:sldMasterIdLst>
  <p:notesMasterIdLst>
    <p:notesMasterId r:id="rId28"/>
  </p:notesMasterIdLst>
  <p:handoutMasterIdLst>
    <p:handoutMasterId r:id="rId29"/>
  </p:handoutMasterIdLst>
  <p:sldIdLst>
    <p:sldId id="297" r:id="rId4"/>
    <p:sldId id="261" r:id="rId5"/>
    <p:sldId id="262" r:id="rId6"/>
    <p:sldId id="307" r:id="rId7"/>
    <p:sldId id="266" r:id="rId8"/>
    <p:sldId id="269" r:id="rId9"/>
    <p:sldId id="270" r:id="rId10"/>
    <p:sldId id="271" r:id="rId11"/>
    <p:sldId id="272" r:id="rId12"/>
    <p:sldId id="276" r:id="rId13"/>
    <p:sldId id="277" r:id="rId14"/>
    <p:sldId id="278" r:id="rId15"/>
    <p:sldId id="279" r:id="rId16"/>
    <p:sldId id="299" r:id="rId17"/>
    <p:sldId id="285" r:id="rId18"/>
    <p:sldId id="288" r:id="rId19"/>
    <p:sldId id="303" r:id="rId20"/>
    <p:sldId id="305" r:id="rId21"/>
    <p:sldId id="289" r:id="rId22"/>
    <p:sldId id="304" r:id="rId23"/>
    <p:sldId id="308" r:id="rId24"/>
    <p:sldId id="292" r:id="rId25"/>
    <p:sldId id="293" r:id="rId26"/>
    <p:sldId id="309" r:id="rId27"/>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343" autoAdjust="0"/>
  </p:normalViewPr>
  <p:slideViewPr>
    <p:cSldViewPr snapToGrid="0" snapToObjects="1">
      <p:cViewPr varScale="1">
        <p:scale>
          <a:sx n="119" d="100"/>
          <a:sy n="119" d="100"/>
        </p:scale>
        <p:origin x="25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5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F1F95CEB-AADB-4C3A-BAB5-9499D49CA9FC}" type="datetimeFigureOut">
              <a:rPr lang="en-GB" smtClean="0"/>
              <a:t>04/10/2022</a:t>
            </a:fld>
            <a:endParaRPr lang="en-GB"/>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7461A0BF-5EA1-4B06-B70E-BC42E6F8320D}" type="slidenum">
              <a:rPr lang="en-GB" smtClean="0"/>
              <a:t>‹#›</a:t>
            </a:fld>
            <a:endParaRPr lang="en-GB"/>
          </a:p>
        </p:txBody>
      </p:sp>
    </p:spTree>
    <p:extLst>
      <p:ext uri="{BB962C8B-B14F-4D97-AF65-F5344CB8AC3E}">
        <p14:creationId xmlns:p14="http://schemas.microsoft.com/office/powerpoint/2010/main" val="2743989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DD1C226-EDF2-4E6D-9279-A1CB8ABAC26F}" type="datetimeFigureOut">
              <a:rPr lang="en-GB" smtClean="0"/>
              <a:pPr/>
              <a:t>04/10/2022</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42F2049-C778-4C25-87EC-6AB294E84D87}" type="slidenum">
              <a:rPr lang="en-GB" smtClean="0"/>
              <a:pPr/>
              <a:t>‹#›</a:t>
            </a:fld>
            <a:endParaRPr lang="en-GB"/>
          </a:p>
        </p:txBody>
      </p:sp>
    </p:spTree>
    <p:extLst>
      <p:ext uri="{BB962C8B-B14F-4D97-AF65-F5344CB8AC3E}">
        <p14:creationId xmlns:p14="http://schemas.microsoft.com/office/powerpoint/2010/main" val="185785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1088A0C4-9E9C-415C-B89F-1D95FE4E273D}"/>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1027">
            <a:extLst>
              <a:ext uri="{FF2B5EF4-FFF2-40B4-BE49-F238E27FC236}">
                <a16:creationId xmlns:a16="http://schemas.microsoft.com/office/drawing/2014/main" id="{5F9C2312-F9E9-40DD-B687-7EBB99A212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i="1"/>
              <a:t>See</a:t>
            </a:r>
            <a:r>
              <a:rPr lang="en-GB" altLang="en-US"/>
              <a:t> Lynch, Chapter 1 for more definitions </a:t>
            </a:r>
          </a:p>
          <a:p>
            <a:pPr eaLnBrk="1" hangingPunct="1">
              <a:spcBef>
                <a:spcPct val="0"/>
              </a:spcBef>
            </a:pPr>
            <a:endParaRPr lang="en-US" altLang="en-US"/>
          </a:p>
        </p:txBody>
      </p:sp>
    </p:spTree>
    <p:extLst>
      <p:ext uri="{BB962C8B-B14F-4D97-AF65-F5344CB8AC3E}">
        <p14:creationId xmlns:p14="http://schemas.microsoft.com/office/powerpoint/2010/main" val="2077983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B204FA6-23B2-459C-8FAD-A69EFE7F333B}"/>
              </a:ext>
            </a:extLst>
          </p:cNvPr>
          <p:cNvSpPr>
            <a:spLocks noGrp="1" noRot="1" noChangeAspect="1" noChangeArrowheads="1" noTextEdit="1"/>
          </p:cNvSpPr>
          <p:nvPr>
            <p:ph type="sldImg"/>
          </p:nvPr>
        </p:nvSpPr>
        <p:spPr bwMode="auto">
          <a:xfrm>
            <a:off x="-211138" y="815975"/>
            <a:ext cx="7159626" cy="4027488"/>
          </a:xfrm>
          <a:solidFill>
            <a:srgbClr val="FFFFFF"/>
          </a:solidFill>
          <a:ln cap="flat">
            <a:solidFill>
              <a:srgbClr val="000000"/>
            </a:solidFill>
            <a:miter lim="800000"/>
            <a:headEnd/>
            <a:tailEnd/>
          </a:ln>
        </p:spPr>
      </p:sp>
      <p:sp>
        <p:nvSpPr>
          <p:cNvPr id="54275" name="Rectangle 3">
            <a:extLst>
              <a:ext uri="{FF2B5EF4-FFF2-40B4-BE49-F238E27FC236}">
                <a16:creationId xmlns:a16="http://schemas.microsoft.com/office/drawing/2014/main" id="{CF45D0A6-C063-4FD7-8CF0-A73BB83033EA}"/>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GB" altLang="en-US" i="1">
                <a:latin typeface="Arial" panose="020B0604020202020204" pitchFamily="34" charset="0"/>
              </a:rPr>
              <a:t>See: Lynch, Chapters 7 and 11</a:t>
            </a:r>
          </a:p>
          <a:p>
            <a:pPr eaLnBrk="1" hangingPunct="1">
              <a:spcBef>
                <a:spcPct val="0"/>
              </a:spcBef>
            </a:pPr>
            <a:endParaRPr lang="en-US" altLang="en-US"/>
          </a:p>
        </p:txBody>
      </p:sp>
    </p:spTree>
    <p:extLst>
      <p:ext uri="{BB962C8B-B14F-4D97-AF65-F5344CB8AC3E}">
        <p14:creationId xmlns:p14="http://schemas.microsoft.com/office/powerpoint/2010/main" val="22450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93D70E1C-5317-404E-BE6D-7AE0AD87419C}"/>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1027">
            <a:extLst>
              <a:ext uri="{FF2B5EF4-FFF2-40B4-BE49-F238E27FC236}">
                <a16:creationId xmlns:a16="http://schemas.microsoft.com/office/drawing/2014/main" id="{CE3CE4FB-27D5-4992-8EB8-34E435C230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8803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C1490E54-3587-4829-80DB-1CF2F46FF821}"/>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1027">
            <a:extLst>
              <a:ext uri="{FF2B5EF4-FFF2-40B4-BE49-F238E27FC236}">
                <a16:creationId xmlns:a16="http://schemas.microsoft.com/office/drawing/2014/main" id="{7340F7B0-9255-4A38-B604-86E8DF4614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3463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7FD977A7-0209-45E0-B9A2-AB7897BD8CA2}"/>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1027">
            <a:extLst>
              <a:ext uri="{FF2B5EF4-FFF2-40B4-BE49-F238E27FC236}">
                <a16:creationId xmlns:a16="http://schemas.microsoft.com/office/drawing/2014/main" id="{DC496600-E609-483F-83BB-9F3793A6C6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26007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EA30B142-80BC-4208-9654-26FF454D8916}"/>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1027">
            <a:extLst>
              <a:ext uri="{FF2B5EF4-FFF2-40B4-BE49-F238E27FC236}">
                <a16:creationId xmlns:a16="http://schemas.microsoft.com/office/drawing/2014/main" id="{60D2B237-95AA-44D6-9DE7-BF769A4415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i="1"/>
              <a:t>See</a:t>
            </a:r>
            <a:r>
              <a:rPr lang="en-GB" altLang="en-US"/>
              <a:t> Lynch, Chapter 5 for more on strategy dynamics</a:t>
            </a:r>
          </a:p>
          <a:p>
            <a:pPr eaLnBrk="1" hangingPunct="1">
              <a:spcBef>
                <a:spcPct val="0"/>
              </a:spcBef>
            </a:pPr>
            <a:endParaRPr lang="en-US" altLang="en-US"/>
          </a:p>
        </p:txBody>
      </p:sp>
    </p:spTree>
    <p:extLst>
      <p:ext uri="{BB962C8B-B14F-4D97-AF65-F5344CB8AC3E}">
        <p14:creationId xmlns:p14="http://schemas.microsoft.com/office/powerpoint/2010/main" val="375395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C3C88C8-DDA9-4E08-A333-D74541895C4E}"/>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F55F8284-A3E3-4624-B3F6-145224075B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82753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9D4A542-B52B-4D19-91C1-A74469CE3CEE}"/>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A1C33E54-22ED-4F65-B3B9-BDBDF1BD0D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7854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93CED5-1A54-4DDD-B291-7C95A36C61BB}"/>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79E7EB01-60FF-450F-9E58-B01BCDB148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01348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DECC5DB-5079-4989-AB8E-491299E912C5}"/>
              </a:ext>
            </a:extLst>
          </p:cNvPr>
          <p:cNvSpPr>
            <a:spLocks noGrp="1" noRot="1" noChangeAspect="1" noChangeArrowheads="1" noTextEdit="1"/>
          </p:cNvSpPr>
          <p:nvPr>
            <p:ph type="sldImg"/>
          </p:nvPr>
        </p:nvSpPr>
        <p:spPr bwMode="auto">
          <a:xfrm>
            <a:off x="-211138" y="815975"/>
            <a:ext cx="7159626" cy="4027488"/>
          </a:xfrm>
          <a:solidFill>
            <a:srgbClr val="FFFFFF"/>
          </a:solidFill>
          <a:ln cap="flat">
            <a:solidFill>
              <a:srgbClr val="000000"/>
            </a:solidFill>
            <a:miter lim="800000"/>
            <a:headEnd/>
            <a:tailEnd/>
          </a:ln>
        </p:spPr>
      </p:sp>
      <p:sp>
        <p:nvSpPr>
          <p:cNvPr id="52227" name="Rectangle 3">
            <a:extLst>
              <a:ext uri="{FF2B5EF4-FFF2-40B4-BE49-F238E27FC236}">
                <a16:creationId xmlns:a16="http://schemas.microsoft.com/office/drawing/2014/main" id="{16B56304-21DF-45F4-AA25-E5AD6A11D03A}"/>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The </a:t>
            </a:r>
            <a:r>
              <a:rPr lang="en-GB" altLang="en-US" i="1">
                <a:latin typeface="Arial" panose="020B0604020202020204" pitchFamily="34" charset="0"/>
              </a:rPr>
              <a:t>prescriptive</a:t>
            </a:r>
            <a:r>
              <a:rPr lang="en-GB" altLang="en-US">
                <a:latin typeface="Arial" panose="020B0604020202020204" pitchFamily="34" charset="0"/>
              </a:rPr>
              <a:t> strategy process - see Lynch, Ch 1</a:t>
            </a:r>
          </a:p>
          <a:p>
            <a:pPr eaLnBrk="1" hangingPunct="1">
              <a:spcBef>
                <a:spcPct val="0"/>
              </a:spcBef>
            </a:pPr>
            <a:endParaRPr lang="en-US" altLang="en-US"/>
          </a:p>
        </p:txBody>
      </p:sp>
    </p:spTree>
    <p:extLst>
      <p:ext uri="{BB962C8B-B14F-4D97-AF65-F5344CB8AC3E}">
        <p14:creationId xmlns:p14="http://schemas.microsoft.com/office/powerpoint/2010/main" val="111989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0439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8312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71651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9476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203399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53435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C4BFC41-FF0C-5A48-8BBB-7A20C083D9CA}"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88933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C4BFC41-FF0C-5A48-8BBB-7A20C083D9CA}"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17394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BFC41-FF0C-5A48-8BBB-7A20C083D9CA}"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9534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16442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8338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186106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050271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74028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0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1055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470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5723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4928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1790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51612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348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524599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59623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5996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94091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6CFAAB8A-C53C-46B3-A07A-A460B67AB83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2EC2357E-EEE2-49B5-A741-6B2A4D3B340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6178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9A72284-5A93-C84B-B495-6FB01BB097C8}" type="datetimeFigureOut">
              <a:rPr lang="en-US" smtClean="0"/>
              <a:pPr/>
              <a:t>10/4/2022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5397234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97223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583343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9296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4044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428087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72284-5A93-C84B-B495-6FB01BB097C8}"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6547251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81680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61063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9050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65230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72284-5A93-C84B-B495-6FB01BB097C8}"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813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45107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4977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8881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2.png"/><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72284-5A93-C84B-B495-6FB01BB097C8}" type="datetimeFigureOut">
              <a:rPr lang="en-US" smtClean="0"/>
              <a:pPr/>
              <a:t>10/4/2022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0B4-92AC-8D49-B99D-89C76F131BAF}" type="slidenum">
              <a:rPr lang="en-US" smtClean="0"/>
              <a:pPr/>
              <a:t>‹#›</a:t>
            </a:fld>
            <a:endParaRPr lang="en-US"/>
          </a:p>
        </p:txBody>
      </p:sp>
    </p:spTree>
    <p:extLst>
      <p:ext uri="{BB962C8B-B14F-4D97-AF65-F5344CB8AC3E}">
        <p14:creationId xmlns:p14="http://schemas.microsoft.com/office/powerpoint/2010/main" val="30002834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BFC41-FF0C-5A48-8BBB-7A20C083D9CA}" type="datetimeFigureOut">
              <a:rPr lang="en-US" smtClean="0"/>
              <a:pPr/>
              <a:t>10/4/2022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5A691-C772-F84D-8094-DBDF7D3A6863}" type="slidenum">
              <a:rPr lang="en-US" smtClean="0"/>
              <a:pPr/>
              <a:t>‹#›</a:t>
            </a:fld>
            <a:endParaRPr lang="en-US"/>
          </a:p>
        </p:txBody>
      </p:sp>
    </p:spTree>
    <p:extLst>
      <p:ext uri="{BB962C8B-B14F-4D97-AF65-F5344CB8AC3E}">
        <p14:creationId xmlns:p14="http://schemas.microsoft.com/office/powerpoint/2010/main" val="822518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2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3519343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49"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3.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6669" y="3677264"/>
            <a:ext cx="10460428" cy="523220"/>
          </a:xfrm>
          <a:prstGeom prst="rect">
            <a:avLst/>
          </a:prstGeom>
          <a:noFill/>
          <a:ln w="57150">
            <a:solidFill>
              <a:schemeClr val="bg1">
                <a:lumMod val="95000"/>
              </a:schemeClr>
            </a:solidFill>
          </a:ln>
        </p:spPr>
        <p:txBody>
          <a:bodyPr wrap="square" rtlCol="0">
            <a:spAutoFit/>
          </a:bodyPr>
          <a:lstStyle/>
          <a:p>
            <a:pPr algn="ctr">
              <a:defRPr/>
            </a:pPr>
            <a:r>
              <a:rPr lang="en-GB" sz="2800" b="1" dirty="0" smtClean="0">
                <a:solidFill>
                  <a:prstClr val="black"/>
                </a:solidFill>
                <a:effectLst>
                  <a:outerShdw blurRad="38100" dist="38100" dir="2700000" algn="tl">
                    <a:srgbClr val="000000">
                      <a:alpha val="43137"/>
                    </a:srgbClr>
                  </a:outerShdw>
                </a:effectLst>
              </a:rPr>
              <a:t>Strategic Management</a:t>
            </a:r>
          </a:p>
        </p:txBody>
      </p:sp>
      <p:sp>
        <p:nvSpPr>
          <p:cNvPr id="2" name="Rectangle 1"/>
          <p:cNvSpPr/>
          <p:nvPr/>
        </p:nvSpPr>
        <p:spPr>
          <a:xfrm>
            <a:off x="458203" y="1974962"/>
            <a:ext cx="11064816" cy="1200329"/>
          </a:xfrm>
          <a:prstGeom prst="rect">
            <a:avLst/>
          </a:prstGeom>
          <a:ln w="38100">
            <a:solidFill>
              <a:schemeClr val="tx1"/>
            </a:solidFill>
          </a:ln>
        </p:spPr>
        <p:txBody>
          <a:bodyPr wrap="square">
            <a:spAutoFit/>
          </a:bodyPr>
          <a:lstStyle/>
          <a:p>
            <a:pPr algn="ctr">
              <a:defRPr/>
            </a:pPr>
            <a:r>
              <a:rPr lang="en-GB" sz="3600" b="1" dirty="0">
                <a:solidFill>
                  <a:prstClr val="black"/>
                </a:solidFill>
                <a:effectLst>
                  <a:outerShdw blurRad="38100" dist="38100" dir="2700000" algn="tl">
                    <a:srgbClr val="000000">
                      <a:alpha val="43137"/>
                    </a:srgbClr>
                  </a:outerShdw>
                </a:effectLst>
                <a:latin typeface="Calibri Light"/>
              </a:rPr>
              <a:t>Strategic Leadership</a:t>
            </a:r>
          </a:p>
          <a:p>
            <a:pPr algn="ctr">
              <a:defRPr/>
            </a:pPr>
            <a:r>
              <a:rPr lang="en-GB" sz="3600" b="1" dirty="0" smtClean="0">
                <a:solidFill>
                  <a:prstClr val="black"/>
                </a:solidFill>
                <a:effectLst>
                  <a:outerShdw blurRad="38100" dist="38100" dir="2700000" algn="tl">
                    <a:srgbClr val="000000">
                      <a:alpha val="43137"/>
                    </a:srgbClr>
                  </a:outerShdw>
                </a:effectLst>
                <a:latin typeface="Calibri Light"/>
              </a:rPr>
              <a:t>607MAN 303MAN</a:t>
            </a:r>
            <a:endParaRPr lang="fa-IR" sz="3600" b="1" dirty="0">
              <a:solidFill>
                <a:prstClr val="black"/>
              </a:solidFill>
              <a:effectLst>
                <a:outerShdw blurRad="38100" dist="38100" dir="2700000" algn="tl">
                  <a:srgbClr val="000000">
                    <a:alpha val="43137"/>
                  </a:srgbClr>
                </a:outerShdw>
              </a:effectLst>
              <a:latin typeface="Calibri Light"/>
            </a:endParaRPr>
          </a:p>
        </p:txBody>
      </p:sp>
      <p:sp>
        <p:nvSpPr>
          <p:cNvPr id="4" name="Rectangle 3"/>
          <p:cNvSpPr/>
          <p:nvPr/>
        </p:nvSpPr>
        <p:spPr>
          <a:xfrm>
            <a:off x="0" y="4630994"/>
            <a:ext cx="4143023" cy="461665"/>
          </a:xfrm>
          <a:prstGeom prst="rect">
            <a:avLst/>
          </a:prstGeom>
          <a:ln w="38100">
            <a:solidFill>
              <a:schemeClr val="tx1"/>
            </a:solidFill>
          </a:ln>
        </p:spPr>
        <p:txBody>
          <a:bodyPr wrap="square">
            <a:spAutoFit/>
          </a:bodyPr>
          <a:lstStyle/>
          <a:p>
            <a:endParaRPr lang="en-GB" sz="2400" dirty="0">
              <a:solidFill>
                <a:prstClr val="black"/>
              </a:solidFill>
            </a:endParaRPr>
          </a:p>
        </p:txBody>
      </p:sp>
      <p:sp>
        <p:nvSpPr>
          <p:cNvPr id="3" name="Rectangle 2"/>
          <p:cNvSpPr/>
          <p:nvPr/>
        </p:nvSpPr>
        <p:spPr>
          <a:xfrm>
            <a:off x="8085587" y="5379012"/>
            <a:ext cx="2605457" cy="461665"/>
          </a:xfrm>
          <a:prstGeom prst="rect">
            <a:avLst/>
          </a:prstGeom>
          <a:ln w="38100">
            <a:solidFill>
              <a:schemeClr val="tx1"/>
            </a:solidFill>
          </a:ln>
        </p:spPr>
        <p:txBody>
          <a:bodyPr wrap="none">
            <a:spAutoFit/>
          </a:bodyPr>
          <a:lstStyle/>
          <a:p>
            <a:r>
              <a:rPr lang="en-GB" sz="2400" b="1" dirty="0">
                <a:solidFill>
                  <a:prstClr val="black"/>
                </a:solidFill>
                <a:effectLst>
                  <a:outerShdw blurRad="38100" dist="38100" dir="2700000" algn="tl">
                    <a:srgbClr val="000000">
                      <a:alpha val="43137"/>
                    </a:srgbClr>
                  </a:outerShdw>
                </a:effectLst>
              </a:rPr>
              <a:t>Week 1 – Session </a:t>
            </a:r>
            <a:r>
              <a:rPr lang="en-GB" sz="2400" b="1" dirty="0" smtClean="0">
                <a:solidFill>
                  <a:prstClr val="black"/>
                </a:solidFill>
                <a:effectLst>
                  <a:outerShdw blurRad="38100" dist="38100" dir="2700000" algn="tl">
                    <a:srgbClr val="000000">
                      <a:alpha val="43137"/>
                    </a:srgbClr>
                  </a:outerShdw>
                </a:effectLst>
              </a:rPr>
              <a:t>2</a:t>
            </a:r>
            <a:endParaRPr lang="en-GB" sz="2400" dirty="0">
              <a:solidFill>
                <a:prstClr val="black"/>
              </a:solidFill>
            </a:endParaRPr>
          </a:p>
        </p:txBody>
      </p:sp>
    </p:spTree>
    <p:extLst>
      <p:ext uri="{BB962C8B-B14F-4D97-AF65-F5344CB8AC3E}">
        <p14:creationId xmlns:p14="http://schemas.microsoft.com/office/powerpoint/2010/main" val="10109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1835EC0E-ECA3-4D6B-94A5-80FC3258FDE6}"/>
              </a:ext>
            </a:extLst>
          </p:cNvPr>
          <p:cNvSpPr>
            <a:spLocks noGrp="1" noChangeArrowheads="1"/>
          </p:cNvSpPr>
          <p:nvPr>
            <p:ph type="title"/>
          </p:nvPr>
        </p:nvSpPr>
        <p:spPr>
          <a:xfrm>
            <a:off x="1766636" y="319255"/>
            <a:ext cx="8153400" cy="609600"/>
          </a:xfrm>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Why is </a:t>
            </a:r>
            <a:r>
              <a:rPr lang="en-GB" sz="3200" b="1" dirty="0" smtClean="0">
                <a:solidFill>
                  <a:srgbClr val="0070C0"/>
                </a:solidFill>
                <a:effectLst>
                  <a:outerShdw blurRad="38100" dist="38100" dir="2700000" algn="tl">
                    <a:srgbClr val="000000">
                      <a:alpha val="43137"/>
                    </a:srgbClr>
                  </a:outerShdw>
                </a:effectLst>
              </a:rPr>
              <a:t>Strategic Management </a:t>
            </a:r>
            <a:r>
              <a:rPr lang="en-GB" sz="3200" b="1" dirty="0">
                <a:solidFill>
                  <a:srgbClr val="0070C0"/>
                </a:solidFill>
                <a:effectLst>
                  <a:outerShdw blurRad="38100" dist="38100" dir="2700000" algn="tl">
                    <a:srgbClr val="000000">
                      <a:alpha val="43137"/>
                    </a:srgbClr>
                  </a:outerShdw>
                </a:effectLst>
              </a:rPr>
              <a:t>important?</a:t>
            </a:r>
          </a:p>
        </p:txBody>
      </p:sp>
      <p:sp>
        <p:nvSpPr>
          <p:cNvPr id="30723" name="Rectangle 3">
            <a:extLst>
              <a:ext uri="{FF2B5EF4-FFF2-40B4-BE49-F238E27FC236}">
                <a16:creationId xmlns:a16="http://schemas.microsoft.com/office/drawing/2014/main" id="{FB625928-2636-4601-BB7F-6A3F9A2A6568}"/>
              </a:ext>
            </a:extLst>
          </p:cNvPr>
          <p:cNvSpPr>
            <a:spLocks noGrp="1" noChangeArrowheads="1"/>
          </p:cNvSpPr>
          <p:nvPr>
            <p:ph idx="1"/>
          </p:nvPr>
        </p:nvSpPr>
        <p:spPr>
          <a:xfrm>
            <a:off x="1371600" y="1398171"/>
            <a:ext cx="9209423" cy="3529013"/>
          </a:xfrm>
        </p:spPr>
        <p:txBody>
          <a:bodyPr/>
          <a:lstStyle/>
          <a:p>
            <a:pPr eaLnBrk="1" hangingPunct="1">
              <a:buFont typeface="Wingdings" panose="05000000000000000000" pitchFamily="2" charset="2"/>
              <a:buNone/>
            </a:pPr>
            <a:r>
              <a:rPr lang="en-GB" altLang="en-US" sz="2400" dirty="0"/>
              <a:t>Because it deals with the fundamental issues that affect the future of the organisation</a:t>
            </a:r>
          </a:p>
          <a:p>
            <a:pPr eaLnBrk="1" hangingPunct="1">
              <a:buClr>
                <a:schemeClr val="tx2"/>
              </a:buClr>
            </a:pPr>
            <a:r>
              <a:rPr lang="en-GB" altLang="en-US" sz="2400" dirty="0"/>
              <a:t>Strategic management...</a:t>
            </a:r>
          </a:p>
          <a:p>
            <a:pPr lvl="1" eaLnBrk="1" hangingPunct="1">
              <a:buClr>
                <a:schemeClr val="tx2"/>
              </a:buClr>
            </a:pPr>
            <a:r>
              <a:rPr lang="en-GB" altLang="en-US" sz="2400" dirty="0"/>
              <a:t>involves the entire organisation</a:t>
            </a:r>
          </a:p>
          <a:p>
            <a:pPr lvl="1" eaLnBrk="1" hangingPunct="1">
              <a:buClr>
                <a:schemeClr val="tx2"/>
              </a:buClr>
            </a:pPr>
            <a:r>
              <a:rPr lang="en-GB" altLang="en-US" sz="2400" dirty="0"/>
              <a:t>is likely to concern itself with the </a:t>
            </a:r>
            <a:r>
              <a:rPr lang="en-GB" altLang="en-US" sz="2400" b="1" i="1" dirty="0"/>
              <a:t>survival</a:t>
            </a:r>
            <a:r>
              <a:rPr lang="en-GB" altLang="en-US" sz="2400" dirty="0"/>
              <a:t> of the organisation as a minimum objective</a:t>
            </a:r>
          </a:p>
          <a:p>
            <a:pPr lvl="1" eaLnBrk="1" hangingPunct="1">
              <a:buClr>
                <a:schemeClr val="tx2"/>
              </a:buClr>
            </a:pPr>
            <a:r>
              <a:rPr lang="en-GB" altLang="en-US" sz="2400" dirty="0"/>
              <a:t>and the creation of </a:t>
            </a:r>
            <a:r>
              <a:rPr lang="en-GB" altLang="en-US" sz="2400" b="1" i="1" dirty="0"/>
              <a:t>value added</a:t>
            </a:r>
            <a:r>
              <a:rPr lang="en-GB" altLang="en-US" sz="2400" i="1" dirty="0"/>
              <a:t> </a:t>
            </a:r>
            <a:r>
              <a:rPr lang="en-GB" altLang="en-US" sz="2400" dirty="0"/>
              <a:t>as a maximum objective</a:t>
            </a:r>
          </a:p>
        </p:txBody>
      </p:sp>
    </p:spTree>
    <p:extLst>
      <p:ext uri="{BB962C8B-B14F-4D97-AF65-F5344CB8AC3E}">
        <p14:creationId xmlns:p14="http://schemas.microsoft.com/office/powerpoint/2010/main" val="23726482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82522DC0-1E48-41C7-8212-A4213F1F2D33}"/>
              </a:ext>
            </a:extLst>
          </p:cNvPr>
          <p:cNvSpPr>
            <a:spLocks noGrp="1" noChangeArrowheads="1"/>
          </p:cNvSpPr>
          <p:nvPr>
            <p:ph type="title"/>
          </p:nvPr>
        </p:nvSpPr>
        <p:spPr>
          <a:xfrm>
            <a:off x="1842293" y="227013"/>
            <a:ext cx="8208963" cy="609600"/>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Why is </a:t>
            </a:r>
            <a:r>
              <a:rPr lang="en-GB" sz="3200" b="1" dirty="0" smtClean="0">
                <a:solidFill>
                  <a:srgbClr val="0070C0"/>
                </a:solidFill>
                <a:effectLst>
                  <a:outerShdw blurRad="38100" dist="38100" dir="2700000" algn="tl">
                    <a:srgbClr val="000000">
                      <a:alpha val="43137"/>
                    </a:srgbClr>
                  </a:outerShdw>
                </a:effectLst>
              </a:rPr>
              <a:t>Strategic Management </a:t>
            </a:r>
            <a:r>
              <a:rPr lang="en-GB" sz="3200" b="1" dirty="0">
                <a:solidFill>
                  <a:srgbClr val="0070C0"/>
                </a:solidFill>
                <a:effectLst>
                  <a:outerShdw blurRad="38100" dist="38100" dir="2700000" algn="tl">
                    <a:srgbClr val="000000">
                      <a:alpha val="43137"/>
                    </a:srgbClr>
                  </a:outerShdw>
                </a:effectLst>
              </a:rPr>
              <a:t>important?</a:t>
            </a:r>
          </a:p>
        </p:txBody>
      </p:sp>
      <p:sp>
        <p:nvSpPr>
          <p:cNvPr id="32771" name="Rectangle 3">
            <a:extLst>
              <a:ext uri="{FF2B5EF4-FFF2-40B4-BE49-F238E27FC236}">
                <a16:creationId xmlns:a16="http://schemas.microsoft.com/office/drawing/2014/main" id="{59EAD70E-C04E-431F-BD06-66F72BEDBC9C}"/>
              </a:ext>
            </a:extLst>
          </p:cNvPr>
          <p:cNvSpPr>
            <a:spLocks noGrp="1" noChangeArrowheads="1"/>
          </p:cNvSpPr>
          <p:nvPr>
            <p:ph idx="1"/>
          </p:nvPr>
        </p:nvSpPr>
        <p:spPr>
          <a:xfrm>
            <a:off x="1058779" y="1540042"/>
            <a:ext cx="10058400" cy="5133474"/>
          </a:xfrm>
        </p:spPr>
        <p:txBody>
          <a:bodyPr/>
          <a:lstStyle/>
          <a:p>
            <a:pPr eaLnBrk="1" hangingPunct="1">
              <a:lnSpc>
                <a:spcPct val="90000"/>
              </a:lnSpc>
              <a:buClr>
                <a:schemeClr val="tx2"/>
              </a:buClr>
            </a:pPr>
            <a:r>
              <a:rPr lang="en-GB" altLang="en-US" sz="2400" dirty="0"/>
              <a:t>Strategic management covers the range and depth of the organisation’s activities...</a:t>
            </a:r>
          </a:p>
          <a:p>
            <a:pPr eaLnBrk="1" hangingPunct="1">
              <a:lnSpc>
                <a:spcPct val="90000"/>
              </a:lnSpc>
              <a:buClr>
                <a:schemeClr val="tx2"/>
              </a:buClr>
            </a:pPr>
            <a:r>
              <a:rPr lang="en-GB" altLang="en-US" sz="2400" dirty="0"/>
              <a:t>...it directs the changing and evolving relationships of the organisation with its environment</a:t>
            </a:r>
          </a:p>
          <a:p>
            <a:pPr eaLnBrk="1" hangingPunct="1">
              <a:lnSpc>
                <a:spcPct val="90000"/>
              </a:lnSpc>
              <a:buClr>
                <a:schemeClr val="tx2"/>
              </a:buClr>
              <a:buFont typeface="Wingdings" panose="05000000000000000000" pitchFamily="2" charset="2"/>
              <a:buNone/>
            </a:pPr>
            <a:r>
              <a:rPr lang="en-GB" altLang="en-US" sz="2400" b="1" dirty="0"/>
              <a:t>Two vital areas:</a:t>
            </a:r>
            <a:endParaRPr lang="en-GB" altLang="en-US" dirty="0"/>
          </a:p>
          <a:p>
            <a:pPr eaLnBrk="1" hangingPunct="1">
              <a:lnSpc>
                <a:spcPct val="90000"/>
              </a:lnSpc>
              <a:buClr>
                <a:schemeClr val="tx2"/>
              </a:buClr>
            </a:pPr>
            <a:r>
              <a:rPr lang="en-GB" altLang="en-US" sz="2400" u="sng" dirty="0"/>
              <a:t>Strategic management is central to the development of </a:t>
            </a:r>
            <a:r>
              <a:rPr lang="en-GB" altLang="en-US" sz="2400" i="1" u="sng" dirty="0"/>
              <a:t>sustainable competitive advantage </a:t>
            </a:r>
            <a:r>
              <a:rPr lang="en-GB" altLang="en-US" sz="2400" u="sng" dirty="0"/>
              <a:t>in the organisation...</a:t>
            </a:r>
          </a:p>
          <a:p>
            <a:pPr eaLnBrk="1" hangingPunct="1">
              <a:lnSpc>
                <a:spcPct val="90000"/>
              </a:lnSpc>
              <a:buClr>
                <a:schemeClr val="tx2"/>
              </a:buClr>
            </a:pPr>
            <a:r>
              <a:rPr lang="en-GB" altLang="en-US" sz="2400" dirty="0"/>
              <a:t>...and is crucial to </a:t>
            </a:r>
            <a:r>
              <a:rPr lang="en-GB" altLang="en-US" sz="2400" i="1" dirty="0"/>
              <a:t>value added </a:t>
            </a:r>
          </a:p>
        </p:txBody>
      </p:sp>
    </p:spTree>
    <p:extLst>
      <p:ext uri="{BB962C8B-B14F-4D97-AF65-F5344CB8AC3E}">
        <p14:creationId xmlns:p14="http://schemas.microsoft.com/office/powerpoint/2010/main" val="35644440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009C-5AF6-4474-A419-988EE27B680C}"/>
              </a:ext>
            </a:extLst>
          </p:cNvPr>
          <p:cNvSpPr>
            <a:spLocks noGrp="1"/>
          </p:cNvSpPr>
          <p:nvPr>
            <p:ph type="title"/>
          </p:nvPr>
        </p:nvSpPr>
        <p:spPr>
          <a:xfrm>
            <a:off x="1558926" y="836613"/>
            <a:ext cx="9001125" cy="1143000"/>
          </a:xfrm>
        </p:spPr>
        <p:txBody>
          <a:bodyPr rtlCol="0">
            <a:normAutofit/>
          </a:bodyPr>
          <a:lstStyle/>
          <a:p>
            <a:pPr>
              <a:defRPr/>
            </a:pPr>
            <a:r>
              <a:rPr lang="en-US" b="1" dirty="0">
                <a:solidFill>
                  <a:srgbClr val="0070C0"/>
                </a:solidFill>
                <a:effectLst>
                  <a:outerShdw blurRad="38100" dist="38100" dir="2700000" algn="tl">
                    <a:srgbClr val="000000">
                      <a:alpha val="43137"/>
                    </a:srgbClr>
                  </a:outerShdw>
                </a:effectLst>
              </a:rPr>
              <a:t>Core areas of Strategic Management</a:t>
            </a:r>
          </a:p>
        </p:txBody>
      </p:sp>
      <p:pic>
        <p:nvPicPr>
          <p:cNvPr id="4" name="Picture 17" descr="j0439502.jpg">
            <a:extLst>
              <a:ext uri="{FF2B5EF4-FFF2-40B4-BE49-F238E27FC236}">
                <a16:creationId xmlns:a16="http://schemas.microsoft.com/office/drawing/2014/main" id="{33468BD1-F0FC-4B51-995C-8EA0CC83C61E}"/>
              </a:ext>
            </a:extLst>
          </p:cNvPr>
          <p:cNvPicPr>
            <a:picLocks noGrp="1" noChangeAspect="1"/>
          </p:cNvPicPr>
          <p:nvPr>
            <p:ph idx="1"/>
          </p:nvPr>
        </p:nvPicPr>
        <p:blipFill>
          <a:blip r:embed="rId2"/>
          <a:srcRect l="19980" b="10001"/>
          <a:stretch>
            <a:fillRect/>
          </a:stretch>
        </p:blipFill>
        <p:spPr>
          <a:xfrm>
            <a:off x="3359150" y="2044700"/>
            <a:ext cx="5257800" cy="3937000"/>
          </a:xfrm>
          <a:effectLst>
            <a:outerShdw blurRad="190500" algn="tl" rotWithShape="0">
              <a:srgbClr val="000000">
                <a:alpha val="70000"/>
              </a:srgbClr>
            </a:outerShdw>
          </a:effectLst>
        </p:spPr>
      </p:pic>
    </p:spTree>
    <p:extLst>
      <p:ext uri="{BB962C8B-B14F-4D97-AF65-F5344CB8AC3E}">
        <p14:creationId xmlns:p14="http://schemas.microsoft.com/office/powerpoint/2010/main" val="336861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38079279-F2C6-4999-9180-E3FF854A0CE1}"/>
              </a:ext>
            </a:extLst>
          </p:cNvPr>
          <p:cNvSpPr>
            <a:spLocks noGrp="1" noChangeArrowheads="1"/>
          </p:cNvSpPr>
          <p:nvPr>
            <p:ph type="title"/>
          </p:nvPr>
        </p:nvSpPr>
        <p:spPr>
          <a:xfrm>
            <a:off x="2063750" y="120651"/>
            <a:ext cx="7772400" cy="862012"/>
          </a:xfrm>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Three core areas of </a:t>
            </a:r>
            <a:r>
              <a:rPr lang="en-GB" sz="3200" b="1" dirty="0" smtClean="0">
                <a:solidFill>
                  <a:srgbClr val="0070C0"/>
                </a:solidFill>
                <a:effectLst>
                  <a:outerShdw blurRad="38100" dist="38100" dir="2700000" algn="tl">
                    <a:srgbClr val="000000">
                      <a:alpha val="43137"/>
                    </a:srgbClr>
                  </a:outerShdw>
                </a:effectLst>
              </a:rPr>
              <a:t>Strategic Management</a:t>
            </a:r>
            <a:endParaRPr lang="en-GB" sz="3200" b="1" dirty="0">
              <a:solidFill>
                <a:srgbClr val="0070C0"/>
              </a:solidFill>
              <a:effectLst>
                <a:outerShdw blurRad="38100" dist="38100" dir="2700000" algn="tl">
                  <a:srgbClr val="000000">
                    <a:alpha val="43137"/>
                  </a:srgbClr>
                </a:outerShdw>
              </a:effectLst>
            </a:endParaRPr>
          </a:p>
        </p:txBody>
      </p:sp>
      <p:sp>
        <p:nvSpPr>
          <p:cNvPr id="35843" name="Rectangle 3">
            <a:extLst>
              <a:ext uri="{FF2B5EF4-FFF2-40B4-BE49-F238E27FC236}">
                <a16:creationId xmlns:a16="http://schemas.microsoft.com/office/drawing/2014/main" id="{EBFCD87C-41B8-4763-A1AD-1A228E0CA67D}"/>
              </a:ext>
            </a:extLst>
          </p:cNvPr>
          <p:cNvSpPr>
            <a:spLocks noGrp="1" noChangeArrowheads="1"/>
          </p:cNvSpPr>
          <p:nvPr>
            <p:ph idx="1"/>
          </p:nvPr>
        </p:nvSpPr>
        <p:spPr>
          <a:xfrm>
            <a:off x="2063750" y="1267160"/>
            <a:ext cx="7772400" cy="4289425"/>
          </a:xfrm>
        </p:spPr>
        <p:txBody>
          <a:bodyPr>
            <a:normAutofit lnSpcReduction="10000"/>
          </a:bodyPr>
          <a:lstStyle/>
          <a:p>
            <a:pPr eaLnBrk="1" hangingPunct="1">
              <a:lnSpc>
                <a:spcPct val="90000"/>
              </a:lnSpc>
              <a:buClr>
                <a:schemeClr val="tx2"/>
              </a:buClr>
            </a:pPr>
            <a:r>
              <a:rPr lang="en-GB" altLang="en-US" sz="2400" dirty="0"/>
              <a:t>Strategic analysis</a:t>
            </a:r>
          </a:p>
          <a:p>
            <a:pPr lvl="1" eaLnBrk="1" hangingPunct="1">
              <a:lnSpc>
                <a:spcPct val="90000"/>
              </a:lnSpc>
              <a:buClr>
                <a:schemeClr val="tx2"/>
              </a:buClr>
            </a:pPr>
            <a:r>
              <a:rPr lang="en-GB" altLang="en-US" sz="2000" dirty="0"/>
              <a:t>Environment</a:t>
            </a:r>
          </a:p>
          <a:p>
            <a:pPr lvl="1" eaLnBrk="1" hangingPunct="1">
              <a:lnSpc>
                <a:spcPct val="90000"/>
              </a:lnSpc>
              <a:buClr>
                <a:schemeClr val="tx2"/>
              </a:buClr>
            </a:pPr>
            <a:r>
              <a:rPr lang="en-GB" altLang="en-US" sz="2000" dirty="0"/>
              <a:t>Resources</a:t>
            </a:r>
          </a:p>
          <a:p>
            <a:pPr lvl="1" eaLnBrk="1" hangingPunct="1">
              <a:lnSpc>
                <a:spcPct val="90000"/>
              </a:lnSpc>
              <a:buClr>
                <a:schemeClr val="tx2"/>
              </a:buClr>
            </a:pPr>
            <a:r>
              <a:rPr lang="en-GB" altLang="en-US" sz="2000" dirty="0"/>
              <a:t>Vision, mission and objectives</a:t>
            </a:r>
            <a:endParaRPr lang="en-GB" altLang="en-US" dirty="0"/>
          </a:p>
          <a:p>
            <a:pPr eaLnBrk="1" hangingPunct="1">
              <a:lnSpc>
                <a:spcPct val="90000"/>
              </a:lnSpc>
              <a:buClr>
                <a:schemeClr val="tx2"/>
              </a:buClr>
            </a:pPr>
            <a:r>
              <a:rPr lang="en-GB" altLang="en-US" sz="2400" dirty="0"/>
              <a:t>Strategic development</a:t>
            </a:r>
          </a:p>
          <a:p>
            <a:pPr lvl="1" eaLnBrk="1" hangingPunct="1">
              <a:lnSpc>
                <a:spcPct val="90000"/>
              </a:lnSpc>
              <a:buClr>
                <a:schemeClr val="tx2"/>
              </a:buClr>
            </a:pPr>
            <a:r>
              <a:rPr lang="en-GB" altLang="en-US" sz="2000" dirty="0"/>
              <a:t>Options</a:t>
            </a:r>
          </a:p>
          <a:p>
            <a:pPr lvl="1" eaLnBrk="1" hangingPunct="1">
              <a:lnSpc>
                <a:spcPct val="90000"/>
              </a:lnSpc>
              <a:buClr>
                <a:schemeClr val="tx2"/>
              </a:buClr>
            </a:pPr>
            <a:r>
              <a:rPr lang="en-GB" altLang="en-US" sz="2000" dirty="0"/>
              <a:t>Rational selection between options</a:t>
            </a:r>
          </a:p>
          <a:p>
            <a:pPr lvl="1" eaLnBrk="1" hangingPunct="1">
              <a:lnSpc>
                <a:spcPct val="90000"/>
              </a:lnSpc>
              <a:buClr>
                <a:schemeClr val="tx2"/>
              </a:buClr>
            </a:pPr>
            <a:r>
              <a:rPr lang="en-GB" altLang="en-US" sz="2000" dirty="0"/>
              <a:t>Finding the strategic route forward</a:t>
            </a:r>
            <a:endParaRPr lang="en-GB" altLang="en-US" dirty="0"/>
          </a:p>
          <a:p>
            <a:pPr eaLnBrk="1" hangingPunct="1">
              <a:lnSpc>
                <a:spcPct val="90000"/>
              </a:lnSpc>
              <a:buClr>
                <a:schemeClr val="tx2"/>
              </a:buClr>
            </a:pPr>
            <a:r>
              <a:rPr lang="en-GB" altLang="en-US" sz="2400" dirty="0"/>
              <a:t>Strategy implementation</a:t>
            </a:r>
          </a:p>
          <a:p>
            <a:pPr lvl="1" eaLnBrk="1" hangingPunct="1">
              <a:lnSpc>
                <a:spcPct val="90000"/>
              </a:lnSpc>
              <a:buClr>
                <a:schemeClr val="tx2"/>
              </a:buClr>
            </a:pPr>
            <a:r>
              <a:rPr lang="en-GB" altLang="en-US" sz="2000" dirty="0"/>
              <a:t>Resource allocation</a:t>
            </a:r>
          </a:p>
          <a:p>
            <a:pPr lvl="1" eaLnBrk="1" hangingPunct="1">
              <a:lnSpc>
                <a:spcPct val="90000"/>
              </a:lnSpc>
              <a:buClr>
                <a:schemeClr val="tx2"/>
              </a:buClr>
            </a:pPr>
            <a:r>
              <a:rPr lang="en-GB" altLang="en-US" sz="2000" dirty="0"/>
              <a:t>Strategic planning and control</a:t>
            </a:r>
          </a:p>
          <a:p>
            <a:pPr lvl="1" eaLnBrk="1" hangingPunct="1">
              <a:lnSpc>
                <a:spcPct val="90000"/>
              </a:lnSpc>
              <a:buClr>
                <a:schemeClr val="tx2"/>
              </a:buClr>
            </a:pPr>
            <a:r>
              <a:rPr lang="en-GB" altLang="en-US" sz="2000" dirty="0"/>
              <a:t>People issues and strategic change</a:t>
            </a:r>
          </a:p>
        </p:txBody>
      </p:sp>
    </p:spTree>
    <p:extLst>
      <p:ext uri="{BB962C8B-B14F-4D97-AF65-F5344CB8AC3E}">
        <p14:creationId xmlns:p14="http://schemas.microsoft.com/office/powerpoint/2010/main" val="8208971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7990" y="494392"/>
            <a:ext cx="10972800" cy="478663"/>
          </a:xfrm>
        </p:spPr>
        <p:txBody>
          <a:bodyPr/>
          <a:lstStyle/>
          <a:p>
            <a:r>
              <a:rPr lang="en-GB" altLang="en-US" sz="2800" b="1" dirty="0" smtClean="0">
                <a:effectLst/>
              </a:rPr>
              <a:t>What is Strategic Management?</a:t>
            </a:r>
          </a:p>
        </p:txBody>
      </p:sp>
      <p:grpSp>
        <p:nvGrpSpPr>
          <p:cNvPr id="2" name="Group 8"/>
          <p:cNvGrpSpPr/>
          <p:nvPr/>
        </p:nvGrpSpPr>
        <p:grpSpPr>
          <a:xfrm>
            <a:off x="304800" y="1768642"/>
            <a:ext cx="11684000" cy="3886200"/>
            <a:chOff x="228600" y="1905000"/>
            <a:chExt cx="8763000" cy="3886200"/>
          </a:xfrm>
        </p:grpSpPr>
        <p:sp>
          <p:nvSpPr>
            <p:cNvPr id="19459" name="Oval 3"/>
            <p:cNvSpPr>
              <a:spLocks noChangeArrowheads="1"/>
            </p:cNvSpPr>
            <p:nvPr/>
          </p:nvSpPr>
          <p:spPr bwMode="auto">
            <a:xfrm>
              <a:off x="3429000" y="2209800"/>
              <a:ext cx="2209800" cy="3200400"/>
            </a:xfrm>
            <a:prstGeom prst="ellipse">
              <a:avLst/>
            </a:prstGeom>
            <a:gradFill rotWithShape="0">
              <a:gsLst>
                <a:gs pos="0">
                  <a:srgbClr val="99CCFF"/>
                </a:gs>
                <a:gs pos="100000">
                  <a:srgbClr val="6182A2"/>
                </a:gs>
              </a:gsLst>
              <a:path path="shape">
                <a:fillToRect l="50000" t="50000" r="50000" b="50000"/>
              </a:path>
            </a:gra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9460" name="AutoShape 4"/>
            <p:cNvSpPr>
              <a:spLocks noChangeArrowheads="1"/>
            </p:cNvSpPr>
            <p:nvPr/>
          </p:nvSpPr>
          <p:spPr bwMode="auto">
            <a:xfrm>
              <a:off x="1447800" y="1981200"/>
              <a:ext cx="2057400" cy="3810000"/>
            </a:xfrm>
            <a:prstGeom prst="curvedRightArrow">
              <a:avLst>
                <a:gd name="adj1" fmla="val 37037"/>
                <a:gd name="adj2" fmla="val 74074"/>
                <a:gd name="adj3" fmla="val 33333"/>
              </a:avLst>
            </a:prstGeom>
            <a:solidFill>
              <a:srgbClr val="6699FF"/>
            </a:solidFill>
            <a:ln w="38100">
              <a:solidFill>
                <a:schemeClr val="bg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9461" name="AutoShape 5"/>
            <p:cNvSpPr>
              <a:spLocks noChangeArrowheads="1"/>
            </p:cNvSpPr>
            <p:nvPr/>
          </p:nvSpPr>
          <p:spPr bwMode="auto">
            <a:xfrm flipH="1" flipV="1">
              <a:off x="5638800" y="1905000"/>
              <a:ext cx="2057400" cy="3810000"/>
            </a:xfrm>
            <a:prstGeom prst="curvedRightArrow">
              <a:avLst>
                <a:gd name="adj1" fmla="val 37037"/>
                <a:gd name="adj2" fmla="val 74074"/>
                <a:gd name="adj3" fmla="val 33333"/>
              </a:avLst>
            </a:prstGeom>
            <a:solidFill>
              <a:srgbClr val="6699FF"/>
            </a:solidFill>
            <a:ln w="38100">
              <a:solidFill>
                <a:schemeClr val="bg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9462" name="Text Box 6"/>
            <p:cNvSpPr txBox="1">
              <a:spLocks noChangeArrowheads="1"/>
            </p:cNvSpPr>
            <p:nvPr/>
          </p:nvSpPr>
          <p:spPr bwMode="auto">
            <a:xfrm>
              <a:off x="228600" y="1905000"/>
              <a:ext cx="3352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en-US" sz="2000" b="1" dirty="0">
                  <a:solidFill>
                    <a:schemeClr val="accent1"/>
                  </a:solidFill>
                  <a:latin typeface="Arial" charset="0"/>
                </a:rPr>
                <a:t>At the </a:t>
              </a:r>
              <a:r>
                <a:rPr lang="en-GB" altLang="en-US" b="1" i="1" dirty="0">
                  <a:solidFill>
                    <a:srgbClr val="FFC000"/>
                  </a:solidFill>
                  <a:latin typeface="Arial" charset="0"/>
                </a:rPr>
                <a:t>corporate</a:t>
              </a:r>
              <a:r>
                <a:rPr lang="en-GB" altLang="en-US" sz="2000" b="1" dirty="0">
                  <a:solidFill>
                    <a:schemeClr val="accent1"/>
                  </a:solidFill>
                  <a:latin typeface="Arial" charset="0"/>
                </a:rPr>
                <a:t> level:</a:t>
              </a:r>
            </a:p>
            <a:p>
              <a:pPr marL="152400" indent="-152400" eaLnBrk="1" hangingPunct="1">
                <a:spcBef>
                  <a:spcPct val="50000"/>
                </a:spcBef>
                <a:buFontTx/>
                <a:buChar char="•"/>
              </a:pPr>
              <a:r>
                <a:rPr lang="en-GB" altLang="en-US" sz="2000" b="1" dirty="0">
                  <a:latin typeface="Arial" charset="0"/>
                </a:rPr>
                <a:t>What business are we in? What business should we be in?</a:t>
              </a:r>
            </a:p>
            <a:p>
              <a:pPr marL="152400" indent="-152400" eaLnBrk="1" hangingPunct="1">
                <a:spcBef>
                  <a:spcPct val="50000"/>
                </a:spcBef>
                <a:buFontTx/>
                <a:buChar char="•"/>
              </a:pPr>
              <a:r>
                <a:rPr lang="en-GB" altLang="en-US" sz="2000" b="1" dirty="0">
                  <a:latin typeface="Arial" charset="0"/>
                </a:rPr>
                <a:t>What are our basic directions for the future?</a:t>
              </a:r>
            </a:p>
            <a:p>
              <a:pPr marL="152400" indent="-152400" eaLnBrk="1" hangingPunct="1">
                <a:spcBef>
                  <a:spcPct val="50000"/>
                </a:spcBef>
                <a:buFontTx/>
                <a:buChar char="•"/>
              </a:pPr>
              <a:r>
                <a:rPr lang="en-GB" altLang="en-US" sz="2000" b="1" dirty="0">
                  <a:latin typeface="Arial" charset="0"/>
                </a:rPr>
                <a:t>What is our culture and leadership style?</a:t>
              </a:r>
            </a:p>
            <a:p>
              <a:pPr marL="152400" indent="-152400" eaLnBrk="1" hangingPunct="1">
                <a:spcBef>
                  <a:spcPct val="50000"/>
                </a:spcBef>
                <a:buFontTx/>
                <a:buChar char="•"/>
              </a:pPr>
              <a:r>
                <a:rPr lang="en-GB" altLang="en-US" sz="2000" b="1" dirty="0">
                  <a:latin typeface="Arial" charset="0"/>
                </a:rPr>
                <a:t>What is our attitude to strategic change? What should it be?</a:t>
              </a:r>
            </a:p>
          </p:txBody>
        </p:sp>
        <p:sp>
          <p:nvSpPr>
            <p:cNvPr id="19463" name="Text Box 7"/>
            <p:cNvSpPr txBox="1">
              <a:spLocks noChangeArrowheads="1"/>
            </p:cNvSpPr>
            <p:nvPr/>
          </p:nvSpPr>
          <p:spPr bwMode="auto">
            <a:xfrm>
              <a:off x="5791200" y="1981200"/>
              <a:ext cx="3200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en-US" sz="2000" b="1" dirty="0">
                  <a:solidFill>
                    <a:schemeClr val="accent1"/>
                  </a:solidFill>
                  <a:latin typeface="Arial" charset="0"/>
                </a:rPr>
                <a:t>At the </a:t>
              </a:r>
              <a:r>
                <a:rPr lang="en-GB" altLang="en-US" b="1" i="1" dirty="0">
                  <a:solidFill>
                    <a:srgbClr val="FFC000"/>
                  </a:solidFill>
                  <a:latin typeface="Arial" charset="0"/>
                </a:rPr>
                <a:t>business</a:t>
              </a:r>
              <a:r>
                <a:rPr lang="en-GB" altLang="en-US" sz="2000" b="1" dirty="0">
                  <a:solidFill>
                    <a:schemeClr val="accent1"/>
                  </a:solidFill>
                  <a:latin typeface="Arial" charset="0"/>
                </a:rPr>
                <a:t> level:</a:t>
              </a:r>
            </a:p>
            <a:p>
              <a:pPr marL="152400" indent="-152400" eaLnBrk="1" hangingPunct="1">
                <a:spcBef>
                  <a:spcPct val="50000"/>
                </a:spcBef>
                <a:buFontTx/>
                <a:buChar char="•"/>
              </a:pPr>
              <a:r>
                <a:rPr lang="en-GB" altLang="en-US" sz="2000" b="1" dirty="0">
                  <a:latin typeface="Arial" charset="0"/>
                </a:rPr>
                <a:t>How do we compete successfully? What is our sustainable competitive advantage?</a:t>
              </a:r>
            </a:p>
            <a:p>
              <a:pPr marL="152400" indent="-152400" eaLnBrk="1" hangingPunct="1">
                <a:spcBef>
                  <a:spcPct val="50000"/>
                </a:spcBef>
                <a:buFontTx/>
                <a:buChar char="•"/>
              </a:pPr>
              <a:r>
                <a:rPr lang="en-GB" altLang="en-US" sz="2000" b="1" dirty="0">
                  <a:latin typeface="Arial" charset="0"/>
                </a:rPr>
                <a:t>How can we innovate?</a:t>
              </a:r>
            </a:p>
            <a:p>
              <a:pPr marL="152400" indent="-152400" eaLnBrk="1" hangingPunct="1">
                <a:spcBef>
                  <a:spcPct val="50000"/>
                </a:spcBef>
                <a:buFontTx/>
                <a:buChar char="•"/>
              </a:pPr>
              <a:r>
                <a:rPr lang="en-GB" altLang="en-US" sz="2000" b="1" dirty="0">
                  <a:latin typeface="Arial" charset="0"/>
                </a:rPr>
                <a:t>Who are our customers?</a:t>
              </a:r>
            </a:p>
            <a:p>
              <a:pPr marL="152400" indent="-152400" eaLnBrk="1" hangingPunct="1">
                <a:spcBef>
                  <a:spcPct val="50000"/>
                </a:spcBef>
                <a:buFontTx/>
                <a:buChar char="•"/>
              </a:pPr>
              <a:r>
                <a:rPr lang="en-GB" altLang="en-US" sz="2000" b="1" dirty="0">
                  <a:latin typeface="Arial" charset="0"/>
                </a:rPr>
                <a:t>What value do we add? Where? Why? How?</a:t>
              </a:r>
            </a:p>
          </p:txBody>
        </p:sp>
        <p:sp>
          <p:nvSpPr>
            <p:cNvPr id="313352" name="Text Box 8"/>
            <p:cNvSpPr txBox="1">
              <a:spLocks noChangeArrowheads="1"/>
            </p:cNvSpPr>
            <p:nvPr/>
          </p:nvSpPr>
          <p:spPr bwMode="auto">
            <a:xfrm>
              <a:off x="3563938" y="2781300"/>
              <a:ext cx="1993900" cy="1938992"/>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GB" altLang="en-US" sz="2000" b="1" dirty="0" smtClean="0">
                  <a:solidFill>
                    <a:srgbClr val="0000BF"/>
                  </a:solidFill>
                  <a:latin typeface="Arial" charset="0"/>
                </a:rPr>
                <a:t>‘What </a:t>
              </a:r>
              <a:r>
                <a:rPr lang="en-GB" altLang="en-US" sz="2000" b="1" dirty="0">
                  <a:solidFill>
                    <a:srgbClr val="0000BF"/>
                  </a:solidFill>
                  <a:latin typeface="Arial" charset="0"/>
                </a:rPr>
                <a:t>is the </a:t>
              </a:r>
              <a:r>
                <a:rPr lang="en-GB" altLang="en-US" sz="2000" b="1" i="1" dirty="0">
                  <a:solidFill>
                    <a:srgbClr val="0000BF"/>
                  </a:solidFill>
                  <a:latin typeface="Arial" charset="0"/>
                </a:rPr>
                <a:t>purpose</a:t>
              </a:r>
              <a:r>
                <a:rPr lang="en-GB" altLang="en-US" sz="2000" b="1" dirty="0">
                  <a:solidFill>
                    <a:srgbClr val="0000BF"/>
                  </a:solidFill>
                  <a:latin typeface="Arial" charset="0"/>
                </a:rPr>
                <a:t> of the organisation? And what are our </a:t>
              </a:r>
              <a:r>
                <a:rPr lang="en-GB" altLang="en-US" sz="2000" b="1" i="1" dirty="0">
                  <a:solidFill>
                    <a:srgbClr val="0000BF"/>
                  </a:solidFill>
                  <a:latin typeface="Arial" charset="0"/>
                </a:rPr>
                <a:t>strategies</a:t>
              </a:r>
              <a:r>
                <a:rPr lang="en-GB" altLang="en-US" sz="2000" b="1" dirty="0">
                  <a:solidFill>
                    <a:srgbClr val="0000BF"/>
                  </a:solidFill>
                  <a:latin typeface="Arial" charset="0"/>
                </a:rPr>
                <a:t> to achieve this</a:t>
              </a:r>
              <a:r>
                <a:rPr lang="en-GB" altLang="en-US" sz="2000" b="1" dirty="0" smtClean="0">
                  <a:solidFill>
                    <a:srgbClr val="0000BF"/>
                  </a:solidFill>
                  <a:latin typeface="Arial" charset="0"/>
                </a:rPr>
                <a:t>?’</a:t>
              </a:r>
              <a:endParaRPr lang="en-GB" altLang="en-US" sz="2000" b="1" dirty="0">
                <a:solidFill>
                  <a:srgbClr val="0000BF"/>
                </a:solidFill>
                <a:latin typeface="Arial" charset="0"/>
              </a:endParaRPr>
            </a:p>
          </p:txBody>
        </p:sp>
      </p:grpSp>
    </p:spTree>
    <p:extLst>
      <p:ext uri="{BB962C8B-B14F-4D97-AF65-F5344CB8AC3E}">
        <p14:creationId xmlns:p14="http://schemas.microsoft.com/office/powerpoint/2010/main" val="314819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5DAE0C1-13AE-450E-BDC0-3EB58C61FD9E}"/>
              </a:ext>
            </a:extLst>
          </p:cNvPr>
          <p:cNvSpPr>
            <a:spLocks noGrp="1"/>
          </p:cNvSpPr>
          <p:nvPr>
            <p:ph type="title"/>
          </p:nvPr>
        </p:nvSpPr>
        <p:spPr>
          <a:xfrm>
            <a:off x="1524000" y="765175"/>
            <a:ext cx="9144000" cy="647700"/>
          </a:xfrm>
        </p:spPr>
        <p:txBody>
          <a:bodyPr rtlCol="0">
            <a:normAutofit fontScale="90000"/>
          </a:bodyPr>
          <a:lstStyle/>
          <a:p>
            <a:pPr>
              <a:defRPr/>
            </a:pPr>
            <a:r>
              <a:rPr lang="en-US" b="1" dirty="0" smtClean="0">
                <a:solidFill>
                  <a:srgbClr val="0070C0"/>
                </a:solidFill>
                <a:effectLst>
                  <a:outerShdw blurRad="38100" dist="38100" dir="2700000" algn="tl">
                    <a:srgbClr val="000000">
                      <a:alpha val="43137"/>
                    </a:srgbClr>
                  </a:outerShdw>
                </a:effectLst>
                <a:latin typeface="Calibri" pitchFamily="-112" charset="0"/>
              </a:rPr>
              <a:t>Business Strategy</a:t>
            </a:r>
            <a:endParaRPr lang="en-US" b="1" dirty="0">
              <a:solidFill>
                <a:srgbClr val="0070C0"/>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93FC9BC-34EC-4744-AA9D-9E027B268F08}"/>
              </a:ext>
            </a:extLst>
          </p:cNvPr>
          <p:cNvPicPr>
            <a:picLocks noChangeAspect="1" noChangeArrowheads="1"/>
          </p:cNvPicPr>
          <p:nvPr/>
        </p:nvPicPr>
        <p:blipFill>
          <a:blip r:embed="rId2"/>
          <a:srcRect t="12267" r="1031" b="32753"/>
          <a:stretch>
            <a:fillRect/>
          </a:stretch>
        </p:blipFill>
        <p:spPr bwMode="auto">
          <a:xfrm>
            <a:off x="3371850" y="1628775"/>
            <a:ext cx="5448300" cy="3898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329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8BF16AD5-ADF0-481B-963C-5EE480C05B4B}"/>
              </a:ext>
            </a:extLst>
          </p:cNvPr>
          <p:cNvSpPr>
            <a:spLocks noGrp="1" noChangeArrowheads="1"/>
          </p:cNvSpPr>
          <p:nvPr>
            <p:ph type="title" idx="4294967295"/>
          </p:nvPr>
        </p:nvSpPr>
        <p:spPr>
          <a:xfrm>
            <a:off x="0" y="750888"/>
            <a:ext cx="8856663" cy="703262"/>
          </a:xfrm>
        </p:spPr>
        <p:txBody>
          <a:bodyPr rtlCol="0" anchor="b">
            <a:noAutofit/>
          </a:bodyPr>
          <a:lstStyle/>
          <a:p>
            <a:pPr algn="l">
              <a:defRPr/>
            </a:pPr>
            <a:r>
              <a:rPr lang="en-GB" sz="3600" b="1" u="sng" dirty="0">
                <a:solidFill>
                  <a:srgbClr val="0070C0"/>
                </a:solidFill>
                <a:effectLst>
                  <a:outerShdw blurRad="38100" dist="38100" dir="2700000" algn="tl">
                    <a:srgbClr val="000000">
                      <a:alpha val="43137"/>
                    </a:srgbClr>
                  </a:outerShdw>
                </a:effectLst>
              </a:rPr>
              <a:t>Prescriptive </a:t>
            </a:r>
            <a:r>
              <a:rPr lang="en-GB" sz="3600" b="1" u="sng" dirty="0" smtClean="0">
                <a:solidFill>
                  <a:srgbClr val="0070C0"/>
                </a:solidFill>
                <a:effectLst>
                  <a:outerShdw blurRad="38100" dist="38100" dir="2700000" algn="tl">
                    <a:srgbClr val="000000">
                      <a:alpha val="43137"/>
                    </a:srgbClr>
                  </a:outerShdw>
                </a:effectLst>
              </a:rPr>
              <a:t>Model </a:t>
            </a:r>
            <a:r>
              <a:rPr lang="en-GB" sz="3600" b="1" u="sng" dirty="0">
                <a:solidFill>
                  <a:srgbClr val="0070C0"/>
                </a:solidFill>
                <a:effectLst>
                  <a:outerShdw blurRad="38100" dist="38100" dir="2700000" algn="tl">
                    <a:srgbClr val="000000">
                      <a:alpha val="43137"/>
                    </a:srgbClr>
                  </a:outerShdw>
                </a:effectLst>
              </a:rPr>
              <a:t>of </a:t>
            </a:r>
            <a:r>
              <a:rPr lang="en-GB" sz="3600" b="1" u="sng" dirty="0" smtClean="0">
                <a:solidFill>
                  <a:srgbClr val="0070C0"/>
                </a:solidFill>
                <a:effectLst>
                  <a:outerShdw blurRad="38100" dist="38100" dir="2700000" algn="tl">
                    <a:srgbClr val="000000">
                      <a:alpha val="43137"/>
                    </a:srgbClr>
                  </a:outerShdw>
                </a:effectLst>
              </a:rPr>
              <a:t>Business Strategy</a:t>
            </a:r>
            <a:endParaRPr lang="en-GB" sz="3600" b="1" u="sng" dirty="0">
              <a:solidFill>
                <a:srgbClr val="0070C0"/>
              </a:solidFill>
              <a:effectLst>
                <a:outerShdw blurRad="38100" dist="38100" dir="2700000" algn="tl">
                  <a:srgbClr val="000000">
                    <a:alpha val="43137"/>
                  </a:srgbClr>
                </a:outerShdw>
              </a:effectLst>
            </a:endParaRPr>
          </a:p>
        </p:txBody>
      </p:sp>
      <p:sp>
        <p:nvSpPr>
          <p:cNvPr id="51203" name="Oval 5">
            <a:extLst>
              <a:ext uri="{FF2B5EF4-FFF2-40B4-BE49-F238E27FC236}">
                <a16:creationId xmlns:a16="http://schemas.microsoft.com/office/drawing/2014/main" id="{299C1D52-B88B-4D43-B7E2-DBE6F7BD0568}"/>
              </a:ext>
            </a:extLst>
          </p:cNvPr>
          <p:cNvSpPr>
            <a:spLocks noChangeArrowheads="1"/>
          </p:cNvSpPr>
          <p:nvPr/>
        </p:nvSpPr>
        <p:spPr bwMode="auto">
          <a:xfrm>
            <a:off x="2443163" y="2063750"/>
            <a:ext cx="137795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04" name="Oval 6">
            <a:extLst>
              <a:ext uri="{FF2B5EF4-FFF2-40B4-BE49-F238E27FC236}">
                <a16:creationId xmlns:a16="http://schemas.microsoft.com/office/drawing/2014/main" id="{668EA80B-81AA-4C51-8677-0474B3B708E4}"/>
              </a:ext>
            </a:extLst>
          </p:cNvPr>
          <p:cNvSpPr>
            <a:spLocks noChangeArrowheads="1"/>
          </p:cNvSpPr>
          <p:nvPr/>
        </p:nvSpPr>
        <p:spPr bwMode="auto">
          <a:xfrm>
            <a:off x="5340350" y="3282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05" name="Oval 7">
            <a:extLst>
              <a:ext uri="{FF2B5EF4-FFF2-40B4-BE49-F238E27FC236}">
                <a16:creationId xmlns:a16="http://schemas.microsoft.com/office/drawing/2014/main" id="{8F9CFC2E-B089-4001-B947-F315D12E2A1D}"/>
              </a:ext>
            </a:extLst>
          </p:cNvPr>
          <p:cNvSpPr>
            <a:spLocks noChangeArrowheads="1"/>
          </p:cNvSpPr>
          <p:nvPr/>
        </p:nvSpPr>
        <p:spPr bwMode="auto">
          <a:xfrm>
            <a:off x="3663950" y="3282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06" name="Oval 8">
            <a:extLst>
              <a:ext uri="{FF2B5EF4-FFF2-40B4-BE49-F238E27FC236}">
                <a16:creationId xmlns:a16="http://schemas.microsoft.com/office/drawing/2014/main" id="{DC15E33E-4729-478B-B8BB-C1FB506EA053}"/>
              </a:ext>
            </a:extLst>
          </p:cNvPr>
          <p:cNvSpPr>
            <a:spLocks noChangeArrowheads="1"/>
          </p:cNvSpPr>
          <p:nvPr/>
        </p:nvSpPr>
        <p:spPr bwMode="auto">
          <a:xfrm>
            <a:off x="2444750" y="43497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07" name="Rectangle 9">
            <a:extLst>
              <a:ext uri="{FF2B5EF4-FFF2-40B4-BE49-F238E27FC236}">
                <a16:creationId xmlns:a16="http://schemas.microsoft.com/office/drawing/2014/main" id="{E610F6B4-55FE-4F06-B80B-EEAAEF4592AC}"/>
              </a:ext>
            </a:extLst>
          </p:cNvPr>
          <p:cNvSpPr>
            <a:spLocks noChangeArrowheads="1"/>
          </p:cNvSpPr>
          <p:nvPr/>
        </p:nvSpPr>
        <p:spPr bwMode="auto">
          <a:xfrm>
            <a:off x="2432050" y="2527300"/>
            <a:ext cx="160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Environment</a:t>
            </a:r>
          </a:p>
        </p:txBody>
      </p:sp>
      <p:sp>
        <p:nvSpPr>
          <p:cNvPr id="51208" name="Rectangle 10">
            <a:extLst>
              <a:ext uri="{FF2B5EF4-FFF2-40B4-BE49-F238E27FC236}">
                <a16:creationId xmlns:a16="http://schemas.microsoft.com/office/drawing/2014/main" id="{68F8E5AC-D291-4F1B-8AB1-62E22AEBF390}"/>
              </a:ext>
            </a:extLst>
          </p:cNvPr>
          <p:cNvSpPr>
            <a:spLocks noChangeArrowheads="1"/>
          </p:cNvSpPr>
          <p:nvPr/>
        </p:nvSpPr>
        <p:spPr bwMode="auto">
          <a:xfrm>
            <a:off x="2470151" y="4800600"/>
            <a:ext cx="1230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Resources</a:t>
            </a:r>
          </a:p>
        </p:txBody>
      </p:sp>
      <p:sp>
        <p:nvSpPr>
          <p:cNvPr id="51209" name="Rectangle 11">
            <a:extLst>
              <a:ext uri="{FF2B5EF4-FFF2-40B4-BE49-F238E27FC236}">
                <a16:creationId xmlns:a16="http://schemas.microsoft.com/office/drawing/2014/main" id="{CBE22D34-0B11-4270-92AD-CCCE4DE374BE}"/>
              </a:ext>
            </a:extLst>
          </p:cNvPr>
          <p:cNvSpPr>
            <a:spLocks noChangeArrowheads="1"/>
          </p:cNvSpPr>
          <p:nvPr/>
        </p:nvSpPr>
        <p:spPr bwMode="auto">
          <a:xfrm>
            <a:off x="3821113" y="3719513"/>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Purpose</a:t>
            </a:r>
          </a:p>
        </p:txBody>
      </p:sp>
      <p:sp>
        <p:nvSpPr>
          <p:cNvPr id="51210" name="Oval 12">
            <a:extLst>
              <a:ext uri="{FF2B5EF4-FFF2-40B4-BE49-F238E27FC236}">
                <a16:creationId xmlns:a16="http://schemas.microsoft.com/office/drawing/2014/main" id="{21EDA0E6-A0A6-48A4-B8B6-DB65EB3A7F9D}"/>
              </a:ext>
            </a:extLst>
          </p:cNvPr>
          <p:cNvSpPr>
            <a:spLocks noChangeArrowheads="1"/>
          </p:cNvSpPr>
          <p:nvPr/>
        </p:nvSpPr>
        <p:spPr bwMode="auto">
          <a:xfrm>
            <a:off x="7169150" y="3359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11" name="Oval 13">
            <a:extLst>
              <a:ext uri="{FF2B5EF4-FFF2-40B4-BE49-F238E27FC236}">
                <a16:creationId xmlns:a16="http://schemas.microsoft.com/office/drawing/2014/main" id="{F60C2E3B-5366-4B10-9E6D-21C0717678BA}"/>
              </a:ext>
            </a:extLst>
          </p:cNvPr>
          <p:cNvSpPr>
            <a:spLocks noChangeArrowheads="1"/>
          </p:cNvSpPr>
          <p:nvPr/>
        </p:nvSpPr>
        <p:spPr bwMode="auto">
          <a:xfrm>
            <a:off x="5340350" y="1835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12" name="Oval 14">
            <a:extLst>
              <a:ext uri="{FF2B5EF4-FFF2-40B4-BE49-F238E27FC236}">
                <a16:creationId xmlns:a16="http://schemas.microsoft.com/office/drawing/2014/main" id="{969F3CD4-2F51-4EAA-A51D-1C6E684A0DFD}"/>
              </a:ext>
            </a:extLst>
          </p:cNvPr>
          <p:cNvSpPr>
            <a:spLocks noChangeArrowheads="1"/>
          </p:cNvSpPr>
          <p:nvPr/>
        </p:nvSpPr>
        <p:spPr bwMode="auto">
          <a:xfrm>
            <a:off x="5340350" y="47307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13" name="Rectangle 15">
            <a:extLst>
              <a:ext uri="{FF2B5EF4-FFF2-40B4-BE49-F238E27FC236}">
                <a16:creationId xmlns:a16="http://schemas.microsoft.com/office/drawing/2014/main" id="{8297F572-797C-4E8A-8DBA-B96DBAF2A2AA}"/>
              </a:ext>
            </a:extLst>
          </p:cNvPr>
          <p:cNvSpPr>
            <a:spLocks noChangeArrowheads="1"/>
          </p:cNvSpPr>
          <p:nvPr/>
        </p:nvSpPr>
        <p:spPr bwMode="auto">
          <a:xfrm>
            <a:off x="5508625" y="2271713"/>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Options</a:t>
            </a:r>
          </a:p>
        </p:txBody>
      </p:sp>
      <p:sp>
        <p:nvSpPr>
          <p:cNvPr id="51214" name="Rectangle 16">
            <a:extLst>
              <a:ext uri="{FF2B5EF4-FFF2-40B4-BE49-F238E27FC236}">
                <a16:creationId xmlns:a16="http://schemas.microsoft.com/office/drawing/2014/main" id="{CC96657F-712C-4FF5-9476-7F10DA43DB4D}"/>
              </a:ext>
            </a:extLst>
          </p:cNvPr>
          <p:cNvSpPr>
            <a:spLocks noChangeArrowheads="1"/>
          </p:cNvSpPr>
          <p:nvPr/>
        </p:nvSpPr>
        <p:spPr bwMode="auto">
          <a:xfrm>
            <a:off x="5508625" y="3719513"/>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Options</a:t>
            </a:r>
          </a:p>
        </p:txBody>
      </p:sp>
      <p:sp>
        <p:nvSpPr>
          <p:cNvPr id="51215" name="Rectangle 17">
            <a:extLst>
              <a:ext uri="{FF2B5EF4-FFF2-40B4-BE49-F238E27FC236}">
                <a16:creationId xmlns:a16="http://schemas.microsoft.com/office/drawing/2014/main" id="{EDF29473-5812-4821-9EEC-57C38C3FA893}"/>
              </a:ext>
            </a:extLst>
          </p:cNvPr>
          <p:cNvSpPr>
            <a:spLocks noChangeArrowheads="1"/>
          </p:cNvSpPr>
          <p:nvPr/>
        </p:nvSpPr>
        <p:spPr bwMode="auto">
          <a:xfrm>
            <a:off x="5524500" y="5167313"/>
            <a:ext cx="1022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Options</a:t>
            </a:r>
          </a:p>
        </p:txBody>
      </p:sp>
      <p:sp>
        <p:nvSpPr>
          <p:cNvPr id="51216" name="Rectangle 18">
            <a:extLst>
              <a:ext uri="{FF2B5EF4-FFF2-40B4-BE49-F238E27FC236}">
                <a16:creationId xmlns:a16="http://schemas.microsoft.com/office/drawing/2014/main" id="{B475FA70-B5E6-41FA-B328-BC95A316FA5F}"/>
              </a:ext>
            </a:extLst>
          </p:cNvPr>
          <p:cNvSpPr>
            <a:spLocks noChangeArrowheads="1"/>
          </p:cNvSpPr>
          <p:nvPr/>
        </p:nvSpPr>
        <p:spPr bwMode="auto">
          <a:xfrm>
            <a:off x="7399339" y="3795714"/>
            <a:ext cx="911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Choice</a:t>
            </a:r>
          </a:p>
        </p:txBody>
      </p:sp>
      <p:sp>
        <p:nvSpPr>
          <p:cNvPr id="51217" name="Oval 19">
            <a:extLst>
              <a:ext uri="{FF2B5EF4-FFF2-40B4-BE49-F238E27FC236}">
                <a16:creationId xmlns:a16="http://schemas.microsoft.com/office/drawing/2014/main" id="{9A47502D-ADD6-4851-A395-D3B8138D111F}"/>
              </a:ext>
            </a:extLst>
          </p:cNvPr>
          <p:cNvSpPr>
            <a:spLocks noChangeArrowheads="1"/>
          </p:cNvSpPr>
          <p:nvPr/>
        </p:nvSpPr>
        <p:spPr bwMode="auto">
          <a:xfrm>
            <a:off x="8885238" y="3359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18" name="Rectangle 20">
            <a:extLst>
              <a:ext uri="{FF2B5EF4-FFF2-40B4-BE49-F238E27FC236}">
                <a16:creationId xmlns:a16="http://schemas.microsoft.com/office/drawing/2014/main" id="{0D0E6481-D43C-4878-BC67-B3FE12A8928B}"/>
              </a:ext>
            </a:extLst>
          </p:cNvPr>
          <p:cNvSpPr>
            <a:spLocks noChangeArrowheads="1"/>
          </p:cNvSpPr>
          <p:nvPr/>
        </p:nvSpPr>
        <p:spPr bwMode="auto">
          <a:xfrm>
            <a:off x="8953501" y="3795714"/>
            <a:ext cx="1216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Implement</a:t>
            </a:r>
          </a:p>
        </p:txBody>
      </p:sp>
      <p:sp>
        <p:nvSpPr>
          <p:cNvPr id="51219" name="AutoShape 21">
            <a:extLst>
              <a:ext uri="{FF2B5EF4-FFF2-40B4-BE49-F238E27FC236}">
                <a16:creationId xmlns:a16="http://schemas.microsoft.com/office/drawing/2014/main" id="{1A4FD934-5961-459E-9B72-523904199746}"/>
              </a:ext>
            </a:extLst>
          </p:cNvPr>
          <p:cNvSpPr>
            <a:spLocks noChangeArrowheads="1"/>
          </p:cNvSpPr>
          <p:nvPr/>
        </p:nvSpPr>
        <p:spPr bwMode="auto">
          <a:xfrm rot="19320000">
            <a:off x="4578350" y="29019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0" name="AutoShape 22">
            <a:extLst>
              <a:ext uri="{FF2B5EF4-FFF2-40B4-BE49-F238E27FC236}">
                <a16:creationId xmlns:a16="http://schemas.microsoft.com/office/drawing/2014/main" id="{A2DCF2F8-5D33-46B3-A606-08785A40388F}"/>
              </a:ext>
            </a:extLst>
          </p:cNvPr>
          <p:cNvSpPr>
            <a:spLocks noChangeArrowheads="1"/>
          </p:cNvSpPr>
          <p:nvPr/>
        </p:nvSpPr>
        <p:spPr bwMode="auto">
          <a:xfrm>
            <a:off x="4730750" y="37401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1" name="AutoShape 23">
            <a:extLst>
              <a:ext uri="{FF2B5EF4-FFF2-40B4-BE49-F238E27FC236}">
                <a16:creationId xmlns:a16="http://schemas.microsoft.com/office/drawing/2014/main" id="{C5FD8345-9F33-4887-A6C1-BF12A4EC4372}"/>
              </a:ext>
            </a:extLst>
          </p:cNvPr>
          <p:cNvSpPr>
            <a:spLocks noChangeArrowheads="1"/>
          </p:cNvSpPr>
          <p:nvPr/>
        </p:nvSpPr>
        <p:spPr bwMode="auto">
          <a:xfrm rot="2340000">
            <a:off x="4578350" y="46545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2" name="AutoShape 24">
            <a:extLst>
              <a:ext uri="{FF2B5EF4-FFF2-40B4-BE49-F238E27FC236}">
                <a16:creationId xmlns:a16="http://schemas.microsoft.com/office/drawing/2014/main" id="{C4777596-37A4-4DBF-ADEA-FEBA3799EBD4}"/>
              </a:ext>
            </a:extLst>
          </p:cNvPr>
          <p:cNvSpPr>
            <a:spLocks noChangeArrowheads="1"/>
          </p:cNvSpPr>
          <p:nvPr/>
        </p:nvSpPr>
        <p:spPr bwMode="auto">
          <a:xfrm>
            <a:off x="8235950" y="38163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3" name="AutoShape 25">
            <a:extLst>
              <a:ext uri="{FF2B5EF4-FFF2-40B4-BE49-F238E27FC236}">
                <a16:creationId xmlns:a16="http://schemas.microsoft.com/office/drawing/2014/main" id="{412699FC-D0E5-4D69-95DF-5947E74CE2A8}"/>
              </a:ext>
            </a:extLst>
          </p:cNvPr>
          <p:cNvSpPr>
            <a:spLocks noChangeArrowheads="1"/>
          </p:cNvSpPr>
          <p:nvPr/>
        </p:nvSpPr>
        <p:spPr bwMode="auto">
          <a:xfrm>
            <a:off x="6483350" y="38163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4" name="AutoShape 26">
            <a:extLst>
              <a:ext uri="{FF2B5EF4-FFF2-40B4-BE49-F238E27FC236}">
                <a16:creationId xmlns:a16="http://schemas.microsoft.com/office/drawing/2014/main" id="{DD46F32A-BC85-48E7-BA78-F7562006A04D}"/>
              </a:ext>
            </a:extLst>
          </p:cNvPr>
          <p:cNvSpPr>
            <a:spLocks noChangeArrowheads="1"/>
          </p:cNvSpPr>
          <p:nvPr/>
        </p:nvSpPr>
        <p:spPr bwMode="auto">
          <a:xfrm rot="2400000">
            <a:off x="3282950" y="32067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5" name="AutoShape 27">
            <a:extLst>
              <a:ext uri="{FF2B5EF4-FFF2-40B4-BE49-F238E27FC236}">
                <a16:creationId xmlns:a16="http://schemas.microsoft.com/office/drawing/2014/main" id="{2F1F4AED-095D-4376-9C5F-01F693DABD4D}"/>
              </a:ext>
            </a:extLst>
          </p:cNvPr>
          <p:cNvSpPr>
            <a:spLocks noChangeArrowheads="1"/>
          </p:cNvSpPr>
          <p:nvPr/>
        </p:nvSpPr>
        <p:spPr bwMode="auto">
          <a:xfrm rot="19380000">
            <a:off x="3435350" y="43497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6" name="AutoShape 28">
            <a:extLst>
              <a:ext uri="{FF2B5EF4-FFF2-40B4-BE49-F238E27FC236}">
                <a16:creationId xmlns:a16="http://schemas.microsoft.com/office/drawing/2014/main" id="{97B58569-9BAF-41D3-B936-8EF952A43D0C}"/>
              </a:ext>
            </a:extLst>
          </p:cNvPr>
          <p:cNvSpPr>
            <a:spLocks noChangeArrowheads="1"/>
          </p:cNvSpPr>
          <p:nvPr/>
        </p:nvSpPr>
        <p:spPr bwMode="auto">
          <a:xfrm rot="1800000">
            <a:off x="6483350" y="29019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27" name="AutoShape 29">
            <a:extLst>
              <a:ext uri="{FF2B5EF4-FFF2-40B4-BE49-F238E27FC236}">
                <a16:creationId xmlns:a16="http://schemas.microsoft.com/office/drawing/2014/main" id="{E1BC4D93-B01F-47F1-A364-B4F520F58037}"/>
              </a:ext>
            </a:extLst>
          </p:cNvPr>
          <p:cNvSpPr>
            <a:spLocks noChangeArrowheads="1"/>
          </p:cNvSpPr>
          <p:nvPr/>
        </p:nvSpPr>
        <p:spPr bwMode="auto">
          <a:xfrm rot="19560000">
            <a:off x="6559550" y="47307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714348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ppt_x"/>
                                          </p:val>
                                        </p:tav>
                                        <p:tav tm="100000">
                                          <p:val>
                                            <p:strVal val="#ppt_x"/>
                                          </p:val>
                                        </p:tav>
                                      </p:tavLst>
                                    </p:anim>
                                    <p:anim calcmode="lin" valueType="num">
                                      <p:cBhvr additive="base">
                                        <p:cTn id="8" dur="500" fill="hold"/>
                                        <p:tgtEl>
                                          <p:spTgt spid="737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Prescriptive Strategy </a:t>
            </a:r>
            <a:endParaRPr lang="en-GB" dirty="0"/>
          </a:p>
        </p:txBody>
      </p:sp>
      <p:sp>
        <p:nvSpPr>
          <p:cNvPr id="3" name="Content Placeholder 2"/>
          <p:cNvSpPr>
            <a:spLocks noGrp="1"/>
          </p:cNvSpPr>
          <p:nvPr>
            <p:ph idx="1"/>
          </p:nvPr>
        </p:nvSpPr>
        <p:spPr/>
        <p:txBody>
          <a:bodyPr/>
          <a:lstStyle/>
          <a:p>
            <a:r>
              <a:rPr lang="en-GB" sz="2400" u="sng" dirty="0"/>
              <a:t>Many executives and business owners believe that it is necessary to have a detailed strategic plan in order to move their organisation from where it is to where they want it to be.  </a:t>
            </a:r>
            <a:endParaRPr lang="en-GB" sz="2400" u="sng" dirty="0" smtClean="0"/>
          </a:p>
          <a:p>
            <a:endParaRPr lang="en-GB" sz="2400" dirty="0" smtClean="0"/>
          </a:p>
          <a:p>
            <a:r>
              <a:rPr lang="en-GB" sz="2400" dirty="0" smtClean="0"/>
              <a:t>This </a:t>
            </a:r>
            <a:r>
              <a:rPr lang="en-GB" sz="2400" dirty="0"/>
              <a:t>type of strategic plan is called </a:t>
            </a:r>
            <a:r>
              <a:rPr lang="en-GB" sz="2400" u="sng" dirty="0"/>
              <a:t>a ‘prescriptive strategy’ and sets out in detail the activities that the organisation will take over a specific time frame (usually 3-5 years).  </a:t>
            </a:r>
            <a:endParaRPr lang="en-GB" sz="2400" u="sng" dirty="0" smtClean="0"/>
          </a:p>
          <a:p>
            <a:endParaRPr lang="en-GB" sz="2400" dirty="0" smtClean="0"/>
          </a:p>
          <a:p>
            <a:r>
              <a:rPr lang="en-GB" sz="2400" dirty="0" smtClean="0"/>
              <a:t>These </a:t>
            </a:r>
            <a:r>
              <a:rPr lang="en-GB" sz="2400" dirty="0"/>
              <a:t>activities are designed specifically to shape the direction and future shape of the organisation in order to attain its goals and aspirations.</a:t>
            </a:r>
          </a:p>
          <a:p>
            <a:endParaRPr lang="en-GB" sz="2400" dirty="0"/>
          </a:p>
        </p:txBody>
      </p:sp>
    </p:spTree>
    <p:extLst>
      <p:ext uri="{BB962C8B-B14F-4D97-AF65-F5344CB8AC3E}">
        <p14:creationId xmlns:p14="http://schemas.microsoft.com/office/powerpoint/2010/main" val="122977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Prescriptive Strategy </a:t>
            </a:r>
          </a:p>
        </p:txBody>
      </p:sp>
      <p:sp>
        <p:nvSpPr>
          <p:cNvPr id="3" name="Content Placeholder 2"/>
          <p:cNvSpPr>
            <a:spLocks noGrp="1"/>
          </p:cNvSpPr>
          <p:nvPr>
            <p:ph idx="1"/>
          </p:nvPr>
        </p:nvSpPr>
        <p:spPr/>
        <p:txBody>
          <a:bodyPr/>
          <a:lstStyle/>
          <a:p>
            <a:r>
              <a:rPr lang="en-GB" sz="2800" dirty="0"/>
              <a:t>The main reason for using this philosophy is based on the premise that if you don’t know where you are going how are you going to get there? </a:t>
            </a:r>
            <a:endParaRPr lang="en-GB" sz="2800" dirty="0" smtClean="0"/>
          </a:p>
          <a:p>
            <a:endParaRPr lang="en-GB" sz="2800" dirty="0"/>
          </a:p>
          <a:p>
            <a:r>
              <a:rPr lang="en-GB" sz="2800" dirty="0" smtClean="0"/>
              <a:t>It </a:t>
            </a:r>
            <a:r>
              <a:rPr lang="en-GB" sz="2800" dirty="0"/>
              <a:t>is also asserts that having a precise strategic plan allows managers to understand what resources will be required and to make plans to develop skills and acquire the resources the organisation will need to enable it to achieve its goals.</a:t>
            </a:r>
          </a:p>
          <a:p>
            <a:endParaRPr lang="en-GB" dirty="0"/>
          </a:p>
        </p:txBody>
      </p:sp>
    </p:spTree>
    <p:extLst>
      <p:ext uri="{BB962C8B-B14F-4D97-AF65-F5344CB8AC3E}">
        <p14:creationId xmlns:p14="http://schemas.microsoft.com/office/powerpoint/2010/main" val="308377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a:extLst>
              <a:ext uri="{FF2B5EF4-FFF2-40B4-BE49-F238E27FC236}">
                <a16:creationId xmlns:a16="http://schemas.microsoft.com/office/drawing/2014/main" id="{C9331791-3C31-4E8A-8B49-998082EB7549}"/>
              </a:ext>
            </a:extLst>
          </p:cNvPr>
          <p:cNvSpPr>
            <a:spLocks noGrp="1" noChangeArrowheads="1"/>
          </p:cNvSpPr>
          <p:nvPr>
            <p:ph type="title" idx="4294967295"/>
          </p:nvPr>
        </p:nvSpPr>
        <p:spPr>
          <a:xfrm>
            <a:off x="0" y="762000"/>
            <a:ext cx="7753350" cy="609600"/>
          </a:xfrm>
        </p:spPr>
        <p:txBody>
          <a:bodyPr rtlCol="0" anchor="b">
            <a:noAutofit/>
          </a:bodyPr>
          <a:lstStyle/>
          <a:p>
            <a:pPr>
              <a:defRPr/>
            </a:pPr>
            <a:r>
              <a:rPr lang="en-GB" sz="3200" b="1" u="sng" dirty="0">
                <a:solidFill>
                  <a:srgbClr val="0070C0"/>
                </a:solidFill>
                <a:effectLst>
                  <a:outerShdw blurRad="38100" dist="38100" dir="2700000" algn="tl">
                    <a:srgbClr val="000000">
                      <a:alpha val="43137"/>
                    </a:srgbClr>
                  </a:outerShdw>
                </a:effectLst>
              </a:rPr>
              <a:t>Emergent model of business strategy</a:t>
            </a:r>
          </a:p>
        </p:txBody>
      </p:sp>
      <p:sp>
        <p:nvSpPr>
          <p:cNvPr id="53251" name="Oval 5">
            <a:extLst>
              <a:ext uri="{FF2B5EF4-FFF2-40B4-BE49-F238E27FC236}">
                <a16:creationId xmlns:a16="http://schemas.microsoft.com/office/drawing/2014/main" id="{52A0568E-1405-460B-9591-D5EDBC705959}"/>
              </a:ext>
            </a:extLst>
          </p:cNvPr>
          <p:cNvSpPr>
            <a:spLocks noChangeArrowheads="1"/>
          </p:cNvSpPr>
          <p:nvPr/>
        </p:nvSpPr>
        <p:spPr bwMode="auto">
          <a:xfrm>
            <a:off x="2478088" y="2063750"/>
            <a:ext cx="1370012"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2" name="Oval 6">
            <a:extLst>
              <a:ext uri="{FF2B5EF4-FFF2-40B4-BE49-F238E27FC236}">
                <a16:creationId xmlns:a16="http://schemas.microsoft.com/office/drawing/2014/main" id="{DCE879D7-EBA6-49AA-B258-F0D745DD1AB3}"/>
              </a:ext>
            </a:extLst>
          </p:cNvPr>
          <p:cNvSpPr>
            <a:spLocks noChangeArrowheads="1"/>
          </p:cNvSpPr>
          <p:nvPr/>
        </p:nvSpPr>
        <p:spPr bwMode="auto">
          <a:xfrm>
            <a:off x="6711950" y="2901950"/>
            <a:ext cx="1905000" cy="17399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3" name="Oval 7">
            <a:extLst>
              <a:ext uri="{FF2B5EF4-FFF2-40B4-BE49-F238E27FC236}">
                <a16:creationId xmlns:a16="http://schemas.microsoft.com/office/drawing/2014/main" id="{A999D9DD-36AE-4012-A862-A07C12396AD7}"/>
              </a:ext>
            </a:extLst>
          </p:cNvPr>
          <p:cNvSpPr>
            <a:spLocks noChangeArrowheads="1"/>
          </p:cNvSpPr>
          <p:nvPr/>
        </p:nvSpPr>
        <p:spPr bwMode="auto">
          <a:xfrm>
            <a:off x="4197350" y="3282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4" name="Oval 8">
            <a:extLst>
              <a:ext uri="{FF2B5EF4-FFF2-40B4-BE49-F238E27FC236}">
                <a16:creationId xmlns:a16="http://schemas.microsoft.com/office/drawing/2014/main" id="{5AE79E73-BE65-441A-BCE4-3A64C619EDAD}"/>
              </a:ext>
            </a:extLst>
          </p:cNvPr>
          <p:cNvSpPr>
            <a:spLocks noChangeArrowheads="1"/>
          </p:cNvSpPr>
          <p:nvPr/>
        </p:nvSpPr>
        <p:spPr bwMode="auto">
          <a:xfrm>
            <a:off x="2444750" y="4425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5" name="Rectangle 9">
            <a:extLst>
              <a:ext uri="{FF2B5EF4-FFF2-40B4-BE49-F238E27FC236}">
                <a16:creationId xmlns:a16="http://schemas.microsoft.com/office/drawing/2014/main" id="{FBD92911-DF99-49DB-BD15-48E18F16B338}"/>
              </a:ext>
            </a:extLst>
          </p:cNvPr>
          <p:cNvSpPr>
            <a:spLocks noChangeArrowheads="1"/>
          </p:cNvSpPr>
          <p:nvPr/>
        </p:nvSpPr>
        <p:spPr bwMode="auto">
          <a:xfrm>
            <a:off x="2411413" y="2535238"/>
            <a:ext cx="1485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Environment</a:t>
            </a:r>
          </a:p>
        </p:txBody>
      </p:sp>
      <p:sp>
        <p:nvSpPr>
          <p:cNvPr id="53256" name="Rectangle 10">
            <a:extLst>
              <a:ext uri="{FF2B5EF4-FFF2-40B4-BE49-F238E27FC236}">
                <a16:creationId xmlns:a16="http://schemas.microsoft.com/office/drawing/2014/main" id="{8FC78791-1F67-4345-9816-B2925CBDCC65}"/>
              </a:ext>
            </a:extLst>
          </p:cNvPr>
          <p:cNvSpPr>
            <a:spLocks noChangeArrowheads="1"/>
          </p:cNvSpPr>
          <p:nvPr/>
        </p:nvSpPr>
        <p:spPr bwMode="auto">
          <a:xfrm>
            <a:off x="2433639" y="4860925"/>
            <a:ext cx="1228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Resources</a:t>
            </a:r>
          </a:p>
        </p:txBody>
      </p:sp>
      <p:sp>
        <p:nvSpPr>
          <p:cNvPr id="53257" name="Rectangle 11">
            <a:extLst>
              <a:ext uri="{FF2B5EF4-FFF2-40B4-BE49-F238E27FC236}">
                <a16:creationId xmlns:a16="http://schemas.microsoft.com/office/drawing/2014/main" id="{8D6B196F-CF4F-4462-A8F6-2B2F73D03838}"/>
              </a:ext>
            </a:extLst>
          </p:cNvPr>
          <p:cNvSpPr>
            <a:spLocks noChangeArrowheads="1"/>
          </p:cNvSpPr>
          <p:nvPr/>
        </p:nvSpPr>
        <p:spPr bwMode="auto">
          <a:xfrm>
            <a:off x="4298950" y="3698875"/>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Purpose</a:t>
            </a:r>
          </a:p>
        </p:txBody>
      </p:sp>
      <p:sp>
        <p:nvSpPr>
          <p:cNvPr id="53258" name="Rectangle 12">
            <a:extLst>
              <a:ext uri="{FF2B5EF4-FFF2-40B4-BE49-F238E27FC236}">
                <a16:creationId xmlns:a16="http://schemas.microsoft.com/office/drawing/2014/main" id="{BCADBD84-EEE6-42C5-BEB4-58EC7E6378A8}"/>
              </a:ext>
            </a:extLst>
          </p:cNvPr>
          <p:cNvSpPr>
            <a:spLocks noChangeArrowheads="1"/>
          </p:cNvSpPr>
          <p:nvPr/>
        </p:nvSpPr>
        <p:spPr bwMode="auto">
          <a:xfrm>
            <a:off x="5470525" y="2208213"/>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59" name="Rectangle 13">
            <a:extLst>
              <a:ext uri="{FF2B5EF4-FFF2-40B4-BE49-F238E27FC236}">
                <a16:creationId xmlns:a16="http://schemas.microsoft.com/office/drawing/2014/main" id="{42E62290-F0B9-41D0-849B-E6802BB1D23B}"/>
              </a:ext>
            </a:extLst>
          </p:cNvPr>
          <p:cNvSpPr>
            <a:spLocks noChangeArrowheads="1"/>
          </p:cNvSpPr>
          <p:nvPr/>
        </p:nvSpPr>
        <p:spPr bwMode="auto">
          <a:xfrm>
            <a:off x="5470525" y="3732213"/>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0" name="Rectangle 14">
            <a:extLst>
              <a:ext uri="{FF2B5EF4-FFF2-40B4-BE49-F238E27FC236}">
                <a16:creationId xmlns:a16="http://schemas.microsoft.com/office/drawing/2014/main" id="{6C1E61D2-190F-4135-B35E-A41FE95C875F}"/>
              </a:ext>
            </a:extLst>
          </p:cNvPr>
          <p:cNvSpPr>
            <a:spLocks noChangeArrowheads="1"/>
          </p:cNvSpPr>
          <p:nvPr/>
        </p:nvSpPr>
        <p:spPr bwMode="auto">
          <a:xfrm>
            <a:off x="5546725" y="5105400"/>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1" name="AutoShape 15">
            <a:extLst>
              <a:ext uri="{FF2B5EF4-FFF2-40B4-BE49-F238E27FC236}">
                <a16:creationId xmlns:a16="http://schemas.microsoft.com/office/drawing/2014/main" id="{70827FFC-43F7-4C75-B3CB-49AFCDAD5FBF}"/>
              </a:ext>
            </a:extLst>
          </p:cNvPr>
          <p:cNvSpPr>
            <a:spLocks noChangeArrowheads="1"/>
          </p:cNvSpPr>
          <p:nvPr/>
        </p:nvSpPr>
        <p:spPr bwMode="auto">
          <a:xfrm rot="2400000">
            <a:off x="3511550" y="32829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2" name="AutoShape 16">
            <a:extLst>
              <a:ext uri="{FF2B5EF4-FFF2-40B4-BE49-F238E27FC236}">
                <a16:creationId xmlns:a16="http://schemas.microsoft.com/office/drawing/2014/main" id="{A249819D-F78B-483D-B41E-6B08C6F4CEA4}"/>
              </a:ext>
            </a:extLst>
          </p:cNvPr>
          <p:cNvSpPr>
            <a:spLocks noChangeArrowheads="1"/>
          </p:cNvSpPr>
          <p:nvPr/>
        </p:nvSpPr>
        <p:spPr bwMode="auto">
          <a:xfrm rot="19380000">
            <a:off x="3663950" y="43497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3" name="AutoShape 17">
            <a:extLst>
              <a:ext uri="{FF2B5EF4-FFF2-40B4-BE49-F238E27FC236}">
                <a16:creationId xmlns:a16="http://schemas.microsoft.com/office/drawing/2014/main" id="{3A1CF5ED-D340-47C5-A591-A604D9EE0639}"/>
              </a:ext>
            </a:extLst>
          </p:cNvPr>
          <p:cNvSpPr>
            <a:spLocks noChangeArrowheads="1"/>
          </p:cNvSpPr>
          <p:nvPr/>
        </p:nvSpPr>
        <p:spPr bwMode="auto">
          <a:xfrm>
            <a:off x="5873750" y="37401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4" name="AutoShape 18">
            <a:extLst>
              <a:ext uri="{FF2B5EF4-FFF2-40B4-BE49-F238E27FC236}">
                <a16:creationId xmlns:a16="http://schemas.microsoft.com/office/drawing/2014/main" id="{D2E3FA3F-5D29-4E82-AC11-FB84EE6B6BD4}"/>
              </a:ext>
            </a:extLst>
          </p:cNvPr>
          <p:cNvSpPr>
            <a:spLocks noChangeArrowheads="1"/>
          </p:cNvSpPr>
          <p:nvPr/>
        </p:nvSpPr>
        <p:spPr bwMode="auto">
          <a:xfrm rot="16080000">
            <a:off x="2901950" y="36639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5" name="AutoShape 19">
            <a:extLst>
              <a:ext uri="{FF2B5EF4-FFF2-40B4-BE49-F238E27FC236}">
                <a16:creationId xmlns:a16="http://schemas.microsoft.com/office/drawing/2014/main" id="{DDBE64BD-7394-42BE-A4E9-7E44732BEF32}"/>
              </a:ext>
            </a:extLst>
          </p:cNvPr>
          <p:cNvSpPr>
            <a:spLocks noChangeArrowheads="1"/>
          </p:cNvSpPr>
          <p:nvPr/>
        </p:nvSpPr>
        <p:spPr bwMode="auto">
          <a:xfrm rot="5340000">
            <a:off x="2292350" y="3663950"/>
            <a:ext cx="673100" cy="292100"/>
          </a:xfrm>
          <a:prstGeom prst="rightArrow">
            <a:avLst>
              <a:gd name="adj1" fmla="val 50000"/>
              <a:gd name="adj2" fmla="val 115356"/>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6" name="AutoShape 20">
            <a:extLst>
              <a:ext uri="{FF2B5EF4-FFF2-40B4-BE49-F238E27FC236}">
                <a16:creationId xmlns:a16="http://schemas.microsoft.com/office/drawing/2014/main" id="{B4BF2A63-92AF-4ABA-871F-65DEC474DB3C}"/>
              </a:ext>
            </a:extLst>
          </p:cNvPr>
          <p:cNvSpPr>
            <a:spLocks noChangeArrowheads="1"/>
          </p:cNvSpPr>
          <p:nvPr/>
        </p:nvSpPr>
        <p:spPr bwMode="auto">
          <a:xfrm flipH="1">
            <a:off x="4730750" y="1606550"/>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7" name="Rectangle 21">
            <a:extLst>
              <a:ext uri="{FF2B5EF4-FFF2-40B4-BE49-F238E27FC236}">
                <a16:creationId xmlns:a16="http://schemas.microsoft.com/office/drawing/2014/main" id="{6AEE115A-4A85-4B14-BC75-64A8C704C34C}"/>
              </a:ext>
            </a:extLst>
          </p:cNvPr>
          <p:cNvSpPr>
            <a:spLocks noChangeArrowheads="1"/>
          </p:cNvSpPr>
          <p:nvPr/>
        </p:nvSpPr>
        <p:spPr bwMode="auto">
          <a:xfrm>
            <a:off x="6788150" y="3270250"/>
            <a:ext cx="18288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solidFill>
                  <a:srgbClr val="FF0000"/>
                </a:solidFill>
              </a:rPr>
              <a:t>Strategy development and implementation</a:t>
            </a:r>
          </a:p>
        </p:txBody>
      </p:sp>
      <p:sp>
        <p:nvSpPr>
          <p:cNvPr id="53268" name="AutoShape 22">
            <a:extLst>
              <a:ext uri="{FF2B5EF4-FFF2-40B4-BE49-F238E27FC236}">
                <a16:creationId xmlns:a16="http://schemas.microsoft.com/office/drawing/2014/main" id="{3EED9DFD-F572-4F10-BAD3-AF00F9E632C3}"/>
              </a:ext>
            </a:extLst>
          </p:cNvPr>
          <p:cNvSpPr>
            <a:spLocks noChangeArrowheads="1"/>
          </p:cNvSpPr>
          <p:nvPr/>
        </p:nvSpPr>
        <p:spPr bwMode="auto">
          <a:xfrm rot="19380000" flipH="1">
            <a:off x="6254750" y="5187950"/>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69" name="AutoShape 23">
            <a:extLst>
              <a:ext uri="{FF2B5EF4-FFF2-40B4-BE49-F238E27FC236}">
                <a16:creationId xmlns:a16="http://schemas.microsoft.com/office/drawing/2014/main" id="{9E43B725-482D-4D1B-8165-634F99D32A66}"/>
              </a:ext>
            </a:extLst>
          </p:cNvPr>
          <p:cNvSpPr>
            <a:spLocks noChangeArrowheads="1"/>
          </p:cNvSpPr>
          <p:nvPr/>
        </p:nvSpPr>
        <p:spPr bwMode="auto">
          <a:xfrm rot="1800000" flipH="1">
            <a:off x="6330950" y="2139950"/>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70" name="AutoShape 24">
            <a:extLst>
              <a:ext uri="{FF2B5EF4-FFF2-40B4-BE49-F238E27FC236}">
                <a16:creationId xmlns:a16="http://schemas.microsoft.com/office/drawing/2014/main" id="{BDAAD157-22F7-46A7-A546-D9141206BE86}"/>
              </a:ext>
            </a:extLst>
          </p:cNvPr>
          <p:cNvSpPr>
            <a:spLocks noChangeArrowheads="1"/>
          </p:cNvSpPr>
          <p:nvPr/>
        </p:nvSpPr>
        <p:spPr bwMode="auto">
          <a:xfrm flipH="1">
            <a:off x="4829175" y="5667375"/>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71" name="AutoShape 25">
            <a:extLst>
              <a:ext uri="{FF2B5EF4-FFF2-40B4-BE49-F238E27FC236}">
                <a16:creationId xmlns:a16="http://schemas.microsoft.com/office/drawing/2014/main" id="{2116E8C0-9FC3-43E2-BB89-E4C62C0EAC43}"/>
              </a:ext>
            </a:extLst>
          </p:cNvPr>
          <p:cNvSpPr>
            <a:spLocks noChangeArrowheads="1"/>
          </p:cNvSpPr>
          <p:nvPr/>
        </p:nvSpPr>
        <p:spPr bwMode="auto">
          <a:xfrm rot="19800000" flipH="1">
            <a:off x="3206750" y="1987550"/>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72" name="AutoShape 26">
            <a:extLst>
              <a:ext uri="{FF2B5EF4-FFF2-40B4-BE49-F238E27FC236}">
                <a16:creationId xmlns:a16="http://schemas.microsoft.com/office/drawing/2014/main" id="{10749A09-2143-4A87-80B0-8795CEEC1A0E}"/>
              </a:ext>
            </a:extLst>
          </p:cNvPr>
          <p:cNvSpPr>
            <a:spLocks noChangeArrowheads="1"/>
          </p:cNvSpPr>
          <p:nvPr/>
        </p:nvSpPr>
        <p:spPr bwMode="auto">
          <a:xfrm rot="1800000" flipH="1">
            <a:off x="3206750" y="5416550"/>
            <a:ext cx="1435100" cy="368300"/>
          </a:xfrm>
          <a:prstGeom prst="rightArrow">
            <a:avLst>
              <a:gd name="adj1" fmla="val 50000"/>
              <a:gd name="adj2" fmla="val 195062"/>
            </a:avLst>
          </a:prstGeom>
          <a:solidFill>
            <a:schemeClr val="accent1"/>
          </a:solidFill>
          <a:ln w="12700">
            <a:solidFill>
              <a:schemeClr val="tx1"/>
            </a:solidFill>
            <a:prstDash val="sysDot"/>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3273" name="Rectangle 27">
            <a:extLst>
              <a:ext uri="{FF2B5EF4-FFF2-40B4-BE49-F238E27FC236}">
                <a16:creationId xmlns:a16="http://schemas.microsoft.com/office/drawing/2014/main" id="{F0925887-15EB-4FD3-BD7C-28C367FE30FE}"/>
              </a:ext>
            </a:extLst>
          </p:cNvPr>
          <p:cNvSpPr>
            <a:spLocks noChangeArrowheads="1"/>
          </p:cNvSpPr>
          <p:nvPr/>
        </p:nvSpPr>
        <p:spPr bwMode="auto">
          <a:xfrm>
            <a:off x="8291513" y="4495800"/>
            <a:ext cx="23749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u="sng" dirty="0" err="1"/>
              <a:t>Keypoint</a:t>
            </a:r>
            <a:r>
              <a:rPr lang="en-GB" altLang="en-US" sz="1800" u="sng" dirty="0"/>
              <a:t>: creative, experimental, more difficult to describe but </a:t>
            </a:r>
            <a:r>
              <a:rPr lang="en-GB" altLang="en-US" sz="1800" i="1" u="sng" dirty="0"/>
              <a:t>essential</a:t>
            </a:r>
          </a:p>
          <a:p>
            <a:pPr eaLnBrk="1" hangingPunct="1">
              <a:spcBef>
                <a:spcPct val="0"/>
              </a:spcBef>
              <a:buFontTx/>
              <a:buNone/>
            </a:pPr>
            <a:endParaRPr lang="en-GB" altLang="en-US" sz="2000" i="1" u="sng" dirty="0"/>
          </a:p>
        </p:txBody>
      </p:sp>
      <p:sp>
        <p:nvSpPr>
          <p:cNvPr id="53274" name="Rectangle 28">
            <a:extLst>
              <a:ext uri="{FF2B5EF4-FFF2-40B4-BE49-F238E27FC236}">
                <a16:creationId xmlns:a16="http://schemas.microsoft.com/office/drawing/2014/main" id="{0A73952C-F85F-43CB-8F76-E6078AA96954}"/>
              </a:ext>
            </a:extLst>
          </p:cNvPr>
          <p:cNvSpPr>
            <a:spLocks noChangeArrowheads="1"/>
          </p:cNvSpPr>
          <p:nvPr/>
        </p:nvSpPr>
        <p:spPr bwMode="auto">
          <a:xfrm>
            <a:off x="8528050" y="1430338"/>
            <a:ext cx="19050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a:t>The emergent strategy process – </a:t>
            </a:r>
            <a:r>
              <a:rPr lang="en-GB" altLang="en-US" sz="1600"/>
              <a:t>based on Quinn 1990, Senge 1990, Argyris 1977, Mintzberg 1987 and  others </a:t>
            </a:r>
          </a:p>
        </p:txBody>
      </p:sp>
    </p:spTree>
    <p:extLst>
      <p:ext uri="{BB962C8B-B14F-4D97-AF65-F5344CB8AC3E}">
        <p14:creationId xmlns:p14="http://schemas.microsoft.com/office/powerpoint/2010/main" val="7478706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3FBABA7-4A93-4D3D-9438-FB8CA4D2BEB0}"/>
              </a:ext>
            </a:extLst>
          </p:cNvPr>
          <p:cNvSpPr>
            <a:spLocks noGrp="1"/>
          </p:cNvSpPr>
          <p:nvPr>
            <p:ph type="title"/>
          </p:nvPr>
        </p:nvSpPr>
        <p:spPr>
          <a:xfrm>
            <a:off x="1524000" y="1052514"/>
            <a:ext cx="9144000" cy="623887"/>
          </a:xfrm>
        </p:spPr>
        <p:txBody>
          <a:bodyPr rtlCol="0">
            <a:normAutofit fontScale="90000"/>
          </a:bodyPr>
          <a:lstStyle/>
          <a:p>
            <a:pPr>
              <a:defRPr/>
            </a:pPr>
            <a:r>
              <a:rPr lang="en-US" sz="4000" b="1" dirty="0">
                <a:solidFill>
                  <a:srgbClr val="0070C0"/>
                </a:solidFill>
                <a:effectLst>
                  <a:outerShdw blurRad="38100" dist="38100" dir="2700000" algn="tl">
                    <a:srgbClr val="000000">
                      <a:alpha val="43137"/>
                    </a:srgbClr>
                  </a:outerShdw>
                </a:effectLst>
              </a:rPr>
              <a:t>What we’re going to cover today…</a:t>
            </a:r>
          </a:p>
        </p:txBody>
      </p:sp>
      <p:sp>
        <p:nvSpPr>
          <p:cNvPr id="12" name="TextBox 5">
            <a:extLst>
              <a:ext uri="{FF2B5EF4-FFF2-40B4-BE49-F238E27FC236}">
                <a16:creationId xmlns:a16="http://schemas.microsoft.com/office/drawing/2014/main" id="{0C7A62AA-2D9B-433A-A674-88552A95D8E0}"/>
              </a:ext>
            </a:extLst>
          </p:cNvPr>
          <p:cNvSpPr txBox="1">
            <a:spLocks noChangeArrowheads="1"/>
          </p:cNvSpPr>
          <p:nvPr/>
        </p:nvSpPr>
        <p:spPr bwMode="auto">
          <a:xfrm>
            <a:off x="1725613" y="1989139"/>
            <a:ext cx="2781300" cy="1938337"/>
          </a:xfrm>
          <a:prstGeom prst="rect">
            <a:avLst/>
          </a:prstGeom>
          <a:solidFill>
            <a:schemeClr val="accent6"/>
          </a:solidFill>
          <a:ln w="9525">
            <a:noFill/>
            <a:miter lim="800000"/>
            <a:headEnd/>
            <a:tailEnd/>
          </a:ln>
        </p:spPr>
        <p:txBody>
          <a:bodyPr>
            <a:spAutoFit/>
          </a:bodyPr>
          <a:lstStyle/>
          <a:p>
            <a:pPr algn="ctr">
              <a:defRPr/>
            </a:pPr>
            <a:r>
              <a:rPr lang="en-US" sz="2400" dirty="0">
                <a:solidFill>
                  <a:schemeClr val="bg1"/>
                </a:solidFill>
                <a:latin typeface="Calibri" pitchFamily="-112" charset="0"/>
              </a:rPr>
              <a:t>(1) </a:t>
            </a:r>
          </a:p>
          <a:p>
            <a:pPr marL="742950" indent="-742950" algn="ctr">
              <a:defRPr/>
            </a:pPr>
            <a:r>
              <a:rPr lang="en-US" sz="2400" dirty="0">
                <a:solidFill>
                  <a:schemeClr val="bg1"/>
                </a:solidFill>
                <a:latin typeface="Calibri" pitchFamily="-112" charset="0"/>
              </a:rPr>
              <a:t>Strategic</a:t>
            </a:r>
          </a:p>
          <a:p>
            <a:pPr marL="742950" indent="-742950" algn="ctr">
              <a:defRPr/>
            </a:pPr>
            <a:r>
              <a:rPr lang="en-US" sz="2400" dirty="0">
                <a:solidFill>
                  <a:schemeClr val="bg1"/>
                </a:solidFill>
                <a:latin typeface="Calibri" pitchFamily="-112" charset="0"/>
              </a:rPr>
              <a:t>Management</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3" name="TextBox 8">
            <a:extLst>
              <a:ext uri="{FF2B5EF4-FFF2-40B4-BE49-F238E27FC236}">
                <a16:creationId xmlns:a16="http://schemas.microsoft.com/office/drawing/2014/main" id="{6CF1832D-7000-48A3-8BC1-727AF2A239BC}"/>
              </a:ext>
            </a:extLst>
          </p:cNvPr>
          <p:cNvSpPr txBox="1">
            <a:spLocks noChangeArrowheads="1"/>
          </p:cNvSpPr>
          <p:nvPr/>
        </p:nvSpPr>
        <p:spPr bwMode="auto">
          <a:xfrm>
            <a:off x="4656138" y="1989139"/>
            <a:ext cx="2747962"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(2) </a:t>
            </a:r>
          </a:p>
          <a:p>
            <a:pPr marL="742950" indent="-742950" algn="ctr">
              <a:defRPr/>
            </a:pPr>
            <a:r>
              <a:rPr lang="en-GB" sz="2400" dirty="0">
                <a:solidFill>
                  <a:schemeClr val="bg1"/>
                </a:solidFill>
                <a:latin typeface="Calibri" pitchFamily="-112" charset="0"/>
              </a:rPr>
              <a:t>Core areas of</a:t>
            </a:r>
          </a:p>
          <a:p>
            <a:pPr marL="742950" indent="-742950" algn="ctr">
              <a:defRPr/>
            </a:pPr>
            <a:r>
              <a:rPr lang="en-GB" sz="2400" dirty="0">
                <a:solidFill>
                  <a:schemeClr val="bg1"/>
                </a:solidFill>
                <a:latin typeface="Calibri" pitchFamily="-112" charset="0"/>
              </a:rPr>
              <a:t>Strategic</a:t>
            </a:r>
          </a:p>
          <a:p>
            <a:pPr marL="742950" indent="-742950" algn="ctr">
              <a:defRPr/>
            </a:pPr>
            <a:r>
              <a:rPr lang="en-GB" sz="2400" dirty="0">
                <a:solidFill>
                  <a:schemeClr val="bg1"/>
                </a:solidFill>
                <a:latin typeface="Calibri" pitchFamily="-112" charset="0"/>
              </a:rPr>
              <a:t>Management</a:t>
            </a:r>
          </a:p>
          <a:p>
            <a:pPr marL="742950" indent="-742950">
              <a:defRPr/>
            </a:pPr>
            <a:endParaRPr lang="en-GB"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6" name="TextBox 5">
            <a:extLst>
              <a:ext uri="{FF2B5EF4-FFF2-40B4-BE49-F238E27FC236}">
                <a16:creationId xmlns:a16="http://schemas.microsoft.com/office/drawing/2014/main" id="{D9D15B5A-7BD9-4520-B2FE-581079D1F9C8}"/>
              </a:ext>
            </a:extLst>
          </p:cNvPr>
          <p:cNvSpPr txBox="1">
            <a:spLocks noChangeArrowheads="1"/>
          </p:cNvSpPr>
          <p:nvPr/>
        </p:nvSpPr>
        <p:spPr bwMode="auto">
          <a:xfrm>
            <a:off x="7535863" y="1989139"/>
            <a:ext cx="2768600" cy="1200329"/>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 </a:t>
            </a:r>
          </a:p>
          <a:p>
            <a:pPr marL="742950" indent="-742950">
              <a:defRPr/>
            </a:pPr>
            <a:r>
              <a:rPr lang="en-US" sz="2400" dirty="0" smtClean="0">
                <a:solidFill>
                  <a:schemeClr val="bg1"/>
                </a:solidFill>
                <a:latin typeface="Calibri" pitchFamily="-112" charset="0"/>
              </a:rPr>
              <a:t>Business strategy</a:t>
            </a: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pic>
        <p:nvPicPr>
          <p:cNvPr id="7174" name="Picture 16" descr="j0422122.jpg">
            <a:extLst>
              <a:ext uri="{FF2B5EF4-FFF2-40B4-BE49-F238E27FC236}">
                <a16:creationId xmlns:a16="http://schemas.microsoft.com/office/drawing/2014/main" id="{9E87F167-5701-404A-A7A8-A62A9ED01C16}"/>
              </a:ext>
            </a:extLst>
          </p:cNvPr>
          <p:cNvPicPr>
            <a:picLocks noChangeAspect="1"/>
          </p:cNvPicPr>
          <p:nvPr/>
        </p:nvPicPr>
        <p:blipFill>
          <a:blip r:embed="rId2">
            <a:extLst>
              <a:ext uri="{28A0092B-C50C-407E-A947-70E740481C1C}">
                <a14:useLocalDpi xmlns:a14="http://schemas.microsoft.com/office/drawing/2010/main" val="0"/>
              </a:ext>
            </a:extLst>
          </a:blip>
          <a:srcRect l="19733" b="10126"/>
          <a:stretch>
            <a:fillRect/>
          </a:stretch>
        </p:blipFill>
        <p:spPr bwMode="auto">
          <a:xfrm>
            <a:off x="1725614" y="3487739"/>
            <a:ext cx="2789237"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7" descr="j0439502.jpg">
            <a:extLst>
              <a:ext uri="{FF2B5EF4-FFF2-40B4-BE49-F238E27FC236}">
                <a16:creationId xmlns:a16="http://schemas.microsoft.com/office/drawing/2014/main" id="{A9780EFC-B4E1-4F3E-9EA1-917EAD933DDC}"/>
              </a:ext>
            </a:extLst>
          </p:cNvPr>
          <p:cNvPicPr>
            <a:picLocks noChangeAspect="1"/>
          </p:cNvPicPr>
          <p:nvPr/>
        </p:nvPicPr>
        <p:blipFill>
          <a:blip r:embed="rId3">
            <a:extLst>
              <a:ext uri="{28A0092B-C50C-407E-A947-70E740481C1C}">
                <a14:useLocalDpi xmlns:a14="http://schemas.microsoft.com/office/drawing/2010/main" val="0"/>
              </a:ext>
            </a:extLst>
          </a:blip>
          <a:srcRect l="19980" b="10001"/>
          <a:stretch>
            <a:fillRect/>
          </a:stretch>
        </p:blipFill>
        <p:spPr bwMode="auto">
          <a:xfrm>
            <a:off x="4656138" y="3487739"/>
            <a:ext cx="2747962"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a:extLst>
              <a:ext uri="{FF2B5EF4-FFF2-40B4-BE49-F238E27FC236}">
                <a16:creationId xmlns:a16="http://schemas.microsoft.com/office/drawing/2014/main" id="{B68B0805-1F08-47E7-AC08-1C8B2A094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2267" r="1031" b="32753"/>
          <a:stretch>
            <a:fillRect/>
          </a:stretch>
        </p:blipFill>
        <p:spPr bwMode="auto">
          <a:xfrm>
            <a:off x="7535863" y="3487738"/>
            <a:ext cx="273685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9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Emergent Strategy </a:t>
            </a:r>
            <a:endParaRPr lang="en-GB" dirty="0"/>
          </a:p>
        </p:txBody>
      </p:sp>
      <p:sp>
        <p:nvSpPr>
          <p:cNvPr id="3" name="Content Placeholder 2"/>
          <p:cNvSpPr>
            <a:spLocks noGrp="1"/>
          </p:cNvSpPr>
          <p:nvPr>
            <p:ph idx="1"/>
          </p:nvPr>
        </p:nvSpPr>
        <p:spPr/>
        <p:txBody>
          <a:bodyPr/>
          <a:lstStyle/>
          <a:p>
            <a:r>
              <a:rPr lang="en-GB" sz="2400" dirty="0"/>
              <a:t>The counter philosophy, which is called an </a:t>
            </a:r>
            <a:r>
              <a:rPr lang="en-GB" sz="2400" u="sng" dirty="0"/>
              <a:t>’emergent strategy’, argues that strategy should be fluid and be allowed to evolve over time in response to changes in both the internal and external environment.  </a:t>
            </a:r>
            <a:endParaRPr lang="en-GB" sz="2400" u="sng" dirty="0" smtClean="0"/>
          </a:p>
          <a:p>
            <a:endParaRPr lang="en-GB" sz="2400" dirty="0" smtClean="0"/>
          </a:p>
          <a:p>
            <a:r>
              <a:rPr lang="en-GB" sz="2400" u="sng" dirty="0" smtClean="0"/>
              <a:t>Proponents </a:t>
            </a:r>
            <a:r>
              <a:rPr lang="en-GB" sz="2400" u="sng" dirty="0"/>
              <a:t>of this philosophy argue that the prescriptive strategy often puts ‘blinkers’ on the organisation which can hinder their ability to react to changes in the environment and take advantages of opportunities that present themselves. </a:t>
            </a:r>
            <a:endParaRPr lang="en-GB" sz="2400" u="sng" dirty="0" smtClean="0"/>
          </a:p>
          <a:p>
            <a:endParaRPr lang="en-GB" sz="2400" dirty="0" smtClean="0"/>
          </a:p>
          <a:p>
            <a:r>
              <a:rPr lang="en-GB" sz="2400" dirty="0" smtClean="0"/>
              <a:t>It </a:t>
            </a:r>
            <a:r>
              <a:rPr lang="en-GB" sz="2400" dirty="0"/>
              <a:t>is also argued that long-term plans are often based on incorrect assumptions, resulting in the strategy having unintended outcomes or consequences that could be potentially damaging to the organisation.</a:t>
            </a:r>
          </a:p>
        </p:txBody>
      </p:sp>
    </p:spTree>
    <p:extLst>
      <p:ext uri="{BB962C8B-B14F-4D97-AF65-F5344CB8AC3E}">
        <p14:creationId xmlns:p14="http://schemas.microsoft.com/office/powerpoint/2010/main" val="419478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433265B-1962-4DD5-9606-9EACBE6F0917}"/>
              </a:ext>
            </a:extLst>
          </p:cNvPr>
          <p:cNvSpPr txBox="1"/>
          <p:nvPr/>
        </p:nvSpPr>
        <p:spPr>
          <a:xfrm>
            <a:off x="9164638" y="669925"/>
            <a:ext cx="1060450" cy="369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defRPr/>
            </a:pPr>
            <a:r>
              <a:rPr lang="en-US" b="1" dirty="0">
                <a:solidFill>
                  <a:srgbClr val="002060"/>
                </a:solidFill>
              </a:rPr>
              <a:t>Present</a:t>
            </a:r>
          </a:p>
        </p:txBody>
      </p:sp>
      <p:pic>
        <p:nvPicPr>
          <p:cNvPr id="57347" name="Picture 61" descr="BU009455.png">
            <a:extLst>
              <a:ext uri="{FF2B5EF4-FFF2-40B4-BE49-F238E27FC236}">
                <a16:creationId xmlns:a16="http://schemas.microsoft.com/office/drawing/2014/main" id="{7AB9FE42-B560-4F26-A9FC-EE8BF42B4E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22749">
            <a:off x="8451850" y="560389"/>
            <a:ext cx="5778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62">
            <a:extLst>
              <a:ext uri="{FF2B5EF4-FFF2-40B4-BE49-F238E27FC236}">
                <a16:creationId xmlns:a16="http://schemas.microsoft.com/office/drawing/2014/main" id="{28F09C83-33A8-41E4-9C37-B86BC80ECD34}"/>
              </a:ext>
            </a:extLst>
          </p:cNvPr>
          <p:cNvSpPr txBox="1">
            <a:spLocks noChangeArrowheads="1"/>
          </p:cNvSpPr>
          <p:nvPr/>
        </p:nvSpPr>
        <p:spPr bwMode="auto">
          <a:xfrm>
            <a:off x="9086850" y="1112838"/>
            <a:ext cx="1295400" cy="368300"/>
          </a:xfrm>
          <a:prstGeom prst="rect">
            <a:avLst/>
          </a:prstGeom>
          <a:noFill/>
          <a:ln w="9525">
            <a:noFill/>
            <a:miter lim="800000"/>
            <a:headEnd/>
            <a:tailEnd/>
          </a:ln>
        </p:spPr>
        <p:txBody>
          <a:bodyPr>
            <a:spAutoFit/>
          </a:bodyPr>
          <a:lstStyle/>
          <a:p>
            <a:pPr>
              <a:defRPr/>
            </a:pPr>
            <a:r>
              <a:rPr lang="en-US" b="1" u="sng" dirty="0" smtClean="0">
                <a:solidFill>
                  <a:srgbClr val="002060"/>
                </a:solidFill>
                <a:effectLst>
                  <a:outerShdw blurRad="38100" dist="38100" dir="2700000" algn="tl">
                    <a:srgbClr val="000000">
                      <a:alpha val="43137"/>
                    </a:srgbClr>
                  </a:outerShdw>
                </a:effectLst>
                <a:latin typeface="Calibri" pitchFamily="34" charset="0"/>
              </a:rPr>
              <a:t>30 </a:t>
            </a:r>
            <a:r>
              <a:rPr lang="en-US" b="1" u="sng" dirty="0">
                <a:solidFill>
                  <a:srgbClr val="002060"/>
                </a:solidFill>
                <a:effectLst>
                  <a:outerShdw blurRad="38100" dist="38100" dir="2700000" algn="tl">
                    <a:srgbClr val="000000">
                      <a:alpha val="43137"/>
                    </a:srgbClr>
                  </a:outerShdw>
                </a:effectLst>
                <a:latin typeface="Calibri" pitchFamily="34" charset="0"/>
              </a:rPr>
              <a:t>minutes </a:t>
            </a:r>
          </a:p>
        </p:txBody>
      </p:sp>
      <p:sp>
        <p:nvSpPr>
          <p:cNvPr id="57349" name="Frame 18">
            <a:extLst>
              <a:ext uri="{FF2B5EF4-FFF2-40B4-BE49-F238E27FC236}">
                <a16:creationId xmlns:a16="http://schemas.microsoft.com/office/drawing/2014/main" id="{29E8BE3C-E57E-44B6-90C6-E8CD61EB5A7B}"/>
              </a:ext>
            </a:extLst>
          </p:cNvPr>
          <p:cNvSpPr>
            <a:spLocks noChangeArrowheads="1"/>
          </p:cNvSpPr>
          <p:nvPr/>
        </p:nvSpPr>
        <p:spPr bwMode="auto">
          <a:xfrm>
            <a:off x="9048750" y="539751"/>
            <a:ext cx="1295400" cy="593725"/>
          </a:xfrm>
          <a:custGeom>
            <a:avLst/>
            <a:gdLst>
              <a:gd name="T0" fmla="*/ 895335 w 1101725"/>
              <a:gd name="T1" fmla="*/ 0 h 627062"/>
              <a:gd name="T2" fmla="*/ 0 w 1101725"/>
              <a:gd name="T3" fmla="*/ 266404 h 627062"/>
              <a:gd name="T4" fmla="*/ 895335 w 1101725"/>
              <a:gd name="T5" fmla="*/ 532807 h 627062"/>
              <a:gd name="T6" fmla="*/ 1790667 w 1101725"/>
              <a:gd name="T7" fmla="*/ 266404 h 627062"/>
              <a:gd name="T8" fmla="*/ 0 60000 65536"/>
              <a:gd name="T9" fmla="*/ 0 60000 65536"/>
              <a:gd name="T10" fmla="*/ 0 60000 65536"/>
              <a:gd name="T11" fmla="*/ 0 60000 65536"/>
              <a:gd name="T12" fmla="*/ 78383 w 1101725"/>
              <a:gd name="T13" fmla="*/ 78383 h 627062"/>
              <a:gd name="T14" fmla="*/ 1023342 w 1101725"/>
              <a:gd name="T15" fmla="*/ 548679 h 627062"/>
            </a:gdLst>
            <a:ahLst/>
            <a:cxnLst>
              <a:cxn ang="T8">
                <a:pos x="T0" y="T1"/>
              </a:cxn>
              <a:cxn ang="T9">
                <a:pos x="T2" y="T3"/>
              </a:cxn>
              <a:cxn ang="T10">
                <a:pos x="T4" y="T5"/>
              </a:cxn>
              <a:cxn ang="T11">
                <a:pos x="T6" y="T7"/>
              </a:cxn>
            </a:cxnLst>
            <a:rect l="T12" t="T13" r="T14" b="T15"/>
            <a:pathLst>
              <a:path w="1101725" h="627062">
                <a:moveTo>
                  <a:pt x="0" y="0"/>
                </a:moveTo>
                <a:lnTo>
                  <a:pt x="1101725" y="0"/>
                </a:lnTo>
                <a:lnTo>
                  <a:pt x="1101725" y="627062"/>
                </a:lnTo>
                <a:lnTo>
                  <a:pt x="0" y="627062"/>
                </a:lnTo>
                <a:lnTo>
                  <a:pt x="0" y="0"/>
                </a:lnTo>
                <a:close/>
                <a:moveTo>
                  <a:pt x="78383" y="78383"/>
                </a:moveTo>
                <a:lnTo>
                  <a:pt x="78383" y="548679"/>
                </a:lnTo>
                <a:lnTo>
                  <a:pt x="1023342" y="548679"/>
                </a:lnTo>
                <a:lnTo>
                  <a:pt x="1023342" y="78383"/>
                </a:lnTo>
                <a:lnTo>
                  <a:pt x="78383" y="78383"/>
                </a:lnTo>
                <a:close/>
              </a:path>
            </a:pathLst>
          </a:custGeom>
          <a:gradFill rotWithShape="1">
            <a:gsLst>
              <a:gs pos="0">
                <a:srgbClr val="D7D7D7"/>
              </a:gs>
              <a:gs pos="20000">
                <a:srgbClr val="D6D6D6"/>
              </a:gs>
              <a:gs pos="100000">
                <a:srgbClr val="A4A4A4"/>
              </a:gs>
            </a:gsLst>
            <a:lin ang="5400000"/>
          </a:gradFill>
          <a:ln w="9525">
            <a:solidFill>
              <a:srgbClr val="D8D8D8"/>
            </a:solidFill>
            <a:miter lim="800000"/>
            <a:headEnd/>
            <a:tailEnd/>
          </a:ln>
          <a:effectLst>
            <a:outerShdw dist="23000" dir="5400000" rotWithShape="0">
              <a:srgbClr val="808080">
                <a:alpha val="34998"/>
              </a:srgbClr>
            </a:outerShdw>
          </a:effectLst>
        </p:spPr>
        <p:txBody>
          <a:bodyPr anchor="ctr"/>
          <a:lstStyle/>
          <a:p>
            <a:endParaRPr lang="en-GB"/>
          </a:p>
        </p:txBody>
      </p:sp>
      <p:sp>
        <p:nvSpPr>
          <p:cNvPr id="20" name="Title 1">
            <a:extLst>
              <a:ext uri="{FF2B5EF4-FFF2-40B4-BE49-F238E27FC236}">
                <a16:creationId xmlns:a16="http://schemas.microsoft.com/office/drawing/2014/main" id="{8BCCA6E7-8D34-4528-A518-8804807B5E3C}"/>
              </a:ext>
            </a:extLst>
          </p:cNvPr>
          <p:cNvSpPr txBox="1">
            <a:spLocks/>
          </p:cNvSpPr>
          <p:nvPr/>
        </p:nvSpPr>
        <p:spPr>
          <a:xfrm>
            <a:off x="2030414" y="819151"/>
            <a:ext cx="7488237" cy="4105275"/>
          </a:xfrm>
          <a:prstGeom prst="rect">
            <a:avLst/>
          </a:prstGeom>
        </p:spPr>
        <p:txBody>
          <a:bodyPr/>
          <a:lstStyle/>
          <a:p>
            <a:pPr>
              <a:spcAft>
                <a:spcPts val="1800"/>
              </a:spcAft>
              <a:defRPr/>
            </a:pPr>
            <a:r>
              <a:rPr lang="en-GB" sz="4000" b="1" dirty="0">
                <a:solidFill>
                  <a:srgbClr val="002060"/>
                </a:solidFill>
                <a:effectLst>
                  <a:outerShdw blurRad="38100" dist="38100" dir="2700000" algn="tl">
                    <a:srgbClr val="000000">
                      <a:alpha val="43137"/>
                    </a:srgbClr>
                  </a:outerShdw>
                </a:effectLst>
              </a:rPr>
              <a:t>Prepare </a:t>
            </a:r>
            <a:r>
              <a:rPr lang="en-GB" sz="4400" b="1" i="1" dirty="0">
                <a:solidFill>
                  <a:srgbClr val="FF0000"/>
                </a:solidFill>
                <a:effectLst>
                  <a:outerShdw blurRad="38100" dist="38100" dir="2700000" algn="tl">
                    <a:srgbClr val="000000">
                      <a:alpha val="43137"/>
                    </a:srgbClr>
                  </a:outerShdw>
                </a:effectLst>
                <a:latin typeface="Bradley Hand ITC" pitchFamily="66" charset="0"/>
              </a:rPr>
              <a:t>it… </a:t>
            </a:r>
          </a:p>
          <a:p>
            <a:pPr>
              <a:defRPr/>
            </a:pPr>
            <a:endParaRPr lang="en-US" sz="4400" dirty="0">
              <a:solidFill>
                <a:srgbClr val="FF0000"/>
              </a:solidFill>
              <a:latin typeface="+mj-lt"/>
              <a:ea typeface="+mj-ea"/>
              <a:cs typeface="+mj-cs"/>
            </a:endParaRPr>
          </a:p>
        </p:txBody>
      </p:sp>
      <p:sp>
        <p:nvSpPr>
          <p:cNvPr id="2" name="Rounded Rectangle 1">
            <a:extLst>
              <a:ext uri="{FF2B5EF4-FFF2-40B4-BE49-F238E27FC236}">
                <a16:creationId xmlns:a16="http://schemas.microsoft.com/office/drawing/2014/main" id="{42FCBCEE-42A8-4C03-9610-B37244A18B40}"/>
              </a:ext>
            </a:extLst>
          </p:cNvPr>
          <p:cNvSpPr/>
          <p:nvPr/>
        </p:nvSpPr>
        <p:spPr>
          <a:xfrm>
            <a:off x="8210550" y="333375"/>
            <a:ext cx="2376488" cy="1295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solidFill>
              </a:ln>
            </a:endParaRPr>
          </a:p>
        </p:txBody>
      </p:sp>
      <p:sp>
        <p:nvSpPr>
          <p:cNvPr id="3" name="Rectangle 2">
            <a:extLst>
              <a:ext uri="{FF2B5EF4-FFF2-40B4-BE49-F238E27FC236}">
                <a16:creationId xmlns:a16="http://schemas.microsoft.com/office/drawing/2014/main" id="{CB39B7E6-0C01-47FE-AB3E-61C517740F61}"/>
              </a:ext>
            </a:extLst>
          </p:cNvPr>
          <p:cNvSpPr/>
          <p:nvPr/>
        </p:nvSpPr>
        <p:spPr>
          <a:xfrm>
            <a:off x="8420100" y="368301"/>
            <a:ext cx="2032000" cy="119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lumMod val="95000"/>
                    <a:lumOff val="5000"/>
                  </a:schemeClr>
                </a:solidFill>
              </a:ln>
            </a:endParaRPr>
          </a:p>
        </p:txBody>
      </p:sp>
      <p:pic>
        <p:nvPicPr>
          <p:cNvPr id="57353" name="Picture 3">
            <a:extLst>
              <a:ext uri="{FF2B5EF4-FFF2-40B4-BE49-F238E27FC236}">
                <a16:creationId xmlns:a16="http://schemas.microsoft.com/office/drawing/2014/main" id="{ED276E73-B876-4E65-B76F-28FD63D5DD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8651" y="579438"/>
            <a:ext cx="11096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Rectangle 4">
            <a:extLst>
              <a:ext uri="{FF2B5EF4-FFF2-40B4-BE49-F238E27FC236}">
                <a16:creationId xmlns:a16="http://schemas.microsoft.com/office/drawing/2014/main" id="{AFDD67D6-3692-4A6F-A813-6F61A5A2F6FA}"/>
              </a:ext>
            </a:extLst>
          </p:cNvPr>
          <p:cNvSpPr>
            <a:spLocks noChangeArrowheads="1"/>
          </p:cNvSpPr>
          <p:nvPr/>
        </p:nvSpPr>
        <p:spPr bwMode="auto">
          <a:xfrm>
            <a:off x="2208214" y="2551113"/>
            <a:ext cx="7191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dirty="0" smtClean="0"/>
              <a:t>In teams of four, you have 30 minutes to identify any company of your choice and highlight their corporate strategies. Identify what they are and the reasons for their success. </a:t>
            </a:r>
            <a:endParaRPr lang="en-GB" altLang="en-US" sz="2400" dirty="0"/>
          </a:p>
        </p:txBody>
      </p:sp>
    </p:spTree>
    <p:extLst>
      <p:ext uri="{BB962C8B-B14F-4D97-AF65-F5344CB8AC3E}">
        <p14:creationId xmlns:p14="http://schemas.microsoft.com/office/powerpoint/2010/main" val="218832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A248B96-851D-45A1-A104-973D99037716}"/>
              </a:ext>
            </a:extLst>
          </p:cNvPr>
          <p:cNvSpPr>
            <a:spLocks noGrp="1"/>
          </p:cNvSpPr>
          <p:nvPr>
            <p:ph type="title"/>
          </p:nvPr>
        </p:nvSpPr>
        <p:spPr>
          <a:xfrm>
            <a:off x="1524000" y="981076"/>
            <a:ext cx="9144000" cy="695325"/>
          </a:xfrm>
        </p:spPr>
        <p:txBody>
          <a:bodyPr rtlCol="0">
            <a:normAutofit/>
          </a:bodyPr>
          <a:lstStyle/>
          <a:p>
            <a:pPr>
              <a:defRPr/>
            </a:pPr>
            <a:r>
              <a:rPr lang="en-US" sz="4000" b="1">
                <a:solidFill>
                  <a:srgbClr val="0070C0"/>
                </a:solidFill>
                <a:effectLst>
                  <a:outerShdw blurRad="38100" dist="38100" dir="2700000" algn="tl">
                    <a:srgbClr val="000000">
                      <a:alpha val="43137"/>
                    </a:srgbClr>
                  </a:outerShdw>
                </a:effectLst>
              </a:rPr>
              <a:t>What </a:t>
            </a:r>
            <a:r>
              <a:rPr lang="en-US" sz="4000" b="1" smtClean="0">
                <a:solidFill>
                  <a:srgbClr val="0070C0"/>
                </a:solidFill>
                <a:effectLst>
                  <a:outerShdw blurRad="38100" dist="38100" dir="2700000" algn="tl">
                    <a:srgbClr val="000000">
                      <a:alpha val="43137"/>
                    </a:srgbClr>
                  </a:outerShdw>
                </a:effectLst>
              </a:rPr>
              <a:t>we’ve </a:t>
            </a:r>
            <a:r>
              <a:rPr lang="en-US" sz="4000" b="1" dirty="0">
                <a:solidFill>
                  <a:srgbClr val="0070C0"/>
                </a:solidFill>
                <a:effectLst>
                  <a:outerShdw blurRad="38100" dist="38100" dir="2700000" algn="tl">
                    <a:srgbClr val="000000">
                      <a:alpha val="43137"/>
                    </a:srgbClr>
                  </a:outerShdw>
                </a:effectLst>
              </a:rPr>
              <a:t>covered today…</a:t>
            </a:r>
          </a:p>
        </p:txBody>
      </p:sp>
      <p:sp>
        <p:nvSpPr>
          <p:cNvPr id="12" name="TextBox 5">
            <a:extLst>
              <a:ext uri="{FF2B5EF4-FFF2-40B4-BE49-F238E27FC236}">
                <a16:creationId xmlns:a16="http://schemas.microsoft.com/office/drawing/2014/main" id="{3B031517-D6C0-44BC-860A-06AE5C8974D9}"/>
              </a:ext>
            </a:extLst>
          </p:cNvPr>
          <p:cNvSpPr txBox="1">
            <a:spLocks noChangeArrowheads="1"/>
          </p:cNvSpPr>
          <p:nvPr/>
        </p:nvSpPr>
        <p:spPr bwMode="auto">
          <a:xfrm>
            <a:off x="1703389" y="1989139"/>
            <a:ext cx="2789237" cy="1938337"/>
          </a:xfrm>
          <a:prstGeom prst="rect">
            <a:avLst/>
          </a:prstGeom>
          <a:solidFill>
            <a:schemeClr val="accent6"/>
          </a:solidFill>
          <a:ln w="9525">
            <a:noFill/>
            <a:miter lim="800000"/>
            <a:headEnd/>
            <a:tailEnd/>
          </a:ln>
        </p:spPr>
        <p:txBody>
          <a:bodyPr>
            <a:spAutoFit/>
          </a:bodyPr>
          <a:lstStyle/>
          <a:p>
            <a:pPr algn="ctr">
              <a:defRPr/>
            </a:pPr>
            <a:r>
              <a:rPr lang="en-US" sz="2400" dirty="0">
                <a:solidFill>
                  <a:schemeClr val="bg1"/>
                </a:solidFill>
                <a:latin typeface="Calibri" pitchFamily="-112" charset="0"/>
              </a:rPr>
              <a:t>(1) </a:t>
            </a:r>
          </a:p>
          <a:p>
            <a:pPr marL="742950" indent="-742950" algn="ctr">
              <a:defRPr/>
            </a:pPr>
            <a:r>
              <a:rPr lang="en-US" sz="2400" dirty="0">
                <a:solidFill>
                  <a:schemeClr val="bg1"/>
                </a:solidFill>
                <a:latin typeface="Calibri" pitchFamily="-112" charset="0"/>
              </a:rPr>
              <a:t>Strategic</a:t>
            </a:r>
          </a:p>
          <a:p>
            <a:pPr marL="742950" indent="-742950" algn="ctr">
              <a:defRPr/>
            </a:pPr>
            <a:r>
              <a:rPr lang="en-US" sz="2400" dirty="0">
                <a:solidFill>
                  <a:schemeClr val="bg1"/>
                </a:solidFill>
                <a:latin typeface="Calibri" pitchFamily="-112" charset="0"/>
              </a:rPr>
              <a:t>Management</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3" name="TextBox 8">
            <a:extLst>
              <a:ext uri="{FF2B5EF4-FFF2-40B4-BE49-F238E27FC236}">
                <a16:creationId xmlns:a16="http://schemas.microsoft.com/office/drawing/2014/main" id="{998EB2D9-42AD-4802-B60B-2A28D9C322D0}"/>
              </a:ext>
            </a:extLst>
          </p:cNvPr>
          <p:cNvSpPr txBox="1">
            <a:spLocks noChangeArrowheads="1"/>
          </p:cNvSpPr>
          <p:nvPr/>
        </p:nvSpPr>
        <p:spPr bwMode="auto">
          <a:xfrm>
            <a:off x="4656138" y="1989139"/>
            <a:ext cx="2747962"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(2) </a:t>
            </a:r>
          </a:p>
          <a:p>
            <a:pPr marL="742950" indent="-742950" algn="ctr">
              <a:defRPr/>
            </a:pPr>
            <a:r>
              <a:rPr lang="en-GB" sz="2400" dirty="0">
                <a:solidFill>
                  <a:schemeClr val="bg1"/>
                </a:solidFill>
                <a:latin typeface="Calibri" pitchFamily="-112" charset="0"/>
              </a:rPr>
              <a:t>Core areas of</a:t>
            </a:r>
          </a:p>
          <a:p>
            <a:pPr marL="742950" indent="-742950" algn="ctr">
              <a:defRPr/>
            </a:pPr>
            <a:r>
              <a:rPr lang="en-GB" sz="2400" dirty="0">
                <a:solidFill>
                  <a:schemeClr val="bg1"/>
                </a:solidFill>
                <a:latin typeface="Calibri" pitchFamily="-112" charset="0"/>
              </a:rPr>
              <a:t>Strategic</a:t>
            </a:r>
          </a:p>
          <a:p>
            <a:pPr marL="742950" indent="-742950" algn="ctr">
              <a:defRPr/>
            </a:pPr>
            <a:r>
              <a:rPr lang="en-GB" sz="2400" dirty="0">
                <a:solidFill>
                  <a:schemeClr val="bg1"/>
                </a:solidFill>
                <a:latin typeface="Calibri" pitchFamily="-112" charset="0"/>
              </a:rPr>
              <a:t>Management</a:t>
            </a:r>
          </a:p>
          <a:p>
            <a:pPr marL="742950" indent="-742950">
              <a:defRPr/>
            </a:pPr>
            <a:endParaRPr lang="en-GB"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6" name="TextBox 5">
            <a:extLst>
              <a:ext uri="{FF2B5EF4-FFF2-40B4-BE49-F238E27FC236}">
                <a16:creationId xmlns:a16="http://schemas.microsoft.com/office/drawing/2014/main" id="{8F0908A4-661D-4674-9EED-0C2D22D3F9B5}"/>
              </a:ext>
            </a:extLst>
          </p:cNvPr>
          <p:cNvSpPr txBox="1">
            <a:spLocks noChangeArrowheads="1"/>
          </p:cNvSpPr>
          <p:nvPr/>
        </p:nvSpPr>
        <p:spPr bwMode="auto">
          <a:xfrm>
            <a:off x="7535863" y="1989139"/>
            <a:ext cx="2768600" cy="830997"/>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 </a:t>
            </a:r>
            <a:r>
              <a:rPr lang="en-US" sz="2400" dirty="0" smtClean="0">
                <a:solidFill>
                  <a:schemeClr val="bg1"/>
                </a:solidFill>
                <a:latin typeface="Calibri" pitchFamily="-112" charset="0"/>
              </a:rPr>
              <a:t>Business strategy</a:t>
            </a: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pic>
        <p:nvPicPr>
          <p:cNvPr id="58374" name="Picture 16" descr="j0422122.jpg">
            <a:extLst>
              <a:ext uri="{FF2B5EF4-FFF2-40B4-BE49-F238E27FC236}">
                <a16:creationId xmlns:a16="http://schemas.microsoft.com/office/drawing/2014/main" id="{5E2700A9-5CAC-4601-AF31-891EEA80B00F}"/>
              </a:ext>
            </a:extLst>
          </p:cNvPr>
          <p:cNvPicPr>
            <a:picLocks noChangeAspect="1"/>
          </p:cNvPicPr>
          <p:nvPr/>
        </p:nvPicPr>
        <p:blipFill>
          <a:blip r:embed="rId2">
            <a:extLst>
              <a:ext uri="{28A0092B-C50C-407E-A947-70E740481C1C}">
                <a14:useLocalDpi xmlns:a14="http://schemas.microsoft.com/office/drawing/2010/main" val="0"/>
              </a:ext>
            </a:extLst>
          </a:blip>
          <a:srcRect l="19733" b="10126"/>
          <a:stretch>
            <a:fillRect/>
          </a:stretch>
        </p:blipFill>
        <p:spPr bwMode="auto">
          <a:xfrm>
            <a:off x="1703389" y="3503613"/>
            <a:ext cx="2789237"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7" descr="j0439502.jpg">
            <a:extLst>
              <a:ext uri="{FF2B5EF4-FFF2-40B4-BE49-F238E27FC236}">
                <a16:creationId xmlns:a16="http://schemas.microsoft.com/office/drawing/2014/main" id="{8F6E06DA-AB70-4F34-8B2F-2A62C96D68A0}"/>
              </a:ext>
            </a:extLst>
          </p:cNvPr>
          <p:cNvPicPr>
            <a:picLocks noChangeAspect="1"/>
          </p:cNvPicPr>
          <p:nvPr/>
        </p:nvPicPr>
        <p:blipFill>
          <a:blip r:embed="rId3">
            <a:extLst>
              <a:ext uri="{28A0092B-C50C-407E-A947-70E740481C1C}">
                <a14:useLocalDpi xmlns:a14="http://schemas.microsoft.com/office/drawing/2010/main" val="0"/>
              </a:ext>
            </a:extLst>
          </a:blip>
          <a:srcRect l="19980" b="10001"/>
          <a:stretch>
            <a:fillRect/>
          </a:stretch>
        </p:blipFill>
        <p:spPr bwMode="auto">
          <a:xfrm>
            <a:off x="4656138" y="3487739"/>
            <a:ext cx="2747962"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8">
            <a:extLst>
              <a:ext uri="{FF2B5EF4-FFF2-40B4-BE49-F238E27FC236}">
                <a16:creationId xmlns:a16="http://schemas.microsoft.com/office/drawing/2014/main" id="{375A08E8-5EFD-4C9A-BEC0-53A759B32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2267" r="1031" b="32753"/>
          <a:stretch>
            <a:fillRect/>
          </a:stretch>
        </p:blipFill>
        <p:spPr bwMode="auto">
          <a:xfrm>
            <a:off x="7535863" y="3487738"/>
            <a:ext cx="273685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04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5">
            <a:extLst>
              <a:ext uri="{FF2B5EF4-FFF2-40B4-BE49-F238E27FC236}">
                <a16:creationId xmlns:a16="http://schemas.microsoft.com/office/drawing/2014/main" id="{C9BB3CEC-FD9B-4401-8F15-238E680555E8}"/>
              </a:ext>
            </a:extLst>
          </p:cNvPr>
          <p:cNvSpPr txBox="1">
            <a:spLocks noChangeArrowheads="1"/>
          </p:cNvSpPr>
          <p:nvPr/>
        </p:nvSpPr>
        <p:spPr bwMode="auto">
          <a:xfrm>
            <a:off x="1992313" y="1052514"/>
            <a:ext cx="8064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6000" b="1" dirty="0">
                <a:latin typeface="Calibri" panose="020F0502020204030204" pitchFamily="34" charset="0"/>
                <a:ea typeface="MS PGothic" panose="020B0600070205080204" pitchFamily="34" charset="-128"/>
              </a:rPr>
              <a:t> </a:t>
            </a:r>
            <a:r>
              <a:rPr lang="en-GB" altLang="en-US" sz="4000" dirty="0">
                <a:solidFill>
                  <a:srgbClr val="0070C0"/>
                </a:solidFill>
                <a:latin typeface="Calibri" panose="020F0502020204030204" pitchFamily="34" charset="0"/>
                <a:ea typeface="MS PGothic" panose="020B0600070205080204" pitchFamily="34" charset="-128"/>
              </a:rPr>
              <a:t>Traffic Light </a:t>
            </a:r>
            <a:r>
              <a:rPr lang="en-GB" altLang="en-US" sz="4800" b="1" i="1" dirty="0">
                <a:solidFill>
                  <a:srgbClr val="FF0000"/>
                </a:solidFill>
                <a:latin typeface="Bradley Hand ITC" panose="03070402050302030203" pitchFamily="66" charset="0"/>
                <a:ea typeface="MS PGothic" panose="020B0600070205080204" pitchFamily="34" charset="-128"/>
              </a:rPr>
              <a:t>it</a:t>
            </a:r>
          </a:p>
          <a:p>
            <a:pPr eaLnBrk="1" hangingPunct="1">
              <a:spcBef>
                <a:spcPct val="0"/>
              </a:spcBef>
              <a:buFontTx/>
              <a:buNone/>
            </a:pPr>
            <a:r>
              <a:rPr lang="en-GB" altLang="en-US" sz="3600" dirty="0">
                <a:solidFill>
                  <a:srgbClr val="0070C0"/>
                </a:solidFill>
                <a:latin typeface="Calibri" panose="020F0502020204030204" pitchFamily="34" charset="0"/>
                <a:ea typeface="MS PGothic" panose="020B0600070205080204" pitchFamily="34" charset="-128"/>
              </a:rPr>
              <a:t>Where is your learning at?</a:t>
            </a:r>
          </a:p>
        </p:txBody>
      </p:sp>
      <p:pic>
        <p:nvPicPr>
          <p:cNvPr id="59395" name="Picture 4" descr="http://png.findicons.com/files/icons/2320/x_mac_general/400/traffic_lights.png">
            <a:extLst>
              <a:ext uri="{FF2B5EF4-FFF2-40B4-BE49-F238E27FC236}">
                <a16:creationId xmlns:a16="http://schemas.microsoft.com/office/drawing/2014/main" id="{235B6519-CBA5-4287-8A92-6873DA16E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095626"/>
            <a:ext cx="26638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434B494-2AAC-489D-8033-C73453556125}"/>
              </a:ext>
            </a:extLst>
          </p:cNvPr>
          <p:cNvSpPr txBox="1"/>
          <p:nvPr/>
        </p:nvSpPr>
        <p:spPr>
          <a:xfrm>
            <a:off x="3792538" y="3095626"/>
            <a:ext cx="6551612" cy="2308225"/>
          </a:xfrm>
          <a:prstGeom prst="rect">
            <a:avLst/>
          </a:prstGeom>
          <a:noFill/>
        </p:spPr>
        <p:txBody>
          <a:bodyPr>
            <a:spAutoFit/>
          </a:bodyPr>
          <a:lstStyle/>
          <a:p>
            <a:pPr marL="536575" indent="-536575">
              <a:defRPr/>
            </a:pPr>
            <a:r>
              <a:rPr lang="en-GB" b="1" dirty="0">
                <a:solidFill>
                  <a:srgbClr val="FF0000"/>
                </a:solidFill>
              </a:rPr>
              <a:t>Red</a:t>
            </a:r>
            <a:r>
              <a:rPr lang="en-GB" dirty="0"/>
              <a:t> = I have misunderstood some of the topics. (write down 2 questions that you need help with)</a:t>
            </a:r>
          </a:p>
          <a:p>
            <a:pPr marL="536575" indent="-536575">
              <a:defRPr/>
            </a:pPr>
            <a:endParaRPr lang="en-GB" dirty="0"/>
          </a:p>
          <a:p>
            <a:pPr marL="812800" indent="-812800">
              <a:defRPr/>
            </a:pPr>
            <a:r>
              <a:rPr lang="en-GB" b="1" dirty="0">
                <a:solidFill>
                  <a:srgbClr val="FFC000"/>
                </a:solidFill>
              </a:rPr>
              <a:t>Amber</a:t>
            </a:r>
            <a:r>
              <a:rPr lang="en-GB" dirty="0"/>
              <a:t> = I have understood most of the topics so far (write down 1 question and 1 key theme you have understood)</a:t>
            </a:r>
          </a:p>
          <a:p>
            <a:pPr marL="536575" indent="-536575">
              <a:defRPr/>
            </a:pPr>
            <a:endParaRPr lang="en-GB" dirty="0"/>
          </a:p>
          <a:p>
            <a:pPr marL="812800" indent="-812800">
              <a:defRPr/>
            </a:pPr>
            <a:r>
              <a:rPr lang="en-GB" b="1" dirty="0">
                <a:solidFill>
                  <a:srgbClr val="92D050"/>
                </a:solidFill>
              </a:rPr>
              <a:t>Green</a:t>
            </a:r>
            <a:r>
              <a:rPr lang="en-GB" dirty="0"/>
              <a:t> = I have understood the topics so far (write down 2 key themes from the lesson to show your understanding)</a:t>
            </a:r>
          </a:p>
        </p:txBody>
      </p:sp>
    </p:spTree>
    <p:custDataLst>
      <p:tags r:id="rId1"/>
    </p:custDataLst>
    <p:extLst>
      <p:ext uri="{BB962C8B-B14F-4D97-AF65-F5344CB8AC3E}">
        <p14:creationId xmlns:p14="http://schemas.microsoft.com/office/powerpoint/2010/main" val="63698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7ABE-5CD9-489F-9EDE-2FB60764039E}"/>
              </a:ext>
            </a:extLst>
          </p:cNvPr>
          <p:cNvSpPr>
            <a:spLocks noGrp="1"/>
          </p:cNvSpPr>
          <p:nvPr>
            <p:ph type="title"/>
          </p:nvPr>
        </p:nvSpPr>
        <p:spPr>
          <a:xfrm>
            <a:off x="529389" y="265113"/>
            <a:ext cx="4380421" cy="1143000"/>
          </a:xfrm>
        </p:spPr>
        <p:txBody>
          <a:bodyPr rtlCol="0">
            <a:normAutofit/>
          </a:bodyPr>
          <a:lstStyle/>
          <a:p>
            <a:pPr>
              <a:defRPr/>
            </a:pPr>
            <a:r>
              <a:rPr lang="en-GB" sz="4000" b="1" dirty="0" smtClean="0">
                <a:solidFill>
                  <a:srgbClr val="0070C0"/>
                </a:solidFill>
                <a:effectLst>
                  <a:outerShdw blurRad="38100" dist="38100" dir="2700000" algn="tl">
                    <a:srgbClr val="000000">
                      <a:alpha val="43137"/>
                    </a:srgbClr>
                  </a:outerShdw>
                </a:effectLst>
              </a:rPr>
              <a:t>Reading list </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624E17-C48F-4DEA-9D74-1DB88B5AC15B}"/>
              </a:ext>
            </a:extLst>
          </p:cNvPr>
          <p:cNvSpPr>
            <a:spLocks noGrp="1"/>
          </p:cNvSpPr>
          <p:nvPr>
            <p:ph idx="1"/>
          </p:nvPr>
        </p:nvSpPr>
        <p:spPr>
          <a:xfrm>
            <a:off x="529389" y="1916113"/>
            <a:ext cx="10539664" cy="4354512"/>
          </a:xfrm>
        </p:spPr>
        <p:txBody>
          <a:bodyPr rtlCol="0">
            <a:normAutofit fontScale="92500" lnSpcReduction="20000"/>
          </a:bodyPr>
          <a:lstStyle/>
          <a:p>
            <a:pPr marL="0" indent="0">
              <a:buNone/>
              <a:defRPr/>
            </a:pPr>
            <a:r>
              <a:rPr lang="en-GB" b="1" dirty="0">
                <a:solidFill>
                  <a:srgbClr val="0070C0"/>
                </a:solidFill>
              </a:rPr>
              <a:t>Essential Reading</a:t>
            </a:r>
          </a:p>
          <a:p>
            <a:pPr>
              <a:defRPr/>
            </a:pPr>
            <a:r>
              <a:rPr lang="en-GB" dirty="0"/>
              <a:t>Lynch, R., (</a:t>
            </a:r>
            <a:r>
              <a:rPr lang="en-GB" dirty="0" smtClean="0"/>
              <a:t>2021) </a:t>
            </a:r>
            <a:r>
              <a:rPr lang="en-GB" i="1" dirty="0"/>
              <a:t>Strategic </a:t>
            </a:r>
            <a:r>
              <a:rPr lang="en-GB" i="1" dirty="0" smtClean="0"/>
              <a:t>Management</a:t>
            </a:r>
            <a:r>
              <a:rPr lang="en-GB" dirty="0" smtClean="0"/>
              <a:t>. 9</a:t>
            </a:r>
            <a:r>
              <a:rPr lang="en-GB" baseline="30000" dirty="0" smtClean="0"/>
              <a:t>th</a:t>
            </a:r>
            <a:r>
              <a:rPr lang="en-GB" dirty="0" smtClean="0"/>
              <a:t> </a:t>
            </a:r>
            <a:r>
              <a:rPr lang="en-GB" dirty="0" err="1"/>
              <a:t>edn</a:t>
            </a:r>
            <a:r>
              <a:rPr lang="en-GB" dirty="0"/>
              <a:t>. London: Pearson Education</a:t>
            </a:r>
          </a:p>
          <a:p>
            <a:pPr>
              <a:defRPr/>
            </a:pPr>
            <a:r>
              <a:rPr lang="en-GB" dirty="0" err="1"/>
              <a:t>Yukl</a:t>
            </a:r>
            <a:r>
              <a:rPr lang="en-GB" dirty="0"/>
              <a:t>, G. (</a:t>
            </a:r>
            <a:r>
              <a:rPr lang="en-GB" dirty="0" smtClean="0"/>
              <a:t>2020), </a:t>
            </a:r>
            <a:r>
              <a:rPr lang="en-GB" i="1" dirty="0"/>
              <a:t>Leadership in Organizations: Global </a:t>
            </a:r>
            <a:r>
              <a:rPr lang="en-GB" i="1" dirty="0" smtClean="0"/>
              <a:t>Edition</a:t>
            </a:r>
            <a:r>
              <a:rPr lang="en-GB" dirty="0" smtClean="0"/>
              <a:t>.  </a:t>
            </a:r>
            <a:r>
              <a:rPr lang="en-GB" dirty="0"/>
              <a:t>9</a:t>
            </a:r>
            <a:r>
              <a:rPr lang="en-GB" baseline="30000" dirty="0" smtClean="0"/>
              <a:t>th</a:t>
            </a:r>
            <a:r>
              <a:rPr lang="en-GB" dirty="0" smtClean="0"/>
              <a:t> </a:t>
            </a:r>
            <a:r>
              <a:rPr lang="en-GB" dirty="0" err="1"/>
              <a:t>edn</a:t>
            </a:r>
            <a:r>
              <a:rPr lang="en-GB" dirty="0" smtClean="0"/>
              <a:t>. Los Angeles: SAGE</a:t>
            </a:r>
            <a:endParaRPr lang="en-GB" dirty="0"/>
          </a:p>
          <a:p>
            <a:pPr marL="0" indent="0">
              <a:buNone/>
              <a:defRPr/>
            </a:pPr>
            <a:r>
              <a:rPr lang="en-GB" b="1" dirty="0"/>
              <a:t> </a:t>
            </a:r>
            <a:endParaRPr lang="en-GB" dirty="0"/>
          </a:p>
          <a:p>
            <a:pPr marL="0" indent="0">
              <a:buNone/>
              <a:defRPr/>
            </a:pPr>
            <a:r>
              <a:rPr lang="en-GB" b="1" dirty="0">
                <a:solidFill>
                  <a:srgbClr val="0070C0"/>
                </a:solidFill>
              </a:rPr>
              <a:t>Recommended Reading</a:t>
            </a:r>
            <a:endParaRPr lang="en-GB" dirty="0">
              <a:solidFill>
                <a:srgbClr val="0070C0"/>
              </a:solidFill>
            </a:endParaRPr>
          </a:p>
          <a:p>
            <a:pPr>
              <a:defRPr/>
            </a:pPr>
            <a:r>
              <a:rPr lang="en-GB" dirty="0"/>
              <a:t>Robbins, S.P., De </a:t>
            </a:r>
            <a:r>
              <a:rPr lang="en-GB" dirty="0" err="1"/>
              <a:t>Cenzo</a:t>
            </a:r>
            <a:r>
              <a:rPr lang="en-GB" dirty="0"/>
              <a:t>, D.A., Coulter, M. (</a:t>
            </a:r>
            <a:r>
              <a:rPr lang="en-GB" dirty="0" smtClean="0"/>
              <a:t>2020) </a:t>
            </a:r>
            <a:r>
              <a:rPr lang="en-GB" i="1" dirty="0"/>
              <a:t>Fundamentals of Management: Management Myths Debunked!</a:t>
            </a:r>
            <a:r>
              <a:rPr lang="en-GB" dirty="0"/>
              <a:t> Global </a:t>
            </a:r>
            <a:r>
              <a:rPr lang="en-GB" dirty="0" smtClean="0"/>
              <a:t>Edition. 11</a:t>
            </a:r>
            <a:r>
              <a:rPr lang="en-GB" baseline="30000" dirty="0" smtClean="0"/>
              <a:t>th</a:t>
            </a:r>
            <a:r>
              <a:rPr lang="en-GB" dirty="0" smtClean="0"/>
              <a:t> </a:t>
            </a:r>
            <a:r>
              <a:rPr lang="en-GB" dirty="0" err="1"/>
              <a:t>edn</a:t>
            </a:r>
            <a:r>
              <a:rPr lang="en-GB" dirty="0"/>
              <a:t>. Harlow: Pearson</a:t>
            </a:r>
          </a:p>
          <a:p>
            <a:pPr>
              <a:defRPr/>
            </a:pPr>
            <a:r>
              <a:rPr lang="en-GB" dirty="0"/>
              <a:t>Johnson, G., Whittington R., Scholes K. (</a:t>
            </a:r>
            <a:r>
              <a:rPr lang="en-GB" dirty="0" smtClean="0"/>
              <a:t>2020)  </a:t>
            </a:r>
            <a:r>
              <a:rPr lang="en-GB" i="1" dirty="0"/>
              <a:t>Exploring Strategy: Texts and Cases. </a:t>
            </a:r>
            <a:r>
              <a:rPr lang="en-GB" dirty="0" smtClean="0"/>
              <a:t>12</a:t>
            </a:r>
            <a:r>
              <a:rPr lang="en-GB" baseline="30000" dirty="0" smtClean="0"/>
              <a:t>th</a:t>
            </a:r>
            <a:r>
              <a:rPr lang="en-GB" dirty="0" smtClean="0"/>
              <a:t> </a:t>
            </a:r>
            <a:r>
              <a:rPr lang="en-GB" dirty="0" err="1"/>
              <a:t>edn</a:t>
            </a:r>
            <a:r>
              <a:rPr lang="en-GB" dirty="0"/>
              <a:t>. Harlow:  Pearson.</a:t>
            </a:r>
          </a:p>
          <a:p>
            <a:pPr>
              <a:defRPr/>
            </a:pPr>
            <a:endParaRPr lang="en-GB" sz="2400" dirty="0"/>
          </a:p>
          <a:p>
            <a:pPr>
              <a:defRPr/>
            </a:pPr>
            <a:endParaRPr lang="en-US" dirty="0"/>
          </a:p>
        </p:txBody>
      </p:sp>
      <p:pic>
        <p:nvPicPr>
          <p:cNvPr id="77828" name="Picture 7" descr="j0439452.jpg">
            <a:extLst>
              <a:ext uri="{FF2B5EF4-FFF2-40B4-BE49-F238E27FC236}">
                <a16:creationId xmlns:a16="http://schemas.microsoft.com/office/drawing/2014/main" id="{65E6354F-1FC4-421F-81E9-07C3887D2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1714" y="-4763"/>
            <a:ext cx="33035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A8E9E73-4076-478A-AEED-6B8E3123477F}"/>
              </a:ext>
            </a:extLst>
          </p:cNvPr>
          <p:cNvSpPr>
            <a:spLocks noGrp="1" noChangeArrowheads="1"/>
          </p:cNvSpPr>
          <p:nvPr>
            <p:ph type="title"/>
          </p:nvPr>
        </p:nvSpPr>
        <p:spPr>
          <a:xfrm>
            <a:off x="1803066" y="138363"/>
            <a:ext cx="8229600" cy="1143000"/>
          </a:xfrm>
        </p:spPr>
        <p:txBody>
          <a:bodyPr rtlCol="0">
            <a:normAutofit/>
          </a:bodyPr>
          <a:lstStyle/>
          <a:p>
            <a:pPr>
              <a:defRPr/>
            </a:pPr>
            <a:r>
              <a:rPr lang="en-GB" sz="3600" b="1" dirty="0">
                <a:solidFill>
                  <a:srgbClr val="0070C0"/>
                </a:solidFill>
                <a:effectLst>
                  <a:outerShdw blurRad="38100" dist="38100" dir="2700000" algn="tl">
                    <a:srgbClr val="000000">
                      <a:alpha val="43137"/>
                    </a:srgbClr>
                  </a:outerShdw>
                </a:effectLst>
              </a:rPr>
              <a:t>Session Learning Outcomes </a:t>
            </a:r>
            <a:endParaRPr lang="en-US" sz="3600" b="1" dirty="0">
              <a:solidFill>
                <a:srgbClr val="0070C0"/>
              </a:solidFill>
              <a:effectLst>
                <a:outerShdw blurRad="38100" dist="38100" dir="2700000" algn="tl">
                  <a:srgbClr val="000000">
                    <a:alpha val="43137"/>
                  </a:srgbClr>
                </a:outerShdw>
              </a:effectLst>
            </a:endParaRPr>
          </a:p>
        </p:txBody>
      </p:sp>
      <p:sp>
        <p:nvSpPr>
          <p:cNvPr id="7171" name="TextBox 2">
            <a:extLst>
              <a:ext uri="{FF2B5EF4-FFF2-40B4-BE49-F238E27FC236}">
                <a16:creationId xmlns:a16="http://schemas.microsoft.com/office/drawing/2014/main" id="{1476029D-220E-4419-8D28-BB1A9767DDDE}"/>
              </a:ext>
            </a:extLst>
          </p:cNvPr>
          <p:cNvSpPr txBox="1">
            <a:spLocks noChangeArrowheads="1"/>
          </p:cNvSpPr>
          <p:nvPr/>
        </p:nvSpPr>
        <p:spPr bwMode="auto">
          <a:xfrm>
            <a:off x="637675" y="1074571"/>
            <a:ext cx="11093114" cy="4893647"/>
          </a:xfrm>
          <a:prstGeom prst="rect">
            <a:avLst/>
          </a:prstGeom>
          <a:noFill/>
          <a:ln w="9525">
            <a:noFill/>
            <a:miter lim="800000"/>
            <a:headEnd/>
            <a:tailEnd/>
          </a:ln>
        </p:spPr>
        <p:txBody>
          <a:bodyPr wrap="square">
            <a:spAutoFit/>
          </a:bodyPr>
          <a:lstStyle/>
          <a:p>
            <a:pPr marL="342900" indent="-342900">
              <a:buFont typeface="+mj-lt"/>
              <a:buAutoNum type="arabicPeriod"/>
              <a:defRPr/>
            </a:pPr>
            <a:r>
              <a:rPr lang="en-GB" b="1" dirty="0"/>
              <a:t>Evaluate and apply conceptual and practical approaches to strategic leadership in a range of different organisational settings. </a:t>
            </a:r>
            <a:endParaRPr lang="en-GB" b="1" dirty="0" smtClean="0"/>
          </a:p>
          <a:p>
            <a:pPr marL="342900" indent="-342900">
              <a:buFont typeface="+mj-lt"/>
              <a:buAutoNum type="arabicPeriod"/>
              <a:defRPr/>
            </a:pPr>
            <a:endParaRPr lang="en-GB" b="1" dirty="0"/>
          </a:p>
          <a:p>
            <a:pPr marL="342900" indent="-342900">
              <a:buFont typeface="+mj-lt"/>
              <a:buAutoNum type="arabicPeriod"/>
              <a:defRPr/>
            </a:pPr>
            <a:r>
              <a:rPr lang="en-GB" b="1" dirty="0"/>
              <a:t>Analyse contemporary research on the role of leadership in managing change. </a:t>
            </a:r>
            <a:endParaRPr lang="en-GB" b="1" dirty="0" smtClean="0"/>
          </a:p>
          <a:p>
            <a:pPr marL="342900" indent="-342900">
              <a:buFont typeface="+mj-lt"/>
              <a:buAutoNum type="arabicPeriod"/>
              <a:defRPr/>
            </a:pPr>
            <a:endParaRPr lang="en-GB" b="1" dirty="0"/>
          </a:p>
          <a:p>
            <a:pPr marL="342900" indent="-342900">
              <a:buFont typeface="+mj-lt"/>
              <a:buAutoNum type="arabicPeriod"/>
              <a:defRPr/>
            </a:pPr>
            <a:r>
              <a:rPr lang="en-GB" dirty="0"/>
              <a:t>Critically assess the relevance of leadership styles to key sector changes including globalisation, internationalisation, strategy, technological innovation and organisation development. </a:t>
            </a:r>
            <a:endParaRPr lang="en-GB" dirty="0" smtClean="0"/>
          </a:p>
          <a:p>
            <a:pPr marL="342900" indent="-342900">
              <a:buFont typeface="+mj-lt"/>
              <a:buAutoNum type="arabicPeriod"/>
              <a:defRPr/>
            </a:pPr>
            <a:endParaRPr lang="en-GB" dirty="0"/>
          </a:p>
          <a:p>
            <a:pPr marL="342900" indent="-342900">
              <a:buFont typeface="+mj-lt"/>
              <a:buAutoNum type="arabicPeriod"/>
              <a:defRPr/>
            </a:pPr>
            <a:r>
              <a:rPr lang="en-GB" dirty="0"/>
              <a:t>Identify and critically reflect on  leadership capabilities, styles and strategies of key Business leaders across a range of sectors. </a:t>
            </a:r>
            <a:endParaRPr lang="en-GB" dirty="0" smtClean="0"/>
          </a:p>
          <a:p>
            <a:pPr marL="342900" indent="-342900">
              <a:buFont typeface="+mj-lt"/>
              <a:buAutoNum type="arabicPeriod"/>
              <a:defRPr/>
            </a:pPr>
            <a:endParaRPr lang="en-GB" dirty="0"/>
          </a:p>
          <a:p>
            <a:pPr marL="342900" indent="-342900">
              <a:buFont typeface="+mj-lt"/>
              <a:buAutoNum type="arabicPeriod"/>
              <a:defRPr/>
            </a:pPr>
            <a:r>
              <a:rPr lang="en-GB" dirty="0"/>
              <a:t>Evaluate an incident of strategic organisational change by exploring the role of leadership and the measurement and management of Key Performance Indicators (KPI’s). </a:t>
            </a:r>
            <a:endParaRPr lang="en-GB" dirty="0" smtClean="0"/>
          </a:p>
          <a:p>
            <a:pPr marL="342900" indent="-342900">
              <a:buFont typeface="+mj-lt"/>
              <a:buAutoNum type="arabicPeriod"/>
              <a:defRPr/>
            </a:pPr>
            <a:endParaRPr lang="en-GB" dirty="0"/>
          </a:p>
          <a:p>
            <a:pPr marL="342900" indent="-342900">
              <a:buFont typeface="+mj-lt"/>
              <a:buAutoNum type="arabicPeriod"/>
              <a:defRPr/>
            </a:pPr>
            <a:r>
              <a:rPr lang="en-GB" b="1" dirty="0"/>
              <a:t>Critically explore the ethical relationships between leaders and followers in relation to decision making, corporate governance and policy practices in organisations. </a:t>
            </a:r>
          </a:p>
          <a:p>
            <a:pPr>
              <a:defRPr/>
            </a:pPr>
            <a:endParaRPr lang="en-US" sz="2400" dirty="0"/>
          </a:p>
        </p:txBody>
      </p:sp>
    </p:spTree>
    <p:extLst>
      <p:ext uri="{BB962C8B-B14F-4D97-AF65-F5344CB8AC3E}">
        <p14:creationId xmlns:p14="http://schemas.microsoft.com/office/powerpoint/2010/main" val="15069881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Discussion – </a:t>
            </a:r>
            <a:br>
              <a:rPr lang="en-GB" dirty="0" smtClean="0"/>
            </a:br>
            <a:r>
              <a:rPr lang="en-GB" dirty="0" smtClean="0"/>
              <a:t>The Foundations of Leadership</a:t>
            </a:r>
            <a:endParaRPr lang="en-GB" dirty="0"/>
          </a:p>
        </p:txBody>
      </p:sp>
      <p:sp>
        <p:nvSpPr>
          <p:cNvPr id="3" name="Content Placeholder 2"/>
          <p:cNvSpPr>
            <a:spLocks noGrp="1"/>
          </p:cNvSpPr>
          <p:nvPr>
            <p:ph idx="1"/>
          </p:nvPr>
        </p:nvSpPr>
        <p:spPr/>
        <p:txBody>
          <a:bodyPr/>
          <a:lstStyle/>
          <a:p>
            <a:endParaRPr lang="en-GB" dirty="0" smtClean="0"/>
          </a:p>
          <a:p>
            <a:pPr marL="0" indent="0">
              <a:buNone/>
            </a:pPr>
            <a:endParaRPr lang="en-GB" dirty="0"/>
          </a:p>
          <a:p>
            <a:r>
              <a:rPr lang="en-GB" dirty="0" smtClean="0"/>
              <a:t>How can leadership be explained? </a:t>
            </a:r>
          </a:p>
          <a:p>
            <a:endParaRPr lang="en-GB" dirty="0"/>
          </a:p>
          <a:p>
            <a:r>
              <a:rPr lang="en-GB" dirty="0" smtClean="0"/>
              <a:t>In order to answer this question, take into account how leadership has evolved over time starting with the Great Man theory. </a:t>
            </a:r>
            <a:endParaRPr lang="en-GB" dirty="0"/>
          </a:p>
        </p:txBody>
      </p:sp>
    </p:spTree>
    <p:extLst>
      <p:ext uri="{BB962C8B-B14F-4D97-AF65-F5344CB8AC3E}">
        <p14:creationId xmlns:p14="http://schemas.microsoft.com/office/powerpoint/2010/main" val="310335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2" name="Rectangle 4">
            <a:extLst>
              <a:ext uri="{FF2B5EF4-FFF2-40B4-BE49-F238E27FC236}">
                <a16:creationId xmlns:a16="http://schemas.microsoft.com/office/drawing/2014/main" id="{897A77EC-D789-428C-8F77-3B7440B61B7E}"/>
              </a:ext>
            </a:extLst>
          </p:cNvPr>
          <p:cNvSpPr>
            <a:spLocks noGrp="1" noChangeArrowheads="1"/>
          </p:cNvSpPr>
          <p:nvPr>
            <p:ph type="title" idx="4294967295"/>
          </p:nvPr>
        </p:nvSpPr>
        <p:spPr>
          <a:xfrm>
            <a:off x="0" y="173038"/>
            <a:ext cx="8120063" cy="682625"/>
          </a:xfrm>
        </p:spPr>
        <p:txBody>
          <a:bodyPr rtlCol="0" anchor="b">
            <a:noAutofit/>
          </a:bodyPr>
          <a:lstStyle/>
          <a:p>
            <a:pPr>
              <a:defRPr/>
            </a:pPr>
            <a:r>
              <a:rPr lang="en-GB" sz="4000" b="1" dirty="0">
                <a:solidFill>
                  <a:srgbClr val="0070C0"/>
                </a:solidFill>
                <a:effectLst>
                  <a:outerShdw blurRad="38100" dist="38100" dir="2700000" algn="tl">
                    <a:srgbClr val="000000">
                      <a:alpha val="43137"/>
                    </a:srgbClr>
                  </a:outerShdw>
                </a:effectLst>
              </a:rPr>
              <a:t>What is </a:t>
            </a:r>
            <a:r>
              <a:rPr lang="en-GB" sz="4000" b="1" dirty="0" smtClean="0">
                <a:solidFill>
                  <a:srgbClr val="0070C0"/>
                </a:solidFill>
                <a:effectLst>
                  <a:outerShdw blurRad="38100" dist="38100" dir="2700000" algn="tl">
                    <a:srgbClr val="000000">
                      <a:alpha val="43137"/>
                    </a:srgbClr>
                  </a:outerShdw>
                </a:effectLst>
              </a:rPr>
              <a:t>Strategic Management</a:t>
            </a:r>
            <a:r>
              <a:rPr lang="en-GB" sz="4000" b="1" dirty="0">
                <a:solidFill>
                  <a:srgbClr val="0070C0"/>
                </a:solidFill>
                <a:effectLst>
                  <a:outerShdw blurRad="38100" dist="38100" dir="2700000" algn="tl">
                    <a:srgbClr val="000000">
                      <a:alpha val="43137"/>
                    </a:srgbClr>
                  </a:outerShdw>
                </a:effectLst>
              </a:rPr>
              <a:t>?</a:t>
            </a:r>
          </a:p>
        </p:txBody>
      </p:sp>
      <p:sp>
        <p:nvSpPr>
          <p:cNvPr id="12291" name="Rectangle 5">
            <a:extLst>
              <a:ext uri="{FF2B5EF4-FFF2-40B4-BE49-F238E27FC236}">
                <a16:creationId xmlns:a16="http://schemas.microsoft.com/office/drawing/2014/main" id="{E9127FCA-7DDC-430D-9642-98362AF1C5E7}"/>
              </a:ext>
            </a:extLst>
          </p:cNvPr>
          <p:cNvSpPr>
            <a:spLocks noGrp="1" noChangeArrowheads="1"/>
          </p:cNvSpPr>
          <p:nvPr>
            <p:ph type="body" idx="4294967295"/>
          </p:nvPr>
        </p:nvSpPr>
        <p:spPr>
          <a:xfrm>
            <a:off x="1026694" y="1476459"/>
            <a:ext cx="10490200" cy="4319587"/>
          </a:xfrm>
        </p:spPr>
        <p:txBody>
          <a:bodyPr/>
          <a:lstStyle/>
          <a:p>
            <a:pPr eaLnBrk="1" hangingPunct="1">
              <a:buClr>
                <a:schemeClr val="tx2"/>
              </a:buClr>
            </a:pPr>
            <a:r>
              <a:rPr lang="en-GB" altLang="en-US" sz="2800" dirty="0"/>
              <a:t>Recent research proposes the following definition of strategy:</a:t>
            </a:r>
          </a:p>
          <a:p>
            <a:pPr eaLnBrk="1" hangingPunct="1">
              <a:buClr>
                <a:schemeClr val="tx2"/>
              </a:buClr>
            </a:pPr>
            <a:r>
              <a:rPr lang="en-GB" altLang="en-US" sz="2800" dirty="0"/>
              <a:t>“</a:t>
            </a:r>
            <a:r>
              <a:rPr lang="en-GB" altLang="en-US" sz="2800" u="sng" dirty="0">
                <a:cs typeface="Times New Roman" panose="02020603050405020304" pitchFamily="18" charset="0"/>
              </a:rPr>
              <a:t>The field of strategic management deals with the major intended and emergent initiatives taken by general managers on behalf of owners, involving utilization of resources, to enhance the performance of firms in their external environments.”</a:t>
            </a:r>
            <a:r>
              <a:rPr lang="en-GB" altLang="en-US" sz="2800" u="sng" dirty="0"/>
              <a:t> </a:t>
            </a:r>
          </a:p>
          <a:p>
            <a:pPr algn="r" eaLnBrk="1" hangingPunct="1">
              <a:buClr>
                <a:schemeClr val="tx2"/>
              </a:buClr>
              <a:buFont typeface="Wingdings" panose="05000000000000000000" pitchFamily="2" charset="2"/>
              <a:buNone/>
            </a:pPr>
            <a:r>
              <a:rPr lang="en-GB" altLang="en-US" sz="2400" dirty="0"/>
              <a:t>Nag </a:t>
            </a:r>
            <a:r>
              <a:rPr lang="en-GB" altLang="en-US" sz="2400" i="1" dirty="0"/>
              <a:t>et al</a:t>
            </a:r>
            <a:r>
              <a:rPr lang="en-GB" altLang="en-US" sz="2400" dirty="0"/>
              <a:t> (</a:t>
            </a:r>
            <a:r>
              <a:rPr lang="en-GB" altLang="en-US" sz="2400" dirty="0">
                <a:solidFill>
                  <a:schemeClr val="tx2"/>
                </a:solidFill>
              </a:rPr>
              <a:t>2007</a:t>
            </a:r>
            <a:r>
              <a:rPr lang="en-GB" altLang="en-US" sz="2400" dirty="0"/>
              <a:t>) </a:t>
            </a:r>
            <a:r>
              <a:rPr lang="en-GB" altLang="en-US" sz="2400" i="1" dirty="0"/>
              <a:t>Strategic Management Journal</a:t>
            </a:r>
            <a:r>
              <a:rPr lang="en-GB" altLang="en-US" sz="2400" dirty="0"/>
              <a:t>, p.944</a:t>
            </a:r>
          </a:p>
        </p:txBody>
      </p:sp>
    </p:spTree>
    <p:extLst>
      <p:ext uri="{BB962C8B-B14F-4D97-AF65-F5344CB8AC3E}">
        <p14:creationId xmlns:p14="http://schemas.microsoft.com/office/powerpoint/2010/main" val="13931980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0ADCAAA-0F4B-42CB-BAD7-E92DC985A767}"/>
              </a:ext>
            </a:extLst>
          </p:cNvPr>
          <p:cNvSpPr>
            <a:spLocks noChangeArrowheads="1"/>
          </p:cNvSpPr>
          <p:nvPr/>
        </p:nvSpPr>
        <p:spPr bwMode="auto">
          <a:xfrm>
            <a:off x="51054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1124" name="Rectangle 4">
            <a:extLst>
              <a:ext uri="{FF2B5EF4-FFF2-40B4-BE49-F238E27FC236}">
                <a16:creationId xmlns:a16="http://schemas.microsoft.com/office/drawing/2014/main" id="{E362889F-79EF-4E34-B317-9008A6D84EB2}"/>
              </a:ext>
            </a:extLst>
          </p:cNvPr>
          <p:cNvSpPr>
            <a:spLocks noGrp="1" noChangeArrowheads="1"/>
          </p:cNvSpPr>
          <p:nvPr>
            <p:ph type="title" idx="4294967295"/>
          </p:nvPr>
        </p:nvSpPr>
        <p:spPr>
          <a:xfrm>
            <a:off x="0" y="115888"/>
            <a:ext cx="7772400" cy="922337"/>
          </a:xfrm>
        </p:spPr>
        <p:txBody>
          <a:bodyPr rtlCol="0" anchor="b">
            <a:noAutofit/>
          </a:bodyPr>
          <a:lstStyle/>
          <a:p>
            <a:pPr>
              <a:defRPr/>
            </a:pPr>
            <a:r>
              <a:rPr lang="en-GB" sz="4000" b="1" dirty="0">
                <a:solidFill>
                  <a:srgbClr val="0070C0"/>
                </a:solidFill>
                <a:effectLst>
                  <a:outerShdw blurRad="38100" dist="38100" dir="2700000" algn="tl">
                    <a:srgbClr val="000000">
                      <a:alpha val="43137"/>
                    </a:srgbClr>
                  </a:outerShdw>
                </a:effectLst>
                <a:cs typeface="Times New Roman" pitchFamily="18" charset="0"/>
              </a:rPr>
              <a:t>Utilization of </a:t>
            </a:r>
            <a:r>
              <a:rPr lang="en-GB" sz="4000" b="1" dirty="0" smtClean="0">
                <a:solidFill>
                  <a:srgbClr val="0070C0"/>
                </a:solidFill>
                <a:effectLst>
                  <a:outerShdw blurRad="38100" dist="38100" dir="2700000" algn="tl">
                    <a:srgbClr val="000000">
                      <a:alpha val="43137"/>
                    </a:srgbClr>
                  </a:outerShdw>
                </a:effectLst>
                <a:cs typeface="Times New Roman" pitchFamily="18" charset="0"/>
              </a:rPr>
              <a:t>Resources</a:t>
            </a:r>
            <a:endParaRPr lang="en-GB" sz="4000" b="1" dirty="0">
              <a:solidFill>
                <a:srgbClr val="0070C0"/>
              </a:solidFill>
              <a:effectLst>
                <a:outerShdw blurRad="38100" dist="38100" dir="2700000" algn="tl">
                  <a:srgbClr val="000000">
                    <a:alpha val="43137"/>
                  </a:srgbClr>
                </a:outerShdw>
              </a:effectLst>
            </a:endParaRPr>
          </a:p>
        </p:txBody>
      </p:sp>
      <p:sp>
        <p:nvSpPr>
          <p:cNvPr id="6148" name="Rectangle 5">
            <a:extLst>
              <a:ext uri="{FF2B5EF4-FFF2-40B4-BE49-F238E27FC236}">
                <a16:creationId xmlns:a16="http://schemas.microsoft.com/office/drawing/2014/main" id="{54CC4C30-D027-4051-A0F1-F74B945A7875}"/>
              </a:ext>
            </a:extLst>
          </p:cNvPr>
          <p:cNvSpPr>
            <a:spLocks noGrp="1" noChangeArrowheads="1"/>
          </p:cNvSpPr>
          <p:nvPr>
            <p:ph type="body" idx="4294967295"/>
          </p:nvPr>
        </p:nvSpPr>
        <p:spPr>
          <a:xfrm>
            <a:off x="1187116" y="1922379"/>
            <a:ext cx="9974263" cy="1871663"/>
          </a:xfrm>
        </p:spPr>
        <p:txBody>
          <a:bodyPr rtlCol="0">
            <a:normAutofit/>
          </a:bodyPr>
          <a:lstStyle/>
          <a:p>
            <a:pPr>
              <a:lnSpc>
                <a:spcPct val="90000"/>
              </a:lnSpc>
              <a:buClr>
                <a:schemeClr val="tx2"/>
              </a:buClr>
              <a:defRPr/>
            </a:pPr>
            <a:r>
              <a:rPr lang="en-GB" sz="2800" u="sng" dirty="0"/>
              <a:t>Organisations deliver strategies through using their resources - such as people, finance, brands and factories</a:t>
            </a:r>
          </a:p>
          <a:p>
            <a:pPr>
              <a:lnSpc>
                <a:spcPct val="90000"/>
              </a:lnSpc>
              <a:buClr>
                <a:schemeClr val="tx2"/>
              </a:buClr>
              <a:defRPr/>
            </a:pPr>
            <a:r>
              <a:rPr lang="en-GB" sz="2800" dirty="0"/>
              <a:t>Organisations can also develop new resources</a:t>
            </a:r>
          </a:p>
          <a:p>
            <a:pPr marL="0" indent="0">
              <a:lnSpc>
                <a:spcPct val="90000"/>
              </a:lnSpc>
              <a:buClr>
                <a:schemeClr val="tx2"/>
              </a:buClr>
              <a:buNone/>
              <a:defRPr/>
            </a:pPr>
            <a:endParaRPr lang="en-GB" sz="2800" dirty="0"/>
          </a:p>
        </p:txBody>
      </p:sp>
    </p:spTree>
    <p:extLst>
      <p:ext uri="{BB962C8B-B14F-4D97-AF65-F5344CB8AC3E}">
        <p14:creationId xmlns:p14="http://schemas.microsoft.com/office/powerpoint/2010/main" val="33758898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0B350DD-D6C3-460E-A66F-4814A684466F}"/>
              </a:ext>
            </a:extLst>
          </p:cNvPr>
          <p:cNvSpPr>
            <a:spLocks noChangeArrowheads="1"/>
          </p:cNvSpPr>
          <p:nvPr/>
        </p:nvSpPr>
        <p:spPr bwMode="auto">
          <a:xfrm>
            <a:off x="2667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0483" name="Rectangle 3">
            <a:extLst>
              <a:ext uri="{FF2B5EF4-FFF2-40B4-BE49-F238E27FC236}">
                <a16:creationId xmlns:a16="http://schemas.microsoft.com/office/drawing/2014/main" id="{7D3F48A8-B2FC-4845-956B-851F807ABB8D}"/>
              </a:ext>
            </a:extLst>
          </p:cNvPr>
          <p:cNvSpPr>
            <a:spLocks noChangeArrowheads="1"/>
          </p:cNvSpPr>
          <p:nvPr/>
        </p:nvSpPr>
        <p:spPr bwMode="auto">
          <a:xfrm>
            <a:off x="51054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3172" name="Rectangle 4">
            <a:extLst>
              <a:ext uri="{FF2B5EF4-FFF2-40B4-BE49-F238E27FC236}">
                <a16:creationId xmlns:a16="http://schemas.microsoft.com/office/drawing/2014/main" id="{4BD24AFC-8F87-44BE-A5A9-0DA84352A037}"/>
              </a:ext>
            </a:extLst>
          </p:cNvPr>
          <p:cNvSpPr>
            <a:spLocks noGrp="1" noChangeArrowheads="1"/>
          </p:cNvSpPr>
          <p:nvPr>
            <p:ph type="title" idx="4294967295"/>
          </p:nvPr>
        </p:nvSpPr>
        <p:spPr>
          <a:xfrm>
            <a:off x="0" y="304800"/>
            <a:ext cx="8205788" cy="777875"/>
          </a:xfrm>
        </p:spPr>
        <p:txBody>
          <a:bodyPr rtlCol="0" anchor="b">
            <a:noAutofit/>
          </a:bodyPr>
          <a:lstStyle/>
          <a:p>
            <a:pPr>
              <a:defRPr/>
            </a:pPr>
            <a:r>
              <a:rPr lang="en-GB" sz="4000" b="1" dirty="0">
                <a:solidFill>
                  <a:srgbClr val="0070C0"/>
                </a:solidFill>
                <a:effectLst>
                  <a:outerShdw blurRad="38100" dist="38100" dir="2700000" algn="tl">
                    <a:srgbClr val="000000">
                      <a:alpha val="43137"/>
                    </a:srgbClr>
                  </a:outerShdw>
                </a:effectLst>
                <a:cs typeface="Times New Roman" pitchFamily="18" charset="0"/>
              </a:rPr>
              <a:t>Enhance the </a:t>
            </a:r>
            <a:r>
              <a:rPr lang="en-GB" sz="4000" b="1" dirty="0" smtClean="0">
                <a:solidFill>
                  <a:srgbClr val="0070C0"/>
                </a:solidFill>
                <a:effectLst>
                  <a:outerShdw blurRad="38100" dist="38100" dir="2700000" algn="tl">
                    <a:srgbClr val="000000">
                      <a:alpha val="43137"/>
                    </a:srgbClr>
                  </a:outerShdw>
                </a:effectLst>
                <a:cs typeface="Times New Roman" pitchFamily="18" charset="0"/>
              </a:rPr>
              <a:t>Performance </a:t>
            </a:r>
            <a:r>
              <a:rPr lang="en-GB" sz="4000" b="1" dirty="0">
                <a:solidFill>
                  <a:srgbClr val="0070C0"/>
                </a:solidFill>
                <a:effectLst>
                  <a:outerShdw blurRad="38100" dist="38100" dir="2700000" algn="tl">
                    <a:srgbClr val="000000">
                      <a:alpha val="43137"/>
                    </a:srgbClr>
                  </a:outerShdw>
                </a:effectLst>
                <a:cs typeface="Times New Roman" pitchFamily="18" charset="0"/>
              </a:rPr>
              <a:t>of </a:t>
            </a:r>
            <a:r>
              <a:rPr lang="en-GB" sz="4000" b="1" dirty="0" smtClean="0">
                <a:solidFill>
                  <a:srgbClr val="0070C0"/>
                </a:solidFill>
                <a:effectLst>
                  <a:outerShdw blurRad="38100" dist="38100" dir="2700000" algn="tl">
                    <a:srgbClr val="000000">
                      <a:alpha val="43137"/>
                    </a:srgbClr>
                  </a:outerShdw>
                </a:effectLst>
                <a:cs typeface="Times New Roman" pitchFamily="18" charset="0"/>
              </a:rPr>
              <a:t>the Firm</a:t>
            </a:r>
            <a:endParaRPr lang="en-GB" sz="4000" b="1" dirty="0">
              <a:solidFill>
                <a:srgbClr val="0070C0"/>
              </a:solidFill>
              <a:effectLst>
                <a:outerShdw blurRad="38100" dist="38100" dir="2700000" algn="tl">
                  <a:srgbClr val="000000">
                    <a:alpha val="43137"/>
                  </a:srgbClr>
                </a:outerShdw>
              </a:effectLst>
            </a:endParaRPr>
          </a:p>
        </p:txBody>
      </p:sp>
      <p:sp>
        <p:nvSpPr>
          <p:cNvPr id="20485" name="Rectangle 5">
            <a:extLst>
              <a:ext uri="{FF2B5EF4-FFF2-40B4-BE49-F238E27FC236}">
                <a16:creationId xmlns:a16="http://schemas.microsoft.com/office/drawing/2014/main" id="{50316F36-021D-4D23-A377-436EF71E22E7}"/>
              </a:ext>
            </a:extLst>
          </p:cNvPr>
          <p:cNvSpPr>
            <a:spLocks noGrp="1" noChangeArrowheads="1"/>
          </p:cNvSpPr>
          <p:nvPr>
            <p:ph type="body" idx="4294967295"/>
          </p:nvPr>
        </p:nvSpPr>
        <p:spPr>
          <a:xfrm>
            <a:off x="890337" y="2131428"/>
            <a:ext cx="9805988" cy="2120900"/>
          </a:xfrm>
        </p:spPr>
        <p:txBody>
          <a:bodyPr/>
          <a:lstStyle/>
          <a:p>
            <a:pPr eaLnBrk="1" hangingPunct="1">
              <a:lnSpc>
                <a:spcPct val="90000"/>
              </a:lnSpc>
              <a:buClr>
                <a:schemeClr val="tx2"/>
              </a:buClr>
            </a:pPr>
            <a:r>
              <a:rPr lang="en-GB" altLang="en-US" sz="2400" dirty="0"/>
              <a:t>The end product of strategic management must to improve performance</a:t>
            </a:r>
          </a:p>
          <a:p>
            <a:pPr eaLnBrk="1" hangingPunct="1">
              <a:lnSpc>
                <a:spcPct val="90000"/>
              </a:lnSpc>
              <a:buClr>
                <a:schemeClr val="tx2"/>
              </a:buClr>
            </a:pPr>
            <a:r>
              <a:rPr lang="en-GB" altLang="en-US" sz="2400" dirty="0"/>
              <a:t>But how do we measure this? Profits? Job satisfaction? Share price? Support for ‘green’ issues?</a:t>
            </a:r>
          </a:p>
          <a:p>
            <a:pPr eaLnBrk="1" hangingPunct="1">
              <a:lnSpc>
                <a:spcPct val="90000"/>
              </a:lnSpc>
              <a:buClr>
                <a:schemeClr val="tx2"/>
              </a:buClr>
            </a:pPr>
            <a:r>
              <a:rPr lang="en-GB" altLang="en-US" sz="2400" u="sng" dirty="0"/>
              <a:t>Key measure: the organisation must </a:t>
            </a:r>
            <a:r>
              <a:rPr lang="en-GB" altLang="en-US" sz="2400" i="1" u="sng" dirty="0"/>
              <a:t>add value</a:t>
            </a:r>
          </a:p>
        </p:txBody>
      </p:sp>
    </p:spTree>
    <p:extLst>
      <p:ext uri="{BB962C8B-B14F-4D97-AF65-F5344CB8AC3E}">
        <p14:creationId xmlns:p14="http://schemas.microsoft.com/office/powerpoint/2010/main" val="38666307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20" name="Rectangle 4">
            <a:extLst>
              <a:ext uri="{FF2B5EF4-FFF2-40B4-BE49-F238E27FC236}">
                <a16:creationId xmlns:a16="http://schemas.microsoft.com/office/drawing/2014/main" id="{D022FEAB-A52D-438A-9D01-9FE2D453A019}"/>
              </a:ext>
            </a:extLst>
          </p:cNvPr>
          <p:cNvSpPr>
            <a:spLocks noGrp="1" noChangeArrowheads="1"/>
          </p:cNvSpPr>
          <p:nvPr>
            <p:ph type="title" idx="4294967295"/>
          </p:nvPr>
        </p:nvSpPr>
        <p:spPr>
          <a:xfrm>
            <a:off x="0" y="360363"/>
            <a:ext cx="7772400" cy="706437"/>
          </a:xfrm>
        </p:spPr>
        <p:txBody>
          <a:bodyPr rtlCol="0" anchor="b">
            <a:noAutofit/>
          </a:bodyPr>
          <a:lstStyle/>
          <a:p>
            <a:pPr>
              <a:defRPr/>
            </a:pPr>
            <a:r>
              <a:rPr lang="en-GB" sz="4000" b="1" dirty="0">
                <a:solidFill>
                  <a:srgbClr val="0070C0"/>
                </a:solidFill>
                <a:effectLst>
                  <a:outerShdw blurRad="38100" dist="38100" dir="2700000" algn="tl">
                    <a:srgbClr val="000000">
                      <a:alpha val="43137"/>
                    </a:srgbClr>
                  </a:outerShdw>
                </a:effectLst>
                <a:cs typeface="Times New Roman" pitchFamily="18" charset="0"/>
              </a:rPr>
              <a:t>External </a:t>
            </a:r>
            <a:r>
              <a:rPr lang="en-GB" sz="4000" b="1" dirty="0" smtClean="0">
                <a:solidFill>
                  <a:srgbClr val="0070C0"/>
                </a:solidFill>
                <a:effectLst>
                  <a:outerShdw blurRad="38100" dist="38100" dir="2700000" algn="tl">
                    <a:srgbClr val="000000">
                      <a:alpha val="43137"/>
                    </a:srgbClr>
                  </a:outerShdw>
                </a:effectLst>
                <a:cs typeface="Times New Roman" pitchFamily="18" charset="0"/>
              </a:rPr>
              <a:t>Environments</a:t>
            </a:r>
            <a:endParaRPr lang="en-GB" sz="4000" b="1" dirty="0">
              <a:solidFill>
                <a:srgbClr val="0070C0"/>
              </a:solidFill>
              <a:effectLst>
                <a:outerShdw blurRad="38100" dist="38100" dir="2700000" algn="tl">
                  <a:srgbClr val="000000">
                    <a:alpha val="43137"/>
                  </a:srgbClr>
                </a:outerShdw>
              </a:effectLst>
            </a:endParaRPr>
          </a:p>
        </p:txBody>
      </p:sp>
      <p:sp>
        <p:nvSpPr>
          <p:cNvPr id="22531" name="Rectangle 5">
            <a:extLst>
              <a:ext uri="{FF2B5EF4-FFF2-40B4-BE49-F238E27FC236}">
                <a16:creationId xmlns:a16="http://schemas.microsoft.com/office/drawing/2014/main" id="{91914D52-7D59-422D-94C6-63634C485E71}"/>
              </a:ext>
            </a:extLst>
          </p:cNvPr>
          <p:cNvSpPr>
            <a:spLocks noGrp="1" noChangeArrowheads="1"/>
          </p:cNvSpPr>
          <p:nvPr>
            <p:ph type="body" idx="4294967295"/>
          </p:nvPr>
        </p:nvSpPr>
        <p:spPr>
          <a:xfrm>
            <a:off x="1524000" y="1724025"/>
            <a:ext cx="9625013" cy="2351088"/>
          </a:xfrm>
        </p:spPr>
        <p:txBody>
          <a:bodyPr/>
          <a:lstStyle/>
          <a:p>
            <a:pPr eaLnBrk="1" hangingPunct="1">
              <a:lnSpc>
                <a:spcPct val="90000"/>
              </a:lnSpc>
              <a:buClr>
                <a:schemeClr val="tx2"/>
              </a:buClr>
            </a:pPr>
            <a:r>
              <a:rPr lang="en-GB" altLang="en-US" sz="2400" dirty="0"/>
              <a:t>Organisations develop their strategies in the context of the market place – the external environment</a:t>
            </a:r>
          </a:p>
          <a:p>
            <a:pPr eaLnBrk="1" hangingPunct="1">
              <a:lnSpc>
                <a:spcPct val="90000"/>
              </a:lnSpc>
              <a:buClr>
                <a:schemeClr val="tx2"/>
              </a:buClr>
            </a:pPr>
            <a:r>
              <a:rPr lang="en-GB" altLang="en-US" sz="2400" u="sng" dirty="0"/>
              <a:t>‘Environment’ means </a:t>
            </a:r>
            <a:r>
              <a:rPr lang="en-GB" altLang="en-US" sz="2400" i="1" u="sng" dirty="0"/>
              <a:t>everything</a:t>
            </a:r>
            <a:r>
              <a:rPr lang="en-GB" altLang="en-US" sz="2400" u="sng" dirty="0"/>
              <a:t> outside the organisation, for example government policies, ‘green’ issues, competitive strategies and customers</a:t>
            </a:r>
          </a:p>
        </p:txBody>
      </p:sp>
    </p:spTree>
    <p:extLst>
      <p:ext uri="{BB962C8B-B14F-4D97-AF65-F5344CB8AC3E}">
        <p14:creationId xmlns:p14="http://schemas.microsoft.com/office/powerpoint/2010/main" val="15807207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a:extLst>
              <a:ext uri="{FF2B5EF4-FFF2-40B4-BE49-F238E27FC236}">
                <a16:creationId xmlns:a16="http://schemas.microsoft.com/office/drawing/2014/main" id="{58105E43-8613-403F-A186-78CDBFC8644A}"/>
              </a:ext>
            </a:extLst>
          </p:cNvPr>
          <p:cNvSpPr>
            <a:spLocks noGrp="1" noChangeArrowheads="1"/>
          </p:cNvSpPr>
          <p:nvPr>
            <p:ph type="title" idx="4294967295"/>
          </p:nvPr>
        </p:nvSpPr>
        <p:spPr>
          <a:xfrm>
            <a:off x="3810000" y="527050"/>
            <a:ext cx="8382000" cy="990600"/>
          </a:xfrm>
        </p:spPr>
        <p:txBody>
          <a:bodyPr rtlCol="0" anchor="b">
            <a:normAutofit/>
          </a:bodyPr>
          <a:lstStyle/>
          <a:p>
            <a:pPr>
              <a:defRPr/>
            </a:pPr>
            <a:r>
              <a:rPr lang="en-GB" sz="2800" dirty="0">
                <a:solidFill>
                  <a:srgbClr val="0070C0"/>
                </a:solidFill>
                <a:effectLst>
                  <a:outerShdw blurRad="38100" dist="38100" dir="2700000" algn="tl">
                    <a:srgbClr val="000000">
                      <a:alpha val="43137"/>
                    </a:srgbClr>
                  </a:outerShdw>
                </a:effectLst>
              </a:rPr>
              <a:t>Both the environment and the organisation are constantly changing: called </a:t>
            </a:r>
            <a:r>
              <a:rPr lang="en-GB" sz="2800" b="1" i="1" dirty="0">
                <a:solidFill>
                  <a:srgbClr val="0070C0"/>
                </a:solidFill>
                <a:effectLst>
                  <a:outerShdw blurRad="38100" dist="38100" dir="2700000" algn="tl">
                    <a:srgbClr val="000000">
                      <a:alpha val="43137"/>
                    </a:srgbClr>
                  </a:outerShdw>
                </a:effectLst>
              </a:rPr>
              <a:t>strategy dynamics</a:t>
            </a:r>
          </a:p>
        </p:txBody>
      </p:sp>
      <p:sp>
        <p:nvSpPr>
          <p:cNvPr id="24579" name="Oval 6">
            <a:extLst>
              <a:ext uri="{FF2B5EF4-FFF2-40B4-BE49-F238E27FC236}">
                <a16:creationId xmlns:a16="http://schemas.microsoft.com/office/drawing/2014/main" id="{F1CB9504-754F-450D-8062-D6B5096A5176}"/>
              </a:ext>
            </a:extLst>
          </p:cNvPr>
          <p:cNvSpPr>
            <a:spLocks noChangeArrowheads="1"/>
          </p:cNvSpPr>
          <p:nvPr/>
        </p:nvSpPr>
        <p:spPr bwMode="auto">
          <a:xfrm>
            <a:off x="4572000" y="2714625"/>
            <a:ext cx="3276600" cy="2971800"/>
          </a:xfrm>
          <a:prstGeom prst="ellipse">
            <a:avLst/>
          </a:prstGeom>
          <a:solidFill>
            <a:schemeClr val="accent1"/>
          </a:solidFill>
          <a:ln w="381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0" name="Text Box 11">
            <a:extLst>
              <a:ext uri="{FF2B5EF4-FFF2-40B4-BE49-F238E27FC236}">
                <a16:creationId xmlns:a16="http://schemas.microsoft.com/office/drawing/2014/main" id="{ADF8A7C3-46C1-4C17-B5FD-9F4D8C0A04DF}"/>
              </a:ext>
            </a:extLst>
          </p:cNvPr>
          <p:cNvSpPr txBox="1">
            <a:spLocks noChangeArrowheads="1"/>
          </p:cNvSpPr>
          <p:nvPr/>
        </p:nvSpPr>
        <p:spPr bwMode="auto">
          <a:xfrm>
            <a:off x="5041900" y="182403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b="1" i="1"/>
              <a:t>Environment</a:t>
            </a:r>
          </a:p>
        </p:txBody>
      </p:sp>
      <p:sp>
        <p:nvSpPr>
          <p:cNvPr id="24581" name="Text Box 12">
            <a:extLst>
              <a:ext uri="{FF2B5EF4-FFF2-40B4-BE49-F238E27FC236}">
                <a16:creationId xmlns:a16="http://schemas.microsoft.com/office/drawing/2014/main" id="{B442A168-B256-4825-BDCB-48125196B8A5}"/>
              </a:ext>
            </a:extLst>
          </p:cNvPr>
          <p:cNvSpPr txBox="1">
            <a:spLocks noChangeArrowheads="1"/>
          </p:cNvSpPr>
          <p:nvPr/>
        </p:nvSpPr>
        <p:spPr bwMode="auto">
          <a:xfrm>
            <a:off x="5181600" y="5686425"/>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b="1" i="1"/>
              <a:t>Environment</a:t>
            </a:r>
          </a:p>
        </p:txBody>
      </p:sp>
      <p:sp>
        <p:nvSpPr>
          <p:cNvPr id="24582" name="Text Box 13">
            <a:extLst>
              <a:ext uri="{FF2B5EF4-FFF2-40B4-BE49-F238E27FC236}">
                <a16:creationId xmlns:a16="http://schemas.microsoft.com/office/drawing/2014/main" id="{1AF68716-48FE-4E0A-AC1F-80A07790FC33}"/>
              </a:ext>
            </a:extLst>
          </p:cNvPr>
          <p:cNvSpPr txBox="1">
            <a:spLocks noChangeArrowheads="1"/>
          </p:cNvSpPr>
          <p:nvPr/>
        </p:nvSpPr>
        <p:spPr bwMode="auto">
          <a:xfrm>
            <a:off x="8229600" y="37861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b="1" i="1"/>
              <a:t>Environment</a:t>
            </a:r>
          </a:p>
        </p:txBody>
      </p:sp>
      <p:sp>
        <p:nvSpPr>
          <p:cNvPr id="24583" name="Text Box 14">
            <a:extLst>
              <a:ext uri="{FF2B5EF4-FFF2-40B4-BE49-F238E27FC236}">
                <a16:creationId xmlns:a16="http://schemas.microsoft.com/office/drawing/2014/main" id="{8C981D8D-3C7A-429C-A411-76F5C386B0FB}"/>
              </a:ext>
            </a:extLst>
          </p:cNvPr>
          <p:cNvSpPr txBox="1">
            <a:spLocks noChangeArrowheads="1"/>
          </p:cNvSpPr>
          <p:nvPr/>
        </p:nvSpPr>
        <p:spPr bwMode="auto">
          <a:xfrm>
            <a:off x="1981200" y="37861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b="1" i="1"/>
              <a:t>Environment</a:t>
            </a:r>
          </a:p>
        </p:txBody>
      </p:sp>
      <p:sp>
        <p:nvSpPr>
          <p:cNvPr id="24584" name="AutoShape 15">
            <a:extLst>
              <a:ext uri="{FF2B5EF4-FFF2-40B4-BE49-F238E27FC236}">
                <a16:creationId xmlns:a16="http://schemas.microsoft.com/office/drawing/2014/main" id="{73A4B714-C3E5-4484-A502-EDDA2E1F21DF}"/>
              </a:ext>
            </a:extLst>
          </p:cNvPr>
          <p:cNvSpPr>
            <a:spLocks noChangeArrowheads="1"/>
          </p:cNvSpPr>
          <p:nvPr/>
        </p:nvSpPr>
        <p:spPr bwMode="auto">
          <a:xfrm rot="1605414">
            <a:off x="3048000" y="2719388"/>
            <a:ext cx="1676400" cy="304800"/>
          </a:xfrm>
          <a:prstGeom prst="leftRightArrow">
            <a:avLst>
              <a:gd name="adj1" fmla="val 50000"/>
              <a:gd name="adj2" fmla="val 110000"/>
            </a:avLst>
          </a:prstGeom>
          <a:solidFill>
            <a:schemeClr val="accent1"/>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6" name="AutoShape 17">
            <a:extLst>
              <a:ext uri="{FF2B5EF4-FFF2-40B4-BE49-F238E27FC236}">
                <a16:creationId xmlns:a16="http://schemas.microsoft.com/office/drawing/2014/main" id="{CC52EE17-B1E1-4369-B7BE-B5826E068A7D}"/>
              </a:ext>
            </a:extLst>
          </p:cNvPr>
          <p:cNvSpPr>
            <a:spLocks noChangeArrowheads="1"/>
          </p:cNvSpPr>
          <p:nvPr/>
        </p:nvSpPr>
        <p:spPr bwMode="auto">
          <a:xfrm rot="19835695">
            <a:off x="3167063" y="4878388"/>
            <a:ext cx="1676400" cy="304800"/>
          </a:xfrm>
          <a:prstGeom prst="leftRightArrow">
            <a:avLst>
              <a:gd name="adj1" fmla="val 50000"/>
              <a:gd name="adj2" fmla="val 110000"/>
            </a:avLst>
          </a:prstGeom>
          <a:solidFill>
            <a:schemeClr val="accent1"/>
          </a:solidFill>
          <a:ln w="12700">
            <a:solidFill>
              <a:schemeClr val="bg2"/>
            </a:solidFill>
            <a:miter lim="800000"/>
            <a:headEnd/>
            <a:tailEnd/>
          </a:ln>
        </p:spPr>
        <p:txBody>
          <a:bodyPr wrap="none" anchor="ctr"/>
          <a:lstStyle/>
          <a:p>
            <a:pPr>
              <a:defRPr/>
            </a:pPr>
            <a:endParaRPr lang="en-US">
              <a:ln w="28575">
                <a:solidFill>
                  <a:schemeClr val="bg2">
                    <a:lumMod val="10000"/>
                  </a:schemeClr>
                </a:solidFill>
              </a:ln>
            </a:endParaRPr>
          </a:p>
        </p:txBody>
      </p:sp>
      <p:sp>
        <p:nvSpPr>
          <p:cNvPr id="24586" name="Text Box 19">
            <a:extLst>
              <a:ext uri="{FF2B5EF4-FFF2-40B4-BE49-F238E27FC236}">
                <a16:creationId xmlns:a16="http://schemas.microsoft.com/office/drawing/2014/main" id="{C4482B21-59A1-4645-9F20-14BF6EE1E41E}"/>
              </a:ext>
            </a:extLst>
          </p:cNvPr>
          <p:cNvSpPr txBox="1">
            <a:spLocks noChangeArrowheads="1"/>
          </p:cNvSpPr>
          <p:nvPr/>
        </p:nvSpPr>
        <p:spPr bwMode="auto">
          <a:xfrm>
            <a:off x="4686300" y="3071814"/>
            <a:ext cx="3048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b="1" i="1">
                <a:solidFill>
                  <a:srgbClr val="FF0000"/>
                </a:solidFill>
              </a:rPr>
              <a:t>Organisation’s resources </a:t>
            </a:r>
          </a:p>
          <a:p>
            <a:pPr algn="ctr" eaLnBrk="1" hangingPunct="1">
              <a:spcBef>
                <a:spcPct val="50000"/>
              </a:spcBef>
              <a:buFontTx/>
              <a:buNone/>
            </a:pPr>
            <a:r>
              <a:rPr lang="en-GB" altLang="en-US" sz="2400">
                <a:solidFill>
                  <a:srgbClr val="FF0000"/>
                </a:solidFill>
                <a:latin typeface="Times New Roman" panose="02020603050405020304" pitchFamily="18" charset="0"/>
              </a:rPr>
              <a:t>New strategies for such areas as people, finance, brands, networks</a:t>
            </a:r>
          </a:p>
        </p:txBody>
      </p:sp>
      <p:sp>
        <p:nvSpPr>
          <p:cNvPr id="24587" name="Text Box 20">
            <a:extLst>
              <a:ext uri="{FF2B5EF4-FFF2-40B4-BE49-F238E27FC236}">
                <a16:creationId xmlns:a16="http://schemas.microsoft.com/office/drawing/2014/main" id="{EA886676-945E-4E34-9584-FF0AE164A26C}"/>
              </a:ext>
            </a:extLst>
          </p:cNvPr>
          <p:cNvSpPr txBox="1">
            <a:spLocks noChangeArrowheads="1"/>
          </p:cNvSpPr>
          <p:nvPr/>
        </p:nvSpPr>
        <p:spPr bwMode="auto">
          <a:xfrm>
            <a:off x="3048000" y="15001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2400">
              <a:latin typeface="Times New Roman" panose="02020603050405020304" pitchFamily="18" charset="0"/>
            </a:endParaRPr>
          </a:p>
        </p:txBody>
      </p:sp>
      <p:sp>
        <p:nvSpPr>
          <p:cNvPr id="24588" name="Text Box 21">
            <a:extLst>
              <a:ext uri="{FF2B5EF4-FFF2-40B4-BE49-F238E27FC236}">
                <a16:creationId xmlns:a16="http://schemas.microsoft.com/office/drawing/2014/main" id="{CF92ACA1-D49C-44B4-BDCD-5518463DDA6F}"/>
              </a:ext>
            </a:extLst>
          </p:cNvPr>
          <p:cNvSpPr txBox="1">
            <a:spLocks noChangeArrowheads="1"/>
          </p:cNvSpPr>
          <p:nvPr/>
        </p:nvSpPr>
        <p:spPr bwMode="auto">
          <a:xfrm>
            <a:off x="1752600" y="1881189"/>
            <a:ext cx="1981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2400" i="1">
                <a:latin typeface="Times New Roman" panose="02020603050405020304" pitchFamily="18" charset="0"/>
              </a:rPr>
              <a:t>Opportunity:</a:t>
            </a:r>
            <a:r>
              <a:rPr lang="en-GB" altLang="en-US" sz="2400">
                <a:latin typeface="Times New Roman" panose="02020603050405020304" pitchFamily="18" charset="0"/>
              </a:rPr>
              <a:t> growing economy</a:t>
            </a:r>
          </a:p>
        </p:txBody>
      </p:sp>
      <p:sp>
        <p:nvSpPr>
          <p:cNvPr id="24589" name="Text Box 23">
            <a:extLst>
              <a:ext uri="{FF2B5EF4-FFF2-40B4-BE49-F238E27FC236}">
                <a16:creationId xmlns:a16="http://schemas.microsoft.com/office/drawing/2014/main" id="{79065C7D-94AF-4D92-AF32-4D9380BD9E68}"/>
              </a:ext>
            </a:extLst>
          </p:cNvPr>
          <p:cNvSpPr txBox="1">
            <a:spLocks noChangeArrowheads="1"/>
          </p:cNvSpPr>
          <p:nvPr/>
        </p:nvSpPr>
        <p:spPr bwMode="auto">
          <a:xfrm>
            <a:off x="8458200" y="1957389"/>
            <a:ext cx="1981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50000"/>
              </a:spcBef>
              <a:buFontTx/>
              <a:buNone/>
            </a:pPr>
            <a:r>
              <a:rPr lang="en-GB" altLang="en-US" sz="2400" i="1">
                <a:latin typeface="Times New Roman" panose="02020603050405020304" pitchFamily="18" charset="0"/>
              </a:rPr>
              <a:t>Threat</a:t>
            </a:r>
            <a:r>
              <a:rPr lang="en-GB" altLang="en-US" sz="2400">
                <a:latin typeface="Times New Roman" panose="02020603050405020304" pitchFamily="18" charset="0"/>
              </a:rPr>
              <a:t>: competitive activity</a:t>
            </a:r>
          </a:p>
        </p:txBody>
      </p:sp>
      <p:sp>
        <p:nvSpPr>
          <p:cNvPr id="24590" name="Text Box 24">
            <a:extLst>
              <a:ext uri="{FF2B5EF4-FFF2-40B4-BE49-F238E27FC236}">
                <a16:creationId xmlns:a16="http://schemas.microsoft.com/office/drawing/2014/main" id="{87C26D89-9EE7-43C1-AB6F-423E9B229B31}"/>
              </a:ext>
            </a:extLst>
          </p:cNvPr>
          <p:cNvSpPr txBox="1">
            <a:spLocks noChangeArrowheads="1"/>
          </p:cNvSpPr>
          <p:nvPr/>
        </p:nvSpPr>
        <p:spPr bwMode="auto">
          <a:xfrm>
            <a:off x="1752600" y="4808539"/>
            <a:ext cx="190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2400" i="1">
                <a:latin typeface="Times New Roman" panose="02020603050405020304" pitchFamily="18" charset="0"/>
              </a:rPr>
              <a:t>Opportunity</a:t>
            </a:r>
            <a:r>
              <a:rPr lang="en-GB" altLang="en-US" sz="2400">
                <a:latin typeface="Times New Roman" panose="02020603050405020304" pitchFamily="18" charset="0"/>
              </a:rPr>
              <a:t>: new customers</a:t>
            </a:r>
          </a:p>
        </p:txBody>
      </p:sp>
      <p:sp>
        <p:nvSpPr>
          <p:cNvPr id="24591" name="Text Box 25">
            <a:extLst>
              <a:ext uri="{FF2B5EF4-FFF2-40B4-BE49-F238E27FC236}">
                <a16:creationId xmlns:a16="http://schemas.microsoft.com/office/drawing/2014/main" id="{8EFB907B-B567-4C36-A5DF-ED3C58F4B6A7}"/>
              </a:ext>
            </a:extLst>
          </p:cNvPr>
          <p:cNvSpPr txBox="1">
            <a:spLocks noChangeArrowheads="1"/>
          </p:cNvSpPr>
          <p:nvPr/>
        </p:nvSpPr>
        <p:spPr bwMode="auto">
          <a:xfrm>
            <a:off x="7770813" y="4591050"/>
            <a:ext cx="274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50000"/>
              </a:spcBef>
              <a:buFontTx/>
              <a:buNone/>
            </a:pPr>
            <a:r>
              <a:rPr lang="en-GB" altLang="en-US" sz="2400" i="1">
                <a:latin typeface="Times New Roman" panose="02020603050405020304" pitchFamily="18" charset="0"/>
              </a:rPr>
              <a:t>Threat</a:t>
            </a:r>
            <a:r>
              <a:rPr lang="en-GB" altLang="en-US" sz="2400">
                <a:latin typeface="Times New Roman" panose="02020603050405020304" pitchFamily="18" charset="0"/>
              </a:rPr>
              <a:t>: new technology allows new suppliers into the market</a:t>
            </a:r>
          </a:p>
        </p:txBody>
      </p:sp>
      <p:sp>
        <p:nvSpPr>
          <p:cNvPr id="24592" name="AutoShape 17">
            <a:extLst>
              <a:ext uri="{FF2B5EF4-FFF2-40B4-BE49-F238E27FC236}">
                <a16:creationId xmlns:a16="http://schemas.microsoft.com/office/drawing/2014/main" id="{6D404FC3-7B9E-47A8-8386-4AF40405B1F4}"/>
              </a:ext>
            </a:extLst>
          </p:cNvPr>
          <p:cNvSpPr>
            <a:spLocks noChangeArrowheads="1"/>
          </p:cNvSpPr>
          <p:nvPr/>
        </p:nvSpPr>
        <p:spPr bwMode="auto">
          <a:xfrm rot="19835695">
            <a:off x="7391400" y="2916238"/>
            <a:ext cx="1676400" cy="304800"/>
          </a:xfrm>
          <a:prstGeom prst="leftRightArrow">
            <a:avLst>
              <a:gd name="adj1" fmla="val 50000"/>
              <a:gd name="adj2" fmla="val 110000"/>
            </a:avLst>
          </a:prstGeom>
          <a:solidFill>
            <a:schemeClr val="accent1"/>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93" name="AutoShape 15">
            <a:extLst>
              <a:ext uri="{FF2B5EF4-FFF2-40B4-BE49-F238E27FC236}">
                <a16:creationId xmlns:a16="http://schemas.microsoft.com/office/drawing/2014/main" id="{4DCE9560-E36F-4617-9C7E-0F8AE38A59F6}"/>
              </a:ext>
            </a:extLst>
          </p:cNvPr>
          <p:cNvSpPr>
            <a:spLocks noChangeArrowheads="1"/>
          </p:cNvSpPr>
          <p:nvPr/>
        </p:nvSpPr>
        <p:spPr bwMode="auto">
          <a:xfrm rot="1605414">
            <a:off x="7358063" y="4560888"/>
            <a:ext cx="1676400" cy="304800"/>
          </a:xfrm>
          <a:prstGeom prst="leftRightArrow">
            <a:avLst>
              <a:gd name="adj1" fmla="val 50000"/>
              <a:gd name="adj2" fmla="val 110000"/>
            </a:avLst>
          </a:prstGeom>
          <a:solidFill>
            <a:schemeClr val="accent1"/>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17878405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1132</TotalTime>
  <Words>1317</Words>
  <Application>Microsoft Office PowerPoint</Application>
  <PresentationFormat>Widescreen</PresentationFormat>
  <Paragraphs>160</Paragraphs>
  <Slides>24</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MS PGothic</vt:lpstr>
      <vt:lpstr>Arial</vt:lpstr>
      <vt:lpstr>Bradley Hand ITC</vt:lpstr>
      <vt:lpstr>Calibri</vt:lpstr>
      <vt:lpstr>Calibri Light</vt:lpstr>
      <vt:lpstr>Times New Roman</vt:lpstr>
      <vt:lpstr>Wingdings</vt:lpstr>
      <vt:lpstr>1_Office Theme</vt:lpstr>
      <vt:lpstr>Custom Design</vt:lpstr>
      <vt:lpstr>2_Office Theme</vt:lpstr>
      <vt:lpstr>PowerPoint Presentation</vt:lpstr>
      <vt:lpstr>What we’re going to cover today…</vt:lpstr>
      <vt:lpstr>Session Learning Outcomes </vt:lpstr>
      <vt:lpstr>Class Discussion –  The Foundations of Leadership</vt:lpstr>
      <vt:lpstr>What is Strategic Management?</vt:lpstr>
      <vt:lpstr>Utilization of Resources</vt:lpstr>
      <vt:lpstr>Enhance the Performance of the Firm</vt:lpstr>
      <vt:lpstr>External Environments</vt:lpstr>
      <vt:lpstr>Both the environment and the organisation are constantly changing: called strategy dynamics</vt:lpstr>
      <vt:lpstr>Why is Strategic Management important?</vt:lpstr>
      <vt:lpstr>Why is Strategic Management important?</vt:lpstr>
      <vt:lpstr>Core areas of Strategic Management</vt:lpstr>
      <vt:lpstr>Three core areas of Strategic Management</vt:lpstr>
      <vt:lpstr>What is Strategic Management?</vt:lpstr>
      <vt:lpstr>Business Strategy</vt:lpstr>
      <vt:lpstr>Prescriptive Model of Business Strategy</vt:lpstr>
      <vt:lpstr>Prescriptive Strategy </vt:lpstr>
      <vt:lpstr>Prescriptive Strategy </vt:lpstr>
      <vt:lpstr>Emergent model of business strategy</vt:lpstr>
      <vt:lpstr>Emergent Strategy </vt:lpstr>
      <vt:lpstr>PowerPoint Presentation</vt:lpstr>
      <vt:lpstr>What we’ve covered today…</vt:lpstr>
      <vt:lpstr>PowerPoint Presentation</vt:lpstr>
      <vt:lpstr>Reading list </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Services</dc:creator>
  <cp:lastModifiedBy>Marion Greenhalgh</cp:lastModifiedBy>
  <cp:revision>145</cp:revision>
  <cp:lastPrinted>2022-10-04T09:40:40Z</cp:lastPrinted>
  <dcterms:created xsi:type="dcterms:W3CDTF">2016-04-05T14:39:36Z</dcterms:created>
  <dcterms:modified xsi:type="dcterms:W3CDTF">2022-10-04T09:40:42Z</dcterms:modified>
</cp:coreProperties>
</file>