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60" r:id="rId2"/>
    <p:sldMasterId id="2147483693" r:id="rId3"/>
    <p:sldMasterId id="2147483706" r:id="rId4"/>
  </p:sldMasterIdLst>
  <p:notesMasterIdLst>
    <p:notesMasterId r:id="rId28"/>
  </p:notesMasterIdLst>
  <p:handoutMasterIdLst>
    <p:handoutMasterId r:id="rId29"/>
  </p:handoutMasterIdLst>
  <p:sldIdLst>
    <p:sldId id="291" r:id="rId5"/>
    <p:sldId id="262" r:id="rId6"/>
    <p:sldId id="260" r:id="rId7"/>
    <p:sldId id="295" r:id="rId8"/>
    <p:sldId id="265" r:id="rId9"/>
    <p:sldId id="266" r:id="rId10"/>
    <p:sldId id="300" r:id="rId11"/>
    <p:sldId id="292" r:id="rId12"/>
    <p:sldId id="269" r:id="rId13"/>
    <p:sldId id="270" r:id="rId14"/>
    <p:sldId id="293" r:id="rId15"/>
    <p:sldId id="299" r:id="rId16"/>
    <p:sldId id="271" r:id="rId17"/>
    <p:sldId id="273" r:id="rId18"/>
    <p:sldId id="274" r:id="rId19"/>
    <p:sldId id="275" r:id="rId20"/>
    <p:sldId id="281" r:id="rId21"/>
    <p:sldId id="282" r:id="rId22"/>
    <p:sldId id="297" r:id="rId23"/>
    <p:sldId id="283" r:id="rId24"/>
    <p:sldId id="286" r:id="rId25"/>
    <p:sldId id="287" r:id="rId26"/>
    <p:sldId id="298" r:id="rId27"/>
  </p:sldIdLst>
  <p:sldSz cx="12192000" cy="6858000"/>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83908" autoAdjust="0"/>
  </p:normalViewPr>
  <p:slideViewPr>
    <p:cSldViewPr snapToGrid="0" snapToObjects="1">
      <p:cViewPr varScale="1">
        <p:scale>
          <a:sx n="106" d="100"/>
          <a:sy n="106" d="100"/>
        </p:scale>
        <p:origin x="792" y="1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95"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C02AB6BC-6383-4087-AE60-53035190ED7F}" type="datetimeFigureOut">
              <a:rPr lang="en-GB" smtClean="0"/>
              <a:t>04/10/2022</a:t>
            </a:fld>
            <a:endParaRPr lang="en-GB"/>
          </a:p>
        </p:txBody>
      </p:sp>
      <p:sp>
        <p:nvSpPr>
          <p:cNvPr id="4" name="Footer Placeholder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A6465B20-7004-4E66-800E-5A3713E451A0}" type="slidenum">
              <a:rPr lang="en-GB" smtClean="0"/>
              <a:t>‹#›</a:t>
            </a:fld>
            <a:endParaRPr lang="en-GB"/>
          </a:p>
        </p:txBody>
      </p:sp>
    </p:spTree>
    <p:extLst>
      <p:ext uri="{BB962C8B-B14F-4D97-AF65-F5344CB8AC3E}">
        <p14:creationId xmlns:p14="http://schemas.microsoft.com/office/powerpoint/2010/main" val="4581363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DD1C226-EDF2-4E6D-9279-A1CB8ABAC26F}" type="datetimeFigureOut">
              <a:rPr lang="en-GB" smtClean="0"/>
              <a:pPr/>
              <a:t>04/10/2022</a:t>
            </a:fld>
            <a:endParaRPr lang="en-GB"/>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842F2049-C778-4C25-87EC-6AB294E84D87}" type="slidenum">
              <a:rPr lang="en-GB" smtClean="0"/>
              <a:pPr/>
              <a:t>‹#›</a:t>
            </a:fld>
            <a:endParaRPr lang="en-GB"/>
          </a:p>
        </p:txBody>
      </p:sp>
    </p:spTree>
    <p:extLst>
      <p:ext uri="{BB962C8B-B14F-4D97-AF65-F5344CB8AC3E}">
        <p14:creationId xmlns:p14="http://schemas.microsoft.com/office/powerpoint/2010/main" val="1857854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EA338C2-5458-4108-8087-84E974FE3F8E}"/>
              </a:ext>
            </a:extLst>
          </p:cNvPr>
          <p:cNvSpPr>
            <a:spLocks noGrp="1" noRot="1" noChangeAspect="1" noChangeArrowheads="1" noTextEdit="1"/>
          </p:cNvSpPr>
          <p:nvPr>
            <p:ph type="sldImg"/>
          </p:nvPr>
        </p:nvSpPr>
        <p:spPr bwMode="auto">
          <a:xfrm>
            <a:off x="-211138" y="815975"/>
            <a:ext cx="7159626" cy="4027488"/>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Rectangle 3">
            <a:extLst>
              <a:ext uri="{FF2B5EF4-FFF2-40B4-BE49-F238E27FC236}">
                <a16:creationId xmlns:a16="http://schemas.microsoft.com/office/drawing/2014/main" id="{6B5F60AD-1066-425A-AB27-E989CCA5355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Tree>
    <p:extLst>
      <p:ext uri="{BB962C8B-B14F-4D97-AF65-F5344CB8AC3E}">
        <p14:creationId xmlns:p14="http://schemas.microsoft.com/office/powerpoint/2010/main" val="3997560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53CE53CF-8BDB-4283-A1AA-164F6428647F}"/>
              </a:ext>
            </a:extLst>
          </p:cNvPr>
          <p:cNvSpPr>
            <a:spLocks noGrp="1" noRot="1" noChangeAspect="1" noChangeArrowheads="1" noTextEdit="1"/>
          </p:cNvSpPr>
          <p:nvPr>
            <p:ph type="sldImg"/>
          </p:nvPr>
        </p:nvSpPr>
        <p:spPr bwMode="auto">
          <a:xfrm>
            <a:off x="-211138" y="815975"/>
            <a:ext cx="7159626" cy="4027488"/>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a:extLst>
              <a:ext uri="{FF2B5EF4-FFF2-40B4-BE49-F238E27FC236}">
                <a16:creationId xmlns:a16="http://schemas.microsoft.com/office/drawing/2014/main" id="{E9DD8E4A-E62B-4FF7-B8E5-793CC162B72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Tree>
    <p:extLst>
      <p:ext uri="{BB962C8B-B14F-4D97-AF65-F5344CB8AC3E}">
        <p14:creationId xmlns:p14="http://schemas.microsoft.com/office/powerpoint/2010/main" val="2056630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B384D2DD-7325-4BA6-B437-85A1BBBCA26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91AEA7B1-A530-4A86-8C7D-973630CFCF2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altLang="en-US"/>
          </a:p>
        </p:txBody>
      </p:sp>
      <p:sp>
        <p:nvSpPr>
          <p:cNvPr id="43012" name="Slide Number Placeholder 3">
            <a:extLst>
              <a:ext uri="{FF2B5EF4-FFF2-40B4-BE49-F238E27FC236}">
                <a16:creationId xmlns:a16="http://schemas.microsoft.com/office/drawing/2014/main" id="{FD982209-E6C3-40D8-B46E-918871339B6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0B0BB1BF-B270-4658-9FB7-CB6518418BA6}" type="slidenum">
              <a:rPr lang="en-GB" altLang="en-US">
                <a:latin typeface="Calibri" panose="020F0502020204030204" pitchFamily="34" charset="0"/>
              </a:rPr>
              <a:pPr fontAlgn="base">
                <a:spcBef>
                  <a:spcPct val="0"/>
                </a:spcBef>
                <a:spcAft>
                  <a:spcPct val="0"/>
                </a:spcAft>
              </a:pPr>
              <a:t>17</a:t>
            </a:fld>
            <a:endParaRPr lang="en-GB" altLang="en-US">
              <a:latin typeface="Calibri" panose="020F0502020204030204" pitchFamily="34" charset="0"/>
            </a:endParaRPr>
          </a:p>
        </p:txBody>
      </p:sp>
    </p:spTree>
    <p:extLst>
      <p:ext uri="{BB962C8B-B14F-4D97-AF65-F5344CB8AC3E}">
        <p14:creationId xmlns:p14="http://schemas.microsoft.com/office/powerpoint/2010/main" val="1663839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211E253D-4B57-44B5-853B-F9ACA09BA52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a:extLst>
              <a:ext uri="{FF2B5EF4-FFF2-40B4-BE49-F238E27FC236}">
                <a16:creationId xmlns:a16="http://schemas.microsoft.com/office/drawing/2014/main" id="{22C76897-9FD2-4FB1-981D-B904D8CC5A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GB" altLang="en-US"/>
              <a:t>Key point: need to explore and define more precisely for the organisation concerned</a:t>
            </a:r>
          </a:p>
          <a:p>
            <a:pPr>
              <a:spcBef>
                <a:spcPct val="0"/>
              </a:spcBef>
            </a:pPr>
            <a:endParaRPr lang="en-GB" altLang="en-US"/>
          </a:p>
        </p:txBody>
      </p:sp>
      <p:sp>
        <p:nvSpPr>
          <p:cNvPr id="46084" name="Slide Number Placeholder 3">
            <a:extLst>
              <a:ext uri="{FF2B5EF4-FFF2-40B4-BE49-F238E27FC236}">
                <a16:creationId xmlns:a16="http://schemas.microsoft.com/office/drawing/2014/main" id="{D963986F-D831-464F-A2E9-071F19E86E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2F4FBCB5-40CA-4DF3-8565-CBCF67B84BA7}" type="slidenum">
              <a:rPr lang="en-GB" altLang="en-US">
                <a:latin typeface="Calibri" panose="020F0502020204030204" pitchFamily="34" charset="0"/>
              </a:rPr>
              <a:pPr fontAlgn="base">
                <a:spcBef>
                  <a:spcPct val="0"/>
                </a:spcBef>
                <a:spcAft>
                  <a:spcPct val="0"/>
                </a:spcAft>
              </a:pPr>
              <a:t>20</a:t>
            </a:fld>
            <a:endParaRPr lang="en-GB" altLang="en-US">
              <a:latin typeface="Calibri" panose="020F0502020204030204" pitchFamily="34" charset="0"/>
            </a:endParaRPr>
          </a:p>
        </p:txBody>
      </p:sp>
    </p:spTree>
    <p:extLst>
      <p:ext uri="{BB962C8B-B14F-4D97-AF65-F5344CB8AC3E}">
        <p14:creationId xmlns:p14="http://schemas.microsoft.com/office/powerpoint/2010/main" val="2496631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0C328E1-37FC-43DD-BC09-7DC2276C5F9F}"/>
              </a:ext>
            </a:extLst>
          </p:cNvPr>
          <p:cNvSpPr>
            <a:spLocks noGrp="1" noRot="1" noChangeAspect="1" noChangeArrowheads="1" noTextEdit="1"/>
          </p:cNvSpPr>
          <p:nvPr>
            <p:ph type="sldImg"/>
          </p:nvPr>
        </p:nvSpPr>
        <p:spPr bwMode="auto">
          <a:xfrm>
            <a:off x="-211138" y="815975"/>
            <a:ext cx="7159626" cy="4027488"/>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Rectangle 3">
            <a:extLst>
              <a:ext uri="{FF2B5EF4-FFF2-40B4-BE49-F238E27FC236}">
                <a16:creationId xmlns:a16="http://schemas.microsoft.com/office/drawing/2014/main" id="{ECB4949B-A0F8-4A29-BEE5-E07D9F359AC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GB" altLang="en-US">
                <a:latin typeface="Arial" panose="020B0604020202020204" pitchFamily="34" charset="0"/>
              </a:rPr>
              <a:t>See: Lynch Ch 15 for fuller treatment</a:t>
            </a:r>
          </a:p>
          <a:p>
            <a:pPr>
              <a:spcBef>
                <a:spcPct val="0"/>
              </a:spcBef>
            </a:pPr>
            <a:endParaRPr lang="en-US" altLang="en-US"/>
          </a:p>
        </p:txBody>
      </p:sp>
    </p:spTree>
    <p:extLst>
      <p:ext uri="{BB962C8B-B14F-4D97-AF65-F5344CB8AC3E}">
        <p14:creationId xmlns:p14="http://schemas.microsoft.com/office/powerpoint/2010/main" val="416931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2021AC79-17AC-4DCF-9D83-B032FAA81D5E}"/>
              </a:ext>
            </a:extLst>
          </p:cNvPr>
          <p:cNvSpPr>
            <a:spLocks noGrp="1" noRot="1" noChangeAspect="1" noChangeArrowheads="1" noTextEdit="1"/>
          </p:cNvSpPr>
          <p:nvPr>
            <p:ph type="sldImg"/>
          </p:nvPr>
        </p:nvSpPr>
        <p:spPr bwMode="auto">
          <a:xfrm>
            <a:off x="-211138" y="815975"/>
            <a:ext cx="7159626" cy="4027488"/>
          </a:xfrm>
          <a:solidFill>
            <a:srgbClr val="FFFFFF"/>
          </a:solidFill>
          <a:ln>
            <a:solidFill>
              <a:srgbClr val="000000"/>
            </a:solidFill>
            <a:miter lim="800000"/>
            <a:headEnd/>
            <a:tailEnd/>
          </a:ln>
        </p:spPr>
      </p:sp>
      <p:sp>
        <p:nvSpPr>
          <p:cNvPr id="19459" name="Rectangle 3">
            <a:extLst>
              <a:ext uri="{FF2B5EF4-FFF2-40B4-BE49-F238E27FC236}">
                <a16:creationId xmlns:a16="http://schemas.microsoft.com/office/drawing/2014/main" id="{AE2B1B56-EECD-4F19-B4E1-4A2706C5A961}"/>
              </a:ext>
            </a:extLst>
          </p:cNvPr>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a:spcBef>
                <a:spcPct val="0"/>
              </a:spcBef>
            </a:pPr>
            <a:endParaRPr lang="en-US" altLang="en-US" dirty="0"/>
          </a:p>
        </p:txBody>
      </p:sp>
    </p:spTree>
    <p:extLst>
      <p:ext uri="{BB962C8B-B14F-4D97-AF65-F5344CB8AC3E}">
        <p14:creationId xmlns:p14="http://schemas.microsoft.com/office/powerpoint/2010/main" val="1199700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sz="1200" dirty="0">
                <a:solidFill>
                  <a:srgbClr val="000000"/>
                </a:solidFill>
              </a:rPr>
              <a:t>Figure 9.3 </a:t>
            </a:r>
            <a:endParaRPr lang="en-GB" dirty="0"/>
          </a:p>
        </p:txBody>
      </p:sp>
      <p:sp>
        <p:nvSpPr>
          <p:cNvPr id="4" name="Slide Number Placeholder 3"/>
          <p:cNvSpPr>
            <a:spLocks noGrp="1"/>
          </p:cNvSpPr>
          <p:nvPr>
            <p:ph type="sldNum" sz="quarter" idx="10"/>
          </p:nvPr>
        </p:nvSpPr>
        <p:spPr/>
        <p:txBody>
          <a:bodyPr/>
          <a:lstStyle/>
          <a:p>
            <a:fld id="{31FBF451-A6BD-4A6C-ADD5-61C22648B45A}" type="slidenum">
              <a:rPr lang="en-GB" smtClean="0"/>
              <a:pPr/>
              <a:t>8</a:t>
            </a:fld>
            <a:endParaRPr lang="en-GB"/>
          </a:p>
        </p:txBody>
      </p:sp>
    </p:spTree>
    <p:extLst>
      <p:ext uri="{BB962C8B-B14F-4D97-AF65-F5344CB8AC3E}">
        <p14:creationId xmlns:p14="http://schemas.microsoft.com/office/powerpoint/2010/main" val="3977630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A28BA97-0CAC-4DF5-A0D6-DA22B237CBC4}"/>
              </a:ext>
            </a:extLst>
          </p:cNvPr>
          <p:cNvSpPr>
            <a:spLocks noGrp="1" noRot="1" noChangeAspect="1" noChangeArrowheads="1" noTextEdit="1"/>
          </p:cNvSpPr>
          <p:nvPr>
            <p:ph type="sldImg"/>
          </p:nvPr>
        </p:nvSpPr>
        <p:spPr bwMode="auto">
          <a:xfrm>
            <a:off x="-211138" y="815975"/>
            <a:ext cx="7159626" cy="4027488"/>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Rectangle 3">
            <a:extLst>
              <a:ext uri="{FF2B5EF4-FFF2-40B4-BE49-F238E27FC236}">
                <a16:creationId xmlns:a16="http://schemas.microsoft.com/office/drawing/2014/main" id="{C00D5B1C-3F56-4D15-A4FB-219CAEBE2F9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Tree>
    <p:extLst>
      <p:ext uri="{BB962C8B-B14F-4D97-AF65-F5344CB8AC3E}">
        <p14:creationId xmlns:p14="http://schemas.microsoft.com/office/powerpoint/2010/main" val="299930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A44F4FAA-DA60-45F1-99A0-40912E9717E7}"/>
              </a:ext>
            </a:extLst>
          </p:cNvPr>
          <p:cNvSpPr>
            <a:spLocks noGrp="1" noRot="1" noChangeAspect="1" noChangeArrowheads="1" noTextEdit="1"/>
          </p:cNvSpPr>
          <p:nvPr>
            <p:ph type="sldImg"/>
          </p:nvPr>
        </p:nvSpPr>
        <p:spPr bwMode="auto">
          <a:xfrm>
            <a:off x="-211138" y="815975"/>
            <a:ext cx="7159626" cy="4027488"/>
          </a:xfrm>
          <a:solidFill>
            <a:srgbClr val="FFFFFF"/>
          </a:solidFill>
          <a:ln>
            <a:solidFill>
              <a:srgbClr val="000000"/>
            </a:solidFill>
            <a:miter lim="800000"/>
            <a:headEnd/>
            <a:tailEnd/>
          </a:ln>
        </p:spPr>
      </p:sp>
      <p:sp>
        <p:nvSpPr>
          <p:cNvPr id="23555" name="Rectangle 3">
            <a:extLst>
              <a:ext uri="{FF2B5EF4-FFF2-40B4-BE49-F238E27FC236}">
                <a16:creationId xmlns:a16="http://schemas.microsoft.com/office/drawing/2014/main" id="{21A61906-4EA5-4E45-ACF5-D911CF4A5E47}"/>
              </a:ext>
            </a:extLst>
          </p:cNvPr>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a:spcBef>
                <a:spcPct val="0"/>
              </a:spcBef>
            </a:pPr>
            <a:endParaRPr lang="en-US" altLang="en-US"/>
          </a:p>
        </p:txBody>
      </p:sp>
    </p:spTree>
    <p:extLst>
      <p:ext uri="{BB962C8B-B14F-4D97-AF65-F5344CB8AC3E}">
        <p14:creationId xmlns:p14="http://schemas.microsoft.com/office/powerpoint/2010/main" val="3579490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E36A1B45-9053-44F6-ABF1-1B5DE6CAC550}"/>
              </a:ext>
            </a:extLst>
          </p:cNvPr>
          <p:cNvSpPr>
            <a:spLocks noGrp="1" noRot="1" noChangeAspect="1" noChangeArrowheads="1" noTextEdit="1"/>
          </p:cNvSpPr>
          <p:nvPr>
            <p:ph type="sldImg"/>
          </p:nvPr>
        </p:nvSpPr>
        <p:spPr bwMode="auto">
          <a:xfrm>
            <a:off x="-211138" y="815975"/>
            <a:ext cx="7159626" cy="4027488"/>
          </a:xfrm>
          <a:solidFill>
            <a:srgbClr val="FFFFFF"/>
          </a:solidFill>
          <a:ln>
            <a:solidFill>
              <a:srgbClr val="000000"/>
            </a:solidFill>
            <a:miter lim="800000"/>
            <a:headEnd/>
            <a:tailEnd/>
          </a:ln>
        </p:spPr>
      </p:sp>
      <p:sp>
        <p:nvSpPr>
          <p:cNvPr id="25603" name="Rectangle 3">
            <a:extLst>
              <a:ext uri="{FF2B5EF4-FFF2-40B4-BE49-F238E27FC236}">
                <a16:creationId xmlns:a16="http://schemas.microsoft.com/office/drawing/2014/main" id="{1870B61F-E66D-4121-8260-59E6577671F2}"/>
              </a:ext>
            </a:extLst>
          </p:cNvPr>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a:spcBef>
                <a:spcPct val="0"/>
              </a:spcBef>
            </a:pPr>
            <a:endParaRPr lang="en-US" altLang="en-US"/>
          </a:p>
        </p:txBody>
      </p:sp>
    </p:spTree>
    <p:extLst>
      <p:ext uri="{BB962C8B-B14F-4D97-AF65-F5344CB8AC3E}">
        <p14:creationId xmlns:p14="http://schemas.microsoft.com/office/powerpoint/2010/main" val="1421753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DD81242F-DC8C-4640-A969-2722C7037D8E}"/>
              </a:ext>
            </a:extLst>
          </p:cNvPr>
          <p:cNvSpPr>
            <a:spLocks noGrp="1" noRot="1" noChangeAspect="1" noChangeArrowheads="1" noTextEdit="1"/>
          </p:cNvSpPr>
          <p:nvPr>
            <p:ph type="sldImg"/>
          </p:nvPr>
        </p:nvSpPr>
        <p:spPr bwMode="auto">
          <a:xfrm>
            <a:off x="-211138" y="815975"/>
            <a:ext cx="7159626" cy="4027488"/>
          </a:xfrm>
          <a:solidFill>
            <a:srgbClr val="FFFFFF"/>
          </a:solidFill>
          <a:ln>
            <a:solidFill>
              <a:srgbClr val="000000"/>
            </a:solidFill>
            <a:miter lim="800000"/>
            <a:headEnd/>
            <a:tailEnd/>
          </a:ln>
        </p:spPr>
      </p:sp>
      <p:sp>
        <p:nvSpPr>
          <p:cNvPr id="28675" name="Rectangle 3">
            <a:extLst>
              <a:ext uri="{FF2B5EF4-FFF2-40B4-BE49-F238E27FC236}">
                <a16:creationId xmlns:a16="http://schemas.microsoft.com/office/drawing/2014/main" id="{0D743EE1-7B1C-49C4-B7D7-891582D7A28A}"/>
              </a:ext>
            </a:extLst>
          </p:cNvPr>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a:spcBef>
                <a:spcPct val="0"/>
              </a:spcBef>
            </a:pPr>
            <a:endParaRPr lang="en-US" altLang="en-US"/>
          </a:p>
        </p:txBody>
      </p:sp>
    </p:spTree>
    <p:extLst>
      <p:ext uri="{BB962C8B-B14F-4D97-AF65-F5344CB8AC3E}">
        <p14:creationId xmlns:p14="http://schemas.microsoft.com/office/powerpoint/2010/main" val="172726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EB590423-3103-462F-95BF-DDA071B12D9A}"/>
              </a:ext>
            </a:extLst>
          </p:cNvPr>
          <p:cNvSpPr>
            <a:spLocks noGrp="1" noRot="1" noChangeAspect="1" noChangeArrowheads="1" noTextEdit="1"/>
          </p:cNvSpPr>
          <p:nvPr>
            <p:ph type="sldImg"/>
          </p:nvPr>
        </p:nvSpPr>
        <p:spPr bwMode="auto">
          <a:xfrm>
            <a:off x="-211138" y="815975"/>
            <a:ext cx="7159626" cy="4027488"/>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a:extLst>
              <a:ext uri="{FF2B5EF4-FFF2-40B4-BE49-F238E27FC236}">
                <a16:creationId xmlns:a16="http://schemas.microsoft.com/office/drawing/2014/main" id="{B577DA51-8DCF-4A35-B4E3-6C9551997B4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Tree>
    <p:extLst>
      <p:ext uri="{BB962C8B-B14F-4D97-AF65-F5344CB8AC3E}">
        <p14:creationId xmlns:p14="http://schemas.microsoft.com/office/powerpoint/2010/main" val="2389955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A72284-5A93-C84B-B495-6FB01BB097C8}"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804393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A72284-5A93-C84B-B495-6FB01BB097C8}"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1831276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BC4BFC41-FF0C-5A48-8BBB-7A20C083D9CA}"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B5A691-C772-F84D-8094-DBDF7D3A6863}" type="slidenum">
              <a:rPr lang="en-US" smtClean="0"/>
              <a:pPr/>
              <a:t>‹#›</a:t>
            </a:fld>
            <a:endParaRPr lang="en-US"/>
          </a:p>
        </p:txBody>
      </p:sp>
    </p:spTree>
    <p:extLst>
      <p:ext uri="{BB962C8B-B14F-4D97-AF65-F5344CB8AC3E}">
        <p14:creationId xmlns:p14="http://schemas.microsoft.com/office/powerpoint/2010/main" val="716513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C4BFC41-FF0C-5A48-8BBB-7A20C083D9CA}"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B5A691-C772-F84D-8094-DBDF7D3A6863}" type="slidenum">
              <a:rPr lang="en-US" smtClean="0"/>
              <a:pPr/>
              <a:t>‹#›</a:t>
            </a:fld>
            <a:endParaRPr lang="en-US"/>
          </a:p>
        </p:txBody>
      </p:sp>
    </p:spTree>
    <p:extLst>
      <p:ext uri="{BB962C8B-B14F-4D97-AF65-F5344CB8AC3E}">
        <p14:creationId xmlns:p14="http://schemas.microsoft.com/office/powerpoint/2010/main" val="1494762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C4BFC41-FF0C-5A48-8BBB-7A20C083D9CA}"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B5A691-C772-F84D-8094-DBDF7D3A6863}" type="slidenum">
              <a:rPr lang="en-US" smtClean="0"/>
              <a:pPr/>
              <a:t>‹#›</a:t>
            </a:fld>
            <a:endParaRPr lang="en-US"/>
          </a:p>
        </p:txBody>
      </p:sp>
    </p:spTree>
    <p:extLst>
      <p:ext uri="{BB962C8B-B14F-4D97-AF65-F5344CB8AC3E}">
        <p14:creationId xmlns:p14="http://schemas.microsoft.com/office/powerpoint/2010/main" val="12033994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5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825625"/>
            <a:ext cx="515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BC4BFC41-FF0C-5A48-8BBB-7A20C083D9CA}"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B5A691-C772-F84D-8094-DBDF7D3A6863}" type="slidenum">
              <a:rPr lang="en-US" smtClean="0"/>
              <a:pPr/>
              <a:t>‹#›</a:t>
            </a:fld>
            <a:endParaRPr lang="en-US"/>
          </a:p>
        </p:txBody>
      </p:sp>
    </p:spTree>
    <p:extLst>
      <p:ext uri="{BB962C8B-B14F-4D97-AF65-F5344CB8AC3E}">
        <p14:creationId xmlns:p14="http://schemas.microsoft.com/office/powerpoint/2010/main" val="534358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BC4BFC41-FF0C-5A48-8BBB-7A20C083D9CA}" type="datetimeFigureOut">
              <a:rPr lang="en-US" smtClean="0"/>
              <a:pPr/>
              <a:t>10/4/2022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B5A691-C772-F84D-8094-DBDF7D3A6863}" type="slidenum">
              <a:rPr lang="en-US" smtClean="0"/>
              <a:pPr/>
              <a:t>‹#›</a:t>
            </a:fld>
            <a:endParaRPr lang="en-US"/>
          </a:p>
        </p:txBody>
      </p:sp>
    </p:spTree>
    <p:extLst>
      <p:ext uri="{BB962C8B-B14F-4D97-AF65-F5344CB8AC3E}">
        <p14:creationId xmlns:p14="http://schemas.microsoft.com/office/powerpoint/2010/main" val="1889330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BC4BFC41-FF0C-5A48-8BBB-7A20C083D9CA}" type="datetimeFigureOut">
              <a:rPr lang="en-US" smtClean="0"/>
              <a:pPr/>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B5A691-C772-F84D-8094-DBDF7D3A6863}" type="slidenum">
              <a:rPr lang="en-US" smtClean="0"/>
              <a:pPr/>
              <a:t>‹#›</a:t>
            </a:fld>
            <a:endParaRPr lang="en-US"/>
          </a:p>
        </p:txBody>
      </p:sp>
    </p:spTree>
    <p:extLst>
      <p:ext uri="{BB962C8B-B14F-4D97-AF65-F5344CB8AC3E}">
        <p14:creationId xmlns:p14="http://schemas.microsoft.com/office/powerpoint/2010/main" val="14173948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4BFC41-FF0C-5A48-8BBB-7A20C083D9CA}" type="datetimeFigureOut">
              <a:rPr lang="en-US" smtClean="0"/>
              <a:pPr/>
              <a:t>10/4/2022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B5A691-C772-F84D-8094-DBDF7D3A6863}" type="slidenum">
              <a:rPr lang="en-US" smtClean="0"/>
              <a:pPr/>
              <a:t>‹#›</a:t>
            </a:fld>
            <a:endParaRPr lang="en-US"/>
          </a:p>
        </p:txBody>
      </p:sp>
    </p:spTree>
    <p:extLst>
      <p:ext uri="{BB962C8B-B14F-4D97-AF65-F5344CB8AC3E}">
        <p14:creationId xmlns:p14="http://schemas.microsoft.com/office/powerpoint/2010/main" val="1195343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C4BFC41-FF0C-5A48-8BBB-7A20C083D9CA}"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B5A691-C772-F84D-8094-DBDF7D3A6863}" type="slidenum">
              <a:rPr lang="en-US" smtClean="0"/>
              <a:pPr/>
              <a:t>‹#›</a:t>
            </a:fld>
            <a:endParaRPr lang="en-US"/>
          </a:p>
        </p:txBody>
      </p:sp>
    </p:spTree>
    <p:extLst>
      <p:ext uri="{BB962C8B-B14F-4D97-AF65-F5344CB8AC3E}">
        <p14:creationId xmlns:p14="http://schemas.microsoft.com/office/powerpoint/2010/main" val="11164424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C4BFC41-FF0C-5A48-8BBB-7A20C083D9CA}"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B5A691-C772-F84D-8094-DBDF7D3A6863}" type="slidenum">
              <a:rPr lang="en-US" smtClean="0"/>
              <a:pPr/>
              <a:t>‹#›</a:t>
            </a:fld>
            <a:endParaRPr lang="en-US"/>
          </a:p>
        </p:txBody>
      </p:sp>
    </p:spTree>
    <p:extLst>
      <p:ext uri="{BB962C8B-B14F-4D97-AF65-F5344CB8AC3E}">
        <p14:creationId xmlns:p14="http://schemas.microsoft.com/office/powerpoint/2010/main" val="1483381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A72284-5A93-C84B-B495-6FB01BB097C8}"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21861063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C4BFC41-FF0C-5A48-8BBB-7A20C083D9CA}"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B5A691-C772-F84D-8094-DBDF7D3A6863}" type="slidenum">
              <a:rPr lang="en-US" smtClean="0"/>
              <a:pPr/>
              <a:t>‹#›</a:t>
            </a:fld>
            <a:endParaRPr lang="en-US"/>
          </a:p>
        </p:txBody>
      </p:sp>
    </p:spTree>
    <p:extLst>
      <p:ext uri="{BB962C8B-B14F-4D97-AF65-F5344CB8AC3E}">
        <p14:creationId xmlns:p14="http://schemas.microsoft.com/office/powerpoint/2010/main" val="10502712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C4BFC41-FF0C-5A48-8BBB-7A20C083D9CA}"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B5A691-C772-F84D-8094-DBDF7D3A6863}" type="slidenum">
              <a:rPr lang="en-US" smtClean="0"/>
              <a:pPr/>
              <a:t>‹#›</a:t>
            </a:fld>
            <a:endParaRPr lang="en-US"/>
          </a:p>
        </p:txBody>
      </p:sp>
    </p:spTree>
    <p:extLst>
      <p:ext uri="{BB962C8B-B14F-4D97-AF65-F5344CB8AC3E}">
        <p14:creationId xmlns:p14="http://schemas.microsoft.com/office/powerpoint/2010/main" val="1740283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17015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2CF765-D0F8-449F-882F-F21906D37E51}" type="datetimeFigureOut">
              <a:rPr lang="en-GB" smtClean="0">
                <a:solidFill>
                  <a:prstClr val="black">
                    <a:tint val="75000"/>
                  </a:prstClr>
                </a:solidFill>
              </a:rPr>
              <a:pPr/>
              <a:t>04/10/2022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BB86BD0E-5F4A-4CB9-9600-F9E58247B7C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4710553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2CF765-D0F8-449F-882F-F21906D37E51}" type="datetimeFigureOut">
              <a:rPr lang="en-GB" smtClean="0">
                <a:solidFill>
                  <a:prstClr val="black">
                    <a:tint val="75000"/>
                  </a:prstClr>
                </a:solidFill>
              </a:rPr>
              <a:pPr/>
              <a:t>04/10/2022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BB86BD0E-5F4A-4CB9-9600-F9E58247B7C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854701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2CF765-D0F8-449F-882F-F21906D37E51}" type="datetimeFigureOut">
              <a:rPr lang="en-GB" smtClean="0">
                <a:solidFill>
                  <a:prstClr val="black">
                    <a:tint val="75000"/>
                  </a:prstClr>
                </a:solidFill>
              </a:rPr>
              <a:pPr/>
              <a:t>04/10/2022</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BB86BD0E-5F4A-4CB9-9600-F9E58247B7C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357234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2CF765-D0F8-449F-882F-F21906D37E51}" type="datetimeFigureOut">
              <a:rPr lang="en-GB" smtClean="0">
                <a:solidFill>
                  <a:prstClr val="black">
                    <a:tint val="75000"/>
                  </a:prstClr>
                </a:solidFill>
              </a:rPr>
              <a:pPr/>
              <a:t>04/10/2022</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BB86BD0E-5F4A-4CB9-9600-F9E58247B7C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949281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2CF765-D0F8-449F-882F-F21906D37E51}" type="datetimeFigureOut">
              <a:rPr lang="en-GB" smtClean="0">
                <a:solidFill>
                  <a:prstClr val="black">
                    <a:tint val="75000"/>
                  </a:prstClr>
                </a:solidFill>
              </a:rPr>
              <a:pPr/>
              <a:t>04/10/2022</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BB86BD0E-5F4A-4CB9-9600-F9E58247B7C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517909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2CF765-D0F8-449F-882F-F21906D37E51}" type="datetimeFigureOut">
              <a:rPr lang="en-GB" smtClean="0">
                <a:solidFill>
                  <a:prstClr val="black">
                    <a:tint val="75000"/>
                  </a:prstClr>
                </a:solidFill>
              </a:rPr>
              <a:pPr/>
              <a:t>04/10/2022</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BB86BD0E-5F4A-4CB9-9600-F9E58247B7C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516123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72CF765-D0F8-449F-882F-F21906D37E51}" type="datetimeFigureOut">
              <a:rPr lang="en-GB" smtClean="0">
                <a:solidFill>
                  <a:prstClr val="black">
                    <a:tint val="75000"/>
                  </a:prstClr>
                </a:solidFill>
              </a:rPr>
              <a:pPr/>
              <a:t>04/10/2022</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BB86BD0E-5F4A-4CB9-9600-F9E58247B7C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273488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A72284-5A93-C84B-B495-6FB01BB097C8}"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25245994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72CF765-D0F8-449F-882F-F21906D37E51}" type="datetimeFigureOut">
              <a:rPr lang="en-GB" smtClean="0">
                <a:solidFill>
                  <a:prstClr val="black">
                    <a:tint val="75000"/>
                  </a:prstClr>
                </a:solidFill>
              </a:rPr>
              <a:pPr/>
              <a:t>04/10/2022</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BB86BD0E-5F4A-4CB9-9600-F9E58247B7C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5596233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2CF765-D0F8-449F-882F-F21906D37E51}" type="datetimeFigureOut">
              <a:rPr lang="en-GB" smtClean="0">
                <a:solidFill>
                  <a:prstClr val="black">
                    <a:tint val="75000"/>
                  </a:prstClr>
                </a:solidFill>
              </a:rPr>
              <a:pPr/>
              <a:t>04/10/2022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BB86BD0E-5F4A-4CB9-9600-F9E58247B7C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599670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2CF765-D0F8-449F-882F-F21906D37E51}" type="datetimeFigureOut">
              <a:rPr lang="en-GB" smtClean="0">
                <a:solidFill>
                  <a:prstClr val="black">
                    <a:tint val="75000"/>
                  </a:prstClr>
                </a:solidFill>
              </a:rPr>
              <a:pPr/>
              <a:t>04/10/2022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BB86BD0E-5F4A-4CB9-9600-F9E58247B7C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0940915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b="0" baseline="0">
                <a:solidFill>
                  <a:schemeClr val="accent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4" name="Date Placeholder 3"/>
          <p:cNvSpPr>
            <a:spLocks noGrp="1"/>
          </p:cNvSpPr>
          <p:nvPr>
            <p:ph type="dt" sz="half" idx="10"/>
          </p:nvPr>
        </p:nvSpPr>
        <p:spPr/>
        <p:txBody>
          <a:bodyPr/>
          <a:lstStyle/>
          <a:p>
            <a:fld id="{6CFAAB8A-C53C-46B3-A07A-A460B67AB831}" type="datetimeFigureOut">
              <a:rPr lang="en-GB" smtClean="0">
                <a:solidFill>
                  <a:prstClr val="black">
                    <a:tint val="75000"/>
                  </a:prstClr>
                </a:solidFill>
              </a:rPr>
              <a:pPr/>
              <a:t>04/10/2022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2EC2357E-EEE2-49B5-A741-6B2A4D3B340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961784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9A72284-5A93-C84B-B495-6FB01BB097C8}"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30401142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9A72284-5A93-C84B-B495-6FB01BB097C8}"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38916230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9A72284-5A93-C84B-B495-6FB01BB097C8}"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1254310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9A72284-5A93-C84B-B495-6FB01BB097C8}"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35801741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9A72284-5A93-C84B-B495-6FB01BB097C8}" type="datetimeFigureOut">
              <a:rPr lang="en-US" smtClean="0"/>
              <a:pPr/>
              <a:t>10/4/2022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31353040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9A72284-5A93-C84B-B495-6FB01BB097C8}" type="datetimeFigureOut">
              <a:rPr lang="en-US" smtClean="0"/>
              <a:pPr/>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1123501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4"/>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A72284-5A93-C84B-B495-6FB01BB097C8}" type="datetimeFigureOut">
              <a:rPr lang="en-US" smtClean="0"/>
              <a:pPr/>
              <a:t>10/4/2022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36547251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A72284-5A93-C84B-B495-6FB01BB097C8}" type="datetimeFigureOut">
              <a:rPr lang="en-US" smtClean="0"/>
              <a:pPr/>
              <a:t>10/4/2022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149065596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A72284-5A93-C84B-B495-6FB01BB097C8}"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189010107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A72284-5A93-C84B-B495-6FB01BB097C8}"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398011930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9A72284-5A93-C84B-B495-6FB01BB097C8}"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30128372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9A72284-5A93-C84B-B495-6FB01BB097C8}"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27477479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A9A72284-5A93-C84B-B495-6FB01BB097C8}" type="datetimeFigureOut">
              <a:rPr lang="en-US" smtClean="0"/>
              <a:pPr/>
              <a:t>10/4/2022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2353972344"/>
      </p:ext>
    </p:extLst>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9A72284-5A93-C84B-B495-6FB01BB097C8}" type="datetimeFigureOut">
              <a:rPr lang="en-US" smtClean="0"/>
              <a:pPr/>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209722323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9A72284-5A93-C84B-B495-6FB01BB097C8}" type="datetimeFigureOut">
              <a:rPr lang="en-US" smtClean="0"/>
              <a:pPr/>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22583343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9A72284-5A93-C84B-B495-6FB01BB097C8}" type="datetimeFigureOut">
              <a:rPr lang="en-US" smtClean="0"/>
              <a:pPr/>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208929615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9A72284-5A93-C84B-B495-6FB01BB097C8}" type="datetimeFigureOut">
              <a:rPr lang="en-US" smtClean="0"/>
              <a:pPr/>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14044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A72284-5A93-C84B-B495-6FB01BB097C8}" type="datetimeFigureOut">
              <a:rPr lang="en-US" smtClean="0"/>
              <a:pPr/>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265230668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9A72284-5A93-C84B-B495-6FB01BB097C8}" type="datetimeFigureOut">
              <a:rPr lang="en-US" smtClean="0"/>
              <a:pPr/>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42808721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9A72284-5A93-C84B-B495-6FB01BB097C8}" type="datetimeFigureOut">
              <a:rPr lang="en-US" smtClean="0"/>
              <a:pPr/>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88168065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6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9A72284-5A93-C84B-B495-6FB01BB097C8}" type="datetimeFigureOut">
              <a:rPr lang="en-US" smtClean="0"/>
              <a:pPr/>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1610637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7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9A72284-5A93-C84B-B495-6FB01BB097C8}" type="datetimeFigureOut">
              <a:rPr lang="en-US" smtClean="0"/>
              <a:pPr/>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190502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A72284-5A93-C84B-B495-6FB01BB097C8}" type="datetimeFigureOut">
              <a:rPr lang="en-US" smtClean="0"/>
              <a:pPr/>
              <a:t>10/4/2022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2088135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A72284-5A93-C84B-B495-6FB01BB097C8}"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2451078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9"/>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A72284-5A93-C84B-B495-6FB01BB097C8}"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2349778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A72284-5A93-C84B-B495-6FB01BB097C8}"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0C0B4-92AC-8D49-B99D-89C76F131BAF}" type="slidenum">
              <a:rPr lang="en-US" smtClean="0"/>
              <a:pPr/>
              <a:t>‹#›</a:t>
            </a:fld>
            <a:endParaRPr lang="en-US"/>
          </a:p>
        </p:txBody>
      </p:sp>
    </p:spTree>
    <p:extLst>
      <p:ext uri="{BB962C8B-B14F-4D97-AF65-F5344CB8AC3E}">
        <p14:creationId xmlns:p14="http://schemas.microsoft.com/office/powerpoint/2010/main" val="2888135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3.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21" Type="http://schemas.openxmlformats.org/officeDocument/2006/relationships/theme" Target="../theme/theme4.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2"/>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72284-5A93-C84B-B495-6FB01BB097C8}" type="datetimeFigureOut">
              <a:rPr lang="en-US" smtClean="0"/>
              <a:pPr/>
              <a:t>10/4/2022</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90C0B4-92AC-8D49-B99D-89C76F131BAF}" type="slidenum">
              <a:rPr lang="en-US" smtClean="0"/>
              <a:pPr/>
              <a:t>‹#›</a:t>
            </a:fld>
            <a:endParaRPr lang="en-US"/>
          </a:p>
        </p:txBody>
      </p:sp>
    </p:spTree>
    <p:extLst>
      <p:ext uri="{BB962C8B-B14F-4D97-AF65-F5344CB8AC3E}">
        <p14:creationId xmlns:p14="http://schemas.microsoft.com/office/powerpoint/2010/main" val="300028342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4BFC41-FF0C-5A48-8BBB-7A20C083D9CA}" type="datetimeFigureOut">
              <a:rPr lang="en-US" smtClean="0"/>
              <a:pPr/>
              <a:t>10/4/2022</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5A691-C772-F84D-8094-DBDF7D3A6863}" type="slidenum">
              <a:rPr lang="en-US" smtClean="0"/>
              <a:pPr/>
              <a:t>‹#›</a:t>
            </a:fld>
            <a:endParaRPr lang="en-US"/>
          </a:p>
        </p:txBody>
      </p:sp>
    </p:spTree>
    <p:extLst>
      <p:ext uri="{BB962C8B-B14F-4D97-AF65-F5344CB8AC3E}">
        <p14:creationId xmlns:p14="http://schemas.microsoft.com/office/powerpoint/2010/main" val="8225185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2CF765-D0F8-449F-882F-F21906D37E51}" type="datetimeFigureOut">
              <a:rPr lang="en-GB" smtClean="0">
                <a:solidFill>
                  <a:prstClr val="black">
                    <a:tint val="75000"/>
                  </a:prstClr>
                </a:solidFill>
              </a:rPr>
              <a:pPr/>
              <a:t>04/10/2022</a:t>
            </a:fld>
            <a:endParaRPr lang="en-GB">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86BD0E-5F4A-4CB9-9600-F9E58247B7C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33519343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72284-5A93-C84B-B495-6FB01BB097C8}" type="datetimeFigureOut">
              <a:rPr lang="en-US" smtClean="0"/>
              <a:pPr/>
              <a:t>10/4/2022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90C0B4-92AC-8D49-B99D-89C76F131BAF}" type="slidenum">
              <a:rPr lang="en-US" smtClean="0"/>
              <a:pPr/>
              <a:t>‹#›</a:t>
            </a:fld>
            <a:endParaRPr lang="en-US"/>
          </a:p>
        </p:txBody>
      </p:sp>
    </p:spTree>
    <p:extLst>
      <p:ext uri="{BB962C8B-B14F-4D97-AF65-F5344CB8AC3E}">
        <p14:creationId xmlns:p14="http://schemas.microsoft.com/office/powerpoint/2010/main" val="98779032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649"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35.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jpeg"/><Relationship Id="rId1" Type="http://schemas.openxmlformats.org/officeDocument/2006/relationships/slideLayout" Target="../slideLayouts/slideLayout35.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34.xml"/><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5.xml"/><Relationship Id="rId1" Type="http://schemas.openxmlformats.org/officeDocument/2006/relationships/tags" Target="../tags/tag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46669" y="3677264"/>
            <a:ext cx="10460428" cy="523220"/>
          </a:xfrm>
          <a:prstGeom prst="rect">
            <a:avLst/>
          </a:prstGeom>
          <a:noFill/>
          <a:ln w="57150">
            <a:solidFill>
              <a:schemeClr val="bg1">
                <a:lumMod val="95000"/>
              </a:schemeClr>
            </a:solidFill>
          </a:ln>
        </p:spPr>
        <p:txBody>
          <a:bodyPr wrap="square" rtlCol="0">
            <a:spAutoFit/>
          </a:bodyPr>
          <a:lstStyle/>
          <a:p>
            <a:pPr algn="ctr">
              <a:defRPr/>
            </a:pPr>
            <a:r>
              <a:rPr lang="en-GB" sz="2800" b="1" dirty="0" smtClean="0">
                <a:solidFill>
                  <a:srgbClr val="002060"/>
                </a:solidFill>
                <a:effectLst>
                  <a:outerShdw blurRad="38100" dist="38100" dir="2700000" algn="tl">
                    <a:srgbClr val="000000">
                      <a:alpha val="43137"/>
                    </a:srgbClr>
                  </a:outerShdw>
                </a:effectLst>
                <a:latin typeface="Serifa BT" panose="02060503030505020204" pitchFamily="18" charset="0"/>
              </a:rPr>
              <a:t>Managing Strategic Change</a:t>
            </a:r>
            <a:endParaRPr lang="en-GB" sz="2800" b="1" u="sng" dirty="0">
              <a:solidFill>
                <a:srgbClr val="002060"/>
              </a:solidFill>
              <a:effectLst>
                <a:outerShdw blurRad="38100" dist="38100" dir="2700000" algn="tl">
                  <a:srgbClr val="000000">
                    <a:alpha val="43137"/>
                  </a:srgbClr>
                </a:outerShdw>
              </a:effectLst>
              <a:latin typeface="Serifa BT" pitchFamily="18" charset="0"/>
            </a:endParaRPr>
          </a:p>
        </p:txBody>
      </p:sp>
      <p:sp>
        <p:nvSpPr>
          <p:cNvPr id="2" name="Rectangle 1"/>
          <p:cNvSpPr/>
          <p:nvPr/>
        </p:nvSpPr>
        <p:spPr>
          <a:xfrm>
            <a:off x="458203" y="1974962"/>
            <a:ext cx="11064816" cy="1323439"/>
          </a:xfrm>
          <a:prstGeom prst="rect">
            <a:avLst/>
          </a:prstGeom>
          <a:ln w="38100">
            <a:solidFill>
              <a:schemeClr val="tx1"/>
            </a:solidFill>
          </a:ln>
        </p:spPr>
        <p:txBody>
          <a:bodyPr wrap="square">
            <a:spAutoFit/>
          </a:bodyPr>
          <a:lstStyle/>
          <a:p>
            <a:pPr algn="ctr">
              <a:defRPr/>
            </a:pPr>
            <a:r>
              <a:rPr lang="en-GB" sz="4000" b="1" dirty="0">
                <a:solidFill>
                  <a:prstClr val="black"/>
                </a:solidFill>
                <a:effectLst>
                  <a:outerShdw blurRad="38100" dist="38100" dir="2700000" algn="tl">
                    <a:srgbClr val="000000">
                      <a:alpha val="43137"/>
                    </a:srgbClr>
                  </a:outerShdw>
                </a:effectLst>
                <a:latin typeface="Calibri Light"/>
              </a:rPr>
              <a:t>Strategic Leadership</a:t>
            </a:r>
          </a:p>
          <a:p>
            <a:pPr algn="ctr">
              <a:defRPr/>
            </a:pPr>
            <a:r>
              <a:rPr lang="en-GB" sz="4000" b="1" dirty="0" smtClean="0">
                <a:solidFill>
                  <a:prstClr val="black"/>
                </a:solidFill>
                <a:effectLst>
                  <a:outerShdw blurRad="38100" dist="38100" dir="2700000" algn="tl">
                    <a:srgbClr val="000000">
                      <a:alpha val="43137"/>
                    </a:srgbClr>
                  </a:outerShdw>
                </a:effectLst>
                <a:latin typeface="Calibri Light"/>
              </a:rPr>
              <a:t>607MAN 303MAN</a:t>
            </a:r>
            <a:endParaRPr lang="fa-IR" sz="4000" b="1" dirty="0">
              <a:solidFill>
                <a:prstClr val="black"/>
              </a:solidFill>
              <a:effectLst>
                <a:outerShdw blurRad="38100" dist="38100" dir="2700000" algn="tl">
                  <a:srgbClr val="000000">
                    <a:alpha val="43137"/>
                  </a:srgbClr>
                </a:outerShdw>
              </a:effectLst>
              <a:latin typeface="Calibri Light"/>
            </a:endParaRPr>
          </a:p>
        </p:txBody>
      </p:sp>
      <p:sp>
        <p:nvSpPr>
          <p:cNvPr id="4" name="Rectangle 3"/>
          <p:cNvSpPr/>
          <p:nvPr/>
        </p:nvSpPr>
        <p:spPr>
          <a:xfrm>
            <a:off x="0" y="4594182"/>
            <a:ext cx="4663439" cy="461665"/>
          </a:xfrm>
          <a:prstGeom prst="rect">
            <a:avLst/>
          </a:prstGeom>
          <a:ln w="38100">
            <a:solidFill>
              <a:schemeClr val="tx1"/>
            </a:solidFill>
          </a:ln>
        </p:spPr>
        <p:txBody>
          <a:bodyPr wrap="square">
            <a:spAutoFit/>
          </a:bodyPr>
          <a:lstStyle/>
          <a:p>
            <a:endParaRPr lang="en-GB" sz="2400" dirty="0">
              <a:solidFill>
                <a:prstClr val="black"/>
              </a:solidFill>
            </a:endParaRPr>
          </a:p>
        </p:txBody>
      </p:sp>
      <p:sp>
        <p:nvSpPr>
          <p:cNvPr id="3" name="Rectangle 2"/>
          <p:cNvSpPr/>
          <p:nvPr/>
        </p:nvSpPr>
        <p:spPr>
          <a:xfrm>
            <a:off x="8085587" y="5379012"/>
            <a:ext cx="2605457" cy="461665"/>
          </a:xfrm>
          <a:prstGeom prst="rect">
            <a:avLst/>
          </a:prstGeom>
          <a:ln w="38100">
            <a:solidFill>
              <a:schemeClr val="tx1"/>
            </a:solidFill>
          </a:ln>
        </p:spPr>
        <p:txBody>
          <a:bodyPr wrap="none">
            <a:spAutoFit/>
          </a:bodyPr>
          <a:lstStyle/>
          <a:p>
            <a:r>
              <a:rPr lang="en-GB" sz="2400" b="1" dirty="0">
                <a:solidFill>
                  <a:prstClr val="black"/>
                </a:solidFill>
                <a:effectLst>
                  <a:outerShdw blurRad="38100" dist="38100" dir="2700000" algn="tl">
                    <a:srgbClr val="000000">
                      <a:alpha val="43137"/>
                    </a:srgbClr>
                  </a:outerShdw>
                </a:effectLst>
              </a:rPr>
              <a:t>Week 1</a:t>
            </a:r>
            <a:r>
              <a:rPr lang="en-GB" sz="2400" b="1" dirty="0" smtClean="0">
                <a:solidFill>
                  <a:prstClr val="black"/>
                </a:solidFill>
                <a:effectLst>
                  <a:outerShdw blurRad="38100" dist="38100" dir="2700000" algn="tl">
                    <a:srgbClr val="000000">
                      <a:alpha val="43137"/>
                    </a:srgbClr>
                  </a:outerShdw>
                </a:effectLst>
              </a:rPr>
              <a:t> </a:t>
            </a:r>
            <a:r>
              <a:rPr lang="en-GB" sz="2400" b="1" dirty="0">
                <a:solidFill>
                  <a:prstClr val="black"/>
                </a:solidFill>
                <a:effectLst>
                  <a:outerShdw blurRad="38100" dist="38100" dir="2700000" algn="tl">
                    <a:srgbClr val="000000">
                      <a:alpha val="43137"/>
                    </a:srgbClr>
                  </a:outerShdw>
                </a:effectLst>
              </a:rPr>
              <a:t>– Session 3</a:t>
            </a:r>
            <a:endParaRPr lang="en-GB" sz="2400" dirty="0">
              <a:solidFill>
                <a:prstClr val="black"/>
              </a:solidFill>
            </a:endParaRPr>
          </a:p>
        </p:txBody>
      </p:sp>
    </p:spTree>
    <p:extLst>
      <p:ext uri="{BB962C8B-B14F-4D97-AF65-F5344CB8AC3E}">
        <p14:creationId xmlns:p14="http://schemas.microsoft.com/office/powerpoint/2010/main" val="101097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a:extLst>
              <a:ext uri="{FF2B5EF4-FFF2-40B4-BE49-F238E27FC236}">
                <a16:creationId xmlns:a16="http://schemas.microsoft.com/office/drawing/2014/main" id="{216666F8-9266-4F31-8226-1703A1EB9798}"/>
              </a:ext>
            </a:extLst>
          </p:cNvPr>
          <p:cNvSpPr>
            <a:spLocks noGrp="1" noChangeArrowheads="1"/>
          </p:cNvSpPr>
          <p:nvPr>
            <p:ph type="title"/>
          </p:nvPr>
        </p:nvSpPr>
        <p:spPr>
          <a:xfrm>
            <a:off x="1646892" y="496982"/>
            <a:ext cx="9514168" cy="631825"/>
          </a:xfrm>
        </p:spPr>
        <p:txBody>
          <a:bodyPr rtlCol="0" anchor="b">
            <a:noAutofit/>
          </a:bodyPr>
          <a:lstStyle/>
          <a:p>
            <a:pPr>
              <a:defRPr/>
            </a:pPr>
            <a:r>
              <a:rPr lang="en-GB" sz="2800" b="1" dirty="0">
                <a:solidFill>
                  <a:srgbClr val="0070C0"/>
                </a:solidFill>
                <a:effectLst>
                  <a:outerShdw blurRad="38100" dist="38100" dir="2700000" algn="tl">
                    <a:srgbClr val="000000">
                      <a:alpha val="43137"/>
                    </a:srgbClr>
                  </a:outerShdw>
                </a:effectLst>
              </a:rPr>
              <a:t>The continuous learning emergent </a:t>
            </a:r>
            <a:r>
              <a:rPr lang="en-GB" sz="2800" b="1" dirty="0" smtClean="0">
                <a:solidFill>
                  <a:srgbClr val="0070C0"/>
                </a:solidFill>
                <a:effectLst>
                  <a:outerShdw blurRad="38100" dist="38100" dir="2700000" algn="tl">
                    <a:srgbClr val="000000">
                      <a:alpha val="43137"/>
                    </a:srgbClr>
                  </a:outerShdw>
                </a:effectLst>
              </a:rPr>
              <a:t>approach</a:t>
            </a:r>
            <a:br>
              <a:rPr lang="en-GB" sz="2800" b="1" dirty="0" smtClean="0">
                <a:solidFill>
                  <a:srgbClr val="0070C0"/>
                </a:solidFill>
                <a:effectLst>
                  <a:outerShdw blurRad="38100" dist="38100" dir="2700000" algn="tl">
                    <a:srgbClr val="000000">
                      <a:alpha val="43137"/>
                    </a:srgbClr>
                  </a:outerShdw>
                </a:effectLst>
              </a:rPr>
            </a:br>
            <a:r>
              <a:rPr lang="en-GB" sz="2800" b="1" dirty="0" smtClean="0">
                <a:solidFill>
                  <a:srgbClr val="0070C0"/>
                </a:solidFill>
                <a:effectLst>
                  <a:outerShdw blurRad="38100" dist="38100" dir="2700000" algn="tl">
                    <a:srgbClr val="000000">
                      <a:alpha val="43137"/>
                    </a:srgbClr>
                  </a:outerShdw>
                </a:effectLst>
              </a:rPr>
              <a:t> </a:t>
            </a:r>
            <a:r>
              <a:rPr lang="en-GB" sz="2800" b="1" dirty="0">
                <a:solidFill>
                  <a:srgbClr val="0070C0"/>
                </a:solidFill>
                <a:effectLst>
                  <a:outerShdw blurRad="38100" dist="38100" dir="2700000" algn="tl">
                    <a:srgbClr val="000000">
                      <a:alpha val="43137"/>
                    </a:srgbClr>
                  </a:outerShdw>
                </a:effectLst>
              </a:rPr>
              <a:t>– Pettigrew and </a:t>
            </a:r>
            <a:r>
              <a:rPr lang="en-GB" sz="2800" b="1" dirty="0" err="1" smtClean="0">
                <a:solidFill>
                  <a:srgbClr val="0070C0"/>
                </a:solidFill>
                <a:effectLst>
                  <a:outerShdw blurRad="38100" dist="38100" dir="2700000" algn="tl">
                    <a:srgbClr val="000000">
                      <a:alpha val="43137"/>
                    </a:srgbClr>
                  </a:outerShdw>
                </a:effectLst>
              </a:rPr>
              <a:t>Whipp</a:t>
            </a:r>
            <a:r>
              <a:rPr lang="en-GB" sz="2800" b="1" dirty="0" smtClean="0">
                <a:solidFill>
                  <a:srgbClr val="0070C0"/>
                </a:solidFill>
                <a:effectLst>
                  <a:outerShdw blurRad="38100" dist="38100" dir="2700000" algn="tl">
                    <a:srgbClr val="000000">
                      <a:alpha val="43137"/>
                    </a:srgbClr>
                  </a:outerShdw>
                </a:effectLst>
              </a:rPr>
              <a:t> and </a:t>
            </a:r>
            <a:r>
              <a:rPr lang="en-GB" sz="2800" b="1" dirty="0" err="1" smtClean="0">
                <a:solidFill>
                  <a:srgbClr val="0070C0"/>
                </a:solidFill>
                <a:effectLst>
                  <a:outerShdw blurRad="38100" dist="38100" dir="2700000" algn="tl">
                    <a:srgbClr val="000000">
                      <a:alpha val="43137"/>
                    </a:srgbClr>
                  </a:outerShdw>
                </a:effectLst>
              </a:rPr>
              <a:t>Senge</a:t>
            </a:r>
            <a:r>
              <a:rPr lang="en-GB" sz="2800" b="1" dirty="0" smtClean="0">
                <a:solidFill>
                  <a:srgbClr val="0070C0"/>
                </a:solidFill>
                <a:effectLst>
                  <a:outerShdw blurRad="38100" dist="38100" dir="2700000" algn="tl">
                    <a:srgbClr val="000000">
                      <a:alpha val="43137"/>
                    </a:srgbClr>
                  </a:outerShdw>
                </a:effectLst>
              </a:rPr>
              <a:t>. </a:t>
            </a:r>
            <a:endParaRPr lang="en-GB" sz="2800" b="1" i="1" dirty="0">
              <a:solidFill>
                <a:srgbClr val="0070C0"/>
              </a:solidFill>
              <a:effectLst>
                <a:outerShdw blurRad="38100" dist="38100" dir="2700000" algn="tl">
                  <a:srgbClr val="000000">
                    <a:alpha val="43137"/>
                  </a:srgbClr>
                </a:outerShdw>
              </a:effectLst>
            </a:endParaRPr>
          </a:p>
        </p:txBody>
      </p:sp>
      <p:sp>
        <p:nvSpPr>
          <p:cNvPr id="22531" name="Rectangle 3">
            <a:extLst>
              <a:ext uri="{FF2B5EF4-FFF2-40B4-BE49-F238E27FC236}">
                <a16:creationId xmlns:a16="http://schemas.microsoft.com/office/drawing/2014/main" id="{3817A8A6-EBD2-45C6-A60D-0BB273F81EDA}"/>
              </a:ext>
            </a:extLst>
          </p:cNvPr>
          <p:cNvSpPr>
            <a:spLocks noGrp="1" noChangeArrowheads="1"/>
          </p:cNvSpPr>
          <p:nvPr>
            <p:ph idx="1"/>
          </p:nvPr>
        </p:nvSpPr>
        <p:spPr>
          <a:xfrm>
            <a:off x="1264024" y="1916113"/>
            <a:ext cx="9762564" cy="2819400"/>
          </a:xfrm>
        </p:spPr>
        <p:txBody>
          <a:bodyPr>
            <a:normAutofit lnSpcReduction="10000"/>
          </a:bodyPr>
          <a:lstStyle/>
          <a:p>
            <a:pPr>
              <a:buClr>
                <a:schemeClr val="tx2"/>
              </a:buClr>
            </a:pPr>
            <a:r>
              <a:rPr lang="en-GB" altLang="en-US" sz="2400" dirty="0"/>
              <a:t>Starts from the position that the organisation does not suddenly adopt strategic change but is perpetually seeking </a:t>
            </a:r>
            <a:r>
              <a:rPr lang="en-GB" altLang="en-US" sz="2400" dirty="0" smtClean="0"/>
              <a:t>it</a:t>
            </a:r>
          </a:p>
          <a:p>
            <a:pPr>
              <a:buClr>
                <a:schemeClr val="tx2"/>
              </a:buClr>
            </a:pPr>
            <a:endParaRPr lang="en-GB" altLang="en-US" sz="2400" dirty="0"/>
          </a:p>
          <a:p>
            <a:pPr>
              <a:buClr>
                <a:schemeClr val="tx2"/>
              </a:buClr>
            </a:pPr>
            <a:r>
              <a:rPr lang="en-GB" altLang="en-US" sz="2400" u="sng" dirty="0"/>
              <a:t>Process of learning is </a:t>
            </a:r>
            <a:r>
              <a:rPr lang="en-GB" altLang="en-US" sz="2400" i="1" u="sng" dirty="0"/>
              <a:t>continuous</a:t>
            </a:r>
            <a:r>
              <a:rPr lang="en-GB" altLang="en-US" sz="2400" u="sng" dirty="0"/>
              <a:t>: as one area is learnt, so new avenues of experimentation and communication open </a:t>
            </a:r>
            <a:r>
              <a:rPr lang="en-GB" altLang="en-US" sz="2400" u="sng" dirty="0" smtClean="0"/>
              <a:t>up</a:t>
            </a:r>
          </a:p>
          <a:p>
            <a:pPr>
              <a:buClr>
                <a:schemeClr val="tx2"/>
              </a:buClr>
            </a:pPr>
            <a:endParaRPr lang="en-GB" altLang="en-US" sz="2400" u="sng" dirty="0"/>
          </a:p>
          <a:p>
            <a:pPr>
              <a:buClr>
                <a:schemeClr val="tx2"/>
              </a:buClr>
            </a:pPr>
            <a:r>
              <a:rPr lang="en-GB" altLang="en-US" sz="2400" u="sng" dirty="0"/>
              <a:t>No sudden, specific ‘change project’</a:t>
            </a:r>
          </a:p>
          <a:p>
            <a:pPr>
              <a:buFont typeface="Wingdings" panose="05000000000000000000" pitchFamily="2" charset="2"/>
              <a:buNone/>
            </a:pPr>
            <a:endParaRPr lang="en-GB" altLang="en-US" sz="2400" dirty="0"/>
          </a:p>
        </p:txBody>
      </p:sp>
    </p:spTree>
    <p:extLst>
      <p:ext uri="{BB962C8B-B14F-4D97-AF65-F5344CB8AC3E}">
        <p14:creationId xmlns:p14="http://schemas.microsoft.com/office/powerpoint/2010/main" val="211054744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822641"/>
          </a:xfrm>
        </p:spPr>
        <p:txBody>
          <a:bodyPr/>
          <a:lstStyle/>
          <a:p>
            <a:r>
              <a:rPr lang="en-GB" dirty="0"/>
              <a:t>Five central factors for managing change</a:t>
            </a:r>
          </a:p>
        </p:txBody>
      </p:sp>
      <p:pic>
        <p:nvPicPr>
          <p:cNvPr id="4" name="Picture 6" descr="V:\Graphics\Powerpoint\PE_UK\PE459-Burnes\Final files\GIF\ch10\M10UF004.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3524" y="1097280"/>
            <a:ext cx="9204949" cy="4441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4518134" y="5538650"/>
            <a:ext cx="3625993" cy="369332"/>
          </a:xfrm>
          <a:prstGeom prst="rect">
            <a:avLst/>
          </a:prstGeom>
        </p:spPr>
        <p:txBody>
          <a:bodyPr wrap="none">
            <a:spAutoFit/>
          </a:bodyPr>
          <a:lstStyle/>
          <a:p>
            <a:pPr>
              <a:spcBef>
                <a:spcPct val="50000"/>
              </a:spcBef>
            </a:pPr>
            <a:r>
              <a:rPr lang="en-US" altLang="en-US" i="1" dirty="0"/>
              <a:t>Source</a:t>
            </a:r>
            <a:r>
              <a:rPr lang="en-US" altLang="en-US" dirty="0"/>
              <a:t>: Pettigrew and </a:t>
            </a:r>
            <a:r>
              <a:rPr lang="en-US" altLang="en-US" dirty="0" err="1"/>
              <a:t>Whipp</a:t>
            </a:r>
            <a:r>
              <a:rPr lang="en-US" altLang="en-US" dirty="0"/>
              <a:t> (1993).</a:t>
            </a:r>
          </a:p>
        </p:txBody>
      </p:sp>
    </p:spTree>
    <p:extLst>
      <p:ext uri="{BB962C8B-B14F-4D97-AF65-F5344CB8AC3E}">
        <p14:creationId xmlns:p14="http://schemas.microsoft.com/office/powerpoint/2010/main" val="1151555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6C2B68FB-680E-4DFC-BB3A-1953D0DCDB81}"/>
              </a:ext>
            </a:extLst>
          </p:cNvPr>
          <p:cNvSpPr>
            <a:spLocks noGrp="1" noChangeArrowheads="1"/>
          </p:cNvSpPr>
          <p:nvPr>
            <p:ph type="title"/>
          </p:nvPr>
        </p:nvSpPr>
        <p:spPr>
          <a:xfrm>
            <a:off x="2019954" y="120650"/>
            <a:ext cx="7772400" cy="1143000"/>
          </a:xfrm>
          <a:extLst/>
        </p:spPr>
        <p:txBody>
          <a:bodyPr rtlCol="0" anchor="b">
            <a:normAutofit/>
          </a:bodyPr>
          <a:lstStyle/>
          <a:p>
            <a:pPr>
              <a:lnSpc>
                <a:spcPct val="90000"/>
              </a:lnSpc>
              <a:defRPr/>
            </a:pPr>
            <a:endParaRPr lang="en-GB" sz="2800" b="1" u="sng" dirty="0">
              <a:solidFill>
                <a:srgbClr val="0070C0"/>
              </a:solidFill>
              <a:effectLst>
                <a:outerShdw blurRad="38100" dist="38100" dir="2700000" algn="tl">
                  <a:srgbClr val="000000">
                    <a:alpha val="43137"/>
                  </a:srgbClr>
                </a:outerShdw>
              </a:effectLst>
            </a:endParaRPr>
          </a:p>
        </p:txBody>
      </p:sp>
      <p:sp>
        <p:nvSpPr>
          <p:cNvPr id="23555" name="Rectangle 3">
            <a:extLst>
              <a:ext uri="{FF2B5EF4-FFF2-40B4-BE49-F238E27FC236}">
                <a16:creationId xmlns:a16="http://schemas.microsoft.com/office/drawing/2014/main" id="{C2006E0F-7CDD-4FDA-B693-89DE84DBC17B}"/>
              </a:ext>
            </a:extLst>
          </p:cNvPr>
          <p:cNvSpPr>
            <a:spLocks noGrp="1" noChangeArrowheads="1"/>
          </p:cNvSpPr>
          <p:nvPr>
            <p:ph idx="1"/>
          </p:nvPr>
        </p:nvSpPr>
        <p:spPr>
          <a:xfrm>
            <a:off x="2019954" y="389299"/>
            <a:ext cx="8622459" cy="5284334"/>
          </a:xfrm>
        </p:spPr>
        <p:txBody>
          <a:bodyPr rtlCol="0">
            <a:noAutofit/>
          </a:bodyPr>
          <a:lstStyle/>
          <a:p>
            <a:pPr marL="0" indent="0">
              <a:buClr>
                <a:schemeClr val="tx2"/>
              </a:buClr>
              <a:buNone/>
              <a:defRPr/>
            </a:pPr>
            <a:r>
              <a:rPr lang="en-GB" dirty="0"/>
              <a:t>Four areas of competence for leaders: </a:t>
            </a:r>
            <a:br>
              <a:rPr lang="en-GB" dirty="0"/>
            </a:br>
            <a:r>
              <a:rPr lang="en-GB" dirty="0"/>
              <a:t>from Bennis and </a:t>
            </a:r>
            <a:r>
              <a:rPr lang="en-GB" dirty="0" err="1"/>
              <a:t>Nanus</a:t>
            </a:r>
            <a:r>
              <a:rPr lang="en-GB" dirty="0"/>
              <a:t>:</a:t>
            </a:r>
          </a:p>
          <a:p>
            <a:pPr>
              <a:buClr>
                <a:schemeClr val="tx2"/>
              </a:buClr>
              <a:buNone/>
              <a:defRPr/>
            </a:pPr>
            <a:r>
              <a:rPr lang="en-GB" dirty="0"/>
              <a:t>	</a:t>
            </a:r>
          </a:p>
          <a:p>
            <a:pPr marL="457200" indent="-457200">
              <a:lnSpc>
                <a:spcPct val="90000"/>
              </a:lnSpc>
              <a:buFont typeface="+mj-lt"/>
              <a:buAutoNum type="arabicPeriod"/>
              <a:defRPr/>
            </a:pPr>
            <a:r>
              <a:rPr lang="en-GB" sz="2800" dirty="0" smtClean="0"/>
              <a:t>Vision</a:t>
            </a:r>
            <a:endParaRPr lang="en-GB" sz="2800" dirty="0"/>
          </a:p>
          <a:p>
            <a:pPr marL="457200" indent="-457200">
              <a:lnSpc>
                <a:spcPct val="90000"/>
              </a:lnSpc>
              <a:buClr>
                <a:schemeClr val="tx2"/>
              </a:buClr>
              <a:buFont typeface="+mj-lt"/>
              <a:buAutoNum type="arabicPeriod"/>
              <a:defRPr/>
            </a:pPr>
            <a:r>
              <a:rPr lang="en-GB" sz="2800" dirty="0"/>
              <a:t>Communications</a:t>
            </a:r>
          </a:p>
          <a:p>
            <a:pPr marL="457200" indent="-457200">
              <a:lnSpc>
                <a:spcPct val="90000"/>
              </a:lnSpc>
              <a:buClr>
                <a:schemeClr val="tx2"/>
              </a:buClr>
              <a:buFont typeface="+mj-lt"/>
              <a:buAutoNum type="arabicPeriod"/>
              <a:defRPr/>
            </a:pPr>
            <a:r>
              <a:rPr lang="en-GB" sz="2800" dirty="0"/>
              <a:t>Trust </a:t>
            </a:r>
          </a:p>
          <a:p>
            <a:pPr marL="457200" indent="-457200">
              <a:lnSpc>
                <a:spcPct val="90000"/>
              </a:lnSpc>
              <a:buClr>
                <a:schemeClr val="tx2"/>
              </a:buClr>
              <a:buFont typeface="+mj-lt"/>
              <a:buAutoNum type="arabicPeriod"/>
              <a:defRPr/>
            </a:pPr>
            <a:r>
              <a:rPr lang="en-GB" sz="2800" dirty="0" smtClean="0"/>
              <a:t>Self-knowledge</a:t>
            </a:r>
          </a:p>
          <a:p>
            <a:pPr marL="457200" indent="-457200">
              <a:lnSpc>
                <a:spcPct val="90000"/>
              </a:lnSpc>
              <a:buClr>
                <a:schemeClr val="tx2"/>
              </a:buClr>
              <a:buFont typeface="+mj-lt"/>
              <a:buAutoNum type="arabicPeriod"/>
              <a:defRPr/>
            </a:pPr>
            <a:endParaRPr lang="en-GB" dirty="0"/>
          </a:p>
          <a:p>
            <a:pPr>
              <a:lnSpc>
                <a:spcPct val="90000"/>
              </a:lnSpc>
              <a:buClr>
                <a:schemeClr val="tx2"/>
              </a:buClr>
              <a:buNone/>
              <a:defRPr/>
            </a:pPr>
            <a:r>
              <a:rPr lang="en-GB" sz="2800" dirty="0"/>
              <a:t>	Two other possible areas of competence:</a:t>
            </a:r>
          </a:p>
          <a:p>
            <a:pPr>
              <a:lnSpc>
                <a:spcPct val="90000"/>
              </a:lnSpc>
              <a:buClr>
                <a:schemeClr val="tx2"/>
              </a:buClr>
              <a:buNone/>
              <a:defRPr/>
            </a:pPr>
            <a:endParaRPr lang="en-GB" sz="2800" dirty="0"/>
          </a:p>
          <a:p>
            <a:pPr>
              <a:lnSpc>
                <a:spcPct val="90000"/>
              </a:lnSpc>
              <a:buClr>
                <a:schemeClr val="tx2"/>
              </a:buClr>
              <a:defRPr/>
            </a:pPr>
            <a:r>
              <a:rPr lang="en-GB" sz="2800" dirty="0"/>
              <a:t>Responsiveness to the situation</a:t>
            </a:r>
          </a:p>
          <a:p>
            <a:pPr>
              <a:lnSpc>
                <a:spcPct val="90000"/>
              </a:lnSpc>
              <a:buClr>
                <a:schemeClr val="tx2"/>
              </a:buClr>
              <a:defRPr/>
            </a:pPr>
            <a:r>
              <a:rPr lang="en-GB" sz="2800" dirty="0"/>
              <a:t>Creativity</a:t>
            </a:r>
          </a:p>
        </p:txBody>
      </p:sp>
    </p:spTree>
    <p:extLst>
      <p:ext uri="{BB962C8B-B14F-4D97-AF65-F5344CB8AC3E}">
        <p14:creationId xmlns:p14="http://schemas.microsoft.com/office/powerpoint/2010/main" val="337233972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a:extLst>
              <a:ext uri="{FF2B5EF4-FFF2-40B4-BE49-F238E27FC236}">
                <a16:creationId xmlns:a16="http://schemas.microsoft.com/office/drawing/2014/main" id="{67D3657B-995D-4213-A548-A588D57C29D4}"/>
              </a:ext>
            </a:extLst>
          </p:cNvPr>
          <p:cNvSpPr>
            <a:spLocks noGrp="1" noChangeArrowheads="1"/>
          </p:cNvSpPr>
          <p:nvPr>
            <p:ph type="title"/>
          </p:nvPr>
        </p:nvSpPr>
        <p:spPr>
          <a:xfrm>
            <a:off x="968188" y="519907"/>
            <a:ext cx="8939400" cy="633412"/>
          </a:xfrm>
        </p:spPr>
        <p:txBody>
          <a:bodyPr rtlCol="0" anchor="b">
            <a:noAutofit/>
          </a:bodyPr>
          <a:lstStyle/>
          <a:p>
            <a:pPr>
              <a:defRPr/>
            </a:pPr>
            <a:r>
              <a:rPr lang="en-GB" sz="2800" b="1" dirty="0">
                <a:solidFill>
                  <a:srgbClr val="0070C0"/>
                </a:solidFill>
                <a:effectLst>
                  <a:outerShdw blurRad="38100" dist="38100" dir="2700000" algn="tl">
                    <a:srgbClr val="000000">
                      <a:alpha val="43137"/>
                    </a:srgbClr>
                  </a:outerShdw>
                </a:effectLst>
              </a:rPr>
              <a:t>The </a:t>
            </a:r>
            <a:r>
              <a:rPr lang="en-GB" sz="2800" b="1" dirty="0" smtClean="0">
                <a:solidFill>
                  <a:srgbClr val="0070C0"/>
                </a:solidFill>
                <a:effectLst>
                  <a:outerShdw blurRad="38100" dist="38100" dir="2700000" algn="tl">
                    <a:srgbClr val="000000">
                      <a:alpha val="43137"/>
                    </a:srgbClr>
                  </a:outerShdw>
                </a:effectLst>
              </a:rPr>
              <a:t>Continuous Learning Emergent Approach (</a:t>
            </a:r>
            <a:r>
              <a:rPr lang="en-GB" sz="2800" b="1" dirty="0" err="1" smtClean="0">
                <a:solidFill>
                  <a:srgbClr val="0070C0"/>
                </a:solidFill>
                <a:effectLst>
                  <a:outerShdw blurRad="38100" dist="38100" dir="2700000" algn="tl">
                    <a:srgbClr val="000000">
                      <a:alpha val="43137"/>
                    </a:srgbClr>
                  </a:outerShdw>
                </a:effectLst>
              </a:rPr>
              <a:t>Senge</a:t>
            </a:r>
            <a:r>
              <a:rPr lang="en-GB" sz="2800" b="1" dirty="0" smtClean="0">
                <a:solidFill>
                  <a:srgbClr val="0070C0"/>
                </a:solidFill>
                <a:effectLst>
                  <a:outerShdw blurRad="38100" dist="38100" dir="2700000" algn="tl">
                    <a:srgbClr val="000000">
                      <a:alpha val="43137"/>
                    </a:srgbClr>
                  </a:outerShdw>
                </a:effectLst>
              </a:rPr>
              <a:t> 1990)</a:t>
            </a:r>
            <a:endParaRPr lang="en-GB" sz="2800" b="1" i="1" dirty="0">
              <a:solidFill>
                <a:srgbClr val="0070C0"/>
              </a:solidFill>
              <a:effectLst>
                <a:outerShdw blurRad="38100" dist="38100" dir="2700000" algn="tl">
                  <a:srgbClr val="000000">
                    <a:alpha val="43137"/>
                  </a:srgbClr>
                </a:outerShdw>
              </a:effectLst>
            </a:endParaRPr>
          </a:p>
        </p:txBody>
      </p:sp>
      <p:sp>
        <p:nvSpPr>
          <p:cNvPr id="24579" name="Rectangle 3">
            <a:extLst>
              <a:ext uri="{FF2B5EF4-FFF2-40B4-BE49-F238E27FC236}">
                <a16:creationId xmlns:a16="http://schemas.microsoft.com/office/drawing/2014/main" id="{3107E111-2AC6-4BF0-B426-026F1A950E2D}"/>
              </a:ext>
            </a:extLst>
          </p:cNvPr>
          <p:cNvSpPr>
            <a:spLocks noGrp="1" noChangeArrowheads="1"/>
          </p:cNvSpPr>
          <p:nvPr>
            <p:ph idx="1"/>
          </p:nvPr>
        </p:nvSpPr>
        <p:spPr>
          <a:xfrm>
            <a:off x="968188" y="1538849"/>
            <a:ext cx="10219765" cy="4038600"/>
          </a:xfrm>
        </p:spPr>
        <p:txBody>
          <a:bodyPr/>
          <a:lstStyle/>
          <a:p>
            <a:pPr>
              <a:lnSpc>
                <a:spcPct val="90000"/>
              </a:lnSpc>
              <a:buFont typeface="Wingdings" panose="05000000000000000000" pitchFamily="2" charset="2"/>
              <a:buNone/>
            </a:pPr>
            <a:endParaRPr lang="en-GB" altLang="en-US" sz="2400" dirty="0"/>
          </a:p>
          <a:p>
            <a:pPr>
              <a:lnSpc>
                <a:spcPct val="90000"/>
              </a:lnSpc>
              <a:buFont typeface="Wingdings" panose="05000000000000000000" pitchFamily="2" charset="2"/>
              <a:buNone/>
            </a:pPr>
            <a:r>
              <a:rPr lang="en-GB" altLang="en-US" sz="2400" dirty="0"/>
              <a:t>The learning approach emphasises</a:t>
            </a:r>
            <a:r>
              <a:rPr lang="en-GB" altLang="en-US" sz="2400" dirty="0" smtClean="0"/>
              <a:t>:</a:t>
            </a:r>
          </a:p>
          <a:p>
            <a:pPr>
              <a:lnSpc>
                <a:spcPct val="90000"/>
              </a:lnSpc>
              <a:buFont typeface="Wingdings" panose="05000000000000000000" pitchFamily="2" charset="2"/>
              <a:buNone/>
            </a:pPr>
            <a:endParaRPr lang="en-GB" altLang="en-US" sz="2400" dirty="0"/>
          </a:p>
          <a:p>
            <a:pPr>
              <a:lnSpc>
                <a:spcPct val="90000"/>
              </a:lnSpc>
              <a:buClr>
                <a:schemeClr val="tx2"/>
              </a:buClr>
            </a:pPr>
            <a:r>
              <a:rPr lang="en-GB" altLang="en-US" sz="2400" dirty="0"/>
              <a:t>Team learning</a:t>
            </a:r>
          </a:p>
          <a:p>
            <a:pPr>
              <a:lnSpc>
                <a:spcPct val="90000"/>
              </a:lnSpc>
              <a:buClr>
                <a:schemeClr val="tx2"/>
              </a:buClr>
            </a:pPr>
            <a:r>
              <a:rPr lang="en-GB" altLang="en-US" sz="2400" dirty="0"/>
              <a:t>The sharing of views and visions for the future</a:t>
            </a:r>
          </a:p>
          <a:p>
            <a:pPr>
              <a:lnSpc>
                <a:spcPct val="90000"/>
              </a:lnSpc>
              <a:buClr>
                <a:schemeClr val="tx2"/>
              </a:buClr>
            </a:pPr>
            <a:r>
              <a:rPr lang="en-GB" altLang="en-US" sz="2400" dirty="0"/>
              <a:t>The exploration of ingrained company habits</a:t>
            </a:r>
          </a:p>
          <a:p>
            <a:pPr>
              <a:lnSpc>
                <a:spcPct val="90000"/>
              </a:lnSpc>
              <a:buClr>
                <a:schemeClr val="tx2"/>
              </a:buClr>
            </a:pPr>
            <a:r>
              <a:rPr lang="en-GB" altLang="en-US" sz="2400" dirty="0"/>
              <a:t>People skills as the most important asset of the organisation</a:t>
            </a:r>
          </a:p>
          <a:p>
            <a:pPr>
              <a:lnSpc>
                <a:spcPct val="90000"/>
              </a:lnSpc>
              <a:buClr>
                <a:schemeClr val="tx2"/>
              </a:buClr>
            </a:pPr>
            <a:r>
              <a:rPr lang="en-GB" altLang="en-US" sz="2400" dirty="0"/>
              <a:t>Systems thinking: the integrative area that supports the four above and provides the basis for viewing the environment</a:t>
            </a:r>
          </a:p>
        </p:txBody>
      </p:sp>
    </p:spTree>
    <p:extLst>
      <p:ext uri="{BB962C8B-B14F-4D97-AF65-F5344CB8AC3E}">
        <p14:creationId xmlns:p14="http://schemas.microsoft.com/office/powerpoint/2010/main" val="160058959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a:extLst>
              <a:ext uri="{FF2B5EF4-FFF2-40B4-BE49-F238E27FC236}">
                <a16:creationId xmlns:a16="http://schemas.microsoft.com/office/drawing/2014/main" id="{0751DF6C-1882-4509-B5BF-82185311FA0B}"/>
              </a:ext>
            </a:extLst>
          </p:cNvPr>
          <p:cNvSpPr>
            <a:spLocks noGrp="1" noChangeArrowheads="1"/>
          </p:cNvSpPr>
          <p:nvPr>
            <p:ph type="title"/>
          </p:nvPr>
        </p:nvSpPr>
        <p:spPr>
          <a:xfrm>
            <a:off x="1967753" y="-165287"/>
            <a:ext cx="7772400" cy="1143000"/>
          </a:xfrm>
        </p:spPr>
        <p:txBody>
          <a:bodyPr rtlCol="0" anchor="b">
            <a:normAutofit/>
          </a:bodyPr>
          <a:lstStyle/>
          <a:p>
            <a:pPr>
              <a:defRPr/>
            </a:pPr>
            <a:r>
              <a:rPr lang="en-GB" sz="2800" b="1" dirty="0">
                <a:solidFill>
                  <a:srgbClr val="0070C0"/>
                </a:solidFill>
                <a:effectLst>
                  <a:outerShdw blurRad="38100" dist="38100" dir="2700000" algn="tl">
                    <a:srgbClr val="000000">
                      <a:alpha val="43137"/>
                    </a:srgbClr>
                  </a:outerShdw>
                </a:effectLst>
              </a:rPr>
              <a:t>Developing a </a:t>
            </a:r>
            <a:r>
              <a:rPr lang="en-GB" sz="2800" b="1" dirty="0" smtClean="0">
                <a:solidFill>
                  <a:srgbClr val="0070C0"/>
                </a:solidFill>
                <a:effectLst>
                  <a:outerShdw blurRad="38100" dist="38100" dir="2700000" algn="tl">
                    <a:srgbClr val="000000">
                      <a:alpha val="43137"/>
                    </a:srgbClr>
                  </a:outerShdw>
                </a:effectLst>
              </a:rPr>
              <a:t>Strategic Change Programme </a:t>
            </a:r>
            <a:endParaRPr lang="en-GB" sz="2800" b="1" dirty="0">
              <a:solidFill>
                <a:srgbClr val="0070C0"/>
              </a:solidFill>
              <a:effectLst>
                <a:outerShdw blurRad="38100" dist="38100" dir="2700000" algn="tl">
                  <a:srgbClr val="000000">
                    <a:alpha val="43137"/>
                  </a:srgbClr>
                </a:outerShdw>
              </a:effectLst>
            </a:endParaRPr>
          </a:p>
        </p:txBody>
      </p:sp>
      <p:sp>
        <p:nvSpPr>
          <p:cNvPr id="12291" name="Rectangle 3">
            <a:extLst>
              <a:ext uri="{FF2B5EF4-FFF2-40B4-BE49-F238E27FC236}">
                <a16:creationId xmlns:a16="http://schemas.microsoft.com/office/drawing/2014/main" id="{90993FD7-DEF7-497C-997C-9BA99E58CE23}"/>
              </a:ext>
            </a:extLst>
          </p:cNvPr>
          <p:cNvSpPr>
            <a:spLocks noGrp="1" noChangeArrowheads="1"/>
          </p:cNvSpPr>
          <p:nvPr>
            <p:ph idx="1"/>
          </p:nvPr>
        </p:nvSpPr>
        <p:spPr>
          <a:xfrm>
            <a:off x="161364" y="1303338"/>
            <a:ext cx="11748247" cy="4114800"/>
          </a:xfrm>
        </p:spPr>
        <p:txBody>
          <a:bodyPr rtlCol="0">
            <a:normAutofit fontScale="92500" lnSpcReduction="10000"/>
          </a:bodyPr>
          <a:lstStyle/>
          <a:p>
            <a:pPr>
              <a:lnSpc>
                <a:spcPct val="90000"/>
              </a:lnSpc>
              <a:buNone/>
              <a:defRPr/>
            </a:pPr>
            <a:r>
              <a:rPr lang="en-GB" sz="2400" dirty="0"/>
              <a:t>	</a:t>
            </a:r>
            <a:r>
              <a:rPr lang="en-GB" sz="2400" u="sng" dirty="0"/>
              <a:t>Importantly, this will begin by examining the organisation, its culture and leadership style</a:t>
            </a:r>
          </a:p>
          <a:p>
            <a:pPr>
              <a:lnSpc>
                <a:spcPct val="90000"/>
              </a:lnSpc>
              <a:buNone/>
              <a:defRPr/>
            </a:pPr>
            <a:r>
              <a:rPr lang="en-GB" sz="2400" dirty="0"/>
              <a:t>	For example</a:t>
            </a:r>
            <a:r>
              <a:rPr lang="en-GB" sz="2400" dirty="0" smtClean="0"/>
              <a:t>:</a:t>
            </a:r>
          </a:p>
          <a:p>
            <a:pPr>
              <a:lnSpc>
                <a:spcPct val="90000"/>
              </a:lnSpc>
              <a:buNone/>
              <a:defRPr/>
            </a:pPr>
            <a:endParaRPr lang="en-GB" sz="2400" dirty="0"/>
          </a:p>
          <a:p>
            <a:pPr>
              <a:lnSpc>
                <a:spcPct val="90000"/>
              </a:lnSpc>
              <a:buClr>
                <a:schemeClr val="tx2"/>
              </a:buClr>
              <a:defRPr/>
            </a:pPr>
            <a:r>
              <a:rPr lang="en-GB" sz="2400" i="1" dirty="0"/>
              <a:t>Centrally-directed management style </a:t>
            </a:r>
            <a:r>
              <a:rPr lang="en-GB" sz="2400" dirty="0"/>
              <a:t>might emphasise the organisational work and formal distribution of </a:t>
            </a:r>
            <a:r>
              <a:rPr lang="en-GB" sz="2400" dirty="0" smtClean="0"/>
              <a:t>power</a:t>
            </a:r>
          </a:p>
          <a:p>
            <a:pPr>
              <a:lnSpc>
                <a:spcPct val="90000"/>
              </a:lnSpc>
              <a:buClr>
                <a:schemeClr val="tx2"/>
              </a:buClr>
              <a:defRPr/>
            </a:pPr>
            <a:endParaRPr lang="en-GB" sz="2400" dirty="0"/>
          </a:p>
          <a:p>
            <a:pPr>
              <a:lnSpc>
                <a:spcPct val="90000"/>
              </a:lnSpc>
              <a:buClr>
                <a:schemeClr val="tx2"/>
              </a:buClr>
              <a:defRPr/>
            </a:pPr>
            <a:r>
              <a:rPr lang="en-GB" sz="2400" i="1" dirty="0"/>
              <a:t>Open-learning, empowerment management style </a:t>
            </a:r>
            <a:r>
              <a:rPr lang="en-GB" sz="2400" dirty="0"/>
              <a:t>might emphasise team building, training and education</a:t>
            </a:r>
          </a:p>
          <a:p>
            <a:pPr>
              <a:lnSpc>
                <a:spcPct val="90000"/>
              </a:lnSpc>
              <a:buNone/>
              <a:defRPr/>
            </a:pPr>
            <a:r>
              <a:rPr lang="en-GB" sz="2400" dirty="0"/>
              <a:t>	</a:t>
            </a:r>
          </a:p>
          <a:p>
            <a:pPr>
              <a:lnSpc>
                <a:spcPct val="90000"/>
              </a:lnSpc>
              <a:buNone/>
              <a:defRPr/>
            </a:pPr>
            <a:r>
              <a:rPr lang="en-GB" sz="2400" dirty="0"/>
              <a:t>No universal answers: examine the leadership and culture of the organisation for indicators on choice – perhaps even the leader needs to change</a:t>
            </a:r>
          </a:p>
        </p:txBody>
      </p:sp>
    </p:spTree>
    <p:extLst>
      <p:ext uri="{BB962C8B-B14F-4D97-AF65-F5344CB8AC3E}">
        <p14:creationId xmlns:p14="http://schemas.microsoft.com/office/powerpoint/2010/main" val="363552037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B879E89-F527-4B8A-B82C-9379880F7718}"/>
              </a:ext>
            </a:extLst>
          </p:cNvPr>
          <p:cNvSpPr>
            <a:spLocks noGrp="1" noChangeArrowheads="1"/>
          </p:cNvSpPr>
          <p:nvPr>
            <p:ph type="title"/>
          </p:nvPr>
        </p:nvSpPr>
        <p:spPr>
          <a:xfrm>
            <a:off x="1703388" y="585788"/>
            <a:ext cx="8640762" cy="1143000"/>
          </a:xfrm>
          <a:extLst/>
        </p:spPr>
        <p:txBody>
          <a:bodyPr rtlCol="0">
            <a:normAutofit/>
          </a:bodyPr>
          <a:lstStyle/>
          <a:p>
            <a:pPr>
              <a:defRPr/>
            </a:pPr>
            <a:r>
              <a:rPr lang="en-GB" sz="3200" b="1" dirty="0">
                <a:solidFill>
                  <a:srgbClr val="0070C0"/>
                </a:solidFill>
                <a:effectLst>
                  <a:outerShdw blurRad="38100" dist="38100" dir="2700000" algn="tl">
                    <a:srgbClr val="000000">
                      <a:alpha val="43137"/>
                    </a:srgbClr>
                  </a:outerShdw>
                </a:effectLst>
              </a:rPr>
              <a:t>Developing a </a:t>
            </a:r>
            <a:r>
              <a:rPr lang="en-GB" sz="3200" b="1" dirty="0" smtClean="0">
                <a:solidFill>
                  <a:srgbClr val="0070C0"/>
                </a:solidFill>
                <a:effectLst>
                  <a:outerShdw blurRad="38100" dist="38100" dir="2700000" algn="tl">
                    <a:srgbClr val="000000">
                      <a:alpha val="43137"/>
                    </a:srgbClr>
                  </a:outerShdw>
                </a:effectLst>
              </a:rPr>
              <a:t>Strategic Change Programme </a:t>
            </a:r>
            <a:endParaRPr lang="en-GB" sz="3200" b="1" dirty="0">
              <a:solidFill>
                <a:srgbClr val="0070C0"/>
              </a:solidFill>
              <a:effectLst>
                <a:outerShdw blurRad="38100" dist="38100" dir="2700000" algn="tl">
                  <a:srgbClr val="000000">
                    <a:alpha val="43137"/>
                  </a:srgbClr>
                </a:outerShdw>
              </a:effectLst>
            </a:endParaRPr>
          </a:p>
        </p:txBody>
      </p:sp>
      <p:sp>
        <p:nvSpPr>
          <p:cNvPr id="29699" name="Rectangle 3">
            <a:extLst>
              <a:ext uri="{FF2B5EF4-FFF2-40B4-BE49-F238E27FC236}">
                <a16:creationId xmlns:a16="http://schemas.microsoft.com/office/drawing/2014/main" id="{42380098-7500-417D-83D6-200D9E60420D}"/>
              </a:ext>
            </a:extLst>
          </p:cNvPr>
          <p:cNvSpPr>
            <a:spLocks noGrp="1" noChangeArrowheads="1"/>
          </p:cNvSpPr>
          <p:nvPr>
            <p:ph idx="1"/>
          </p:nvPr>
        </p:nvSpPr>
        <p:spPr>
          <a:xfrm>
            <a:off x="618565" y="1708151"/>
            <a:ext cx="10623175" cy="4454525"/>
          </a:xfrm>
        </p:spPr>
        <p:txBody>
          <a:bodyPr/>
          <a:lstStyle/>
          <a:p>
            <a:pPr>
              <a:buClr>
                <a:schemeClr val="tx2"/>
              </a:buClr>
            </a:pPr>
            <a:r>
              <a:rPr lang="en-GB" altLang="en-US" sz="2800" u="sng" dirty="0"/>
              <a:t>Strategic change programme needs to address five basic questions</a:t>
            </a:r>
            <a:r>
              <a:rPr lang="en-GB" altLang="en-US" sz="2800" u="sng" dirty="0" smtClean="0"/>
              <a:t>:</a:t>
            </a:r>
          </a:p>
          <a:p>
            <a:pPr>
              <a:buClr>
                <a:schemeClr val="tx2"/>
              </a:buClr>
            </a:pPr>
            <a:endParaRPr lang="en-GB" altLang="en-US" sz="2800" u="sng" dirty="0"/>
          </a:p>
          <a:p>
            <a:pPr lvl="1">
              <a:buClr>
                <a:schemeClr val="tx2"/>
              </a:buClr>
            </a:pPr>
            <a:r>
              <a:rPr lang="en-GB" altLang="en-US" sz="2400" dirty="0"/>
              <a:t>What is the purpose of the change?</a:t>
            </a:r>
          </a:p>
          <a:p>
            <a:pPr lvl="1">
              <a:buClr>
                <a:schemeClr val="tx2"/>
              </a:buClr>
            </a:pPr>
            <a:r>
              <a:rPr lang="en-GB" altLang="en-US" sz="2400" dirty="0"/>
              <a:t>What areas of change are available?</a:t>
            </a:r>
          </a:p>
          <a:p>
            <a:pPr lvl="1">
              <a:buClr>
                <a:schemeClr val="tx2"/>
              </a:buClr>
            </a:pPr>
            <a:r>
              <a:rPr lang="en-GB" altLang="en-US" sz="2400" dirty="0"/>
              <a:t>What areas will we select and why?</a:t>
            </a:r>
          </a:p>
          <a:p>
            <a:pPr lvl="1">
              <a:buClr>
                <a:schemeClr val="tx2"/>
              </a:buClr>
            </a:pPr>
            <a:r>
              <a:rPr lang="en-GB" altLang="en-US" sz="2400" dirty="0"/>
              <a:t>Will people resist change? If so, how can this be overcome?</a:t>
            </a:r>
          </a:p>
          <a:p>
            <a:pPr lvl="1">
              <a:buClr>
                <a:schemeClr val="tx2"/>
              </a:buClr>
            </a:pPr>
            <a:r>
              <a:rPr lang="en-GB" altLang="en-US" sz="2400" dirty="0"/>
              <a:t>Do we need to change the culture of the organisation? If yes, then this will be a </a:t>
            </a:r>
            <a:r>
              <a:rPr lang="en-GB" altLang="en-US" sz="2400" i="1" dirty="0"/>
              <a:t>slow</a:t>
            </a:r>
            <a:r>
              <a:rPr lang="en-GB" altLang="en-US" sz="2400" dirty="0"/>
              <a:t> process</a:t>
            </a:r>
          </a:p>
        </p:txBody>
      </p:sp>
    </p:spTree>
    <p:extLst>
      <p:ext uri="{BB962C8B-B14F-4D97-AF65-F5344CB8AC3E}">
        <p14:creationId xmlns:p14="http://schemas.microsoft.com/office/powerpoint/2010/main" val="3969945716"/>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8A297F91-5139-4169-9687-975FDB921FB1}"/>
              </a:ext>
            </a:extLst>
          </p:cNvPr>
          <p:cNvSpPr>
            <a:spLocks noGrp="1" noChangeArrowheads="1"/>
          </p:cNvSpPr>
          <p:nvPr>
            <p:ph type="title"/>
          </p:nvPr>
        </p:nvSpPr>
        <p:spPr>
          <a:xfrm>
            <a:off x="1992314" y="696913"/>
            <a:ext cx="7989887" cy="914400"/>
          </a:xfrm>
          <a:extLst/>
        </p:spPr>
        <p:txBody>
          <a:bodyPr rtlCol="0">
            <a:normAutofit/>
          </a:bodyPr>
          <a:lstStyle/>
          <a:p>
            <a:pPr>
              <a:defRPr/>
            </a:pPr>
            <a:r>
              <a:rPr lang="en-GB" sz="3200" b="1" dirty="0">
                <a:solidFill>
                  <a:srgbClr val="0070C0"/>
                </a:solidFill>
                <a:effectLst>
                  <a:outerShdw blurRad="38100" dist="38100" dir="2700000" algn="tl">
                    <a:srgbClr val="000000">
                      <a:alpha val="43137"/>
                    </a:srgbClr>
                  </a:outerShdw>
                </a:effectLst>
              </a:rPr>
              <a:t>Developing a strategic change programme </a:t>
            </a:r>
            <a:endParaRPr lang="en-GB" sz="3200" b="1" dirty="0">
              <a:effectLst>
                <a:outerShdw blurRad="38100" dist="38100" dir="2700000" algn="tl">
                  <a:srgbClr val="000000">
                    <a:alpha val="43137"/>
                  </a:srgbClr>
                </a:outerShdw>
              </a:effectLst>
            </a:endParaRPr>
          </a:p>
        </p:txBody>
      </p:sp>
      <p:sp>
        <p:nvSpPr>
          <p:cNvPr id="31747" name="Rectangle 3">
            <a:extLst>
              <a:ext uri="{FF2B5EF4-FFF2-40B4-BE49-F238E27FC236}">
                <a16:creationId xmlns:a16="http://schemas.microsoft.com/office/drawing/2014/main" id="{085A2C17-7462-42B7-BC39-50FC2ACDF06E}"/>
              </a:ext>
            </a:extLst>
          </p:cNvPr>
          <p:cNvSpPr>
            <a:spLocks noGrp="1" noChangeArrowheads="1"/>
          </p:cNvSpPr>
          <p:nvPr>
            <p:ph idx="1"/>
          </p:nvPr>
        </p:nvSpPr>
        <p:spPr>
          <a:xfrm>
            <a:off x="376517" y="1641476"/>
            <a:ext cx="11322423" cy="4524375"/>
          </a:xfrm>
        </p:spPr>
        <p:txBody>
          <a:bodyPr/>
          <a:lstStyle/>
          <a:p>
            <a:pPr>
              <a:buClr>
                <a:schemeClr val="tx2"/>
              </a:buClr>
            </a:pPr>
            <a:r>
              <a:rPr lang="en-GB" altLang="en-US" sz="2400" dirty="0"/>
              <a:t>We can use </a:t>
            </a:r>
            <a:r>
              <a:rPr lang="en-GB" altLang="en-US" sz="2400" i="1" dirty="0"/>
              <a:t>either</a:t>
            </a:r>
            <a:r>
              <a:rPr lang="en-GB" altLang="en-US" sz="2400" dirty="0"/>
              <a:t> the prescriptive </a:t>
            </a:r>
            <a:r>
              <a:rPr lang="en-GB" altLang="en-US" sz="2400" i="1" dirty="0"/>
              <a:t>or</a:t>
            </a:r>
            <a:r>
              <a:rPr lang="en-GB" altLang="en-US" sz="2400" dirty="0"/>
              <a:t> the emergent approaches to develop a strategic change programme: these are mutually exclusive because of their totally different approaches to the nature of change</a:t>
            </a:r>
          </a:p>
          <a:p>
            <a:pPr>
              <a:buClr>
                <a:schemeClr val="tx2"/>
              </a:buClr>
            </a:pPr>
            <a:r>
              <a:rPr lang="en-GB" altLang="en-US" sz="2400" u="sng" dirty="0"/>
              <a:t>Choice depends primarily on the strategic context:</a:t>
            </a:r>
          </a:p>
          <a:p>
            <a:endParaRPr lang="en-GB" altLang="en-US" sz="2800" u="sng" dirty="0"/>
          </a:p>
          <a:p>
            <a:pPr lvl="1"/>
            <a:r>
              <a:rPr lang="en-GB" altLang="en-US" sz="2400" u="sng" dirty="0">
                <a:solidFill>
                  <a:schemeClr val="tx2"/>
                </a:solidFill>
              </a:rPr>
              <a:t>Prescriptive</a:t>
            </a:r>
            <a:r>
              <a:rPr lang="en-GB" altLang="en-US" sz="2400" u="sng" dirty="0">
                <a:solidFill>
                  <a:srgbClr val="33CC33"/>
                </a:solidFill>
              </a:rPr>
              <a:t> </a:t>
            </a:r>
            <a:r>
              <a:rPr lang="en-GB" altLang="en-US" sz="2400" u="sng" dirty="0"/>
              <a:t>when there is a need for rapid fix and sudden change </a:t>
            </a:r>
            <a:r>
              <a:rPr lang="en-GB" altLang="en-US" sz="2400" i="1" u="sng" dirty="0"/>
              <a:t>or</a:t>
            </a:r>
            <a:r>
              <a:rPr lang="en-GB" altLang="en-US" sz="2400" u="sng" dirty="0"/>
              <a:t> when organisational culture expects such an aggressive approach</a:t>
            </a:r>
          </a:p>
          <a:p>
            <a:pPr lvl="1"/>
            <a:r>
              <a:rPr lang="en-GB" altLang="en-US" sz="2400" u="sng" dirty="0">
                <a:solidFill>
                  <a:schemeClr val="tx2"/>
                </a:solidFill>
              </a:rPr>
              <a:t>Emergent</a:t>
            </a:r>
            <a:r>
              <a:rPr lang="en-GB" altLang="en-US" sz="2400" u="sng" dirty="0"/>
              <a:t> when organisational culture is more open and time is available to allow the change to develop</a:t>
            </a:r>
          </a:p>
        </p:txBody>
      </p:sp>
    </p:spTree>
    <p:extLst>
      <p:ext uri="{BB962C8B-B14F-4D97-AF65-F5344CB8AC3E}">
        <p14:creationId xmlns:p14="http://schemas.microsoft.com/office/powerpoint/2010/main" val="1308118219"/>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5598837-B2D2-4335-9CF3-AC1AA32DADC4}"/>
              </a:ext>
            </a:extLst>
          </p:cNvPr>
          <p:cNvSpPr>
            <a:spLocks noGrp="1" noChangeArrowheads="1"/>
          </p:cNvSpPr>
          <p:nvPr>
            <p:ph type="title"/>
          </p:nvPr>
        </p:nvSpPr>
        <p:spPr>
          <a:xfrm>
            <a:off x="2209800" y="238125"/>
            <a:ext cx="7772400" cy="609040"/>
          </a:xfrm>
          <a:extLst/>
        </p:spPr>
        <p:txBody>
          <a:bodyPr rtlCol="0" anchor="b">
            <a:normAutofit fontScale="90000"/>
          </a:bodyPr>
          <a:lstStyle/>
          <a:p>
            <a:pPr>
              <a:defRPr/>
            </a:pPr>
            <a:r>
              <a:rPr lang="en-GB" sz="4000" b="1" dirty="0">
                <a:solidFill>
                  <a:srgbClr val="0070C0"/>
                </a:solidFill>
                <a:effectLst>
                  <a:outerShdw blurRad="38100" dist="38100" dir="2700000" algn="tl">
                    <a:srgbClr val="000000">
                      <a:alpha val="43137"/>
                    </a:srgbClr>
                  </a:outerShdw>
                </a:effectLst>
              </a:rPr>
              <a:t>Nature of </a:t>
            </a:r>
            <a:r>
              <a:rPr lang="en-GB" sz="4000" b="1" dirty="0" smtClean="0">
                <a:solidFill>
                  <a:srgbClr val="0070C0"/>
                </a:solidFill>
                <a:effectLst>
                  <a:outerShdw blurRad="38100" dist="38100" dir="2700000" algn="tl">
                    <a:srgbClr val="000000">
                      <a:alpha val="43137"/>
                    </a:srgbClr>
                  </a:outerShdw>
                </a:effectLst>
              </a:rPr>
              <a:t>Strategic Change </a:t>
            </a:r>
            <a:endParaRPr lang="en-GB" sz="4000" b="1" dirty="0">
              <a:solidFill>
                <a:srgbClr val="0070C0"/>
              </a:solidFill>
              <a:effectLst>
                <a:outerShdw blurRad="38100" dist="38100" dir="2700000" algn="tl">
                  <a:srgbClr val="000000">
                    <a:alpha val="43137"/>
                  </a:srgbClr>
                </a:outerShdw>
              </a:effectLst>
            </a:endParaRPr>
          </a:p>
        </p:txBody>
      </p:sp>
      <p:sp>
        <p:nvSpPr>
          <p:cNvPr id="41987" name="Rectangle 3">
            <a:extLst>
              <a:ext uri="{FF2B5EF4-FFF2-40B4-BE49-F238E27FC236}">
                <a16:creationId xmlns:a16="http://schemas.microsoft.com/office/drawing/2014/main" id="{1A9F0C1F-0336-4074-A8E6-43D4DD4CD517}"/>
              </a:ext>
            </a:extLst>
          </p:cNvPr>
          <p:cNvSpPr>
            <a:spLocks noGrp="1" noChangeArrowheads="1"/>
          </p:cNvSpPr>
          <p:nvPr>
            <p:ph idx="1"/>
          </p:nvPr>
        </p:nvSpPr>
        <p:spPr>
          <a:xfrm>
            <a:off x="1223683" y="1341438"/>
            <a:ext cx="9964270" cy="4648200"/>
          </a:xfrm>
        </p:spPr>
        <p:txBody>
          <a:bodyPr/>
          <a:lstStyle/>
          <a:p>
            <a:pPr>
              <a:buFont typeface="Wingdings" panose="05000000000000000000" pitchFamily="2" charset="2"/>
              <a:buNone/>
            </a:pPr>
            <a:r>
              <a:rPr lang="en-GB" altLang="en-US" sz="2400" i="1" dirty="0"/>
              <a:t>Prescriptive approaches to strategic change</a:t>
            </a:r>
            <a:endParaRPr lang="en-GB" altLang="en-US" sz="2400" dirty="0"/>
          </a:p>
          <a:p>
            <a:pPr>
              <a:buClr>
                <a:schemeClr val="tx2"/>
              </a:buClr>
            </a:pPr>
            <a:r>
              <a:rPr lang="en-GB" altLang="en-US" sz="2400" dirty="0"/>
              <a:t>Implementation actions that result from the decision to pursue a chosen strategy</a:t>
            </a:r>
          </a:p>
          <a:p>
            <a:pPr>
              <a:buClr>
                <a:schemeClr val="tx2"/>
              </a:buClr>
            </a:pPr>
            <a:r>
              <a:rPr lang="en-GB" altLang="en-US" sz="2400" dirty="0"/>
              <a:t>Such change may possibly be imposed on those who have to implement it</a:t>
            </a:r>
          </a:p>
          <a:p>
            <a:pPr>
              <a:buClr>
                <a:schemeClr val="tx2"/>
              </a:buClr>
              <a:buFont typeface="Wingdings" panose="05000000000000000000" pitchFamily="2" charset="2"/>
              <a:buNone/>
            </a:pPr>
            <a:r>
              <a:rPr lang="en-GB" altLang="en-US" sz="2400" i="1" dirty="0"/>
              <a:t>Emergent approaches to strategic change</a:t>
            </a:r>
            <a:endParaRPr lang="en-GB" altLang="en-US" sz="2400" dirty="0"/>
          </a:p>
          <a:p>
            <a:pPr>
              <a:buClr>
                <a:schemeClr val="tx2"/>
              </a:buClr>
            </a:pPr>
            <a:r>
              <a:rPr lang="en-GB" altLang="en-US" sz="2400" dirty="0"/>
              <a:t>Whole process of developing the strategy in addition to the actions that result once the strategy has been developed</a:t>
            </a:r>
          </a:p>
          <a:p>
            <a:pPr>
              <a:buClr>
                <a:schemeClr val="tx2"/>
              </a:buClr>
            </a:pPr>
            <a:r>
              <a:rPr lang="en-GB" altLang="en-US" sz="2400" dirty="0"/>
              <a:t>Such change may involve experimentation, learning and consultation among those involved in the change</a:t>
            </a:r>
          </a:p>
        </p:txBody>
      </p:sp>
    </p:spTree>
    <p:extLst>
      <p:ext uri="{BB962C8B-B14F-4D97-AF65-F5344CB8AC3E}">
        <p14:creationId xmlns:p14="http://schemas.microsoft.com/office/powerpoint/2010/main" val="13174721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4745070-EE4E-40D9-91D0-C24A4183B57A}"/>
              </a:ext>
            </a:extLst>
          </p:cNvPr>
          <p:cNvSpPr>
            <a:spLocks noGrp="1" noChangeArrowheads="1"/>
          </p:cNvSpPr>
          <p:nvPr>
            <p:ph type="title"/>
          </p:nvPr>
        </p:nvSpPr>
        <p:spPr>
          <a:xfrm>
            <a:off x="1847851" y="765176"/>
            <a:ext cx="8569325" cy="614363"/>
          </a:xfrm>
          <a:extLst/>
        </p:spPr>
        <p:txBody>
          <a:bodyPr rtlCol="0" anchor="b">
            <a:noAutofit/>
          </a:bodyPr>
          <a:lstStyle/>
          <a:p>
            <a:pPr>
              <a:defRPr/>
            </a:pPr>
            <a:r>
              <a:rPr lang="en-GB" sz="3200" b="1" dirty="0">
                <a:solidFill>
                  <a:srgbClr val="0070C0"/>
                </a:solidFill>
                <a:effectLst>
                  <a:outerShdw blurRad="38100" dist="38100" dir="2700000" algn="tl">
                    <a:srgbClr val="000000">
                      <a:alpha val="43137"/>
                    </a:srgbClr>
                  </a:outerShdw>
                </a:effectLst>
              </a:rPr>
              <a:t>Four main causes of strategic change </a:t>
            </a:r>
            <a:r>
              <a:rPr lang="en-GB" sz="3200" b="1" dirty="0" smtClean="0">
                <a:solidFill>
                  <a:srgbClr val="0070C0"/>
                </a:solidFill>
                <a:effectLst>
                  <a:outerShdw blurRad="38100" dist="38100" dir="2700000" algn="tl">
                    <a:srgbClr val="000000">
                      <a:alpha val="43137"/>
                    </a:srgbClr>
                  </a:outerShdw>
                </a:effectLst>
              </a:rPr>
              <a:t>– </a:t>
            </a:r>
            <a:br>
              <a:rPr lang="en-GB" sz="3200" b="1" dirty="0" smtClean="0">
                <a:solidFill>
                  <a:srgbClr val="0070C0"/>
                </a:solidFill>
                <a:effectLst>
                  <a:outerShdw blurRad="38100" dist="38100" dir="2700000" algn="tl">
                    <a:srgbClr val="000000">
                      <a:alpha val="43137"/>
                    </a:srgbClr>
                  </a:outerShdw>
                </a:effectLst>
              </a:rPr>
            </a:br>
            <a:r>
              <a:rPr lang="en-GB" sz="3200" b="1" dirty="0" err="1" smtClean="0">
                <a:solidFill>
                  <a:srgbClr val="0070C0"/>
                </a:solidFill>
                <a:effectLst>
                  <a:outerShdw blurRad="38100" dist="38100" dir="2700000" algn="tl">
                    <a:srgbClr val="000000">
                      <a:alpha val="43137"/>
                    </a:srgbClr>
                  </a:outerShdw>
                </a:effectLst>
              </a:rPr>
              <a:t>Tichy</a:t>
            </a:r>
            <a:r>
              <a:rPr lang="en-GB" sz="3200" b="1" dirty="0" smtClean="0">
                <a:solidFill>
                  <a:srgbClr val="0070C0"/>
                </a:solidFill>
                <a:effectLst>
                  <a:outerShdw blurRad="38100" dist="38100" dir="2700000" algn="tl">
                    <a:srgbClr val="000000">
                      <a:alpha val="43137"/>
                    </a:srgbClr>
                  </a:outerShdw>
                </a:effectLst>
              </a:rPr>
              <a:t> (1983)</a:t>
            </a:r>
            <a:endParaRPr lang="en-GB" sz="3200" b="1" dirty="0">
              <a:solidFill>
                <a:srgbClr val="0070C0"/>
              </a:solidFill>
              <a:effectLst>
                <a:outerShdw blurRad="38100" dist="38100" dir="2700000" algn="tl">
                  <a:srgbClr val="000000">
                    <a:alpha val="43137"/>
                  </a:srgbClr>
                </a:outerShdw>
              </a:effectLst>
            </a:endParaRPr>
          </a:p>
        </p:txBody>
      </p:sp>
      <p:sp>
        <p:nvSpPr>
          <p:cNvPr id="44035" name="Rectangle 3">
            <a:extLst>
              <a:ext uri="{FF2B5EF4-FFF2-40B4-BE49-F238E27FC236}">
                <a16:creationId xmlns:a16="http://schemas.microsoft.com/office/drawing/2014/main" id="{C78E1D20-8AA3-4C8A-A10C-34BFE66864C6}"/>
              </a:ext>
            </a:extLst>
          </p:cNvPr>
          <p:cNvSpPr>
            <a:spLocks noGrp="1" noChangeArrowheads="1"/>
          </p:cNvSpPr>
          <p:nvPr>
            <p:ph idx="1"/>
          </p:nvPr>
        </p:nvSpPr>
        <p:spPr>
          <a:xfrm>
            <a:off x="1358153" y="1835150"/>
            <a:ext cx="9547412" cy="4114800"/>
          </a:xfrm>
        </p:spPr>
        <p:txBody>
          <a:bodyPr/>
          <a:lstStyle/>
          <a:p>
            <a:pPr marL="514350" indent="-514350">
              <a:buClr>
                <a:schemeClr val="tx2"/>
              </a:buClr>
              <a:buFont typeface="Arial" panose="020B0604020202020204" pitchFamily="34" charset="0"/>
              <a:buAutoNum type="arabicPeriod"/>
            </a:pPr>
            <a:r>
              <a:rPr lang="en-GB" altLang="en-US" dirty="0"/>
              <a:t>Environment: economy, competition, etc.</a:t>
            </a:r>
          </a:p>
          <a:p>
            <a:pPr marL="514350" indent="-514350">
              <a:buClr>
                <a:schemeClr val="tx2"/>
              </a:buClr>
              <a:buFont typeface="Arial" panose="020B0604020202020204" pitchFamily="34" charset="0"/>
              <a:buAutoNum type="arabicPeriod"/>
            </a:pPr>
            <a:r>
              <a:rPr lang="en-GB" altLang="en-US" dirty="0"/>
              <a:t>Business relationships: alliances, acquisitions, etc.</a:t>
            </a:r>
          </a:p>
          <a:p>
            <a:pPr marL="514350" indent="-514350">
              <a:buClr>
                <a:schemeClr val="tx2"/>
              </a:buClr>
              <a:buFont typeface="Arial" panose="020B0604020202020204" pitchFamily="34" charset="0"/>
              <a:buAutoNum type="arabicPeriod"/>
            </a:pPr>
            <a:r>
              <a:rPr lang="en-GB" altLang="en-US" dirty="0"/>
              <a:t>Technology</a:t>
            </a:r>
          </a:p>
          <a:p>
            <a:pPr marL="514350" indent="-514350">
              <a:buClr>
                <a:schemeClr val="tx2"/>
              </a:buClr>
              <a:buFont typeface="Arial" panose="020B0604020202020204" pitchFamily="34" charset="0"/>
              <a:buAutoNum type="arabicPeriod"/>
            </a:pPr>
            <a:r>
              <a:rPr lang="en-GB" altLang="en-US" dirty="0"/>
              <a:t>People: new leadership, new entrants to the organisation, etc.</a:t>
            </a:r>
          </a:p>
        </p:txBody>
      </p:sp>
    </p:spTree>
    <p:extLst>
      <p:ext uri="{BB962C8B-B14F-4D97-AF65-F5344CB8AC3E}">
        <p14:creationId xmlns:p14="http://schemas.microsoft.com/office/powerpoint/2010/main" val="128885093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smtClean="0">
                <a:solidFill>
                  <a:srgbClr val="7030A0"/>
                </a:solidFill>
              </a:rPr>
              <a:t>Team activity – 40 minutes</a:t>
            </a:r>
            <a:endParaRPr lang="en-GB" i="1" dirty="0">
              <a:solidFill>
                <a:srgbClr val="7030A0"/>
              </a:solidFill>
            </a:endParaRPr>
          </a:p>
        </p:txBody>
      </p:sp>
      <p:sp>
        <p:nvSpPr>
          <p:cNvPr id="3" name="Content Placeholder 2"/>
          <p:cNvSpPr>
            <a:spLocks noGrp="1"/>
          </p:cNvSpPr>
          <p:nvPr>
            <p:ph idx="1"/>
          </p:nvPr>
        </p:nvSpPr>
        <p:spPr/>
        <p:txBody>
          <a:bodyPr/>
          <a:lstStyle/>
          <a:p>
            <a:endParaRPr lang="en-GB" dirty="0" smtClean="0"/>
          </a:p>
          <a:p>
            <a:endParaRPr lang="en-GB" dirty="0"/>
          </a:p>
          <a:p>
            <a:r>
              <a:rPr lang="en-GB" i="1" dirty="0" smtClean="0">
                <a:solidFill>
                  <a:srgbClr val="7030A0"/>
                </a:solidFill>
              </a:rPr>
              <a:t>Based on </a:t>
            </a:r>
            <a:r>
              <a:rPr lang="en-GB" i="1" dirty="0" err="1" smtClean="0">
                <a:solidFill>
                  <a:srgbClr val="7030A0"/>
                </a:solidFill>
              </a:rPr>
              <a:t>Tichy’s</a:t>
            </a:r>
            <a:r>
              <a:rPr lang="en-GB" i="1" dirty="0" smtClean="0">
                <a:solidFill>
                  <a:srgbClr val="7030A0"/>
                </a:solidFill>
              </a:rPr>
              <a:t> causes of strategic change, identify, at least two companies, who have gone through the types of change mentioned. Provide details of the change – what happened? What was the outcome? </a:t>
            </a:r>
            <a:endParaRPr lang="en-GB" i="1" dirty="0">
              <a:solidFill>
                <a:srgbClr val="7030A0"/>
              </a:solidFill>
            </a:endParaRPr>
          </a:p>
        </p:txBody>
      </p:sp>
    </p:spTree>
    <p:extLst>
      <p:ext uri="{BB962C8B-B14F-4D97-AF65-F5344CB8AC3E}">
        <p14:creationId xmlns:p14="http://schemas.microsoft.com/office/powerpoint/2010/main" val="1967105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AB3F154D-24AC-47D5-B7F2-50531BA3C4F4}"/>
              </a:ext>
            </a:extLst>
          </p:cNvPr>
          <p:cNvSpPr>
            <a:spLocks noGrp="1"/>
          </p:cNvSpPr>
          <p:nvPr>
            <p:ph type="title"/>
          </p:nvPr>
        </p:nvSpPr>
        <p:spPr>
          <a:xfrm>
            <a:off x="1524000" y="836614"/>
            <a:ext cx="9144000" cy="839787"/>
          </a:xfrm>
        </p:spPr>
        <p:txBody>
          <a:bodyPr rtlCol="0">
            <a:normAutofit/>
          </a:bodyPr>
          <a:lstStyle/>
          <a:p>
            <a:pPr>
              <a:defRPr/>
            </a:pPr>
            <a:r>
              <a:rPr lang="en-US" sz="3600" b="1" dirty="0">
                <a:solidFill>
                  <a:srgbClr val="0070C0"/>
                </a:solidFill>
                <a:effectLst>
                  <a:outerShdw blurRad="38100" dist="38100" dir="2700000" algn="tl">
                    <a:srgbClr val="000000">
                      <a:alpha val="43137"/>
                    </a:srgbClr>
                  </a:outerShdw>
                </a:effectLst>
              </a:rPr>
              <a:t>What we’re going to cover today…</a:t>
            </a:r>
          </a:p>
        </p:txBody>
      </p:sp>
      <p:sp>
        <p:nvSpPr>
          <p:cNvPr id="12" name="TextBox 5">
            <a:extLst>
              <a:ext uri="{FF2B5EF4-FFF2-40B4-BE49-F238E27FC236}">
                <a16:creationId xmlns:a16="http://schemas.microsoft.com/office/drawing/2014/main" id="{D333D4E3-2149-403E-AF06-0B85E025D06E}"/>
              </a:ext>
            </a:extLst>
          </p:cNvPr>
          <p:cNvSpPr txBox="1">
            <a:spLocks noChangeArrowheads="1"/>
          </p:cNvSpPr>
          <p:nvPr/>
        </p:nvSpPr>
        <p:spPr bwMode="auto">
          <a:xfrm>
            <a:off x="1711325" y="1989139"/>
            <a:ext cx="2789238" cy="2308225"/>
          </a:xfrm>
          <a:prstGeom prst="rect">
            <a:avLst/>
          </a:prstGeom>
          <a:solidFill>
            <a:schemeClr val="accent6"/>
          </a:solidFill>
          <a:ln w="9525">
            <a:noFill/>
            <a:miter lim="800000"/>
            <a:headEnd/>
            <a:tailEnd/>
          </a:ln>
        </p:spPr>
        <p:txBody>
          <a:bodyPr>
            <a:spAutoFit/>
          </a:bodyPr>
          <a:lstStyle/>
          <a:p>
            <a:pPr algn="ctr">
              <a:defRPr/>
            </a:pPr>
            <a:r>
              <a:rPr lang="en-US" sz="2400" dirty="0">
                <a:solidFill>
                  <a:schemeClr val="bg1"/>
                </a:solidFill>
                <a:latin typeface="Calibri" pitchFamily="-112" charset="0"/>
              </a:rPr>
              <a:t>(1)</a:t>
            </a:r>
          </a:p>
          <a:p>
            <a:pPr algn="ctr">
              <a:defRPr/>
            </a:pPr>
            <a:r>
              <a:rPr lang="en-US" sz="2400" dirty="0">
                <a:solidFill>
                  <a:schemeClr val="bg1"/>
                </a:solidFill>
                <a:latin typeface="Calibri" pitchFamily="-112" charset="0"/>
              </a:rPr>
              <a:t>What is strategic change? </a:t>
            </a:r>
          </a:p>
          <a:p>
            <a:pPr marL="742950" indent="-742950">
              <a:defRPr/>
            </a:pPr>
            <a:endParaRPr lang="en-US" sz="2400" dirty="0">
              <a:solidFill>
                <a:schemeClr val="bg1"/>
              </a:solidFill>
              <a:latin typeface="Calibri" pitchFamily="-112" charset="0"/>
            </a:endParaRPr>
          </a:p>
          <a:p>
            <a:pPr marL="742950" indent="-742950">
              <a:defRPr/>
            </a:pPr>
            <a:endParaRPr lang="en-US" sz="2400" dirty="0">
              <a:solidFill>
                <a:schemeClr val="bg1"/>
              </a:solidFill>
              <a:latin typeface="Calibri" pitchFamily="-112" charset="0"/>
            </a:endParaRPr>
          </a:p>
          <a:p>
            <a:pPr marL="742950" indent="-742950">
              <a:defRPr/>
            </a:pPr>
            <a:endParaRPr lang="en-US" sz="2400" dirty="0">
              <a:solidFill>
                <a:schemeClr val="bg1"/>
              </a:solidFill>
              <a:latin typeface="Calibri" pitchFamily="-112" charset="0"/>
            </a:endParaRPr>
          </a:p>
        </p:txBody>
      </p:sp>
      <p:sp>
        <p:nvSpPr>
          <p:cNvPr id="13" name="TextBox 8">
            <a:extLst>
              <a:ext uri="{FF2B5EF4-FFF2-40B4-BE49-F238E27FC236}">
                <a16:creationId xmlns:a16="http://schemas.microsoft.com/office/drawing/2014/main" id="{E0E6554F-F5DC-4C58-8589-7C353198CF81}"/>
              </a:ext>
            </a:extLst>
          </p:cNvPr>
          <p:cNvSpPr txBox="1">
            <a:spLocks noChangeArrowheads="1"/>
          </p:cNvSpPr>
          <p:nvPr/>
        </p:nvSpPr>
        <p:spPr bwMode="auto">
          <a:xfrm>
            <a:off x="4656138" y="1989138"/>
            <a:ext cx="2747962" cy="2677656"/>
          </a:xfrm>
          <a:prstGeom prst="rect">
            <a:avLst/>
          </a:prstGeom>
          <a:solidFill>
            <a:schemeClr val="accent6"/>
          </a:solidFill>
          <a:ln w="9525">
            <a:noFill/>
            <a:miter lim="800000"/>
            <a:headEnd/>
            <a:tailEnd/>
          </a:ln>
        </p:spPr>
        <p:txBody>
          <a:bodyPr>
            <a:spAutoFit/>
          </a:bodyPr>
          <a:lstStyle/>
          <a:p>
            <a:pPr marL="742950" indent="-742950" algn="ctr">
              <a:defRPr/>
            </a:pPr>
            <a:r>
              <a:rPr lang="en-US" sz="2400" dirty="0">
                <a:solidFill>
                  <a:schemeClr val="bg1"/>
                </a:solidFill>
                <a:latin typeface="Calibri" pitchFamily="-112" charset="0"/>
              </a:rPr>
              <a:t>(2)</a:t>
            </a:r>
          </a:p>
          <a:p>
            <a:pPr marL="92075" algn="ctr">
              <a:defRPr/>
            </a:pPr>
            <a:r>
              <a:rPr lang="en-US" sz="2400" dirty="0">
                <a:solidFill>
                  <a:schemeClr val="bg1"/>
                </a:solidFill>
                <a:latin typeface="Calibri" pitchFamily="-112" charset="0"/>
              </a:rPr>
              <a:t>Developing </a:t>
            </a:r>
            <a:endParaRPr lang="en-US" sz="2400" dirty="0" smtClean="0">
              <a:solidFill>
                <a:schemeClr val="bg1"/>
              </a:solidFill>
              <a:latin typeface="Calibri" pitchFamily="-112" charset="0"/>
            </a:endParaRPr>
          </a:p>
          <a:p>
            <a:pPr marL="92075" algn="ctr">
              <a:defRPr/>
            </a:pPr>
            <a:r>
              <a:rPr lang="en-US" sz="2400" dirty="0" smtClean="0">
                <a:solidFill>
                  <a:schemeClr val="bg1"/>
                </a:solidFill>
                <a:latin typeface="Calibri" pitchFamily="-112" charset="0"/>
              </a:rPr>
              <a:t>a strategic</a:t>
            </a:r>
            <a:endParaRPr lang="en-US" sz="2400" dirty="0">
              <a:solidFill>
                <a:schemeClr val="bg1"/>
              </a:solidFill>
              <a:latin typeface="Calibri" pitchFamily="-112" charset="0"/>
            </a:endParaRPr>
          </a:p>
          <a:p>
            <a:pPr marL="92075" algn="ctr">
              <a:defRPr/>
            </a:pPr>
            <a:r>
              <a:rPr lang="en-US" sz="2400" dirty="0" smtClean="0">
                <a:solidFill>
                  <a:schemeClr val="bg1"/>
                </a:solidFill>
                <a:latin typeface="Calibri" pitchFamily="-112" charset="0"/>
              </a:rPr>
              <a:t>change program </a:t>
            </a:r>
            <a:endParaRPr lang="en-US" sz="2400" dirty="0">
              <a:solidFill>
                <a:schemeClr val="bg1"/>
              </a:solidFill>
              <a:latin typeface="Calibri" pitchFamily="-112" charset="0"/>
            </a:endParaRPr>
          </a:p>
          <a:p>
            <a:pPr marL="742950" indent="-742950">
              <a:defRPr/>
            </a:pPr>
            <a:endParaRPr lang="en-GB" sz="2400" dirty="0">
              <a:solidFill>
                <a:schemeClr val="bg1"/>
              </a:solidFill>
              <a:latin typeface="Calibri" pitchFamily="-112" charset="0"/>
            </a:endParaRPr>
          </a:p>
          <a:p>
            <a:pPr marL="742950" indent="-742950">
              <a:defRPr/>
            </a:pPr>
            <a:endParaRPr lang="en-GB" sz="2400" dirty="0">
              <a:solidFill>
                <a:schemeClr val="bg1"/>
              </a:solidFill>
              <a:latin typeface="Calibri" pitchFamily="-112" charset="0"/>
            </a:endParaRPr>
          </a:p>
          <a:p>
            <a:pPr marL="742950" indent="-742950">
              <a:defRPr/>
            </a:pPr>
            <a:endParaRPr lang="en-US" sz="2400" dirty="0">
              <a:solidFill>
                <a:schemeClr val="bg1"/>
              </a:solidFill>
              <a:latin typeface="Calibri" pitchFamily="-112" charset="0"/>
            </a:endParaRPr>
          </a:p>
        </p:txBody>
      </p:sp>
      <p:sp>
        <p:nvSpPr>
          <p:cNvPr id="16" name="TextBox 5">
            <a:extLst>
              <a:ext uri="{FF2B5EF4-FFF2-40B4-BE49-F238E27FC236}">
                <a16:creationId xmlns:a16="http://schemas.microsoft.com/office/drawing/2014/main" id="{34C0824B-EC2E-422C-9098-7295D1064FFE}"/>
              </a:ext>
            </a:extLst>
          </p:cNvPr>
          <p:cNvSpPr txBox="1">
            <a:spLocks noChangeArrowheads="1"/>
          </p:cNvSpPr>
          <p:nvPr/>
        </p:nvSpPr>
        <p:spPr bwMode="auto">
          <a:xfrm>
            <a:off x="7535863" y="1989139"/>
            <a:ext cx="2736850" cy="2308225"/>
          </a:xfrm>
          <a:prstGeom prst="rect">
            <a:avLst/>
          </a:prstGeom>
          <a:solidFill>
            <a:schemeClr val="accent6"/>
          </a:solidFill>
          <a:ln w="9525">
            <a:noFill/>
            <a:miter lim="800000"/>
            <a:headEnd/>
            <a:tailEnd/>
          </a:ln>
        </p:spPr>
        <p:txBody>
          <a:bodyPr>
            <a:spAutoFit/>
          </a:bodyPr>
          <a:lstStyle/>
          <a:p>
            <a:pPr marL="742950" indent="-742950" algn="ctr">
              <a:defRPr/>
            </a:pPr>
            <a:r>
              <a:rPr lang="en-US" sz="2400" dirty="0">
                <a:solidFill>
                  <a:schemeClr val="bg1"/>
                </a:solidFill>
                <a:latin typeface="Calibri" pitchFamily="-112" charset="0"/>
              </a:rPr>
              <a:t>(3)</a:t>
            </a:r>
          </a:p>
          <a:p>
            <a:pPr marL="742950" indent="-742950" algn="ctr">
              <a:defRPr/>
            </a:pPr>
            <a:r>
              <a:rPr lang="en-US" sz="2400" dirty="0">
                <a:solidFill>
                  <a:schemeClr val="bg1"/>
                </a:solidFill>
                <a:latin typeface="Calibri" pitchFamily="-112" charset="0"/>
              </a:rPr>
              <a:t>Nature of strategic</a:t>
            </a:r>
          </a:p>
          <a:p>
            <a:pPr marL="742950" indent="-742950" algn="ctr">
              <a:defRPr/>
            </a:pPr>
            <a:r>
              <a:rPr lang="en-US" sz="2400" dirty="0">
                <a:solidFill>
                  <a:schemeClr val="bg1"/>
                </a:solidFill>
                <a:latin typeface="Calibri" pitchFamily="-112" charset="0"/>
              </a:rPr>
              <a:t>change </a:t>
            </a:r>
          </a:p>
          <a:p>
            <a:pPr marL="742950" indent="-742950">
              <a:defRPr/>
            </a:pPr>
            <a:endParaRPr lang="en-US" sz="2400" dirty="0">
              <a:solidFill>
                <a:schemeClr val="bg1"/>
              </a:solidFill>
              <a:latin typeface="Calibri" pitchFamily="-112" charset="0"/>
            </a:endParaRPr>
          </a:p>
          <a:p>
            <a:pPr marL="742950" indent="-742950">
              <a:defRPr/>
            </a:pPr>
            <a:endParaRPr lang="en-US" sz="2400" dirty="0">
              <a:solidFill>
                <a:schemeClr val="bg1"/>
              </a:solidFill>
              <a:latin typeface="Calibri" pitchFamily="-112" charset="0"/>
            </a:endParaRPr>
          </a:p>
          <a:p>
            <a:pPr marL="742950" indent="-742950">
              <a:defRPr/>
            </a:pPr>
            <a:endParaRPr lang="en-US" sz="2400" dirty="0">
              <a:solidFill>
                <a:schemeClr val="bg1"/>
              </a:solidFill>
              <a:latin typeface="Calibri" pitchFamily="-112" charset="0"/>
            </a:endParaRPr>
          </a:p>
        </p:txBody>
      </p:sp>
      <p:pic>
        <p:nvPicPr>
          <p:cNvPr id="9222" name="Picture 17" descr="j0439502.jpg">
            <a:extLst>
              <a:ext uri="{FF2B5EF4-FFF2-40B4-BE49-F238E27FC236}">
                <a16:creationId xmlns:a16="http://schemas.microsoft.com/office/drawing/2014/main" id="{2975DFA8-872B-4413-B80D-60B51265D24B}"/>
              </a:ext>
            </a:extLst>
          </p:cNvPr>
          <p:cNvPicPr>
            <a:picLocks noChangeAspect="1"/>
          </p:cNvPicPr>
          <p:nvPr/>
        </p:nvPicPr>
        <p:blipFill>
          <a:blip r:embed="rId2">
            <a:extLst>
              <a:ext uri="{28A0092B-C50C-407E-A947-70E740481C1C}">
                <a14:useLocalDpi xmlns:a14="http://schemas.microsoft.com/office/drawing/2010/main" val="0"/>
              </a:ext>
            </a:extLst>
          </a:blip>
          <a:srcRect l="19980" b="10001"/>
          <a:stretch>
            <a:fillRect/>
          </a:stretch>
        </p:blipFill>
        <p:spPr bwMode="auto">
          <a:xfrm>
            <a:off x="4656138" y="3644900"/>
            <a:ext cx="2747962" cy="191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8">
            <a:extLst>
              <a:ext uri="{FF2B5EF4-FFF2-40B4-BE49-F238E27FC236}">
                <a16:creationId xmlns:a16="http://schemas.microsoft.com/office/drawing/2014/main" id="{6B83F8B1-A130-4022-8433-7A5DC87F9D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2267" r="1031" b="32753"/>
          <a:stretch>
            <a:fillRect/>
          </a:stretch>
        </p:blipFill>
        <p:spPr bwMode="auto">
          <a:xfrm>
            <a:off x="7535863" y="3644900"/>
            <a:ext cx="273685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16" descr="j0422122.jpg">
            <a:extLst>
              <a:ext uri="{FF2B5EF4-FFF2-40B4-BE49-F238E27FC236}">
                <a16:creationId xmlns:a16="http://schemas.microsoft.com/office/drawing/2014/main" id="{1664F378-268B-4FD2-AABA-15F12BFE06BC}"/>
              </a:ext>
            </a:extLst>
          </p:cNvPr>
          <p:cNvPicPr>
            <a:picLocks noChangeAspect="1"/>
          </p:cNvPicPr>
          <p:nvPr/>
        </p:nvPicPr>
        <p:blipFill>
          <a:blip r:embed="rId4">
            <a:extLst>
              <a:ext uri="{28A0092B-C50C-407E-A947-70E740481C1C}">
                <a14:useLocalDpi xmlns:a14="http://schemas.microsoft.com/office/drawing/2010/main" val="0"/>
              </a:ext>
            </a:extLst>
          </a:blip>
          <a:srcRect l="19733" b="10126"/>
          <a:stretch>
            <a:fillRect/>
          </a:stretch>
        </p:blipFill>
        <p:spPr bwMode="auto">
          <a:xfrm>
            <a:off x="1711325" y="3644900"/>
            <a:ext cx="2789238"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1563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1B6947C2-A0D7-41C1-8E4C-AC5F8511B0F5}"/>
              </a:ext>
            </a:extLst>
          </p:cNvPr>
          <p:cNvSpPr>
            <a:spLocks noGrp="1" noChangeArrowheads="1"/>
          </p:cNvSpPr>
          <p:nvPr>
            <p:ph type="title"/>
          </p:nvPr>
        </p:nvSpPr>
        <p:spPr>
          <a:xfrm>
            <a:off x="2208213" y="549275"/>
            <a:ext cx="7772400" cy="1143000"/>
          </a:xfrm>
          <a:extLst/>
        </p:spPr>
        <p:txBody>
          <a:bodyPr rtlCol="0" anchor="b">
            <a:normAutofit/>
          </a:bodyPr>
          <a:lstStyle/>
          <a:p>
            <a:pPr>
              <a:defRPr/>
            </a:pPr>
            <a:r>
              <a:rPr lang="en-GB" sz="2800" dirty="0"/>
              <a:t>	</a:t>
            </a:r>
            <a:r>
              <a:rPr lang="en-GB" sz="3200" b="1" dirty="0">
                <a:solidFill>
                  <a:srgbClr val="0070C0"/>
                </a:solidFill>
                <a:effectLst>
                  <a:outerShdw blurRad="38100" dist="38100" dir="2700000" algn="tl">
                    <a:srgbClr val="000000">
                      <a:alpha val="43137"/>
                    </a:srgbClr>
                  </a:outerShdw>
                </a:effectLst>
              </a:rPr>
              <a:t>Three dynamics for strategic change - </a:t>
            </a:r>
            <a:r>
              <a:rPr lang="en-GB" sz="3200" b="1" dirty="0" err="1">
                <a:solidFill>
                  <a:srgbClr val="0070C0"/>
                </a:solidFill>
                <a:effectLst>
                  <a:outerShdw blurRad="38100" dist="38100" dir="2700000" algn="tl">
                    <a:srgbClr val="000000">
                      <a:alpha val="43137"/>
                    </a:srgbClr>
                  </a:outerShdw>
                </a:effectLst>
              </a:rPr>
              <a:t>Kanter</a:t>
            </a:r>
            <a:r>
              <a:rPr lang="en-GB" sz="3200" b="1" dirty="0">
                <a:solidFill>
                  <a:srgbClr val="0070C0"/>
                </a:solidFill>
                <a:effectLst>
                  <a:outerShdw blurRad="38100" dist="38100" dir="2700000" algn="tl">
                    <a:srgbClr val="000000">
                      <a:alpha val="43137"/>
                    </a:srgbClr>
                  </a:outerShdw>
                </a:effectLst>
              </a:rPr>
              <a:t>, Stein and </a:t>
            </a:r>
            <a:r>
              <a:rPr lang="en-GB" sz="3200" b="1" dirty="0" err="1" smtClean="0">
                <a:solidFill>
                  <a:srgbClr val="0070C0"/>
                </a:solidFill>
                <a:effectLst>
                  <a:outerShdw blurRad="38100" dist="38100" dir="2700000" algn="tl">
                    <a:srgbClr val="000000">
                      <a:alpha val="43137"/>
                    </a:srgbClr>
                  </a:outerShdw>
                </a:effectLst>
              </a:rPr>
              <a:t>Jick</a:t>
            </a:r>
            <a:r>
              <a:rPr lang="en-GB" sz="3200" b="1" dirty="0" smtClean="0">
                <a:solidFill>
                  <a:srgbClr val="0070C0"/>
                </a:solidFill>
                <a:effectLst>
                  <a:outerShdw blurRad="38100" dist="38100" dir="2700000" algn="tl">
                    <a:srgbClr val="000000">
                      <a:alpha val="43137"/>
                    </a:srgbClr>
                  </a:outerShdw>
                </a:effectLst>
              </a:rPr>
              <a:t> (1992)</a:t>
            </a:r>
            <a:endParaRPr lang="en-GB" sz="3200" b="1" dirty="0">
              <a:solidFill>
                <a:srgbClr val="0070C0"/>
              </a:solidFill>
              <a:effectLst>
                <a:outerShdw blurRad="38100" dist="38100" dir="2700000" algn="tl">
                  <a:srgbClr val="000000">
                    <a:alpha val="43137"/>
                  </a:srgbClr>
                </a:outerShdw>
              </a:effectLst>
            </a:endParaRPr>
          </a:p>
        </p:txBody>
      </p:sp>
      <p:sp>
        <p:nvSpPr>
          <p:cNvPr id="22531" name="Rectangle 3">
            <a:extLst>
              <a:ext uri="{FF2B5EF4-FFF2-40B4-BE49-F238E27FC236}">
                <a16:creationId xmlns:a16="http://schemas.microsoft.com/office/drawing/2014/main" id="{4FF7A5E0-63F5-4FB0-92D3-4DBA3FBD6044}"/>
              </a:ext>
            </a:extLst>
          </p:cNvPr>
          <p:cNvSpPr>
            <a:spLocks noGrp="1" noChangeArrowheads="1"/>
          </p:cNvSpPr>
          <p:nvPr>
            <p:ph idx="1"/>
          </p:nvPr>
        </p:nvSpPr>
        <p:spPr>
          <a:xfrm>
            <a:off x="1277471" y="2133601"/>
            <a:ext cx="9601200" cy="3116263"/>
          </a:xfrm>
        </p:spPr>
        <p:txBody>
          <a:bodyPr rtlCol="0">
            <a:normAutofit/>
          </a:bodyPr>
          <a:lstStyle/>
          <a:p>
            <a:pPr marL="457200" indent="-457200">
              <a:buClr>
                <a:schemeClr val="tx2"/>
              </a:buClr>
              <a:buFont typeface="+mj-lt"/>
              <a:buAutoNum type="arabicPeriod"/>
              <a:defRPr/>
            </a:pPr>
            <a:r>
              <a:rPr lang="en-GB" sz="2400" dirty="0"/>
              <a:t>Environment</a:t>
            </a:r>
          </a:p>
          <a:p>
            <a:pPr marL="457200" indent="-457200">
              <a:buClr>
                <a:schemeClr val="tx2"/>
              </a:buClr>
              <a:buFont typeface="+mj-lt"/>
              <a:buAutoNum type="arabicPeriod"/>
              <a:defRPr/>
            </a:pPr>
            <a:r>
              <a:rPr lang="en-GB" sz="2400" dirty="0"/>
              <a:t>Lifecycle differences: different parts of the organisation at different stages of lifecycle, so different sizes, shapes and resource allocation needs</a:t>
            </a:r>
          </a:p>
          <a:p>
            <a:pPr marL="457200" indent="-457200">
              <a:buClr>
                <a:schemeClr val="tx2"/>
              </a:buClr>
              <a:buFont typeface="+mj-lt"/>
              <a:buAutoNum type="arabicPeriod"/>
              <a:defRPr/>
            </a:pPr>
            <a:r>
              <a:rPr lang="en-GB" sz="2400" dirty="0"/>
              <a:t>Political power changes inside the organisation: individuals, groups and stakeholders struggle for power</a:t>
            </a:r>
          </a:p>
        </p:txBody>
      </p:sp>
    </p:spTree>
    <p:extLst>
      <p:ext uri="{BB962C8B-B14F-4D97-AF65-F5344CB8AC3E}">
        <p14:creationId xmlns:p14="http://schemas.microsoft.com/office/powerpoint/2010/main" val="220081200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30F16E95-27F2-4D0F-AB55-146F6ABA0EBE}"/>
              </a:ext>
            </a:extLst>
          </p:cNvPr>
          <p:cNvSpPr>
            <a:spLocks noGrp="1"/>
          </p:cNvSpPr>
          <p:nvPr>
            <p:ph type="title"/>
          </p:nvPr>
        </p:nvSpPr>
        <p:spPr>
          <a:xfrm>
            <a:off x="1524000" y="533400"/>
            <a:ext cx="9144000" cy="1143000"/>
          </a:xfrm>
        </p:spPr>
        <p:txBody>
          <a:bodyPr rtlCol="0">
            <a:normAutofit/>
          </a:bodyPr>
          <a:lstStyle/>
          <a:p>
            <a:pPr>
              <a:defRPr/>
            </a:pPr>
            <a:r>
              <a:rPr lang="en-US" sz="4000" b="1" dirty="0">
                <a:solidFill>
                  <a:srgbClr val="0070C0"/>
                </a:solidFill>
                <a:effectLst>
                  <a:outerShdw blurRad="38100" dist="38100" dir="2700000" algn="tl">
                    <a:srgbClr val="000000">
                      <a:alpha val="43137"/>
                    </a:srgbClr>
                  </a:outerShdw>
                </a:effectLst>
              </a:rPr>
              <a:t>What </a:t>
            </a:r>
            <a:r>
              <a:rPr lang="en-US" sz="4000" b="1" dirty="0" smtClean="0">
                <a:solidFill>
                  <a:srgbClr val="0070C0"/>
                </a:solidFill>
                <a:effectLst>
                  <a:outerShdw blurRad="38100" dist="38100" dir="2700000" algn="tl">
                    <a:srgbClr val="000000">
                      <a:alpha val="43137"/>
                    </a:srgbClr>
                  </a:outerShdw>
                </a:effectLst>
              </a:rPr>
              <a:t>we’ve </a:t>
            </a:r>
            <a:r>
              <a:rPr lang="en-US" sz="4000" b="1" dirty="0">
                <a:solidFill>
                  <a:srgbClr val="0070C0"/>
                </a:solidFill>
                <a:effectLst>
                  <a:outerShdw blurRad="38100" dist="38100" dir="2700000" algn="tl">
                    <a:srgbClr val="000000">
                      <a:alpha val="43137"/>
                    </a:srgbClr>
                  </a:outerShdw>
                </a:effectLst>
              </a:rPr>
              <a:t>covered today…</a:t>
            </a:r>
          </a:p>
        </p:txBody>
      </p:sp>
      <p:sp>
        <p:nvSpPr>
          <p:cNvPr id="12" name="TextBox 5">
            <a:extLst>
              <a:ext uri="{FF2B5EF4-FFF2-40B4-BE49-F238E27FC236}">
                <a16:creationId xmlns:a16="http://schemas.microsoft.com/office/drawing/2014/main" id="{2C08763F-E62F-47E1-82AE-1E49F803D630}"/>
              </a:ext>
            </a:extLst>
          </p:cNvPr>
          <p:cNvSpPr txBox="1">
            <a:spLocks noChangeArrowheads="1"/>
          </p:cNvSpPr>
          <p:nvPr/>
        </p:nvSpPr>
        <p:spPr bwMode="auto">
          <a:xfrm>
            <a:off x="1703388" y="1989139"/>
            <a:ext cx="2786062" cy="2308225"/>
          </a:xfrm>
          <a:prstGeom prst="rect">
            <a:avLst/>
          </a:prstGeom>
          <a:solidFill>
            <a:schemeClr val="accent6"/>
          </a:solidFill>
          <a:ln w="9525">
            <a:noFill/>
            <a:miter lim="800000"/>
            <a:headEnd/>
            <a:tailEnd/>
          </a:ln>
        </p:spPr>
        <p:txBody>
          <a:bodyPr>
            <a:spAutoFit/>
          </a:bodyPr>
          <a:lstStyle/>
          <a:p>
            <a:pPr algn="ctr">
              <a:defRPr/>
            </a:pPr>
            <a:r>
              <a:rPr lang="en-US" sz="2400" dirty="0">
                <a:solidFill>
                  <a:schemeClr val="bg1"/>
                </a:solidFill>
                <a:latin typeface="Calibri" pitchFamily="-112" charset="0"/>
              </a:rPr>
              <a:t>(1)</a:t>
            </a:r>
          </a:p>
          <a:p>
            <a:pPr algn="ctr">
              <a:defRPr/>
            </a:pPr>
            <a:r>
              <a:rPr lang="en-US" sz="2400" dirty="0">
                <a:solidFill>
                  <a:schemeClr val="bg1"/>
                </a:solidFill>
                <a:latin typeface="Calibri" pitchFamily="-112" charset="0"/>
              </a:rPr>
              <a:t>What is strategic change? </a:t>
            </a:r>
          </a:p>
          <a:p>
            <a:pPr marL="742950" indent="-742950">
              <a:defRPr/>
            </a:pPr>
            <a:endParaRPr lang="en-US" sz="2400" dirty="0">
              <a:solidFill>
                <a:schemeClr val="bg1"/>
              </a:solidFill>
              <a:latin typeface="Calibri" pitchFamily="-112" charset="0"/>
            </a:endParaRPr>
          </a:p>
          <a:p>
            <a:pPr marL="742950" indent="-742950">
              <a:defRPr/>
            </a:pPr>
            <a:endParaRPr lang="en-US" sz="2400" dirty="0">
              <a:solidFill>
                <a:schemeClr val="bg1"/>
              </a:solidFill>
              <a:latin typeface="Calibri" pitchFamily="-112" charset="0"/>
            </a:endParaRPr>
          </a:p>
          <a:p>
            <a:pPr marL="742950" indent="-742950">
              <a:defRPr/>
            </a:pPr>
            <a:endParaRPr lang="en-US" sz="2400" dirty="0">
              <a:solidFill>
                <a:schemeClr val="bg1"/>
              </a:solidFill>
              <a:latin typeface="Calibri" pitchFamily="-112" charset="0"/>
            </a:endParaRPr>
          </a:p>
        </p:txBody>
      </p:sp>
      <p:sp>
        <p:nvSpPr>
          <p:cNvPr id="13" name="TextBox 8">
            <a:extLst>
              <a:ext uri="{FF2B5EF4-FFF2-40B4-BE49-F238E27FC236}">
                <a16:creationId xmlns:a16="http://schemas.microsoft.com/office/drawing/2014/main" id="{67D04086-6FFC-4E2B-AAA7-314D0E7CBEF8}"/>
              </a:ext>
            </a:extLst>
          </p:cNvPr>
          <p:cNvSpPr txBox="1">
            <a:spLocks noChangeArrowheads="1"/>
          </p:cNvSpPr>
          <p:nvPr/>
        </p:nvSpPr>
        <p:spPr bwMode="auto">
          <a:xfrm>
            <a:off x="4656138" y="1989138"/>
            <a:ext cx="2768600" cy="2800350"/>
          </a:xfrm>
          <a:prstGeom prst="rect">
            <a:avLst/>
          </a:prstGeom>
          <a:solidFill>
            <a:schemeClr val="accent6"/>
          </a:solidFill>
          <a:ln w="9525">
            <a:noFill/>
            <a:miter lim="800000"/>
            <a:headEnd/>
            <a:tailEnd/>
          </a:ln>
        </p:spPr>
        <p:txBody>
          <a:bodyPr>
            <a:spAutoFit/>
          </a:bodyPr>
          <a:lstStyle/>
          <a:p>
            <a:pPr marL="742950" indent="-742950" algn="ctr">
              <a:defRPr/>
            </a:pPr>
            <a:r>
              <a:rPr lang="en-US" sz="2400" dirty="0">
                <a:solidFill>
                  <a:schemeClr val="bg1"/>
                </a:solidFill>
                <a:latin typeface="Calibri" pitchFamily="-112" charset="0"/>
              </a:rPr>
              <a:t>(2)</a:t>
            </a:r>
          </a:p>
          <a:p>
            <a:pPr marL="742950" indent="-742950" algn="ctr">
              <a:defRPr/>
            </a:pPr>
            <a:r>
              <a:rPr lang="en-US" sz="2000" dirty="0">
                <a:solidFill>
                  <a:schemeClr val="bg1"/>
                </a:solidFill>
                <a:latin typeface="Calibri" pitchFamily="-112" charset="0"/>
              </a:rPr>
              <a:t>Developing a</a:t>
            </a:r>
          </a:p>
          <a:p>
            <a:pPr marL="742950" indent="-742950" algn="ctr">
              <a:defRPr/>
            </a:pPr>
            <a:r>
              <a:rPr lang="en-US" sz="2000" dirty="0">
                <a:solidFill>
                  <a:schemeClr val="bg1"/>
                </a:solidFill>
                <a:latin typeface="Calibri" pitchFamily="-112" charset="0"/>
              </a:rPr>
              <a:t>strategic</a:t>
            </a:r>
          </a:p>
          <a:p>
            <a:pPr marL="742950" indent="-742950" algn="ctr">
              <a:defRPr/>
            </a:pPr>
            <a:r>
              <a:rPr lang="en-US" sz="2000" dirty="0">
                <a:solidFill>
                  <a:schemeClr val="bg1"/>
                </a:solidFill>
                <a:latin typeface="Calibri" pitchFamily="-112" charset="0"/>
              </a:rPr>
              <a:t>change</a:t>
            </a:r>
          </a:p>
          <a:p>
            <a:pPr marL="742950" indent="-742950" algn="ctr">
              <a:defRPr/>
            </a:pPr>
            <a:r>
              <a:rPr lang="en-US" sz="2000" dirty="0">
                <a:solidFill>
                  <a:schemeClr val="bg1"/>
                </a:solidFill>
                <a:latin typeface="Calibri" pitchFamily="-112" charset="0"/>
              </a:rPr>
              <a:t>program </a:t>
            </a:r>
          </a:p>
          <a:p>
            <a:pPr marL="742950" indent="-742950">
              <a:defRPr/>
            </a:pPr>
            <a:endParaRPr lang="en-GB" sz="2400" dirty="0">
              <a:solidFill>
                <a:schemeClr val="bg1"/>
              </a:solidFill>
              <a:latin typeface="Calibri" pitchFamily="-112" charset="0"/>
            </a:endParaRPr>
          </a:p>
          <a:p>
            <a:pPr marL="742950" indent="-742950">
              <a:defRPr/>
            </a:pPr>
            <a:endParaRPr lang="en-GB" sz="2400" dirty="0">
              <a:solidFill>
                <a:schemeClr val="bg1"/>
              </a:solidFill>
              <a:latin typeface="Calibri" pitchFamily="-112" charset="0"/>
            </a:endParaRPr>
          </a:p>
          <a:p>
            <a:pPr marL="742950" indent="-742950">
              <a:defRPr/>
            </a:pPr>
            <a:endParaRPr lang="en-US" sz="2400" dirty="0">
              <a:solidFill>
                <a:schemeClr val="bg1"/>
              </a:solidFill>
              <a:latin typeface="Calibri" pitchFamily="-112" charset="0"/>
            </a:endParaRPr>
          </a:p>
        </p:txBody>
      </p:sp>
      <p:sp>
        <p:nvSpPr>
          <p:cNvPr id="16" name="TextBox 5">
            <a:extLst>
              <a:ext uri="{FF2B5EF4-FFF2-40B4-BE49-F238E27FC236}">
                <a16:creationId xmlns:a16="http://schemas.microsoft.com/office/drawing/2014/main" id="{2FBE727D-97E1-4B53-8DFD-16D257BD63AB}"/>
              </a:ext>
            </a:extLst>
          </p:cNvPr>
          <p:cNvSpPr txBox="1">
            <a:spLocks noChangeArrowheads="1"/>
          </p:cNvSpPr>
          <p:nvPr/>
        </p:nvSpPr>
        <p:spPr bwMode="auto">
          <a:xfrm>
            <a:off x="7535863" y="1989139"/>
            <a:ext cx="2736850" cy="2308225"/>
          </a:xfrm>
          <a:prstGeom prst="rect">
            <a:avLst/>
          </a:prstGeom>
          <a:solidFill>
            <a:schemeClr val="accent6"/>
          </a:solidFill>
          <a:ln w="9525">
            <a:noFill/>
            <a:miter lim="800000"/>
            <a:headEnd/>
            <a:tailEnd/>
          </a:ln>
        </p:spPr>
        <p:txBody>
          <a:bodyPr>
            <a:spAutoFit/>
          </a:bodyPr>
          <a:lstStyle/>
          <a:p>
            <a:pPr marL="742950" indent="-742950" algn="ctr">
              <a:defRPr/>
            </a:pPr>
            <a:r>
              <a:rPr lang="en-US" sz="2400" dirty="0">
                <a:solidFill>
                  <a:schemeClr val="bg1"/>
                </a:solidFill>
                <a:latin typeface="Calibri" pitchFamily="-112" charset="0"/>
              </a:rPr>
              <a:t>(3)</a:t>
            </a:r>
          </a:p>
          <a:p>
            <a:pPr marL="742950" indent="-742950" algn="ctr">
              <a:defRPr/>
            </a:pPr>
            <a:r>
              <a:rPr lang="en-US" sz="2400" dirty="0">
                <a:solidFill>
                  <a:schemeClr val="bg1"/>
                </a:solidFill>
                <a:latin typeface="Calibri" pitchFamily="-112" charset="0"/>
              </a:rPr>
              <a:t>Nature of strategic</a:t>
            </a:r>
          </a:p>
          <a:p>
            <a:pPr marL="742950" indent="-742950" algn="ctr">
              <a:defRPr/>
            </a:pPr>
            <a:r>
              <a:rPr lang="en-US" sz="2400" dirty="0">
                <a:solidFill>
                  <a:schemeClr val="bg1"/>
                </a:solidFill>
                <a:latin typeface="Calibri" pitchFamily="-112" charset="0"/>
              </a:rPr>
              <a:t>change </a:t>
            </a:r>
          </a:p>
          <a:p>
            <a:pPr marL="742950" indent="-742950">
              <a:defRPr/>
            </a:pPr>
            <a:endParaRPr lang="en-US" sz="2400" dirty="0">
              <a:solidFill>
                <a:schemeClr val="bg1"/>
              </a:solidFill>
              <a:latin typeface="Calibri" pitchFamily="-112" charset="0"/>
            </a:endParaRPr>
          </a:p>
          <a:p>
            <a:pPr marL="742950" indent="-742950">
              <a:defRPr/>
            </a:pPr>
            <a:endParaRPr lang="en-US" sz="2400" dirty="0">
              <a:solidFill>
                <a:schemeClr val="bg1"/>
              </a:solidFill>
              <a:latin typeface="Calibri" pitchFamily="-112" charset="0"/>
            </a:endParaRPr>
          </a:p>
          <a:p>
            <a:pPr marL="742950" indent="-742950">
              <a:defRPr/>
            </a:pPr>
            <a:endParaRPr lang="en-US" sz="2400" dirty="0">
              <a:solidFill>
                <a:schemeClr val="bg1"/>
              </a:solidFill>
              <a:latin typeface="Calibri" pitchFamily="-112" charset="0"/>
            </a:endParaRPr>
          </a:p>
        </p:txBody>
      </p:sp>
      <p:pic>
        <p:nvPicPr>
          <p:cNvPr id="49158" name="Picture 16" descr="j0422122.jpg">
            <a:extLst>
              <a:ext uri="{FF2B5EF4-FFF2-40B4-BE49-F238E27FC236}">
                <a16:creationId xmlns:a16="http://schemas.microsoft.com/office/drawing/2014/main" id="{2E9004D0-C47E-4E23-8857-43B4CE48C078}"/>
              </a:ext>
            </a:extLst>
          </p:cNvPr>
          <p:cNvPicPr>
            <a:picLocks noChangeAspect="1"/>
          </p:cNvPicPr>
          <p:nvPr/>
        </p:nvPicPr>
        <p:blipFill>
          <a:blip r:embed="rId2">
            <a:extLst>
              <a:ext uri="{28A0092B-C50C-407E-A947-70E740481C1C}">
                <a14:useLocalDpi xmlns:a14="http://schemas.microsoft.com/office/drawing/2010/main" val="0"/>
              </a:ext>
            </a:extLst>
          </a:blip>
          <a:srcRect l="19733" b="10126"/>
          <a:stretch>
            <a:fillRect/>
          </a:stretch>
        </p:blipFill>
        <p:spPr bwMode="auto">
          <a:xfrm>
            <a:off x="1700214" y="3644900"/>
            <a:ext cx="2789237"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9" name="Picture 17" descr="j0439502.jpg">
            <a:extLst>
              <a:ext uri="{FF2B5EF4-FFF2-40B4-BE49-F238E27FC236}">
                <a16:creationId xmlns:a16="http://schemas.microsoft.com/office/drawing/2014/main" id="{4211F39C-B34B-4823-838C-1B1529248C75}"/>
              </a:ext>
            </a:extLst>
          </p:cNvPr>
          <p:cNvPicPr>
            <a:picLocks noChangeAspect="1"/>
          </p:cNvPicPr>
          <p:nvPr/>
        </p:nvPicPr>
        <p:blipFill>
          <a:blip r:embed="rId3">
            <a:extLst>
              <a:ext uri="{28A0092B-C50C-407E-A947-70E740481C1C}">
                <a14:useLocalDpi xmlns:a14="http://schemas.microsoft.com/office/drawing/2010/main" val="0"/>
              </a:ext>
            </a:extLst>
          </a:blip>
          <a:srcRect l="19980" b="10001"/>
          <a:stretch>
            <a:fillRect/>
          </a:stretch>
        </p:blipFill>
        <p:spPr bwMode="auto">
          <a:xfrm>
            <a:off x="4656138" y="3644900"/>
            <a:ext cx="2768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0" name="Picture 8">
            <a:extLst>
              <a:ext uri="{FF2B5EF4-FFF2-40B4-BE49-F238E27FC236}">
                <a16:creationId xmlns:a16="http://schemas.microsoft.com/office/drawing/2014/main" id="{20AF6F01-EF1F-428B-87DD-6DE7ABB76E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2267" r="1031" b="32753"/>
          <a:stretch>
            <a:fillRect/>
          </a:stretch>
        </p:blipFill>
        <p:spPr bwMode="auto">
          <a:xfrm>
            <a:off x="7535863" y="3644901"/>
            <a:ext cx="2736850" cy="198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6800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Box 15">
            <a:extLst>
              <a:ext uri="{FF2B5EF4-FFF2-40B4-BE49-F238E27FC236}">
                <a16:creationId xmlns:a16="http://schemas.microsoft.com/office/drawing/2014/main" id="{B9808764-A61C-420F-942A-EDB57216860F}"/>
              </a:ext>
            </a:extLst>
          </p:cNvPr>
          <p:cNvSpPr txBox="1">
            <a:spLocks noChangeArrowheads="1"/>
          </p:cNvSpPr>
          <p:nvPr/>
        </p:nvSpPr>
        <p:spPr bwMode="auto">
          <a:xfrm>
            <a:off x="1992313" y="1052514"/>
            <a:ext cx="80645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6000" b="1">
                <a:latin typeface="Calibri" panose="020F0502020204030204" pitchFamily="34" charset="0"/>
                <a:ea typeface="MS PGothic" panose="020B0600070205080204" pitchFamily="34" charset="-128"/>
              </a:rPr>
              <a:t> </a:t>
            </a:r>
            <a:r>
              <a:rPr lang="en-GB" altLang="en-US" sz="4000">
                <a:solidFill>
                  <a:srgbClr val="0070C0"/>
                </a:solidFill>
                <a:latin typeface="Calibri" panose="020F0502020204030204" pitchFamily="34" charset="0"/>
                <a:ea typeface="MS PGothic" panose="020B0600070205080204" pitchFamily="34" charset="-128"/>
              </a:rPr>
              <a:t>Traffic Light </a:t>
            </a:r>
            <a:r>
              <a:rPr lang="en-GB" altLang="en-US" sz="4800" b="1" i="1">
                <a:solidFill>
                  <a:srgbClr val="FF0000"/>
                </a:solidFill>
                <a:latin typeface="Bradley Hand ITC" panose="03070402050302030203" pitchFamily="66" charset="0"/>
                <a:ea typeface="MS PGothic" panose="020B0600070205080204" pitchFamily="34" charset="-128"/>
              </a:rPr>
              <a:t>it</a:t>
            </a:r>
          </a:p>
          <a:p>
            <a:pPr eaLnBrk="1" hangingPunct="1">
              <a:spcBef>
                <a:spcPct val="0"/>
              </a:spcBef>
              <a:buFontTx/>
              <a:buNone/>
            </a:pPr>
            <a:r>
              <a:rPr lang="en-GB" altLang="en-US" sz="3600">
                <a:solidFill>
                  <a:srgbClr val="0070C0"/>
                </a:solidFill>
                <a:latin typeface="Calibri" panose="020F0502020204030204" pitchFamily="34" charset="0"/>
                <a:ea typeface="MS PGothic" panose="020B0600070205080204" pitchFamily="34" charset="-128"/>
              </a:rPr>
              <a:t>Where is your learning at?</a:t>
            </a:r>
          </a:p>
        </p:txBody>
      </p:sp>
      <p:pic>
        <p:nvPicPr>
          <p:cNvPr id="50179" name="Picture 4" descr="http://png.findicons.com/files/icons/2320/x_mac_general/400/traffic_lights.png">
            <a:extLst>
              <a:ext uri="{FF2B5EF4-FFF2-40B4-BE49-F238E27FC236}">
                <a16:creationId xmlns:a16="http://schemas.microsoft.com/office/drawing/2014/main" id="{1A17CAAD-CF57-4B11-9512-945A6B1EB3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3095626"/>
            <a:ext cx="2663825"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4417B6AC-CC77-44B9-8ADA-78B9BE63DBCA}"/>
              </a:ext>
            </a:extLst>
          </p:cNvPr>
          <p:cNvSpPr txBox="1"/>
          <p:nvPr/>
        </p:nvSpPr>
        <p:spPr>
          <a:xfrm>
            <a:off x="3792538" y="3095626"/>
            <a:ext cx="6551612" cy="2308225"/>
          </a:xfrm>
          <a:prstGeom prst="rect">
            <a:avLst/>
          </a:prstGeom>
          <a:noFill/>
        </p:spPr>
        <p:txBody>
          <a:bodyPr>
            <a:spAutoFit/>
          </a:bodyPr>
          <a:lstStyle/>
          <a:p>
            <a:pPr marL="536575" indent="-536575">
              <a:defRPr/>
            </a:pPr>
            <a:r>
              <a:rPr lang="en-GB" b="1" dirty="0">
                <a:solidFill>
                  <a:srgbClr val="FF0000"/>
                </a:solidFill>
              </a:rPr>
              <a:t>Red</a:t>
            </a:r>
            <a:r>
              <a:rPr lang="en-GB" dirty="0"/>
              <a:t> = I have misunderstood some of the topics. (write down 2 questions that you need help with)</a:t>
            </a:r>
          </a:p>
          <a:p>
            <a:pPr marL="536575" indent="-536575">
              <a:defRPr/>
            </a:pPr>
            <a:endParaRPr lang="en-GB" dirty="0"/>
          </a:p>
          <a:p>
            <a:pPr marL="812800" indent="-812800">
              <a:defRPr/>
            </a:pPr>
            <a:r>
              <a:rPr lang="en-GB" b="1" dirty="0">
                <a:solidFill>
                  <a:srgbClr val="FFC000"/>
                </a:solidFill>
              </a:rPr>
              <a:t>Amber</a:t>
            </a:r>
            <a:r>
              <a:rPr lang="en-GB" dirty="0"/>
              <a:t> = I have understood most of the topics so far (write down 1 question and 1 key theme you have understood)</a:t>
            </a:r>
          </a:p>
          <a:p>
            <a:pPr marL="536575" indent="-536575">
              <a:defRPr/>
            </a:pPr>
            <a:endParaRPr lang="en-GB" dirty="0"/>
          </a:p>
          <a:p>
            <a:pPr marL="812800" indent="-812800">
              <a:defRPr/>
            </a:pPr>
            <a:r>
              <a:rPr lang="en-GB" b="1" dirty="0">
                <a:solidFill>
                  <a:srgbClr val="92D050"/>
                </a:solidFill>
              </a:rPr>
              <a:t>Green</a:t>
            </a:r>
            <a:r>
              <a:rPr lang="en-GB" dirty="0"/>
              <a:t> = I have understood the topics so far (write down 2 key themes from the lesson to show your understanding)</a:t>
            </a:r>
          </a:p>
        </p:txBody>
      </p:sp>
    </p:spTree>
    <p:custDataLst>
      <p:tags r:id="rId1"/>
    </p:custDataLst>
    <p:extLst>
      <p:ext uri="{BB962C8B-B14F-4D97-AF65-F5344CB8AC3E}">
        <p14:creationId xmlns:p14="http://schemas.microsoft.com/office/powerpoint/2010/main" val="2532741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77ABE-5CD9-489F-9EDE-2FB60764039E}"/>
              </a:ext>
            </a:extLst>
          </p:cNvPr>
          <p:cNvSpPr>
            <a:spLocks noGrp="1"/>
          </p:cNvSpPr>
          <p:nvPr>
            <p:ph type="title"/>
          </p:nvPr>
        </p:nvSpPr>
        <p:spPr>
          <a:xfrm>
            <a:off x="1847851" y="836613"/>
            <a:ext cx="4380421" cy="1143000"/>
          </a:xfrm>
        </p:spPr>
        <p:txBody>
          <a:bodyPr rtlCol="0">
            <a:normAutofit/>
          </a:bodyPr>
          <a:lstStyle/>
          <a:p>
            <a:pPr>
              <a:defRPr/>
            </a:pPr>
            <a:r>
              <a:rPr lang="en-GB" sz="4000" b="1" dirty="0" smtClean="0">
                <a:solidFill>
                  <a:srgbClr val="0070C0"/>
                </a:solidFill>
                <a:effectLst>
                  <a:outerShdw blurRad="38100" dist="38100" dir="2700000" algn="tl">
                    <a:srgbClr val="000000">
                      <a:alpha val="43137"/>
                    </a:srgbClr>
                  </a:outerShdw>
                </a:effectLst>
              </a:rPr>
              <a:t>Reading list </a:t>
            </a:r>
            <a:endParaRPr lang="en-US" sz="4000" b="1" dirty="0">
              <a:solidFill>
                <a:srgbClr val="0070C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B624E17-C48F-4DEA-9D74-1DB88B5AC15B}"/>
              </a:ext>
            </a:extLst>
          </p:cNvPr>
          <p:cNvSpPr>
            <a:spLocks noGrp="1"/>
          </p:cNvSpPr>
          <p:nvPr>
            <p:ph idx="1"/>
          </p:nvPr>
        </p:nvSpPr>
        <p:spPr>
          <a:xfrm>
            <a:off x="389965" y="1916113"/>
            <a:ext cx="11053482" cy="4354512"/>
          </a:xfrm>
        </p:spPr>
        <p:txBody>
          <a:bodyPr rtlCol="0">
            <a:normAutofit lnSpcReduction="10000"/>
          </a:bodyPr>
          <a:lstStyle/>
          <a:p>
            <a:pPr marL="0" indent="0">
              <a:buNone/>
              <a:defRPr/>
            </a:pPr>
            <a:r>
              <a:rPr lang="en-GB" sz="2600" b="1" dirty="0">
                <a:solidFill>
                  <a:srgbClr val="0070C0"/>
                </a:solidFill>
              </a:rPr>
              <a:t>Essential Reading</a:t>
            </a:r>
          </a:p>
          <a:p>
            <a:pPr>
              <a:defRPr/>
            </a:pPr>
            <a:r>
              <a:rPr lang="en-GB" sz="2600" dirty="0"/>
              <a:t>Lynch, R., (</a:t>
            </a:r>
            <a:r>
              <a:rPr lang="en-GB" sz="2600" dirty="0" smtClean="0"/>
              <a:t>2021) </a:t>
            </a:r>
            <a:r>
              <a:rPr lang="en-GB" sz="2600" i="1" dirty="0"/>
              <a:t>Strategic </a:t>
            </a:r>
            <a:r>
              <a:rPr lang="en-GB" sz="2600" i="1" dirty="0" smtClean="0"/>
              <a:t>Management</a:t>
            </a:r>
            <a:r>
              <a:rPr lang="en-GB" sz="2600" dirty="0" smtClean="0"/>
              <a:t>. 9</a:t>
            </a:r>
            <a:r>
              <a:rPr lang="en-GB" sz="2600" baseline="30000" dirty="0" smtClean="0"/>
              <a:t>th</a:t>
            </a:r>
            <a:r>
              <a:rPr lang="en-GB" sz="2600" dirty="0" smtClean="0"/>
              <a:t> </a:t>
            </a:r>
            <a:r>
              <a:rPr lang="en-GB" sz="2600" dirty="0" err="1"/>
              <a:t>edn</a:t>
            </a:r>
            <a:r>
              <a:rPr lang="en-GB" sz="2600" dirty="0"/>
              <a:t>. London: Pearson Education</a:t>
            </a:r>
          </a:p>
          <a:p>
            <a:pPr>
              <a:defRPr/>
            </a:pPr>
            <a:r>
              <a:rPr lang="en-GB" sz="2600" dirty="0" err="1"/>
              <a:t>Yukl</a:t>
            </a:r>
            <a:r>
              <a:rPr lang="en-GB" sz="2600" dirty="0"/>
              <a:t>, G. (</a:t>
            </a:r>
            <a:r>
              <a:rPr lang="en-GB" sz="2600" dirty="0" smtClean="0"/>
              <a:t>2020), </a:t>
            </a:r>
            <a:r>
              <a:rPr lang="en-GB" sz="2600" i="1" dirty="0"/>
              <a:t>Leadership in Organizations: Global </a:t>
            </a:r>
            <a:r>
              <a:rPr lang="en-GB" sz="2600" i="1" dirty="0" smtClean="0"/>
              <a:t>Edition</a:t>
            </a:r>
            <a:r>
              <a:rPr lang="en-GB" sz="2600" dirty="0" smtClean="0"/>
              <a:t>.  </a:t>
            </a:r>
            <a:r>
              <a:rPr lang="en-GB" sz="2600" dirty="0"/>
              <a:t>9</a:t>
            </a:r>
            <a:r>
              <a:rPr lang="en-GB" sz="2600" baseline="30000" dirty="0" smtClean="0"/>
              <a:t>th</a:t>
            </a:r>
            <a:r>
              <a:rPr lang="en-GB" sz="2600" dirty="0" smtClean="0"/>
              <a:t> </a:t>
            </a:r>
            <a:r>
              <a:rPr lang="en-GB" sz="2600" dirty="0" err="1"/>
              <a:t>edn</a:t>
            </a:r>
            <a:r>
              <a:rPr lang="en-GB" sz="2600" dirty="0" smtClean="0"/>
              <a:t>. Los Angeles: SAGE</a:t>
            </a:r>
            <a:endParaRPr lang="en-GB" sz="2600" dirty="0"/>
          </a:p>
          <a:p>
            <a:pPr marL="0" indent="0">
              <a:buNone/>
              <a:defRPr/>
            </a:pPr>
            <a:r>
              <a:rPr lang="en-GB" sz="2600" b="1" dirty="0"/>
              <a:t> </a:t>
            </a:r>
            <a:endParaRPr lang="en-GB" sz="2600" dirty="0"/>
          </a:p>
          <a:p>
            <a:pPr marL="0" indent="0">
              <a:buNone/>
              <a:defRPr/>
            </a:pPr>
            <a:r>
              <a:rPr lang="en-GB" sz="2600" b="1" dirty="0">
                <a:solidFill>
                  <a:srgbClr val="0070C0"/>
                </a:solidFill>
              </a:rPr>
              <a:t>Recommended Reading</a:t>
            </a:r>
            <a:endParaRPr lang="en-GB" sz="2600" dirty="0">
              <a:solidFill>
                <a:srgbClr val="0070C0"/>
              </a:solidFill>
            </a:endParaRPr>
          </a:p>
          <a:p>
            <a:pPr>
              <a:defRPr/>
            </a:pPr>
            <a:r>
              <a:rPr lang="en-GB" sz="2600" dirty="0"/>
              <a:t>Robbins, S.P., De </a:t>
            </a:r>
            <a:r>
              <a:rPr lang="en-GB" sz="2600" dirty="0" err="1"/>
              <a:t>Cenzo</a:t>
            </a:r>
            <a:r>
              <a:rPr lang="en-GB" sz="2600" dirty="0"/>
              <a:t>, D.A., Coulter, M. (</a:t>
            </a:r>
            <a:r>
              <a:rPr lang="en-GB" sz="2600" dirty="0" smtClean="0"/>
              <a:t>2020) </a:t>
            </a:r>
            <a:r>
              <a:rPr lang="en-GB" sz="2600" i="1" dirty="0"/>
              <a:t>Fundamentals of Management: Management Myths Debunked!</a:t>
            </a:r>
            <a:r>
              <a:rPr lang="en-GB" sz="2600" dirty="0"/>
              <a:t> Global </a:t>
            </a:r>
            <a:r>
              <a:rPr lang="en-GB" sz="2600" dirty="0" smtClean="0"/>
              <a:t>Edition. 11</a:t>
            </a:r>
            <a:r>
              <a:rPr lang="en-GB" sz="2600" baseline="30000" dirty="0" smtClean="0"/>
              <a:t>th</a:t>
            </a:r>
            <a:r>
              <a:rPr lang="en-GB" sz="2600" dirty="0" smtClean="0"/>
              <a:t> </a:t>
            </a:r>
            <a:r>
              <a:rPr lang="en-GB" sz="2600" dirty="0" err="1"/>
              <a:t>edn</a:t>
            </a:r>
            <a:r>
              <a:rPr lang="en-GB" sz="2600" dirty="0"/>
              <a:t>. Harlow: Pearson</a:t>
            </a:r>
          </a:p>
          <a:p>
            <a:pPr>
              <a:defRPr/>
            </a:pPr>
            <a:r>
              <a:rPr lang="en-GB" sz="2600" dirty="0"/>
              <a:t>Johnson, G., Whittington R., Scholes K. (</a:t>
            </a:r>
            <a:r>
              <a:rPr lang="en-GB" sz="2600" dirty="0" smtClean="0"/>
              <a:t>2020)  </a:t>
            </a:r>
            <a:r>
              <a:rPr lang="en-GB" sz="2600" i="1" dirty="0"/>
              <a:t>Exploring Strategy: Texts and Cases. </a:t>
            </a:r>
            <a:r>
              <a:rPr lang="en-GB" sz="2600" dirty="0" smtClean="0"/>
              <a:t>12</a:t>
            </a:r>
            <a:r>
              <a:rPr lang="en-GB" sz="2600" baseline="30000" dirty="0" smtClean="0"/>
              <a:t>th</a:t>
            </a:r>
            <a:r>
              <a:rPr lang="en-GB" sz="2600" dirty="0" smtClean="0"/>
              <a:t> </a:t>
            </a:r>
            <a:r>
              <a:rPr lang="en-GB" sz="2600" dirty="0" err="1"/>
              <a:t>edn</a:t>
            </a:r>
            <a:r>
              <a:rPr lang="en-GB" sz="2600" dirty="0"/>
              <a:t>. Harlow:  Pearson.</a:t>
            </a:r>
          </a:p>
          <a:p>
            <a:pPr>
              <a:defRPr/>
            </a:pPr>
            <a:endParaRPr lang="en-GB" sz="2400" dirty="0"/>
          </a:p>
          <a:p>
            <a:pPr>
              <a:defRPr/>
            </a:pPr>
            <a:endParaRPr lang="en-US" dirty="0"/>
          </a:p>
        </p:txBody>
      </p:sp>
      <p:pic>
        <p:nvPicPr>
          <p:cNvPr id="77828" name="Picture 7" descr="j0439452.jpg">
            <a:extLst>
              <a:ext uri="{FF2B5EF4-FFF2-40B4-BE49-F238E27FC236}">
                <a16:creationId xmlns:a16="http://schemas.microsoft.com/office/drawing/2014/main" id="{65E6354F-1FC4-421F-81E9-07C3887D29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51714" y="-4763"/>
            <a:ext cx="3303587"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7480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3AA35628-C059-4188-AE9F-56E312674BF4}"/>
              </a:ext>
            </a:extLst>
          </p:cNvPr>
          <p:cNvSpPr>
            <a:spLocks noGrp="1" noChangeArrowheads="1"/>
          </p:cNvSpPr>
          <p:nvPr>
            <p:ph type="title"/>
          </p:nvPr>
        </p:nvSpPr>
        <p:spPr>
          <a:xfrm>
            <a:off x="1938338" y="0"/>
            <a:ext cx="8229600" cy="679010"/>
          </a:xfrm>
        </p:spPr>
        <p:txBody>
          <a:bodyPr rtlCol="0">
            <a:normAutofit fontScale="90000"/>
          </a:bodyPr>
          <a:lstStyle/>
          <a:p>
            <a:pPr>
              <a:defRPr/>
            </a:pPr>
            <a:r>
              <a:rPr lang="en-GB" b="1" dirty="0">
                <a:solidFill>
                  <a:srgbClr val="0070C0"/>
                </a:solidFill>
                <a:effectLst>
                  <a:outerShdw blurRad="38100" dist="38100" dir="2700000" algn="tl">
                    <a:srgbClr val="000000">
                      <a:alpha val="43137"/>
                    </a:srgbClr>
                  </a:outerShdw>
                </a:effectLst>
              </a:rPr>
              <a:t>Session Outcomes </a:t>
            </a:r>
            <a:endParaRPr lang="en-US" b="1" dirty="0">
              <a:solidFill>
                <a:srgbClr val="0070C0"/>
              </a:solidFill>
              <a:effectLst>
                <a:outerShdw blurRad="38100" dist="38100" dir="2700000" algn="tl">
                  <a:srgbClr val="000000">
                    <a:alpha val="43137"/>
                  </a:srgbClr>
                </a:outerShdw>
              </a:effectLst>
            </a:endParaRPr>
          </a:p>
        </p:txBody>
      </p:sp>
      <p:sp>
        <p:nvSpPr>
          <p:cNvPr id="7171" name="TextBox 2">
            <a:extLst>
              <a:ext uri="{FF2B5EF4-FFF2-40B4-BE49-F238E27FC236}">
                <a16:creationId xmlns:a16="http://schemas.microsoft.com/office/drawing/2014/main" id="{7C687CEB-C915-4D0D-8990-EA9D3CC65E9D}"/>
              </a:ext>
            </a:extLst>
          </p:cNvPr>
          <p:cNvSpPr txBox="1">
            <a:spLocks noChangeArrowheads="1"/>
          </p:cNvSpPr>
          <p:nvPr/>
        </p:nvSpPr>
        <p:spPr bwMode="auto">
          <a:xfrm>
            <a:off x="1321806" y="482680"/>
            <a:ext cx="9587620" cy="5109091"/>
          </a:xfrm>
          <a:prstGeom prst="rect">
            <a:avLst/>
          </a:prstGeom>
          <a:noFill/>
          <a:ln w="9525">
            <a:noFill/>
            <a:miter lim="800000"/>
            <a:headEnd/>
            <a:tailEnd/>
          </a:ln>
        </p:spPr>
        <p:txBody>
          <a:bodyPr wrap="square">
            <a:spAutoFit/>
          </a:bodyPr>
          <a:lstStyle/>
          <a:p>
            <a:pPr>
              <a:defRPr/>
            </a:pPr>
            <a:r>
              <a:rPr lang="en-GB" sz="2000" dirty="0"/>
              <a:t> </a:t>
            </a:r>
          </a:p>
          <a:p>
            <a:pPr marL="457200" indent="-457200">
              <a:buFont typeface="+mj-lt"/>
              <a:buAutoNum type="arabicPeriod"/>
              <a:defRPr/>
            </a:pPr>
            <a:r>
              <a:rPr lang="en-GB" dirty="0"/>
              <a:t>Evaluate and apply conceptual and practical approaches to strategic leadership in a range of different organisational settings. </a:t>
            </a:r>
          </a:p>
          <a:p>
            <a:pPr marL="457200" indent="-457200">
              <a:buFont typeface="+mj-lt"/>
              <a:buAutoNum type="arabicPeriod"/>
              <a:defRPr/>
            </a:pPr>
            <a:endParaRPr lang="en-GB" dirty="0"/>
          </a:p>
          <a:p>
            <a:pPr marL="457200" indent="-457200">
              <a:buFont typeface="+mj-lt"/>
              <a:buAutoNum type="arabicPeriod"/>
              <a:defRPr/>
            </a:pPr>
            <a:r>
              <a:rPr lang="en-GB" b="1" dirty="0"/>
              <a:t>Analyse contemporary research on the role of leadership in managing change</a:t>
            </a:r>
            <a:r>
              <a:rPr lang="en-GB" b="1" dirty="0" smtClean="0"/>
              <a:t>.</a:t>
            </a:r>
          </a:p>
          <a:p>
            <a:pPr marL="457200" indent="-457200">
              <a:buFont typeface="+mj-lt"/>
              <a:buAutoNum type="arabicPeriod"/>
              <a:defRPr/>
            </a:pPr>
            <a:endParaRPr lang="en-GB" b="1" dirty="0"/>
          </a:p>
          <a:p>
            <a:pPr marL="457200" indent="-457200">
              <a:buFont typeface="+mj-lt"/>
              <a:buAutoNum type="arabicPeriod"/>
              <a:defRPr/>
            </a:pPr>
            <a:r>
              <a:rPr lang="en-GB" b="1" dirty="0" smtClean="0"/>
              <a:t>Critically </a:t>
            </a:r>
            <a:r>
              <a:rPr lang="en-GB" b="1" dirty="0"/>
              <a:t>assess the relevance of leadership styles to key sector changes including globalisation, internationalisation, strategy, technological innovation and organisation development. </a:t>
            </a:r>
            <a:endParaRPr lang="en-GB" b="1" dirty="0" smtClean="0"/>
          </a:p>
          <a:p>
            <a:pPr marL="457200" indent="-457200">
              <a:buFont typeface="+mj-lt"/>
              <a:buAutoNum type="arabicPeriod"/>
              <a:defRPr/>
            </a:pPr>
            <a:endParaRPr lang="en-GB" b="1" dirty="0"/>
          </a:p>
          <a:p>
            <a:pPr marL="457200" indent="-457200">
              <a:buFont typeface="+mj-lt"/>
              <a:buAutoNum type="arabicPeriod"/>
              <a:defRPr/>
            </a:pPr>
            <a:r>
              <a:rPr lang="en-GB" dirty="0" smtClean="0"/>
              <a:t>Identify </a:t>
            </a:r>
            <a:r>
              <a:rPr lang="en-GB" dirty="0"/>
              <a:t>and critically reflect on leadership capabilities and strategies of key Business leaders across a range of sectors. </a:t>
            </a:r>
            <a:endParaRPr lang="en-GB" dirty="0" smtClean="0"/>
          </a:p>
          <a:p>
            <a:pPr marL="457200" indent="-457200">
              <a:buFont typeface="+mj-lt"/>
              <a:buAutoNum type="arabicPeriod"/>
              <a:defRPr/>
            </a:pPr>
            <a:endParaRPr lang="en-GB" dirty="0"/>
          </a:p>
          <a:p>
            <a:pPr marL="457200" indent="-457200">
              <a:buFont typeface="+mj-lt"/>
              <a:buAutoNum type="arabicPeriod"/>
              <a:defRPr/>
            </a:pPr>
            <a:r>
              <a:rPr lang="en-GB" dirty="0"/>
              <a:t>Evaluate an incident of strategic organisational change by exploring the role of leadership and the measurement and management of Key Performance Indicators (KPI’s). </a:t>
            </a:r>
            <a:endParaRPr lang="en-GB" dirty="0" smtClean="0"/>
          </a:p>
          <a:p>
            <a:pPr marL="457200" indent="-457200">
              <a:buFont typeface="+mj-lt"/>
              <a:buAutoNum type="arabicPeriod"/>
              <a:defRPr/>
            </a:pPr>
            <a:endParaRPr lang="en-GB" dirty="0"/>
          </a:p>
          <a:p>
            <a:pPr marL="457200" indent="-457200">
              <a:buFont typeface="+mj-lt"/>
              <a:buAutoNum type="arabicPeriod"/>
              <a:defRPr/>
            </a:pPr>
            <a:r>
              <a:rPr lang="en-GB" dirty="0"/>
              <a:t>Critically explore the ethical relationships between leaders and followers in relation to decision making, corporate governance and policy practices in organisations. </a:t>
            </a:r>
          </a:p>
        </p:txBody>
      </p:sp>
    </p:spTree>
    <p:extLst>
      <p:ext uri="{BB962C8B-B14F-4D97-AF65-F5344CB8AC3E}">
        <p14:creationId xmlns:p14="http://schemas.microsoft.com/office/powerpoint/2010/main" val="230662024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810" y="-69442"/>
            <a:ext cx="10515600" cy="1325563"/>
          </a:xfrm>
        </p:spPr>
        <p:txBody>
          <a:bodyPr/>
          <a:lstStyle/>
          <a:p>
            <a:r>
              <a:rPr lang="en-GB" dirty="0" smtClean="0"/>
              <a:t>CMI Definition of Change Management </a:t>
            </a:r>
            <a:endParaRPr lang="en-GB" dirty="0"/>
          </a:p>
        </p:txBody>
      </p:sp>
      <p:sp>
        <p:nvSpPr>
          <p:cNvPr id="3" name="Content Placeholder 2"/>
          <p:cNvSpPr>
            <a:spLocks noGrp="1"/>
          </p:cNvSpPr>
          <p:nvPr>
            <p:ph idx="1"/>
          </p:nvPr>
        </p:nvSpPr>
        <p:spPr>
          <a:xfrm>
            <a:off x="407406" y="941560"/>
            <a:ext cx="11543168" cy="5758003"/>
          </a:xfrm>
        </p:spPr>
        <p:txBody>
          <a:bodyPr>
            <a:normAutofit fontScale="92500" lnSpcReduction="20000"/>
          </a:bodyPr>
          <a:lstStyle/>
          <a:p>
            <a:r>
              <a:rPr lang="en-GB" sz="1800" b="1" i="1" dirty="0" smtClean="0"/>
              <a:t>The </a:t>
            </a:r>
            <a:r>
              <a:rPr lang="en-GB" sz="1800" b="1" i="1" dirty="0"/>
              <a:t>co-ordination of a structured period of transition from situation A to situation B to achieve lasting change within an organisation. </a:t>
            </a:r>
            <a:r>
              <a:rPr lang="en-GB" sz="1800" b="1" i="1" dirty="0" smtClean="0"/>
              <a:t>It can vary in scope</a:t>
            </a:r>
            <a:r>
              <a:rPr lang="en-GB" sz="1800" b="1" i="1" dirty="0"/>
              <a:t>, from continuous </a:t>
            </a:r>
            <a:r>
              <a:rPr lang="en-GB" sz="1800" b="1" i="1" dirty="0" smtClean="0"/>
              <a:t>improvement - small </a:t>
            </a:r>
            <a:r>
              <a:rPr lang="en-GB" sz="1800" b="1" i="1" dirty="0"/>
              <a:t>ongoing changes to existing </a:t>
            </a:r>
            <a:r>
              <a:rPr lang="en-GB" sz="1800" b="1" i="1" dirty="0" smtClean="0"/>
              <a:t>processes - to </a:t>
            </a:r>
            <a:r>
              <a:rPr lang="en-GB" sz="1800" b="1" i="1" dirty="0"/>
              <a:t>radical and substantial change involving organisational strategy. </a:t>
            </a:r>
            <a:endParaRPr lang="en-GB" sz="1800" b="1" i="1" dirty="0" smtClean="0"/>
          </a:p>
          <a:p>
            <a:r>
              <a:rPr lang="en-GB" sz="1800" b="1" i="1" dirty="0" smtClean="0"/>
              <a:t>Change </a:t>
            </a:r>
            <a:r>
              <a:rPr lang="en-GB" sz="1800" b="1" i="1" dirty="0"/>
              <a:t>management can be reactive or </a:t>
            </a:r>
            <a:r>
              <a:rPr lang="en-GB" sz="1800" b="1" i="1" dirty="0" smtClean="0"/>
              <a:t>proactive - instigated </a:t>
            </a:r>
            <a:r>
              <a:rPr lang="en-GB" sz="1800" b="1" i="1" dirty="0"/>
              <a:t>in reaction to something in an organisation's external environment, for example in the realms of economics, politics, legislation or competition, or in reaction to something within the processes, structures, people and events of the organisation's internal environment. </a:t>
            </a:r>
            <a:endParaRPr lang="en-GB" sz="1800" b="1" i="1" dirty="0" smtClean="0"/>
          </a:p>
          <a:p>
            <a:endParaRPr lang="en-GB" sz="1800" i="1" dirty="0" smtClean="0"/>
          </a:p>
          <a:p>
            <a:r>
              <a:rPr lang="en-GB" sz="1800" dirty="0" smtClean="0"/>
              <a:t>Or a proactive measure, for example in anticipation of future unfavourable economic conditions </a:t>
            </a:r>
          </a:p>
          <a:p>
            <a:endParaRPr lang="en-GB" sz="1800" dirty="0" smtClean="0"/>
          </a:p>
          <a:p>
            <a:r>
              <a:rPr lang="en-GB" sz="2000" dirty="0" smtClean="0"/>
              <a:t>Change management usually follows </a:t>
            </a:r>
            <a:r>
              <a:rPr lang="en-GB" sz="2000" b="1" dirty="0" smtClean="0"/>
              <a:t>five</a:t>
            </a:r>
            <a:r>
              <a:rPr lang="en-GB" sz="2000" dirty="0" smtClean="0"/>
              <a:t> steps: </a:t>
            </a:r>
          </a:p>
          <a:p>
            <a:r>
              <a:rPr lang="en-GB" sz="1800" b="1" u="sng" dirty="0" smtClean="0"/>
              <a:t>recognition</a:t>
            </a:r>
            <a:r>
              <a:rPr lang="en-GB" sz="1800" u="sng" dirty="0" smtClean="0"/>
              <a:t> of a trigger indicating that change is needed; </a:t>
            </a:r>
          </a:p>
          <a:p>
            <a:r>
              <a:rPr lang="en-GB" sz="1800" b="1" u="sng" dirty="0" smtClean="0"/>
              <a:t>clarification</a:t>
            </a:r>
            <a:r>
              <a:rPr lang="en-GB" sz="1800" u="sng" dirty="0" smtClean="0"/>
              <a:t> of the end point, or where we want to be; </a:t>
            </a:r>
          </a:p>
          <a:p>
            <a:r>
              <a:rPr lang="en-GB" sz="1800" b="1" u="sng" dirty="0" smtClean="0"/>
              <a:t>planning</a:t>
            </a:r>
            <a:r>
              <a:rPr lang="en-GB" sz="1800" u="sng" dirty="0" smtClean="0"/>
              <a:t> how to achieve the change; </a:t>
            </a:r>
          </a:p>
          <a:p>
            <a:r>
              <a:rPr lang="en-GB" sz="1800" b="1" u="sng" dirty="0" smtClean="0"/>
              <a:t>accomplishment</a:t>
            </a:r>
            <a:r>
              <a:rPr lang="en-GB" sz="1800" u="sng" dirty="0" smtClean="0"/>
              <a:t> of the transition; </a:t>
            </a:r>
          </a:p>
          <a:p>
            <a:r>
              <a:rPr lang="en-GB" sz="1800" b="1" u="sng" dirty="0" smtClean="0"/>
              <a:t>maintenance</a:t>
            </a:r>
            <a:r>
              <a:rPr lang="en-GB" sz="1800" u="sng" dirty="0" smtClean="0"/>
              <a:t> to ensure the change is lasting. </a:t>
            </a:r>
          </a:p>
          <a:p>
            <a:endParaRPr lang="en-GB" sz="1800" u="sng" dirty="0" smtClean="0"/>
          </a:p>
          <a:p>
            <a:r>
              <a:rPr lang="en-GB" sz="2000" dirty="0" smtClean="0"/>
              <a:t>Effective change management involves personal alterations, for example a shift in attitudes or work routines. Personnel management skills such as motivation are vital. </a:t>
            </a:r>
          </a:p>
          <a:p>
            <a:r>
              <a:rPr lang="en-GB" sz="2000" dirty="0" smtClean="0"/>
              <a:t>Other important influences on success of change management include leadership style, communication, and a unified positive attitude to the change among the workforce.</a:t>
            </a:r>
          </a:p>
          <a:p>
            <a:endParaRPr lang="en-GB" sz="2000" dirty="0" smtClean="0"/>
          </a:p>
          <a:p>
            <a:endParaRPr lang="en-GB" sz="1800" i="1" dirty="0"/>
          </a:p>
        </p:txBody>
      </p:sp>
    </p:spTree>
    <p:extLst>
      <p:ext uri="{BB962C8B-B14F-4D97-AF65-F5344CB8AC3E}">
        <p14:creationId xmlns:p14="http://schemas.microsoft.com/office/powerpoint/2010/main" val="871379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A1CFC8C2-4E30-4E88-9C4E-3234E922D924}"/>
              </a:ext>
            </a:extLst>
          </p:cNvPr>
          <p:cNvSpPr>
            <a:spLocks noGrp="1" noChangeArrowheads="1"/>
          </p:cNvSpPr>
          <p:nvPr>
            <p:ph type="title"/>
          </p:nvPr>
        </p:nvSpPr>
        <p:spPr>
          <a:xfrm>
            <a:off x="325924" y="576452"/>
            <a:ext cx="11552221" cy="1127125"/>
          </a:xfrm>
          <a:extLst/>
        </p:spPr>
        <p:txBody>
          <a:bodyPr rtlCol="0" anchor="b">
            <a:noAutofit/>
          </a:bodyPr>
          <a:lstStyle/>
          <a:p>
            <a:pPr>
              <a:defRPr/>
            </a:pPr>
            <a:r>
              <a:rPr lang="en-GB" sz="3200" b="1" dirty="0">
                <a:solidFill>
                  <a:srgbClr val="0070C0"/>
                </a:solidFill>
                <a:effectLst>
                  <a:outerShdw blurRad="38100" dist="38100" dir="2700000" algn="tl">
                    <a:srgbClr val="000000">
                      <a:alpha val="43137"/>
                    </a:srgbClr>
                  </a:outerShdw>
                </a:effectLst>
              </a:rPr>
              <a:t>Prescriptive and </a:t>
            </a:r>
            <a:r>
              <a:rPr lang="en-GB" sz="3200" b="1" dirty="0" smtClean="0">
                <a:solidFill>
                  <a:srgbClr val="0070C0"/>
                </a:solidFill>
                <a:effectLst>
                  <a:outerShdw blurRad="38100" dist="38100" dir="2700000" algn="tl">
                    <a:srgbClr val="000000">
                      <a:alpha val="43137"/>
                    </a:srgbClr>
                  </a:outerShdw>
                </a:effectLst>
              </a:rPr>
              <a:t>Emergent </a:t>
            </a:r>
            <a:r>
              <a:rPr lang="en-GB" sz="3200" b="1" dirty="0">
                <a:solidFill>
                  <a:srgbClr val="0070C0"/>
                </a:solidFill>
                <a:effectLst>
                  <a:outerShdw blurRad="38100" dist="38100" dir="2700000" algn="tl">
                    <a:srgbClr val="000000">
                      <a:alpha val="43137"/>
                    </a:srgbClr>
                  </a:outerShdw>
                </a:effectLst>
              </a:rPr>
              <a:t>approaches to </a:t>
            </a:r>
            <a:r>
              <a:rPr lang="en-GB" sz="3200" b="1" dirty="0" smtClean="0">
                <a:solidFill>
                  <a:srgbClr val="0070C0"/>
                </a:solidFill>
                <a:effectLst>
                  <a:outerShdw blurRad="38100" dist="38100" dir="2700000" algn="tl">
                    <a:srgbClr val="000000">
                      <a:alpha val="43137"/>
                    </a:srgbClr>
                  </a:outerShdw>
                </a:effectLst>
              </a:rPr>
              <a:t>Managing Strategic Change </a:t>
            </a:r>
            <a:endParaRPr lang="en-GB" sz="3200" b="1" dirty="0">
              <a:solidFill>
                <a:srgbClr val="0070C0"/>
              </a:solidFill>
              <a:effectLst>
                <a:outerShdw blurRad="38100" dist="38100" dir="2700000" algn="tl">
                  <a:srgbClr val="000000">
                    <a:alpha val="43137"/>
                  </a:srgbClr>
                </a:outerShdw>
              </a:effectLst>
            </a:endParaRPr>
          </a:p>
        </p:txBody>
      </p:sp>
      <p:sp>
        <p:nvSpPr>
          <p:cNvPr id="5123" name="Rectangle 5">
            <a:extLst>
              <a:ext uri="{FF2B5EF4-FFF2-40B4-BE49-F238E27FC236}">
                <a16:creationId xmlns:a16="http://schemas.microsoft.com/office/drawing/2014/main" id="{357CDCDA-8D1F-442E-9EE8-C8D40EBF59AA}"/>
              </a:ext>
            </a:extLst>
          </p:cNvPr>
          <p:cNvSpPr>
            <a:spLocks noGrp="1" noChangeArrowheads="1"/>
          </p:cNvSpPr>
          <p:nvPr>
            <p:ph idx="1"/>
          </p:nvPr>
        </p:nvSpPr>
        <p:spPr>
          <a:xfrm>
            <a:off x="751438" y="1905001"/>
            <a:ext cx="11217243" cy="4156075"/>
          </a:xfrm>
        </p:spPr>
        <p:txBody>
          <a:bodyPr rtlCol="0">
            <a:normAutofit/>
          </a:bodyPr>
          <a:lstStyle/>
          <a:p>
            <a:pPr>
              <a:lnSpc>
                <a:spcPct val="90000"/>
              </a:lnSpc>
              <a:buNone/>
              <a:defRPr/>
            </a:pPr>
            <a:r>
              <a:rPr lang="en-GB" sz="2400" dirty="0"/>
              <a:t>	</a:t>
            </a:r>
            <a:r>
              <a:rPr lang="en-GB" sz="2400" u="sng" dirty="0"/>
              <a:t>Strategic change is the pro-active management of change in an organisation to achieve clearly identified strategic </a:t>
            </a:r>
            <a:r>
              <a:rPr lang="en-GB" sz="2400" u="sng" dirty="0" smtClean="0"/>
              <a:t>objectives</a:t>
            </a:r>
          </a:p>
          <a:p>
            <a:pPr>
              <a:lnSpc>
                <a:spcPct val="90000"/>
              </a:lnSpc>
              <a:buNone/>
              <a:defRPr/>
            </a:pPr>
            <a:endParaRPr lang="en-GB" sz="2400" u="sng" dirty="0"/>
          </a:p>
          <a:p>
            <a:pPr>
              <a:lnSpc>
                <a:spcPct val="90000"/>
              </a:lnSpc>
              <a:buClr>
                <a:schemeClr val="tx2"/>
              </a:buClr>
              <a:defRPr/>
            </a:pPr>
            <a:r>
              <a:rPr lang="en-GB" sz="2400" dirty="0"/>
              <a:t>Implementation actions that result from the decision to pursue a chosen strategy</a:t>
            </a:r>
          </a:p>
          <a:p>
            <a:pPr>
              <a:lnSpc>
                <a:spcPct val="90000"/>
              </a:lnSpc>
              <a:buClr>
                <a:schemeClr val="tx2"/>
              </a:buClr>
              <a:defRPr/>
            </a:pPr>
            <a:r>
              <a:rPr lang="en-GB" sz="2400" dirty="0"/>
              <a:t>Such change may possibly be imposed on those who have to implement it</a:t>
            </a:r>
          </a:p>
          <a:p>
            <a:pPr>
              <a:lnSpc>
                <a:spcPct val="90000"/>
              </a:lnSpc>
              <a:buClr>
                <a:schemeClr val="tx2"/>
              </a:buClr>
              <a:defRPr/>
            </a:pPr>
            <a:r>
              <a:rPr lang="en-GB" sz="2400" u="sng" dirty="0"/>
              <a:t>Often winners and losers among managers: </a:t>
            </a:r>
            <a:r>
              <a:rPr lang="en-GB" sz="2400" u="sng" dirty="0" smtClean="0"/>
              <a:t>some welcome </a:t>
            </a:r>
            <a:r>
              <a:rPr lang="en-GB" sz="2400" u="sng" dirty="0"/>
              <a:t>change and </a:t>
            </a:r>
            <a:r>
              <a:rPr lang="en-GB" sz="2400" u="sng" dirty="0" smtClean="0"/>
              <a:t>some </a:t>
            </a:r>
            <a:r>
              <a:rPr lang="en-GB" sz="2400" u="sng" dirty="0"/>
              <a:t>fight against it</a:t>
            </a:r>
          </a:p>
          <a:p>
            <a:pPr>
              <a:lnSpc>
                <a:spcPct val="90000"/>
              </a:lnSpc>
              <a:buClr>
                <a:schemeClr val="tx2"/>
              </a:buClr>
              <a:buNone/>
              <a:defRPr/>
            </a:pPr>
            <a:endParaRPr lang="en-GB" sz="2400" b="1" dirty="0"/>
          </a:p>
          <a:p>
            <a:pPr>
              <a:lnSpc>
                <a:spcPct val="90000"/>
              </a:lnSpc>
              <a:buClr>
                <a:schemeClr val="tx2"/>
              </a:buClr>
              <a:buNone/>
              <a:defRPr/>
            </a:pPr>
            <a:r>
              <a:rPr lang="en-GB" sz="2400" b="1" dirty="0"/>
              <a:t>	</a:t>
            </a:r>
            <a:r>
              <a:rPr lang="en-GB" sz="2400" b="1" dirty="0" err="1"/>
              <a:t>Keypoint</a:t>
            </a:r>
            <a:r>
              <a:rPr lang="en-GB" sz="2400" dirty="0"/>
              <a:t>: how do you manage strategic change? Both prescriptive and emergent approaches</a:t>
            </a:r>
          </a:p>
          <a:p>
            <a:pPr>
              <a:lnSpc>
                <a:spcPct val="90000"/>
              </a:lnSpc>
              <a:defRPr/>
            </a:pPr>
            <a:endParaRPr lang="en-GB" sz="2400" dirty="0"/>
          </a:p>
        </p:txBody>
      </p:sp>
      <p:pic>
        <p:nvPicPr>
          <p:cNvPr id="2" name="Picture 1"/>
          <p:cNvPicPr>
            <a:picLocks noChangeAspect="1"/>
          </p:cNvPicPr>
          <p:nvPr/>
        </p:nvPicPr>
        <p:blipFill>
          <a:blip r:embed="rId3"/>
          <a:stretch>
            <a:fillRect/>
          </a:stretch>
        </p:blipFill>
        <p:spPr>
          <a:xfrm>
            <a:off x="175642" y="18768"/>
            <a:ext cx="8943607" cy="1194920"/>
          </a:xfrm>
          <a:prstGeom prst="rect">
            <a:avLst/>
          </a:prstGeom>
        </p:spPr>
      </p:pic>
    </p:spTree>
    <p:extLst>
      <p:ext uri="{BB962C8B-B14F-4D97-AF65-F5344CB8AC3E}">
        <p14:creationId xmlns:p14="http://schemas.microsoft.com/office/powerpoint/2010/main" val="744988082"/>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876D8A1D-D406-4D90-83A1-D9DD38851254}"/>
              </a:ext>
            </a:extLst>
          </p:cNvPr>
          <p:cNvSpPr>
            <a:spLocks noGrp="1" noChangeArrowheads="1"/>
          </p:cNvSpPr>
          <p:nvPr>
            <p:ph type="title"/>
          </p:nvPr>
        </p:nvSpPr>
        <p:spPr>
          <a:xfrm>
            <a:off x="2209800" y="461571"/>
            <a:ext cx="7772400" cy="609600"/>
          </a:xfrm>
          <a:extLst/>
        </p:spPr>
        <p:txBody>
          <a:bodyPr rtlCol="0" anchor="b">
            <a:noAutofit/>
          </a:bodyPr>
          <a:lstStyle/>
          <a:p>
            <a:pPr>
              <a:defRPr/>
            </a:pPr>
            <a:r>
              <a:rPr lang="en-GB" sz="3200" b="1" dirty="0">
                <a:solidFill>
                  <a:srgbClr val="0070C0"/>
                </a:solidFill>
                <a:effectLst>
                  <a:outerShdw blurRad="38100" dist="38100" dir="2700000" algn="tl">
                    <a:srgbClr val="000000">
                      <a:alpha val="43137"/>
                    </a:srgbClr>
                  </a:outerShdw>
                </a:effectLst>
              </a:rPr>
              <a:t>Prescriptive and Emergent approaches to Managing Strategic Change </a:t>
            </a:r>
          </a:p>
        </p:txBody>
      </p:sp>
      <p:sp>
        <p:nvSpPr>
          <p:cNvPr id="6147" name="Rectangle 4">
            <a:extLst>
              <a:ext uri="{FF2B5EF4-FFF2-40B4-BE49-F238E27FC236}">
                <a16:creationId xmlns:a16="http://schemas.microsoft.com/office/drawing/2014/main" id="{C171200C-5C79-468C-93B5-866FA6510946}"/>
              </a:ext>
            </a:extLst>
          </p:cNvPr>
          <p:cNvSpPr>
            <a:spLocks noGrp="1" noChangeArrowheads="1"/>
          </p:cNvSpPr>
          <p:nvPr>
            <p:ph idx="1"/>
          </p:nvPr>
        </p:nvSpPr>
        <p:spPr>
          <a:xfrm>
            <a:off x="860079" y="1690375"/>
            <a:ext cx="10674036" cy="4156075"/>
          </a:xfrm>
        </p:spPr>
        <p:txBody>
          <a:bodyPr rtlCol="0">
            <a:normAutofit/>
          </a:bodyPr>
          <a:lstStyle/>
          <a:p>
            <a:pPr>
              <a:lnSpc>
                <a:spcPct val="90000"/>
              </a:lnSpc>
              <a:buNone/>
              <a:defRPr/>
            </a:pPr>
            <a:r>
              <a:rPr lang="en-GB" sz="2400" dirty="0"/>
              <a:t>	Prescriptive approaches to managing strategic change:</a:t>
            </a:r>
          </a:p>
          <a:p>
            <a:pPr>
              <a:lnSpc>
                <a:spcPct val="90000"/>
              </a:lnSpc>
              <a:buClr>
                <a:schemeClr val="tx2"/>
              </a:buClr>
              <a:defRPr/>
            </a:pPr>
            <a:r>
              <a:rPr lang="en-GB" sz="2400" u="sng" dirty="0"/>
              <a:t>Emphasise the need for sudden change </a:t>
            </a:r>
            <a:r>
              <a:rPr lang="en-GB" sz="2400" dirty="0"/>
              <a:t>– possibly a revolution at an organisation</a:t>
            </a:r>
          </a:p>
          <a:p>
            <a:pPr>
              <a:lnSpc>
                <a:spcPct val="90000"/>
              </a:lnSpc>
              <a:buClr>
                <a:schemeClr val="tx2"/>
              </a:buClr>
              <a:defRPr/>
            </a:pPr>
            <a:r>
              <a:rPr lang="en-GB" sz="2400" u="sng" dirty="0" smtClean="0">
                <a:solidFill>
                  <a:srgbClr val="FF0000"/>
                </a:solidFill>
              </a:rPr>
              <a:t>Lewin’s change model</a:t>
            </a:r>
            <a:endParaRPr lang="en-GB" sz="2400" u="sng" dirty="0">
              <a:solidFill>
                <a:srgbClr val="FF0000"/>
              </a:solidFill>
            </a:endParaRPr>
          </a:p>
          <a:p>
            <a:pPr>
              <a:lnSpc>
                <a:spcPct val="90000"/>
              </a:lnSpc>
              <a:buClr>
                <a:schemeClr val="tx2"/>
              </a:buClr>
              <a:buNone/>
              <a:defRPr/>
            </a:pPr>
            <a:r>
              <a:rPr lang="en-GB" sz="2400" dirty="0">
                <a:solidFill>
                  <a:srgbClr val="FF0000"/>
                </a:solidFill>
              </a:rPr>
              <a:t>	</a:t>
            </a:r>
          </a:p>
          <a:p>
            <a:pPr>
              <a:lnSpc>
                <a:spcPct val="90000"/>
              </a:lnSpc>
              <a:buClr>
                <a:schemeClr val="tx2"/>
              </a:buClr>
              <a:buNone/>
              <a:defRPr/>
            </a:pPr>
            <a:r>
              <a:rPr lang="en-GB" sz="2400" dirty="0"/>
              <a:t>	Emergent approaches to managing strategic change:</a:t>
            </a:r>
          </a:p>
          <a:p>
            <a:pPr>
              <a:lnSpc>
                <a:spcPct val="90000"/>
              </a:lnSpc>
              <a:buClr>
                <a:schemeClr val="tx2"/>
              </a:buClr>
              <a:defRPr/>
            </a:pPr>
            <a:r>
              <a:rPr lang="en-GB" sz="2400" u="sng" dirty="0"/>
              <a:t>Emphasise a more gradual approach to change – evolution rather than revolution</a:t>
            </a:r>
          </a:p>
          <a:p>
            <a:pPr>
              <a:lnSpc>
                <a:spcPct val="90000"/>
              </a:lnSpc>
              <a:buClr>
                <a:schemeClr val="tx2"/>
              </a:buClr>
              <a:defRPr/>
            </a:pPr>
            <a:r>
              <a:rPr lang="en-GB" sz="2400" dirty="0" smtClean="0">
                <a:solidFill>
                  <a:srgbClr val="FF0000"/>
                </a:solidFill>
              </a:rPr>
              <a:t>Continuous </a:t>
            </a:r>
            <a:r>
              <a:rPr lang="en-GB" sz="2400" dirty="0">
                <a:solidFill>
                  <a:srgbClr val="FF0000"/>
                </a:solidFill>
              </a:rPr>
              <a:t>learning approach based on work by </a:t>
            </a:r>
            <a:r>
              <a:rPr lang="en-GB" sz="2400" u="sng" dirty="0">
                <a:solidFill>
                  <a:srgbClr val="FF0000"/>
                </a:solidFill>
              </a:rPr>
              <a:t>Pettigrew and </a:t>
            </a:r>
            <a:r>
              <a:rPr lang="en-GB" sz="2400" u="sng" dirty="0" err="1">
                <a:solidFill>
                  <a:srgbClr val="FF0000"/>
                </a:solidFill>
              </a:rPr>
              <a:t>Whipp</a:t>
            </a:r>
            <a:r>
              <a:rPr lang="en-GB" sz="2400" u="sng" dirty="0">
                <a:solidFill>
                  <a:srgbClr val="FF0000"/>
                </a:solidFill>
              </a:rPr>
              <a:t>, </a:t>
            </a:r>
            <a:r>
              <a:rPr lang="en-GB" sz="2400" u="sng" dirty="0" err="1">
                <a:solidFill>
                  <a:srgbClr val="FF0000"/>
                </a:solidFill>
              </a:rPr>
              <a:t>Senge</a:t>
            </a:r>
            <a:r>
              <a:rPr lang="en-GB" sz="2400" u="sng" dirty="0">
                <a:solidFill>
                  <a:srgbClr val="FF0000"/>
                </a:solidFill>
              </a:rPr>
              <a:t>, Quinn and others</a:t>
            </a:r>
          </a:p>
          <a:p>
            <a:pPr>
              <a:lnSpc>
                <a:spcPct val="90000"/>
              </a:lnSpc>
              <a:buClr>
                <a:schemeClr val="tx2"/>
              </a:buClr>
              <a:buNone/>
              <a:defRPr/>
            </a:pPr>
            <a:endParaRPr lang="en-GB" sz="2400" dirty="0">
              <a:solidFill>
                <a:srgbClr val="FF0000"/>
              </a:solidFill>
            </a:endParaRPr>
          </a:p>
          <a:p>
            <a:pPr>
              <a:lnSpc>
                <a:spcPct val="90000"/>
              </a:lnSpc>
              <a:defRPr/>
            </a:pPr>
            <a:endParaRPr lang="en-GB" sz="2400" dirty="0"/>
          </a:p>
        </p:txBody>
      </p:sp>
    </p:spTree>
    <p:extLst>
      <p:ext uri="{BB962C8B-B14F-4D97-AF65-F5344CB8AC3E}">
        <p14:creationId xmlns:p14="http://schemas.microsoft.com/office/powerpoint/2010/main" val="3185800631"/>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56AF389-E1AD-46B9-B0F3-EFFDE3BA7064}"/>
              </a:ext>
            </a:extLst>
          </p:cNvPr>
          <p:cNvSpPr>
            <a:spLocks noGrp="1" noChangeArrowheads="1"/>
          </p:cNvSpPr>
          <p:nvPr>
            <p:ph type="title"/>
          </p:nvPr>
        </p:nvSpPr>
        <p:spPr>
          <a:xfrm>
            <a:off x="759758" y="49213"/>
            <a:ext cx="9338982" cy="717269"/>
          </a:xfrm>
          <a:extLst/>
        </p:spPr>
        <p:txBody>
          <a:bodyPr rtlCol="0" anchor="b">
            <a:normAutofit/>
          </a:bodyPr>
          <a:lstStyle/>
          <a:p>
            <a:pPr>
              <a:defRPr/>
            </a:pPr>
            <a:r>
              <a:rPr lang="en-GB" sz="3200" b="1" dirty="0" smtClean="0">
                <a:solidFill>
                  <a:srgbClr val="0070C0"/>
                </a:solidFill>
                <a:effectLst>
                  <a:outerShdw blurRad="38100" dist="38100" dir="2700000" algn="tl">
                    <a:srgbClr val="000000">
                      <a:alpha val="43137"/>
                    </a:srgbClr>
                  </a:outerShdw>
                </a:effectLst>
              </a:rPr>
              <a:t>Prescriptive </a:t>
            </a:r>
            <a:r>
              <a:rPr lang="en-GB" sz="3200" b="1" dirty="0">
                <a:solidFill>
                  <a:srgbClr val="0070C0"/>
                </a:solidFill>
                <a:effectLst>
                  <a:outerShdw blurRad="38100" dist="38100" dir="2700000" algn="tl">
                    <a:srgbClr val="000000">
                      <a:alpha val="43137"/>
                    </a:srgbClr>
                  </a:outerShdw>
                </a:effectLst>
              </a:rPr>
              <a:t>approaches to </a:t>
            </a:r>
            <a:r>
              <a:rPr lang="en-GB" sz="3200" b="1" dirty="0" smtClean="0">
                <a:solidFill>
                  <a:srgbClr val="0070C0"/>
                </a:solidFill>
                <a:effectLst>
                  <a:outerShdw blurRad="38100" dist="38100" dir="2700000" algn="tl">
                    <a:srgbClr val="000000">
                      <a:alpha val="43137"/>
                    </a:srgbClr>
                  </a:outerShdw>
                </a:effectLst>
              </a:rPr>
              <a:t>Managing Strategic Change</a:t>
            </a:r>
            <a:endParaRPr lang="en-GB" sz="3200" b="1" dirty="0">
              <a:solidFill>
                <a:srgbClr val="0070C0"/>
              </a:solidFill>
              <a:effectLst>
                <a:outerShdw blurRad="38100" dist="38100" dir="2700000" algn="tl">
                  <a:srgbClr val="000000">
                    <a:alpha val="43137"/>
                  </a:srgbClr>
                </a:outerShdw>
              </a:effectLst>
            </a:endParaRPr>
          </a:p>
        </p:txBody>
      </p:sp>
      <p:sp>
        <p:nvSpPr>
          <p:cNvPr id="18435" name="Rectangle 3">
            <a:extLst>
              <a:ext uri="{FF2B5EF4-FFF2-40B4-BE49-F238E27FC236}">
                <a16:creationId xmlns:a16="http://schemas.microsoft.com/office/drawing/2014/main" id="{A6D96560-5993-4EFC-B9D2-4D78EE077938}"/>
              </a:ext>
            </a:extLst>
          </p:cNvPr>
          <p:cNvSpPr>
            <a:spLocks noGrp="1" noChangeArrowheads="1"/>
          </p:cNvSpPr>
          <p:nvPr>
            <p:ph idx="1"/>
          </p:nvPr>
        </p:nvSpPr>
        <p:spPr>
          <a:xfrm>
            <a:off x="121024" y="874993"/>
            <a:ext cx="4343400" cy="4876800"/>
          </a:xfrm>
        </p:spPr>
        <p:txBody>
          <a:bodyPr>
            <a:normAutofit fontScale="92500" lnSpcReduction="10000"/>
          </a:bodyPr>
          <a:lstStyle/>
          <a:p>
            <a:pPr>
              <a:lnSpc>
                <a:spcPct val="90000"/>
              </a:lnSpc>
              <a:buFont typeface="Wingdings" panose="05000000000000000000" pitchFamily="2" charset="2"/>
              <a:buNone/>
            </a:pPr>
            <a:r>
              <a:rPr lang="en-GB" altLang="en-US" sz="2400" u="sng" dirty="0" smtClean="0"/>
              <a:t>Lewin Change Model</a:t>
            </a:r>
          </a:p>
          <a:p>
            <a:pPr>
              <a:lnSpc>
                <a:spcPct val="90000"/>
              </a:lnSpc>
              <a:buFont typeface="Wingdings" panose="05000000000000000000" pitchFamily="2" charset="2"/>
              <a:buNone/>
            </a:pPr>
            <a:endParaRPr lang="en-GB" altLang="en-US" sz="2400" u="sng" dirty="0"/>
          </a:p>
          <a:p>
            <a:pPr marL="0" indent="0">
              <a:lnSpc>
                <a:spcPct val="90000"/>
              </a:lnSpc>
              <a:buNone/>
            </a:pPr>
            <a:r>
              <a:rPr lang="en-GB" altLang="en-US" sz="2400" i="1" dirty="0">
                <a:solidFill>
                  <a:schemeClr val="tx2"/>
                </a:solidFill>
              </a:rPr>
              <a:t>1. Unfreezing current attitudes</a:t>
            </a:r>
            <a:endParaRPr lang="en-GB" altLang="en-US" sz="2400" dirty="0"/>
          </a:p>
          <a:p>
            <a:pPr marL="0" indent="0">
              <a:lnSpc>
                <a:spcPct val="90000"/>
              </a:lnSpc>
              <a:buClr>
                <a:schemeClr val="tx2"/>
              </a:buClr>
              <a:buNone/>
            </a:pPr>
            <a:r>
              <a:rPr lang="en-GB" altLang="en-US" sz="2000" dirty="0"/>
              <a:t>Old behaviour </a:t>
            </a:r>
            <a:r>
              <a:rPr lang="en-GB" altLang="en-US" sz="2000" dirty="0" smtClean="0"/>
              <a:t>is seen as unsatisfactory and needs change.</a:t>
            </a:r>
          </a:p>
          <a:p>
            <a:pPr marL="0" indent="0">
              <a:lnSpc>
                <a:spcPct val="90000"/>
              </a:lnSpc>
              <a:buClr>
                <a:schemeClr val="tx2"/>
              </a:buClr>
              <a:buNone/>
            </a:pPr>
            <a:endParaRPr lang="en-GB" altLang="en-US" sz="2000" dirty="0" smtClean="0"/>
          </a:p>
          <a:p>
            <a:pPr marL="0" indent="0">
              <a:lnSpc>
                <a:spcPct val="90000"/>
              </a:lnSpc>
              <a:buClr>
                <a:schemeClr val="tx2"/>
              </a:buClr>
              <a:buNone/>
            </a:pPr>
            <a:r>
              <a:rPr lang="en-GB" altLang="en-US" sz="2400" i="1" dirty="0" smtClean="0">
                <a:solidFill>
                  <a:schemeClr val="tx2"/>
                </a:solidFill>
              </a:rPr>
              <a:t>2</a:t>
            </a:r>
            <a:r>
              <a:rPr lang="en-GB" altLang="en-US" sz="2400" i="1" dirty="0">
                <a:solidFill>
                  <a:schemeClr val="tx2"/>
                </a:solidFill>
              </a:rPr>
              <a:t>. Moving to a new level</a:t>
            </a:r>
            <a:endParaRPr lang="en-GB" altLang="en-US" sz="2400" i="1" dirty="0"/>
          </a:p>
          <a:p>
            <a:pPr marL="0" indent="0">
              <a:lnSpc>
                <a:spcPct val="90000"/>
              </a:lnSpc>
              <a:buClr>
                <a:schemeClr val="tx2"/>
              </a:buClr>
              <a:buNone/>
            </a:pPr>
            <a:r>
              <a:rPr lang="en-GB" altLang="en-US" sz="2000" dirty="0" smtClean="0"/>
              <a:t>Search for new solutions</a:t>
            </a:r>
          </a:p>
          <a:p>
            <a:pPr marL="0" indent="0">
              <a:lnSpc>
                <a:spcPct val="90000"/>
              </a:lnSpc>
              <a:buClr>
                <a:schemeClr val="tx2"/>
              </a:buClr>
              <a:buNone/>
            </a:pPr>
            <a:endParaRPr lang="en-GB" altLang="en-US" sz="2000" dirty="0" smtClean="0"/>
          </a:p>
          <a:p>
            <a:pPr marL="0" indent="0">
              <a:lnSpc>
                <a:spcPct val="90000"/>
              </a:lnSpc>
              <a:buClr>
                <a:schemeClr val="tx2"/>
              </a:buClr>
              <a:buNone/>
            </a:pPr>
            <a:r>
              <a:rPr lang="en-GB" altLang="en-US" sz="2400" dirty="0" smtClean="0"/>
              <a:t> </a:t>
            </a:r>
            <a:r>
              <a:rPr lang="en-GB" altLang="en-US" sz="2400" i="1" dirty="0" smtClean="0">
                <a:solidFill>
                  <a:schemeClr val="tx2"/>
                </a:solidFill>
              </a:rPr>
              <a:t>3</a:t>
            </a:r>
            <a:r>
              <a:rPr lang="en-GB" altLang="en-US" sz="2400" i="1" dirty="0">
                <a:solidFill>
                  <a:schemeClr val="tx2"/>
                </a:solidFill>
              </a:rPr>
              <a:t>. Refreezing attitudes at the new level</a:t>
            </a:r>
          </a:p>
          <a:p>
            <a:pPr marL="0" indent="0">
              <a:lnSpc>
                <a:spcPct val="90000"/>
              </a:lnSpc>
              <a:buClr>
                <a:schemeClr val="tx2"/>
              </a:buClr>
              <a:buNone/>
            </a:pPr>
            <a:r>
              <a:rPr lang="en-GB" altLang="en-US" sz="2000" dirty="0" smtClean="0"/>
              <a:t>Only when a </a:t>
            </a:r>
            <a:r>
              <a:rPr lang="en-GB" altLang="en-US" sz="2000" dirty="0"/>
              <a:t>satisfactory solution </a:t>
            </a:r>
            <a:r>
              <a:rPr lang="en-GB" altLang="en-US" sz="2000" dirty="0" smtClean="0"/>
              <a:t>found</a:t>
            </a:r>
          </a:p>
          <a:p>
            <a:pPr marL="0" indent="0">
              <a:lnSpc>
                <a:spcPct val="90000"/>
              </a:lnSpc>
              <a:buClr>
                <a:schemeClr val="tx2"/>
              </a:buClr>
              <a:buNone/>
            </a:pPr>
            <a:r>
              <a:rPr lang="en-GB" altLang="en-US" sz="2000" dirty="0" smtClean="0"/>
              <a:t>May </a:t>
            </a:r>
            <a:r>
              <a:rPr lang="en-GB" altLang="en-US" sz="2000" dirty="0"/>
              <a:t>involve positive </a:t>
            </a:r>
            <a:r>
              <a:rPr lang="en-GB" altLang="en-US" sz="2000" dirty="0" smtClean="0"/>
              <a:t>re-enforcement </a:t>
            </a:r>
            <a:r>
              <a:rPr lang="en-GB" altLang="en-US" sz="2000" dirty="0"/>
              <a:t>and support for decisions taken</a:t>
            </a:r>
          </a:p>
        </p:txBody>
      </p:sp>
      <p:pic>
        <p:nvPicPr>
          <p:cNvPr id="2" name="Picture 1"/>
          <p:cNvPicPr>
            <a:picLocks noChangeAspect="1"/>
          </p:cNvPicPr>
          <p:nvPr/>
        </p:nvPicPr>
        <p:blipFill rotWithShape="1">
          <a:blip r:embed="rId3"/>
          <a:srcRect t="21926" b="22492"/>
          <a:stretch/>
        </p:blipFill>
        <p:spPr>
          <a:xfrm>
            <a:off x="4271899" y="1708711"/>
            <a:ext cx="7844242" cy="3549090"/>
          </a:xfrm>
          <a:prstGeom prst="rect">
            <a:avLst/>
          </a:prstGeom>
        </p:spPr>
      </p:pic>
    </p:spTree>
    <p:extLst>
      <p:ext uri="{BB962C8B-B14F-4D97-AF65-F5344CB8AC3E}">
        <p14:creationId xmlns:p14="http://schemas.microsoft.com/office/powerpoint/2010/main" val="187704471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1199456" y="620689"/>
            <a:ext cx="10405533" cy="64633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eaLnBrk="1" hangingPunct="1"/>
            <a:r>
              <a:rPr lang="en-US" altLang="en-US" sz="3600" dirty="0" smtClean="0">
                <a:solidFill>
                  <a:srgbClr val="0070C0"/>
                </a:solidFill>
                <a:latin typeface="Arial" charset="0"/>
                <a:cs typeface="Arial" charset="0"/>
              </a:rPr>
              <a:t>Lewin’s (1947) </a:t>
            </a:r>
            <a:r>
              <a:rPr lang="en-US" altLang="en-US" sz="3600" dirty="0">
                <a:solidFill>
                  <a:srgbClr val="0070C0"/>
                </a:solidFill>
                <a:latin typeface="Arial" charset="0"/>
                <a:cs typeface="Arial" charset="0"/>
              </a:rPr>
              <a:t>Three</a:t>
            </a:r>
            <a:r>
              <a:rPr lang="en-GB" altLang="en-US" sz="3600" dirty="0">
                <a:solidFill>
                  <a:srgbClr val="0070C0"/>
                </a:solidFill>
                <a:latin typeface="Arial" charset="0"/>
                <a:cs typeface="Arial" charset="0"/>
              </a:rPr>
              <a:t>-Step </a:t>
            </a:r>
            <a:r>
              <a:rPr lang="en-GB" altLang="en-US" sz="3600" dirty="0" smtClean="0">
                <a:solidFill>
                  <a:srgbClr val="0070C0"/>
                </a:solidFill>
                <a:latin typeface="Arial" charset="0"/>
                <a:cs typeface="Arial" charset="0"/>
              </a:rPr>
              <a:t>Model </a:t>
            </a:r>
            <a:r>
              <a:rPr lang="en-GB" altLang="en-US" sz="3600" dirty="0">
                <a:solidFill>
                  <a:srgbClr val="0070C0"/>
                </a:solidFill>
                <a:latin typeface="Arial" charset="0"/>
                <a:cs typeface="Arial" charset="0"/>
              </a:rPr>
              <a:t>of </a:t>
            </a:r>
            <a:r>
              <a:rPr lang="en-GB" altLang="en-US" sz="3600" dirty="0" smtClean="0">
                <a:solidFill>
                  <a:srgbClr val="0070C0"/>
                </a:solidFill>
                <a:latin typeface="Arial" charset="0"/>
                <a:cs typeface="Arial" charset="0"/>
              </a:rPr>
              <a:t>Change</a:t>
            </a:r>
            <a:endParaRPr lang="en-GB" altLang="en-US" sz="3600" dirty="0">
              <a:solidFill>
                <a:srgbClr val="0070C0"/>
              </a:solidFill>
              <a:latin typeface="Arial" charset="0"/>
              <a:cs typeface="Arial" charset="0"/>
            </a:endParaRPr>
          </a:p>
        </p:txBody>
      </p:sp>
      <p:sp>
        <p:nvSpPr>
          <p:cNvPr id="15363" name="Rectangle 3"/>
          <p:cNvSpPr>
            <a:spLocks noGrp="1" noChangeArrowheads="1"/>
          </p:cNvSpPr>
          <p:nvPr>
            <p:ph idx="1"/>
          </p:nvPr>
        </p:nvSpPr>
        <p:spPr bwMode="auto">
          <a:xfrm>
            <a:off x="755320" y="1280817"/>
            <a:ext cx="10653184" cy="38293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marL="400050" indent="-400050" eaLnBrk="1" hangingPunct="1">
              <a:lnSpc>
                <a:spcPct val="90000"/>
              </a:lnSpc>
              <a:buFontTx/>
              <a:buAutoNum type="arabicPeriod"/>
            </a:pPr>
            <a:r>
              <a:rPr lang="en-GB" altLang="en-US" sz="2000" dirty="0">
                <a:solidFill>
                  <a:srgbClr val="000000"/>
                </a:solidFill>
                <a:latin typeface="Arial" charset="0"/>
                <a:cs typeface="Arial" charset="0"/>
              </a:rPr>
              <a:t>Unfreezing the behaviour</a:t>
            </a:r>
          </a:p>
          <a:p>
            <a:pPr lvl="1" indent="-342900" eaLnBrk="1" hangingPunct="1">
              <a:lnSpc>
                <a:spcPct val="90000"/>
              </a:lnSpc>
              <a:buSzPct val="60000"/>
              <a:buFont typeface="Wingdings" pitchFamily="50" charset="0"/>
              <a:buChar char="Ø"/>
            </a:pPr>
            <a:r>
              <a:rPr lang="en-GB" altLang="en-US" sz="1800" dirty="0">
                <a:solidFill>
                  <a:srgbClr val="000000"/>
                </a:solidFill>
                <a:latin typeface="Arial" charset="0"/>
                <a:cs typeface="Arial" charset="0"/>
              </a:rPr>
              <a:t>Create dissatisfaction with the existing situation.</a:t>
            </a:r>
          </a:p>
          <a:p>
            <a:pPr lvl="1" indent="-342900" eaLnBrk="1" hangingPunct="1">
              <a:lnSpc>
                <a:spcPct val="90000"/>
              </a:lnSpc>
              <a:buSzPct val="60000"/>
              <a:buFont typeface="Wingdings" pitchFamily="50" charset="0"/>
              <a:buChar char="Ø"/>
            </a:pPr>
            <a:r>
              <a:rPr lang="en-GB" altLang="en-US" sz="1800" dirty="0">
                <a:solidFill>
                  <a:srgbClr val="000000"/>
                </a:solidFill>
                <a:latin typeface="Arial" charset="0"/>
                <a:cs typeface="Arial" charset="0"/>
              </a:rPr>
              <a:t>Create a willingness to change.</a:t>
            </a:r>
            <a:endParaRPr lang="en-GB" altLang="en-US" sz="900" dirty="0">
              <a:solidFill>
                <a:srgbClr val="000000"/>
              </a:solidFill>
              <a:latin typeface="Arial" charset="0"/>
              <a:cs typeface="Arial" charset="0"/>
            </a:endParaRPr>
          </a:p>
          <a:p>
            <a:pPr marL="400050" indent="-400050" eaLnBrk="1" hangingPunct="1">
              <a:lnSpc>
                <a:spcPct val="90000"/>
              </a:lnSpc>
              <a:buFont typeface="Wingdings" pitchFamily="50" charset="0"/>
              <a:buAutoNum type="arabicPeriod"/>
            </a:pPr>
            <a:r>
              <a:rPr lang="en-GB" altLang="en-US" sz="2000" dirty="0">
                <a:solidFill>
                  <a:srgbClr val="000000"/>
                </a:solidFill>
                <a:latin typeface="Arial" charset="0"/>
                <a:cs typeface="Arial" charset="0"/>
              </a:rPr>
              <a:t>Moving the behaviour</a:t>
            </a:r>
          </a:p>
          <a:p>
            <a:pPr lvl="1" indent="-342900" eaLnBrk="1" hangingPunct="1">
              <a:lnSpc>
                <a:spcPct val="90000"/>
              </a:lnSpc>
              <a:buSzPct val="60000"/>
              <a:buFont typeface="Wingdings" pitchFamily="50" charset="0"/>
              <a:buChar char="Ø"/>
            </a:pPr>
            <a:r>
              <a:rPr lang="en-GB" altLang="en-US" sz="1800" dirty="0">
                <a:solidFill>
                  <a:srgbClr val="000000"/>
                </a:solidFill>
                <a:latin typeface="Arial" charset="0"/>
                <a:cs typeface="Arial" charset="0"/>
              </a:rPr>
              <a:t>Identify and implement change.</a:t>
            </a:r>
          </a:p>
          <a:p>
            <a:pPr lvl="1" indent="-342900" eaLnBrk="1" hangingPunct="1">
              <a:lnSpc>
                <a:spcPct val="90000"/>
              </a:lnSpc>
              <a:buSzPct val="60000"/>
              <a:buFont typeface="Wingdings" pitchFamily="50" charset="0"/>
              <a:buChar char="Ø"/>
            </a:pPr>
            <a:r>
              <a:rPr lang="en-GB" altLang="en-US" sz="1800" dirty="0">
                <a:solidFill>
                  <a:srgbClr val="000000"/>
                </a:solidFill>
                <a:latin typeface="Arial" charset="0"/>
                <a:cs typeface="Arial" charset="0"/>
              </a:rPr>
              <a:t>Involve people.</a:t>
            </a:r>
          </a:p>
          <a:p>
            <a:pPr marL="400050" indent="-400050" eaLnBrk="1" hangingPunct="1">
              <a:lnSpc>
                <a:spcPct val="90000"/>
              </a:lnSpc>
              <a:buFont typeface="Wingdings" pitchFamily="50" charset="0"/>
              <a:buAutoNum type="arabicPeriod"/>
            </a:pPr>
            <a:r>
              <a:rPr lang="en-GB" altLang="en-US" sz="2000" dirty="0">
                <a:solidFill>
                  <a:srgbClr val="000000"/>
                </a:solidFill>
                <a:latin typeface="Arial" charset="0"/>
                <a:cs typeface="Arial" charset="0"/>
              </a:rPr>
              <a:t>Refreezing behaviour</a:t>
            </a:r>
          </a:p>
          <a:p>
            <a:pPr lvl="1" indent="-342900" eaLnBrk="1" hangingPunct="1">
              <a:lnSpc>
                <a:spcPct val="90000"/>
              </a:lnSpc>
              <a:buSzPct val="60000"/>
              <a:buFont typeface="Wingdings" pitchFamily="50" charset="0"/>
              <a:buChar char="Ø"/>
            </a:pPr>
            <a:r>
              <a:rPr lang="en-GB" altLang="en-US" sz="1800" dirty="0">
                <a:solidFill>
                  <a:srgbClr val="000000"/>
                </a:solidFill>
                <a:latin typeface="Arial" charset="0"/>
                <a:cs typeface="Arial" charset="0"/>
              </a:rPr>
              <a:t>Take steps to stabilise and reinforce the change.</a:t>
            </a:r>
          </a:p>
          <a:p>
            <a:pPr lvl="1" indent="-342900" eaLnBrk="1" hangingPunct="1">
              <a:lnSpc>
                <a:spcPct val="90000"/>
              </a:lnSpc>
              <a:buSzPct val="60000"/>
              <a:buFont typeface="Wingdings" pitchFamily="50" charset="0"/>
              <a:buChar char="Ø"/>
            </a:pPr>
            <a:r>
              <a:rPr lang="en-GB" altLang="en-US" sz="1800" dirty="0">
                <a:solidFill>
                  <a:srgbClr val="000000"/>
                </a:solidFill>
                <a:latin typeface="Arial" charset="0"/>
                <a:cs typeface="Arial" charset="0"/>
              </a:rPr>
              <a:t>Maintain the momentum</a:t>
            </a:r>
          </a:p>
          <a:p>
            <a:pPr marL="1085850" lvl="2" indent="-342900" eaLnBrk="1" hangingPunct="1">
              <a:lnSpc>
                <a:spcPct val="90000"/>
              </a:lnSpc>
            </a:pPr>
            <a:r>
              <a:rPr lang="en-GB" altLang="en-US" sz="1600" dirty="0">
                <a:solidFill>
                  <a:srgbClr val="000000"/>
                </a:solidFill>
                <a:latin typeface="Arial" charset="0"/>
                <a:cs typeface="Arial" charset="0"/>
              </a:rPr>
              <a:t>Joint goal-setting</a:t>
            </a:r>
          </a:p>
          <a:p>
            <a:pPr marL="1085850" lvl="2" indent="-342900" eaLnBrk="1" hangingPunct="1">
              <a:lnSpc>
                <a:spcPct val="90000"/>
              </a:lnSpc>
            </a:pPr>
            <a:r>
              <a:rPr lang="en-GB" altLang="en-US" sz="1600" dirty="0">
                <a:solidFill>
                  <a:srgbClr val="000000"/>
                </a:solidFill>
                <a:latin typeface="Arial" charset="0"/>
                <a:cs typeface="Arial" charset="0"/>
              </a:rPr>
              <a:t>Feedback</a:t>
            </a:r>
          </a:p>
          <a:p>
            <a:pPr marL="1085850" lvl="2" indent="-342900" eaLnBrk="1" hangingPunct="1">
              <a:lnSpc>
                <a:spcPct val="90000"/>
              </a:lnSpc>
            </a:pPr>
            <a:r>
              <a:rPr lang="en-GB" altLang="en-US" sz="1600" dirty="0">
                <a:solidFill>
                  <a:srgbClr val="000000"/>
                </a:solidFill>
                <a:latin typeface="Arial" charset="0"/>
                <a:cs typeface="Arial" charset="0"/>
              </a:rPr>
              <a:t>Rewards. </a:t>
            </a:r>
          </a:p>
        </p:txBody>
      </p:sp>
      <p:pic>
        <p:nvPicPr>
          <p:cNvPr id="15364" name="Picture 5" descr="M08NF0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8634" y="5096783"/>
            <a:ext cx="80645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56302334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a:extLst>
              <a:ext uri="{FF2B5EF4-FFF2-40B4-BE49-F238E27FC236}">
                <a16:creationId xmlns:a16="http://schemas.microsoft.com/office/drawing/2014/main" id="{2FFB6679-8A17-4DE1-8E2C-2194E522AF74}"/>
              </a:ext>
            </a:extLst>
          </p:cNvPr>
          <p:cNvSpPr>
            <a:spLocks noGrp="1" noChangeArrowheads="1"/>
          </p:cNvSpPr>
          <p:nvPr>
            <p:ph type="title"/>
          </p:nvPr>
        </p:nvSpPr>
        <p:spPr>
          <a:xfrm>
            <a:off x="1344706" y="268942"/>
            <a:ext cx="10340788" cy="685800"/>
          </a:xfrm>
        </p:spPr>
        <p:txBody>
          <a:bodyPr rtlCol="0">
            <a:normAutofit/>
          </a:bodyPr>
          <a:lstStyle/>
          <a:p>
            <a:pPr>
              <a:defRPr/>
            </a:pPr>
            <a:r>
              <a:rPr lang="en-GB" sz="2800" b="1" dirty="0">
                <a:solidFill>
                  <a:srgbClr val="0070C0"/>
                </a:solidFill>
                <a:effectLst>
                  <a:outerShdw blurRad="38100" dist="38100" dir="2700000" algn="tl">
                    <a:srgbClr val="000000">
                      <a:alpha val="43137"/>
                    </a:srgbClr>
                  </a:outerShdw>
                </a:effectLst>
              </a:rPr>
              <a:t>Prescriptive and Emergent approaches to Managing Strategic Change </a:t>
            </a:r>
          </a:p>
        </p:txBody>
      </p:sp>
      <p:sp>
        <p:nvSpPr>
          <p:cNvPr id="20483" name="Rectangle 3">
            <a:extLst>
              <a:ext uri="{FF2B5EF4-FFF2-40B4-BE49-F238E27FC236}">
                <a16:creationId xmlns:a16="http://schemas.microsoft.com/office/drawing/2014/main" id="{9D6C337A-38F5-4725-831C-FD6BCF943A28}"/>
              </a:ext>
            </a:extLst>
          </p:cNvPr>
          <p:cNvSpPr>
            <a:spLocks noGrp="1" noChangeArrowheads="1"/>
          </p:cNvSpPr>
          <p:nvPr>
            <p:ph idx="1"/>
          </p:nvPr>
        </p:nvSpPr>
        <p:spPr>
          <a:xfrm>
            <a:off x="591671" y="1264584"/>
            <a:ext cx="10999694" cy="4419600"/>
          </a:xfrm>
        </p:spPr>
        <p:txBody>
          <a:bodyPr>
            <a:normAutofit lnSpcReduction="10000"/>
          </a:bodyPr>
          <a:lstStyle/>
          <a:p>
            <a:pPr>
              <a:lnSpc>
                <a:spcPct val="90000"/>
              </a:lnSpc>
              <a:buClr>
                <a:schemeClr val="tx2"/>
              </a:buClr>
            </a:pPr>
            <a:r>
              <a:rPr lang="en-GB" altLang="en-US" sz="2400" dirty="0"/>
              <a:t>Emergent approaches to managing </a:t>
            </a:r>
            <a:r>
              <a:rPr lang="en-GB" altLang="en-US" sz="2400" dirty="0" smtClean="0"/>
              <a:t>change ‘</a:t>
            </a:r>
            <a:r>
              <a:rPr lang="en-GB" altLang="en-US" sz="2400" dirty="0"/>
              <a:t>start’ as the strategy is still being developed: involving, consulting, discussing the implications of a new strategy </a:t>
            </a:r>
            <a:r>
              <a:rPr lang="en-GB" altLang="en-US" sz="2400" i="1" dirty="0"/>
              <a:t>before</a:t>
            </a:r>
            <a:r>
              <a:rPr lang="en-GB" altLang="en-US" sz="2400" dirty="0"/>
              <a:t> it is </a:t>
            </a:r>
            <a:r>
              <a:rPr lang="en-GB" altLang="en-US" sz="2400" dirty="0" smtClean="0"/>
              <a:t>finalised</a:t>
            </a:r>
          </a:p>
          <a:p>
            <a:pPr>
              <a:lnSpc>
                <a:spcPct val="90000"/>
              </a:lnSpc>
              <a:buClr>
                <a:schemeClr val="tx2"/>
              </a:buClr>
            </a:pPr>
            <a:endParaRPr lang="en-GB" altLang="en-US" sz="2400" dirty="0"/>
          </a:p>
          <a:p>
            <a:pPr>
              <a:lnSpc>
                <a:spcPct val="90000"/>
              </a:lnSpc>
              <a:buClr>
                <a:schemeClr val="tx2"/>
              </a:buClr>
            </a:pPr>
            <a:r>
              <a:rPr lang="en-GB" altLang="en-US" sz="2400" dirty="0" smtClean="0"/>
              <a:t>Contrast </a:t>
            </a:r>
            <a:r>
              <a:rPr lang="en-GB" altLang="en-US" sz="2400" dirty="0"/>
              <a:t>this with the prescriptive approach which considers strategic change </a:t>
            </a:r>
            <a:r>
              <a:rPr lang="en-GB" altLang="en-US" sz="2400" i="1" dirty="0"/>
              <a:t>after</a:t>
            </a:r>
            <a:r>
              <a:rPr lang="en-GB" altLang="en-US" sz="2400" dirty="0"/>
              <a:t> the strategy has been </a:t>
            </a:r>
            <a:r>
              <a:rPr lang="en-GB" altLang="en-US" sz="2400" dirty="0" smtClean="0"/>
              <a:t>developed</a:t>
            </a:r>
          </a:p>
          <a:p>
            <a:pPr>
              <a:lnSpc>
                <a:spcPct val="90000"/>
              </a:lnSpc>
              <a:buClr>
                <a:schemeClr val="tx2"/>
              </a:buClr>
            </a:pPr>
            <a:endParaRPr lang="en-GB" altLang="en-US" sz="2400" dirty="0"/>
          </a:p>
          <a:p>
            <a:pPr>
              <a:lnSpc>
                <a:spcPct val="90000"/>
              </a:lnSpc>
              <a:buClr>
                <a:schemeClr val="tx2"/>
              </a:buClr>
            </a:pPr>
            <a:r>
              <a:rPr lang="en-GB" altLang="en-US" sz="2400" dirty="0"/>
              <a:t>Emergent approaches are considered to occur continuously in an organisation with no sudden </a:t>
            </a:r>
            <a:r>
              <a:rPr lang="en-GB" altLang="en-US" sz="2400" dirty="0" smtClean="0"/>
              <a:t>changes</a:t>
            </a:r>
          </a:p>
          <a:p>
            <a:pPr>
              <a:lnSpc>
                <a:spcPct val="90000"/>
              </a:lnSpc>
              <a:buClr>
                <a:schemeClr val="tx2"/>
              </a:buClr>
            </a:pPr>
            <a:endParaRPr lang="en-GB" altLang="en-US" sz="2400" dirty="0"/>
          </a:p>
          <a:p>
            <a:pPr>
              <a:lnSpc>
                <a:spcPct val="90000"/>
              </a:lnSpc>
              <a:buClr>
                <a:schemeClr val="tx2"/>
              </a:buClr>
            </a:pPr>
            <a:r>
              <a:rPr lang="en-GB" altLang="en-US" sz="2400" dirty="0"/>
              <a:t>Emergent change process is therefore more evolutionary in its impact than prescriptive change</a:t>
            </a:r>
          </a:p>
        </p:txBody>
      </p:sp>
    </p:spTree>
    <p:extLst>
      <p:ext uri="{BB962C8B-B14F-4D97-AF65-F5344CB8AC3E}">
        <p14:creationId xmlns:p14="http://schemas.microsoft.com/office/powerpoint/2010/main" val="3425792296"/>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HST_TIMELINE" val="6.7|26.7|39.9|85.9"/>
  <p:tag name="HST_TIMELINE_INTERVALS" val="|6.7|19.9|13.2"/>
  <p:tag name="TIMING" val="|6.7|19.9|13.2"/>
  <p:tag name="HST_ACTIVE_THIS_SESSION" val="NO"/>
</p:tagLst>
</file>

<file path=ppt/tags/tag2.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2578</TotalTime>
  <Words>1584</Words>
  <Application>Microsoft Office PowerPoint</Application>
  <PresentationFormat>Widescreen</PresentationFormat>
  <Paragraphs>200</Paragraphs>
  <Slides>23</Slides>
  <Notes>12</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23</vt:i4>
      </vt:variant>
    </vt:vector>
  </HeadingPairs>
  <TitlesOfParts>
    <vt:vector size="34" baseType="lpstr">
      <vt:lpstr>MS PGothic</vt:lpstr>
      <vt:lpstr>Arial</vt:lpstr>
      <vt:lpstr>Bradley Hand ITC</vt:lpstr>
      <vt:lpstr>Calibri</vt:lpstr>
      <vt:lpstr>Calibri Light</vt:lpstr>
      <vt:lpstr>Serifa BT</vt:lpstr>
      <vt:lpstr>Wingdings</vt:lpstr>
      <vt:lpstr>1_Office Theme</vt:lpstr>
      <vt:lpstr>Custom Design</vt:lpstr>
      <vt:lpstr>2_Office Theme</vt:lpstr>
      <vt:lpstr>Office Theme</vt:lpstr>
      <vt:lpstr>PowerPoint Presentation</vt:lpstr>
      <vt:lpstr>What we’re going to cover today…</vt:lpstr>
      <vt:lpstr>Session Outcomes </vt:lpstr>
      <vt:lpstr>CMI Definition of Change Management </vt:lpstr>
      <vt:lpstr>Prescriptive and Emergent approaches to Managing Strategic Change </vt:lpstr>
      <vt:lpstr>Prescriptive and Emergent approaches to Managing Strategic Change </vt:lpstr>
      <vt:lpstr>Prescriptive approaches to Managing Strategic Change</vt:lpstr>
      <vt:lpstr>Lewin’s (1947) Three-Step Model of Change</vt:lpstr>
      <vt:lpstr>Prescriptive and Emergent approaches to Managing Strategic Change </vt:lpstr>
      <vt:lpstr>The continuous learning emergent approach  – Pettigrew and Whipp and Senge. </vt:lpstr>
      <vt:lpstr>Five central factors for managing change</vt:lpstr>
      <vt:lpstr>PowerPoint Presentation</vt:lpstr>
      <vt:lpstr>The Continuous Learning Emergent Approach (Senge 1990)</vt:lpstr>
      <vt:lpstr>Developing a Strategic Change Programme </vt:lpstr>
      <vt:lpstr>Developing a Strategic Change Programme </vt:lpstr>
      <vt:lpstr>Developing a strategic change programme </vt:lpstr>
      <vt:lpstr>Nature of Strategic Change </vt:lpstr>
      <vt:lpstr>Four main causes of strategic change –  Tichy (1983)</vt:lpstr>
      <vt:lpstr>Team activity – 40 minutes</vt:lpstr>
      <vt:lpstr> Three dynamics for strategic change - Kanter, Stein and Jick (1992)</vt:lpstr>
      <vt:lpstr>What we’ve covered today…</vt:lpstr>
      <vt:lpstr>PowerPoint Presentation</vt:lpstr>
      <vt:lpstr>Reading list </vt:lpstr>
    </vt:vector>
  </TitlesOfParts>
  <Company>Coventry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 Services</dc:creator>
  <cp:lastModifiedBy>Marion Greenhalgh</cp:lastModifiedBy>
  <cp:revision>155</cp:revision>
  <cp:lastPrinted>2022-10-04T09:46:52Z</cp:lastPrinted>
  <dcterms:created xsi:type="dcterms:W3CDTF">2016-04-05T14:39:36Z</dcterms:created>
  <dcterms:modified xsi:type="dcterms:W3CDTF">2022-10-04T10:36:32Z</dcterms:modified>
</cp:coreProperties>
</file>