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60" r:id="rId2"/>
    <p:sldMasterId id="2147483693" r:id="rId3"/>
    <p:sldMasterId id="2147483707" r:id="rId4"/>
  </p:sldMasterIdLst>
  <p:notesMasterIdLst>
    <p:notesMasterId r:id="rId45"/>
  </p:notesMasterIdLst>
  <p:sldIdLst>
    <p:sldId id="299" r:id="rId5"/>
    <p:sldId id="262" r:id="rId6"/>
    <p:sldId id="776" r:id="rId7"/>
    <p:sldId id="264" r:id="rId8"/>
    <p:sldId id="301" r:id="rId9"/>
    <p:sldId id="266" r:id="rId10"/>
    <p:sldId id="267" r:id="rId11"/>
    <p:sldId id="268" r:id="rId12"/>
    <p:sldId id="770" r:id="rId13"/>
    <p:sldId id="771"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755" r:id="rId29"/>
    <p:sldId id="756" r:id="rId30"/>
    <p:sldId id="757" r:id="rId31"/>
    <p:sldId id="758" r:id="rId32"/>
    <p:sldId id="772" r:id="rId33"/>
    <p:sldId id="773" r:id="rId34"/>
    <p:sldId id="759" r:id="rId35"/>
    <p:sldId id="774" r:id="rId36"/>
    <p:sldId id="760" r:id="rId37"/>
    <p:sldId id="761" r:id="rId38"/>
    <p:sldId id="762" r:id="rId39"/>
    <p:sldId id="763" r:id="rId40"/>
    <p:sldId id="764" r:id="rId41"/>
    <p:sldId id="765" r:id="rId42"/>
    <p:sldId id="766" r:id="rId43"/>
    <p:sldId id="77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85664" autoAdjust="0"/>
  </p:normalViewPr>
  <p:slideViewPr>
    <p:cSldViewPr snapToGrid="0" snapToObjects="1">
      <p:cViewPr varScale="1">
        <p:scale>
          <a:sx n="108" d="100"/>
          <a:sy n="108" d="100"/>
        </p:scale>
        <p:origin x="714"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D1C226-EDF2-4E6D-9279-A1CB8ABAC26F}" type="datetimeFigureOut">
              <a:rPr lang="en-GB" smtClean="0"/>
              <a:pPr/>
              <a:t>04/10/2022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2F2049-C778-4C25-87EC-6AB294E84D87}" type="slidenum">
              <a:rPr lang="en-GB" smtClean="0"/>
              <a:pPr/>
              <a:t>‹#›</a:t>
            </a:fld>
            <a:endParaRPr lang="en-GB"/>
          </a:p>
        </p:txBody>
      </p:sp>
    </p:spTree>
    <p:extLst>
      <p:ext uri="{BB962C8B-B14F-4D97-AF65-F5344CB8AC3E}">
        <p14:creationId xmlns:p14="http://schemas.microsoft.com/office/powerpoint/2010/main" val="1857854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42F2049-C778-4C25-87EC-6AB294E84D87}"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EF45BDD-7FF3-4AA9-9BA8-B27494D8D63A}"/>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808AB4B5-41E9-479F-8E56-ADC8B9AF22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a:spcBef>
                <a:spcPct val="0"/>
              </a:spcBef>
            </a:pPr>
            <a:r>
              <a:rPr lang="en-GB" altLang="en-US"/>
              <a:t>Lynch checklist of KFS areas: Section 3.7</a:t>
            </a:r>
          </a:p>
        </p:txBody>
      </p:sp>
    </p:spTree>
    <p:extLst>
      <p:ext uri="{BB962C8B-B14F-4D97-AF65-F5344CB8AC3E}">
        <p14:creationId xmlns:p14="http://schemas.microsoft.com/office/powerpoint/2010/main" val="600302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0">
            <a:extLst>
              <a:ext uri="{FF2B5EF4-FFF2-40B4-BE49-F238E27FC236}">
                <a16:creationId xmlns:a16="http://schemas.microsoft.com/office/drawing/2014/main" id="{66B8FEDA-0A83-4C22-969F-1E8A6C98C8A6}"/>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2051">
            <a:extLst>
              <a:ext uri="{FF2B5EF4-FFF2-40B4-BE49-F238E27FC236}">
                <a16:creationId xmlns:a16="http://schemas.microsoft.com/office/drawing/2014/main" id="{D12BBB03-D8B8-4594-9814-5B2F7A7A2DC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GB" altLang="en-US" i="1"/>
              <a:t>See:</a:t>
            </a:r>
            <a:r>
              <a:rPr lang="en-GB" altLang="en-US"/>
              <a:t> Lynch, Ch 3, section 3.8</a:t>
            </a:r>
          </a:p>
          <a:p>
            <a:pPr>
              <a:spcBef>
                <a:spcPct val="0"/>
              </a:spcBef>
            </a:pPr>
            <a:endParaRPr lang="en-US" altLang="en-US"/>
          </a:p>
        </p:txBody>
      </p:sp>
    </p:spTree>
    <p:extLst>
      <p:ext uri="{BB962C8B-B14F-4D97-AF65-F5344CB8AC3E}">
        <p14:creationId xmlns:p14="http://schemas.microsoft.com/office/powerpoint/2010/main" val="2308762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3D3BA10-2054-4475-A2EB-70B9CB2B59C5}"/>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F56AEB20-D22B-4FBC-B62A-AA31DC29717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GB" altLang="en-US">
                <a:solidFill>
                  <a:schemeClr val="tx2"/>
                </a:solidFill>
              </a:rPr>
              <a:t>Underpinning logic: economic benefits derived from working together</a:t>
            </a:r>
          </a:p>
          <a:p>
            <a:pPr>
              <a:spcBef>
                <a:spcPct val="0"/>
              </a:spcBef>
            </a:pPr>
            <a:r>
              <a:rPr lang="en-GB" altLang="en-US" i="1"/>
              <a:t>See</a:t>
            </a:r>
            <a:r>
              <a:rPr lang="en-GB" altLang="en-US"/>
              <a:t>: Lynch Section 3.9</a:t>
            </a:r>
          </a:p>
          <a:p>
            <a:pPr>
              <a:spcBef>
                <a:spcPct val="0"/>
              </a:spcBef>
            </a:pPr>
            <a:endParaRPr lang="en-US" altLang="en-US"/>
          </a:p>
        </p:txBody>
      </p:sp>
    </p:spTree>
    <p:extLst>
      <p:ext uri="{BB962C8B-B14F-4D97-AF65-F5344CB8AC3E}">
        <p14:creationId xmlns:p14="http://schemas.microsoft.com/office/powerpoint/2010/main" val="181534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4DA6276-44D8-4008-9D96-2A28A9F79C1E}"/>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891CFF0B-3A6D-471E-9316-16B631ADB5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3514802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46DD74A-05EB-4D56-9D92-EE56B7149557}"/>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D5AFD3C9-2D1C-4905-BF4B-11B63355257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1948593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EF0E4AA-4BF3-4D49-ADAA-D781620B61AB}"/>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A0A46DB2-109E-4537-B0D1-BCF7162E5ED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2540091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EFF7479-4D81-4E80-9EDA-D311074E7B98}"/>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426F63AF-510A-48FD-A7D0-42950080B65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a:spcBef>
                <a:spcPct val="50000"/>
              </a:spcBef>
            </a:pPr>
            <a:r>
              <a:rPr lang="en-GB" altLang="en-US" i="1"/>
              <a:t>See</a:t>
            </a:r>
            <a:r>
              <a:rPr lang="en-GB" altLang="en-US"/>
              <a:t>: Lynch Section 3.10</a:t>
            </a:r>
          </a:p>
        </p:txBody>
      </p:sp>
    </p:spTree>
    <p:extLst>
      <p:ext uri="{BB962C8B-B14F-4D97-AF65-F5344CB8AC3E}">
        <p14:creationId xmlns:p14="http://schemas.microsoft.com/office/powerpoint/2010/main" val="3699924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22FED84-3ED5-4F3C-A12C-98F76A1F69D4}"/>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a:extLst>
              <a:ext uri="{FF2B5EF4-FFF2-40B4-BE49-F238E27FC236}">
                <a16:creationId xmlns:a16="http://schemas.microsoft.com/office/drawing/2014/main" id="{EA12938D-3784-4328-940F-70B70DEE93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a:spcBef>
                <a:spcPct val="50000"/>
              </a:spcBef>
            </a:pPr>
            <a:r>
              <a:rPr lang="en-GB" altLang="en-US" i="1"/>
              <a:t>See</a:t>
            </a:r>
            <a:r>
              <a:rPr lang="en-GB" altLang="en-US"/>
              <a:t>: Lynch, Section 3.11</a:t>
            </a:r>
          </a:p>
        </p:txBody>
      </p:sp>
    </p:spTree>
    <p:extLst>
      <p:ext uri="{BB962C8B-B14F-4D97-AF65-F5344CB8AC3E}">
        <p14:creationId xmlns:p14="http://schemas.microsoft.com/office/powerpoint/2010/main" val="3760563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13E9561-6509-4E86-978D-47F5955A8514}"/>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a:extLst>
              <a:ext uri="{FF2B5EF4-FFF2-40B4-BE49-F238E27FC236}">
                <a16:creationId xmlns:a16="http://schemas.microsoft.com/office/drawing/2014/main" id="{AAFBE4C4-5D5E-4704-A748-BEDD55A3CBA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3742435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C8A507A-594A-4117-AC39-52D6C7489D2A}"/>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a:extLst>
              <a:ext uri="{FF2B5EF4-FFF2-40B4-BE49-F238E27FC236}">
                <a16:creationId xmlns:a16="http://schemas.microsoft.com/office/drawing/2014/main" id="{A03EF509-B8C6-46E8-96D1-19CA33A2E06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3633907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393700" y="692150"/>
            <a:ext cx="6070600" cy="3416300"/>
          </a:xfrm>
          <a:ln cap="flat"/>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7F2CC79-D6F5-4EDE-BE57-25EC4B2E3AA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GB" altLang="en-US"/>
              <a:t>In developing product marketing, basic considerations will include an examination of customers and consideration of the product lifecycle. However, it rapidly becomes clear that product issues will benefit from careful consideration of the areas above. (Doyle, Chapter 3)</a:t>
            </a:r>
          </a:p>
          <a:p>
            <a:pPr>
              <a:spcBef>
                <a:spcPct val="0"/>
              </a:spcBef>
            </a:pPr>
            <a:r>
              <a:rPr lang="en-GB" altLang="en-US" i="1"/>
              <a:t>Identify market segment(s)</a:t>
            </a:r>
            <a:r>
              <a:rPr lang="en-GB" altLang="en-US"/>
              <a:t>: studying the needs of particular parts of the market will allow marketing to be more directed and persuasive.</a:t>
            </a:r>
          </a:p>
          <a:p>
            <a:pPr>
              <a:spcBef>
                <a:spcPct val="0"/>
              </a:spcBef>
            </a:pPr>
            <a:r>
              <a:rPr lang="en-GB" altLang="en-US"/>
              <a:t>1. Identify customer needs and segment the market</a:t>
            </a:r>
          </a:p>
          <a:p>
            <a:pPr>
              <a:spcBef>
                <a:spcPct val="0"/>
              </a:spcBef>
            </a:pPr>
            <a:r>
              <a:rPr lang="en-GB" altLang="en-US"/>
              <a:t>2. Develop profiles of resulting segments</a:t>
            </a:r>
          </a:p>
          <a:p>
            <a:pPr>
              <a:spcBef>
                <a:spcPct val="0"/>
              </a:spcBef>
            </a:pPr>
            <a:r>
              <a:rPr lang="en-GB" altLang="en-US" i="1"/>
              <a:t>Evaluate market segments</a:t>
            </a:r>
            <a:r>
              <a:rPr lang="en-GB" altLang="en-US"/>
              <a:t>: some segments will be more attractive than others. These need to be identified and targetted for the highest potential.</a:t>
            </a:r>
          </a:p>
          <a:p>
            <a:pPr>
              <a:spcBef>
                <a:spcPct val="0"/>
              </a:spcBef>
            </a:pPr>
            <a:r>
              <a:rPr lang="en-GB" altLang="en-US"/>
              <a:t>1. Evaluate attractiveness of each segment</a:t>
            </a:r>
          </a:p>
          <a:p>
            <a:pPr>
              <a:spcBef>
                <a:spcPct val="0"/>
              </a:spcBef>
            </a:pPr>
            <a:r>
              <a:rPr lang="en-GB" altLang="en-US"/>
              <a:t>2. Select target segments</a:t>
            </a:r>
          </a:p>
          <a:p>
            <a:pPr>
              <a:spcBef>
                <a:spcPct val="0"/>
              </a:spcBef>
            </a:pPr>
            <a:r>
              <a:rPr lang="en-GB" altLang="en-US" i="1"/>
              <a:t>Position within market segment</a:t>
            </a:r>
            <a:r>
              <a:rPr lang="en-GB" altLang="en-US"/>
              <a:t>: within the chosen segment, companies then need to build a differential advantage over competitors. A marketing mix is then needed to implement this position.</a:t>
            </a:r>
          </a:p>
          <a:p>
            <a:pPr>
              <a:spcBef>
                <a:spcPct val="0"/>
              </a:spcBef>
            </a:pPr>
            <a:r>
              <a:rPr lang="en-GB" altLang="en-US"/>
              <a:t>1. Identify differential advantage for chosen segment (s).</a:t>
            </a:r>
          </a:p>
          <a:p>
            <a:pPr>
              <a:spcBef>
                <a:spcPct val="0"/>
              </a:spcBef>
            </a:pPr>
            <a:r>
              <a:rPr lang="en-GB" altLang="en-US"/>
              <a:t>2. Develop marketing mix to implement</a:t>
            </a:r>
          </a:p>
          <a:p>
            <a:pPr>
              <a:spcBef>
                <a:spcPct val="0"/>
              </a:spcBef>
            </a:pPr>
            <a:r>
              <a:rPr lang="en-GB" altLang="en-US" i="1"/>
              <a:t>Marketing planning</a:t>
            </a:r>
            <a:r>
              <a:rPr lang="en-GB" altLang="en-US"/>
              <a:t>: within each segment, a plan is then required to implement the positioning strategy from a prescriptive perspective.</a:t>
            </a:r>
          </a:p>
          <a:p>
            <a:pPr>
              <a:spcBef>
                <a:spcPct val="0"/>
              </a:spcBef>
            </a:pPr>
            <a:r>
              <a:rPr lang="en-GB" altLang="en-US"/>
              <a:t> </a:t>
            </a:r>
          </a:p>
        </p:txBody>
      </p:sp>
      <p:sp>
        <p:nvSpPr>
          <p:cNvPr id="49155" name="Rectangle 3">
            <a:extLst>
              <a:ext uri="{FF2B5EF4-FFF2-40B4-BE49-F238E27FC236}">
                <a16:creationId xmlns:a16="http://schemas.microsoft.com/office/drawing/2014/main" id="{C2D910DE-0527-42A0-BE46-776775A56E9A}"/>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021436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DD816E9-FF07-45EB-923A-BDB0F7CBF3DD}"/>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a:extLst>
              <a:ext uri="{FF2B5EF4-FFF2-40B4-BE49-F238E27FC236}">
                <a16:creationId xmlns:a16="http://schemas.microsoft.com/office/drawing/2014/main" id="{DB56D1A6-3AC4-4781-AAB0-2A7235CB345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73395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90AA506-427B-4E73-8850-AF30601E85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GB" altLang="en-US" dirty="0"/>
              <a:t>In developing product marketing, basic considerations will include an examination of customers and consideration of the product lifecycle. However, it rapidly becomes clear that product issues will benefit from careful consideration of the areas above. (Doyle, Chapter 3)</a:t>
            </a:r>
          </a:p>
          <a:p>
            <a:pPr>
              <a:spcBef>
                <a:spcPct val="0"/>
              </a:spcBef>
            </a:pPr>
            <a:r>
              <a:rPr lang="en-GB" altLang="en-US" i="1" dirty="0"/>
              <a:t>Identify market segment(s)</a:t>
            </a:r>
            <a:r>
              <a:rPr lang="en-GB" altLang="en-US" dirty="0"/>
              <a:t>: studying the needs of particular parts of the market will allow marketing to be more directed and persuasive.</a:t>
            </a:r>
          </a:p>
          <a:p>
            <a:pPr>
              <a:spcBef>
                <a:spcPct val="0"/>
              </a:spcBef>
            </a:pPr>
            <a:r>
              <a:rPr lang="en-GB" altLang="en-US" dirty="0"/>
              <a:t>1. Identify customer needs and segment the market</a:t>
            </a:r>
          </a:p>
          <a:p>
            <a:pPr>
              <a:spcBef>
                <a:spcPct val="0"/>
              </a:spcBef>
            </a:pPr>
            <a:r>
              <a:rPr lang="en-GB" altLang="en-US" dirty="0"/>
              <a:t>2. Develop profiles of resulting segments</a:t>
            </a:r>
          </a:p>
          <a:p>
            <a:pPr>
              <a:spcBef>
                <a:spcPct val="0"/>
              </a:spcBef>
            </a:pPr>
            <a:r>
              <a:rPr lang="en-GB" altLang="en-US" i="1" dirty="0"/>
              <a:t>Evaluate market segments</a:t>
            </a:r>
            <a:r>
              <a:rPr lang="en-GB" altLang="en-US" dirty="0"/>
              <a:t>: some segments will be more attractive than others. These need to be identified and </a:t>
            </a:r>
            <a:r>
              <a:rPr lang="en-GB" altLang="en-US" dirty="0" err="1"/>
              <a:t>targetted</a:t>
            </a:r>
            <a:r>
              <a:rPr lang="en-GB" altLang="en-US" dirty="0"/>
              <a:t> for the highest potential.</a:t>
            </a:r>
          </a:p>
          <a:p>
            <a:pPr>
              <a:spcBef>
                <a:spcPct val="0"/>
              </a:spcBef>
            </a:pPr>
            <a:r>
              <a:rPr lang="en-GB" altLang="en-US" dirty="0"/>
              <a:t>1. Evaluate attractiveness of each segment</a:t>
            </a:r>
          </a:p>
          <a:p>
            <a:pPr>
              <a:spcBef>
                <a:spcPct val="0"/>
              </a:spcBef>
            </a:pPr>
            <a:r>
              <a:rPr lang="en-GB" altLang="en-US" dirty="0"/>
              <a:t>2. Select target segments</a:t>
            </a:r>
          </a:p>
          <a:p>
            <a:pPr>
              <a:spcBef>
                <a:spcPct val="0"/>
              </a:spcBef>
            </a:pPr>
            <a:r>
              <a:rPr lang="en-GB" altLang="en-US" i="1" dirty="0"/>
              <a:t>Position within market segment</a:t>
            </a:r>
            <a:r>
              <a:rPr lang="en-GB" altLang="en-US" dirty="0"/>
              <a:t>: within the chosen segment, companies then need to build a differential advantage over competitors. A marketing mix is then needed to implement this position.</a:t>
            </a:r>
          </a:p>
          <a:p>
            <a:pPr>
              <a:spcBef>
                <a:spcPct val="0"/>
              </a:spcBef>
            </a:pPr>
            <a:r>
              <a:rPr lang="en-GB" altLang="en-US" dirty="0"/>
              <a:t>1. Identify differential advantage for chosen segment (s).</a:t>
            </a:r>
          </a:p>
          <a:p>
            <a:pPr>
              <a:spcBef>
                <a:spcPct val="0"/>
              </a:spcBef>
            </a:pPr>
            <a:r>
              <a:rPr lang="en-GB" altLang="en-US" dirty="0"/>
              <a:t>2. Develop marketing mix to implement</a:t>
            </a:r>
          </a:p>
          <a:p>
            <a:pPr>
              <a:spcBef>
                <a:spcPct val="0"/>
              </a:spcBef>
            </a:pPr>
            <a:r>
              <a:rPr lang="en-GB" altLang="en-US" i="1" dirty="0"/>
              <a:t>Marketing planning</a:t>
            </a:r>
            <a:r>
              <a:rPr lang="en-GB" altLang="en-US" dirty="0"/>
              <a:t>: within each segment, a plan is then required to implement the positioning strategy from a prescriptive perspective.</a:t>
            </a:r>
          </a:p>
          <a:p>
            <a:pPr>
              <a:spcBef>
                <a:spcPct val="0"/>
              </a:spcBef>
            </a:pPr>
            <a:r>
              <a:rPr lang="en-GB" altLang="en-US" dirty="0"/>
              <a:t> </a:t>
            </a:r>
          </a:p>
        </p:txBody>
      </p:sp>
      <p:sp>
        <p:nvSpPr>
          <p:cNvPr id="53251" name="Rectangle 3">
            <a:extLst>
              <a:ext uri="{FF2B5EF4-FFF2-40B4-BE49-F238E27FC236}">
                <a16:creationId xmlns:a16="http://schemas.microsoft.com/office/drawing/2014/main" id="{16296814-75B8-4556-BAEE-7311A920A7CF}"/>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725201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DC5EEC10-54D5-427E-A746-572E3CD2B6DA}"/>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a:extLst>
              <a:ext uri="{FF2B5EF4-FFF2-40B4-BE49-F238E27FC236}">
                <a16:creationId xmlns:a16="http://schemas.microsoft.com/office/drawing/2014/main" id="{BE510BD0-2E1A-46F2-BCE4-E79EB544282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987205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8A9982E-78FF-4086-A84C-D10607DCC6A5}"/>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a:extLst>
              <a:ext uri="{FF2B5EF4-FFF2-40B4-BE49-F238E27FC236}">
                <a16:creationId xmlns:a16="http://schemas.microsoft.com/office/drawing/2014/main" id="{BD92117E-933F-4623-B0FF-44EFF05673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2022222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9258F77-44FD-4A3F-B6D4-56410ECB83DF}"/>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a:extLst>
              <a:ext uri="{FF2B5EF4-FFF2-40B4-BE49-F238E27FC236}">
                <a16:creationId xmlns:a16="http://schemas.microsoft.com/office/drawing/2014/main" id="{636E399E-52F5-44F9-A36A-EE3E4AD4222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702482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C371807-9384-4EAB-AF0F-AA4E88CDB091}"/>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a:extLst>
              <a:ext uri="{FF2B5EF4-FFF2-40B4-BE49-F238E27FC236}">
                <a16:creationId xmlns:a16="http://schemas.microsoft.com/office/drawing/2014/main" id="{86617686-63DC-4A0A-B0A4-C081B66F43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340425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0C3FB86-4DDF-4E06-B27E-0A1A534EF224}"/>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a:extLst>
              <a:ext uri="{FF2B5EF4-FFF2-40B4-BE49-F238E27FC236}">
                <a16:creationId xmlns:a16="http://schemas.microsoft.com/office/drawing/2014/main" id="{C2673BC7-CBA5-4F0C-A672-041ED9C9C0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50000"/>
              </a:spcBef>
            </a:pPr>
            <a:r>
              <a:rPr lang="en-GB" altLang="en-US" i="1" dirty="0"/>
              <a:t>See</a:t>
            </a:r>
            <a:r>
              <a:rPr lang="en-GB" altLang="en-US" dirty="0"/>
              <a:t>: Lynch, Chapter 3</a:t>
            </a:r>
          </a:p>
        </p:txBody>
      </p:sp>
    </p:spTree>
    <p:extLst>
      <p:ext uri="{BB962C8B-B14F-4D97-AF65-F5344CB8AC3E}">
        <p14:creationId xmlns:p14="http://schemas.microsoft.com/office/powerpoint/2010/main" val="2642210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F9AAD859-2BCE-45BF-B5D9-7EA9310D7B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A3F4AE56-5BCF-442D-81EE-B477B1663F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50000"/>
              </a:spcBef>
            </a:pPr>
            <a:r>
              <a:rPr lang="en-GB" altLang="en-US"/>
              <a:t>Lynch, 2012 Ch 3, Section 3.2</a:t>
            </a:r>
          </a:p>
        </p:txBody>
      </p:sp>
      <p:sp>
        <p:nvSpPr>
          <p:cNvPr id="16388" name="Slide Number Placeholder 3">
            <a:extLst>
              <a:ext uri="{FF2B5EF4-FFF2-40B4-BE49-F238E27FC236}">
                <a16:creationId xmlns:a16="http://schemas.microsoft.com/office/drawing/2014/main" id="{DFEEA49C-D234-4B0E-94B8-E57CB3055F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66AEF578-1418-47F2-B060-9219BFF4D773}" type="slidenum">
              <a:rPr lang="en-GB" altLang="en-US">
                <a:latin typeface="Calibri" panose="020F0502020204030204" pitchFamily="34" charset="0"/>
              </a:rPr>
              <a:pPr fontAlgn="base">
                <a:spcBef>
                  <a:spcPct val="0"/>
                </a:spcBef>
                <a:spcAft>
                  <a:spcPct val="0"/>
                </a:spcAft>
              </a:pPr>
              <a:t>7</a:t>
            </a:fld>
            <a:endParaRPr lang="en-GB" altLang="en-US">
              <a:latin typeface="Calibri" panose="020F0502020204030204" pitchFamily="34" charset="0"/>
            </a:endParaRPr>
          </a:p>
        </p:txBody>
      </p:sp>
    </p:spTree>
    <p:extLst>
      <p:ext uri="{BB962C8B-B14F-4D97-AF65-F5344CB8AC3E}">
        <p14:creationId xmlns:p14="http://schemas.microsoft.com/office/powerpoint/2010/main" val="2221422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0198973-DF1C-4EF3-9A98-4113EE9EE778}"/>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F984B27A-417E-4894-BDE1-CC8669882A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GB" altLang="en-US" i="1"/>
              <a:t>See</a:t>
            </a:r>
            <a:r>
              <a:rPr lang="en-GB" altLang="en-US"/>
              <a:t>: Lynch, Ch 3, Section 3.3</a:t>
            </a:r>
          </a:p>
        </p:txBody>
      </p:sp>
    </p:spTree>
    <p:extLst>
      <p:ext uri="{BB962C8B-B14F-4D97-AF65-F5344CB8AC3E}">
        <p14:creationId xmlns:p14="http://schemas.microsoft.com/office/powerpoint/2010/main" val="3423914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393700" y="692150"/>
            <a:ext cx="6070600" cy="3416300"/>
          </a:xfrm>
          <a:ln cap="flat"/>
        </p:spPr>
      </p:sp>
      <p:sp>
        <p:nvSpPr>
          <p:cNvPr id="186371"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xfrm>
            <a:off x="393700" y="692150"/>
            <a:ext cx="6070600" cy="3416300"/>
          </a:xfrm>
          <a:ln cap="flat"/>
        </p:spPr>
      </p:sp>
      <p:sp>
        <p:nvSpPr>
          <p:cNvPr id="18841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2CFA836-92E3-441D-896D-F60193287EF3}"/>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E37EB91F-858D-4E6B-88EC-5E6670DE5F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50000"/>
              </a:spcBef>
            </a:pPr>
            <a:r>
              <a:rPr lang="en-GB" altLang="en-US"/>
              <a:t>See: Lynch Ch 3, Section 3.5</a:t>
            </a:r>
          </a:p>
        </p:txBody>
      </p:sp>
    </p:spTree>
    <p:extLst>
      <p:ext uri="{BB962C8B-B14F-4D97-AF65-F5344CB8AC3E}">
        <p14:creationId xmlns:p14="http://schemas.microsoft.com/office/powerpoint/2010/main" val="1586314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99F5C81-7741-4973-AEF5-305E51C78496}"/>
              </a:ext>
            </a:extLst>
          </p:cNvPr>
          <p:cNvSpPr>
            <a:spLocks noGrp="1" noRot="1" noChangeAspect="1" noChangeArrowheads="1" noTextEdit="1"/>
          </p:cNvSpPr>
          <p:nvPr>
            <p:ph type="sldImg"/>
          </p:nvPr>
        </p:nvSpPr>
        <p:spPr bwMode="auto">
          <a:xfrm>
            <a:off x="101600" y="750888"/>
            <a:ext cx="6594475" cy="37099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23B6943E-A32E-4526-A561-91072FD8F4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GB" altLang="en-US" i="1"/>
              <a:t>See</a:t>
            </a:r>
            <a:r>
              <a:rPr lang="en-GB" altLang="en-US"/>
              <a:t>: Lynch Ch 3 Section 3.6</a:t>
            </a:r>
          </a:p>
          <a:p>
            <a:pPr>
              <a:spcBef>
                <a:spcPct val="0"/>
              </a:spcBef>
            </a:pPr>
            <a:endParaRPr lang="en-US" altLang="en-US"/>
          </a:p>
        </p:txBody>
      </p:sp>
    </p:spTree>
    <p:extLst>
      <p:ext uri="{BB962C8B-B14F-4D97-AF65-F5344CB8AC3E}">
        <p14:creationId xmlns:p14="http://schemas.microsoft.com/office/powerpoint/2010/main" val="254534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80439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8312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BC4BFC41-FF0C-5A48-8BBB-7A20C083D9CA}"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716513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C4BFC41-FF0C-5A48-8BBB-7A20C083D9CA}"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494762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C4BFC41-FF0C-5A48-8BBB-7A20C083D9CA}"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203399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5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825625"/>
            <a:ext cx="515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C4BFC41-FF0C-5A48-8BBB-7A20C083D9CA}"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534358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C4BFC41-FF0C-5A48-8BBB-7A20C083D9CA}" type="datetimeFigureOut">
              <a:rPr lang="en-US" smtClean="0"/>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88933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C4BFC41-FF0C-5A48-8BBB-7A20C083D9CA}"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417394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BFC41-FF0C-5A48-8BBB-7A20C083D9CA}" type="datetimeFigureOut">
              <a:rPr lang="en-US" smtClean="0"/>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19534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C4BFC41-FF0C-5A48-8BBB-7A20C083D9CA}"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116442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C4BFC41-FF0C-5A48-8BBB-7A20C083D9CA}"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48338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1861063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C4BFC41-FF0C-5A48-8BBB-7A20C083D9CA}"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050271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C4BFC41-FF0C-5A48-8BBB-7A20C083D9CA}"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740283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701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710553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5470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35723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949281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1790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516123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7348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A72284-5A93-C84B-B495-6FB01BB097C8}"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5245994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559623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599670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940915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b="0" baseline="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6CFAAB8A-C53C-46B3-A07A-A460B67AB83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2EC2357E-EEE2-49B5-A741-6B2A4D3B340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61784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2602338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3103914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2605312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9A72284-5A93-C84B-B495-6FB01BB097C8}"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36565086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9A72284-5A93-C84B-B495-6FB01BB097C8}" type="datetimeFigureOut">
              <a:rPr lang="en-US" smtClean="0"/>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33353891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21465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A72284-5A93-C84B-B495-6FB01BB097C8}" type="datetimeFigureOut">
              <a:rPr lang="en-US" smtClean="0"/>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36547251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72284-5A93-C84B-B495-6FB01BB097C8}" type="datetimeFigureOut">
              <a:rPr lang="en-US" smtClean="0"/>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33201096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A72284-5A93-C84B-B495-6FB01BB097C8}"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4863499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A72284-5A93-C84B-B495-6FB01BB097C8}"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6261539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6489412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230569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A9A72284-5A93-C84B-B495-6FB01BB097C8}" type="datetimeFigureOut">
              <a:rPr lang="en-US" smtClean="0"/>
              <a:pPr/>
              <a:t>10/4/2022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353972344"/>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0972232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2583343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0892961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404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6523066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42808721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8816806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610637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7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9050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72284-5A93-C84B-B495-6FB01BB097C8}" type="datetimeFigureOut">
              <a:rPr lang="en-US" smtClean="0"/>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08813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72284-5A93-C84B-B495-6FB01BB097C8}"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45107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72284-5A93-C84B-B495-6FB01BB097C8}"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34977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8881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theme" Target="../theme/theme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72284-5A93-C84B-B495-6FB01BB097C8}" type="datetimeFigureOut">
              <a:rPr lang="en-US" smtClean="0"/>
              <a:pPr/>
              <a:t>10/4/2022</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0C0B4-92AC-8D49-B99D-89C76F131BAF}" type="slidenum">
              <a:rPr lang="en-US" smtClean="0"/>
              <a:pPr/>
              <a:t>‹#›</a:t>
            </a:fld>
            <a:endParaRPr lang="en-US"/>
          </a:p>
        </p:txBody>
      </p:sp>
    </p:spTree>
    <p:extLst>
      <p:ext uri="{BB962C8B-B14F-4D97-AF65-F5344CB8AC3E}">
        <p14:creationId xmlns:p14="http://schemas.microsoft.com/office/powerpoint/2010/main" val="300028342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BFC41-FF0C-5A48-8BBB-7A20C083D9CA}" type="datetimeFigureOut">
              <a:rPr lang="en-US" smtClean="0"/>
              <a:pPr/>
              <a:t>10/4/2022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5A691-C772-F84D-8094-DBDF7D3A6863}" type="slidenum">
              <a:rPr lang="en-US" smtClean="0"/>
              <a:pPr/>
              <a:t>‹#›</a:t>
            </a:fld>
            <a:endParaRPr lang="en-US"/>
          </a:p>
        </p:txBody>
      </p:sp>
    </p:spTree>
    <p:extLst>
      <p:ext uri="{BB962C8B-B14F-4D97-AF65-F5344CB8AC3E}">
        <p14:creationId xmlns:p14="http://schemas.microsoft.com/office/powerpoint/2010/main" val="822518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3519343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72284-5A93-C84B-B495-6FB01BB097C8}" type="datetimeFigureOut">
              <a:rPr lang="en-US" smtClean="0"/>
              <a:pPr/>
              <a:t>10/4/2022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0C0B4-92AC-8D49-B99D-89C76F131BAF}" type="slidenum">
              <a:rPr lang="en-US" smtClean="0"/>
              <a:pPr/>
              <a:t>‹#›</a:t>
            </a:fld>
            <a:endParaRPr lang="en-US"/>
          </a:p>
        </p:txBody>
      </p:sp>
    </p:spTree>
    <p:extLst>
      <p:ext uri="{BB962C8B-B14F-4D97-AF65-F5344CB8AC3E}">
        <p14:creationId xmlns:p14="http://schemas.microsoft.com/office/powerpoint/2010/main" val="303956301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649"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5.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jP8q936Ex2c" TargetMode="Externa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5.xml"/><Relationship Id="rId4" Type="http://schemas.openxmlformats.org/officeDocument/2006/relationships/image" Target="../media/image6.jpe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4.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46669" y="3677264"/>
            <a:ext cx="10460428" cy="523220"/>
          </a:xfrm>
          <a:prstGeom prst="rect">
            <a:avLst/>
          </a:prstGeom>
          <a:noFill/>
          <a:ln w="57150">
            <a:solidFill>
              <a:schemeClr val="bg1">
                <a:lumMod val="95000"/>
              </a:schemeClr>
            </a:solidFill>
          </a:ln>
        </p:spPr>
        <p:txBody>
          <a:bodyPr wrap="square" rtlCol="0">
            <a:spAutoFit/>
          </a:bodyPr>
          <a:lstStyle/>
          <a:p>
            <a:pPr algn="ctr">
              <a:defRPr/>
            </a:pPr>
            <a:r>
              <a:rPr lang="en-GB" sz="2800" b="1" dirty="0">
                <a:effectLst>
                  <a:outerShdw blurRad="38100" dist="38100" dir="2700000" algn="tl">
                    <a:srgbClr val="000000">
                      <a:alpha val="43137"/>
                    </a:srgbClr>
                  </a:outerShdw>
                </a:effectLst>
                <a:latin typeface="Serifa BT" panose="02060503030505020204" pitchFamily="18" charset="0"/>
              </a:rPr>
              <a:t>Analysing the strategic environment in a global context</a:t>
            </a:r>
            <a:endParaRPr lang="en-GB" sz="2800" b="1" u="sng" dirty="0">
              <a:effectLst>
                <a:outerShdw blurRad="38100" dist="38100" dir="2700000" algn="tl">
                  <a:srgbClr val="000000">
                    <a:alpha val="43137"/>
                  </a:srgbClr>
                </a:outerShdw>
              </a:effectLst>
              <a:latin typeface="Serifa BT" pitchFamily="18" charset="0"/>
            </a:endParaRPr>
          </a:p>
        </p:txBody>
      </p:sp>
      <p:sp>
        <p:nvSpPr>
          <p:cNvPr id="2" name="Rectangle 1"/>
          <p:cNvSpPr/>
          <p:nvPr/>
        </p:nvSpPr>
        <p:spPr>
          <a:xfrm>
            <a:off x="458203" y="1974962"/>
            <a:ext cx="11064816" cy="1200329"/>
          </a:xfrm>
          <a:prstGeom prst="rect">
            <a:avLst/>
          </a:prstGeom>
          <a:ln w="38100">
            <a:solidFill>
              <a:schemeClr val="tx1"/>
            </a:solidFill>
          </a:ln>
        </p:spPr>
        <p:txBody>
          <a:bodyPr wrap="square">
            <a:spAutoFit/>
          </a:bodyPr>
          <a:lstStyle/>
          <a:p>
            <a:pPr algn="ctr">
              <a:defRPr/>
            </a:pPr>
            <a:r>
              <a:rPr lang="en-GB" sz="3600" b="1" dirty="0">
                <a:solidFill>
                  <a:prstClr val="black"/>
                </a:solidFill>
                <a:effectLst>
                  <a:outerShdw blurRad="38100" dist="38100" dir="2700000" algn="tl">
                    <a:srgbClr val="000000">
                      <a:alpha val="43137"/>
                    </a:srgbClr>
                  </a:outerShdw>
                </a:effectLst>
                <a:latin typeface="Calibri Light"/>
              </a:rPr>
              <a:t>Strategic Leadership</a:t>
            </a:r>
          </a:p>
          <a:p>
            <a:pPr algn="ctr">
              <a:defRPr/>
            </a:pPr>
            <a:r>
              <a:rPr lang="en-GB" sz="3600" b="1" dirty="0" smtClean="0">
                <a:solidFill>
                  <a:prstClr val="black"/>
                </a:solidFill>
                <a:effectLst>
                  <a:outerShdw blurRad="38100" dist="38100" dir="2700000" algn="tl">
                    <a:srgbClr val="000000">
                      <a:alpha val="43137"/>
                    </a:srgbClr>
                  </a:outerShdw>
                </a:effectLst>
                <a:latin typeface="Calibri Light"/>
              </a:rPr>
              <a:t>607 MAN 303MAN</a:t>
            </a:r>
            <a:endParaRPr lang="fa-IR" sz="3600" b="1" dirty="0">
              <a:solidFill>
                <a:prstClr val="black"/>
              </a:solidFill>
              <a:effectLst>
                <a:outerShdw blurRad="38100" dist="38100" dir="2700000" algn="tl">
                  <a:srgbClr val="000000">
                    <a:alpha val="43137"/>
                  </a:srgbClr>
                </a:outerShdw>
              </a:effectLst>
              <a:latin typeface="Calibri Light"/>
            </a:endParaRPr>
          </a:p>
        </p:txBody>
      </p:sp>
      <p:sp>
        <p:nvSpPr>
          <p:cNvPr id="4" name="Rectangle 3"/>
          <p:cNvSpPr/>
          <p:nvPr/>
        </p:nvSpPr>
        <p:spPr>
          <a:xfrm>
            <a:off x="0" y="4630994"/>
            <a:ext cx="4143023" cy="461665"/>
          </a:xfrm>
          <a:prstGeom prst="rect">
            <a:avLst/>
          </a:prstGeom>
          <a:ln w="38100">
            <a:solidFill>
              <a:schemeClr val="tx1"/>
            </a:solidFill>
          </a:ln>
        </p:spPr>
        <p:txBody>
          <a:bodyPr wrap="square">
            <a:spAutoFit/>
          </a:bodyPr>
          <a:lstStyle/>
          <a:p>
            <a:endParaRPr lang="en-GB" sz="2400" dirty="0">
              <a:solidFill>
                <a:prstClr val="black"/>
              </a:solidFill>
            </a:endParaRPr>
          </a:p>
        </p:txBody>
      </p:sp>
      <p:sp>
        <p:nvSpPr>
          <p:cNvPr id="3" name="Rectangle 2"/>
          <p:cNvSpPr/>
          <p:nvPr/>
        </p:nvSpPr>
        <p:spPr>
          <a:xfrm>
            <a:off x="8085587" y="5379012"/>
            <a:ext cx="2605457" cy="461665"/>
          </a:xfrm>
          <a:prstGeom prst="rect">
            <a:avLst/>
          </a:prstGeom>
          <a:ln w="38100">
            <a:solidFill>
              <a:schemeClr val="tx1"/>
            </a:solidFill>
          </a:ln>
        </p:spPr>
        <p:txBody>
          <a:bodyPr wrap="none">
            <a:spAutoFit/>
          </a:bodyPr>
          <a:lstStyle/>
          <a:p>
            <a:r>
              <a:rPr lang="en-GB" sz="2400" b="1" dirty="0">
                <a:solidFill>
                  <a:prstClr val="black"/>
                </a:solidFill>
                <a:effectLst>
                  <a:outerShdw blurRad="38100" dist="38100" dir="2700000" algn="tl">
                    <a:srgbClr val="000000">
                      <a:alpha val="43137"/>
                    </a:srgbClr>
                  </a:outerShdw>
                </a:effectLst>
              </a:rPr>
              <a:t>Week 1 – Session 4</a:t>
            </a:r>
            <a:endParaRPr lang="en-GB" sz="2400" dirty="0">
              <a:solidFill>
                <a:prstClr val="black"/>
              </a:solidFill>
            </a:endParaRPr>
          </a:p>
        </p:txBody>
      </p:sp>
    </p:spTree>
    <p:extLst>
      <p:ext uri="{BB962C8B-B14F-4D97-AF65-F5344CB8AC3E}">
        <p14:creationId xmlns:p14="http://schemas.microsoft.com/office/powerpoint/2010/main" val="10109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6" name="Rectangle 4"/>
          <p:cNvSpPr>
            <a:spLocks noGrp="1" noChangeArrowheads="1"/>
          </p:cNvSpPr>
          <p:nvPr>
            <p:ph type="title"/>
          </p:nvPr>
        </p:nvSpPr>
        <p:spPr>
          <a:xfrm>
            <a:off x="893011" y="304800"/>
            <a:ext cx="10972800" cy="1143000"/>
          </a:xfrm>
          <a:noFill/>
          <a:ln/>
        </p:spPr>
        <p:txBody>
          <a:bodyPr anchor="b">
            <a:normAutofit fontScale="90000"/>
          </a:bodyPr>
          <a:lstStyle/>
          <a:p>
            <a:r>
              <a:rPr lang="en-GB" altLang="en-US" b="1" dirty="0" smtClean="0"/>
              <a:t>Environmental analysis</a:t>
            </a:r>
            <a:r>
              <a:rPr lang="en-GB" altLang="en-US" b="1" dirty="0">
                <a:effectLst/>
              </a:rPr>
              <a:t/>
            </a:r>
            <a:br>
              <a:rPr lang="en-GB" altLang="en-US" b="1" dirty="0">
                <a:effectLst/>
              </a:rPr>
            </a:br>
            <a:r>
              <a:rPr lang="en-GB" altLang="en-US" b="1" i="1" dirty="0" smtClean="0">
                <a:solidFill>
                  <a:schemeClr val="accent1"/>
                </a:solidFill>
              </a:rPr>
              <a:t>What is green strategy?</a:t>
            </a:r>
            <a:endParaRPr lang="en-GB" altLang="en-US" b="1" i="1" dirty="0">
              <a:solidFill>
                <a:schemeClr val="accent1"/>
              </a:solidFill>
              <a:effectLst/>
            </a:endParaRPr>
          </a:p>
        </p:txBody>
      </p:sp>
      <p:sp>
        <p:nvSpPr>
          <p:cNvPr id="187397" name="Rectangle 5"/>
          <p:cNvSpPr>
            <a:spLocks noGrp="1" noChangeArrowheads="1"/>
          </p:cNvSpPr>
          <p:nvPr>
            <p:ph idx="1"/>
          </p:nvPr>
        </p:nvSpPr>
        <p:spPr>
          <a:xfrm>
            <a:off x="729203" y="1939332"/>
            <a:ext cx="11297029" cy="4088870"/>
          </a:xfrm>
          <a:noFill/>
          <a:ln/>
        </p:spPr>
        <p:txBody>
          <a:bodyPr>
            <a:normAutofit/>
          </a:bodyPr>
          <a:lstStyle/>
          <a:p>
            <a:pPr marL="0" indent="0">
              <a:buClr>
                <a:schemeClr val="tx2"/>
              </a:buClr>
              <a:buNone/>
            </a:pPr>
            <a:r>
              <a:rPr lang="en-GB" altLang="en-US" sz="3600" b="1" dirty="0" smtClean="0"/>
              <a:t>Three main areas:</a:t>
            </a:r>
          </a:p>
          <a:p>
            <a:pPr>
              <a:buClr>
                <a:schemeClr val="tx2"/>
              </a:buClr>
            </a:pPr>
            <a:r>
              <a:rPr lang="en-GB" altLang="en-US" dirty="0" smtClean="0"/>
              <a:t>Government legislation and directives</a:t>
            </a:r>
          </a:p>
          <a:p>
            <a:pPr>
              <a:buClr>
                <a:schemeClr val="tx2"/>
              </a:buClr>
            </a:pPr>
            <a:r>
              <a:rPr lang="en-GB" altLang="en-US" dirty="0" smtClean="0"/>
              <a:t>Business opportunities</a:t>
            </a:r>
          </a:p>
          <a:p>
            <a:pPr>
              <a:buClr>
                <a:schemeClr val="tx2"/>
              </a:buClr>
            </a:pPr>
            <a:r>
              <a:rPr lang="en-GB" altLang="en-US" dirty="0" smtClean="0"/>
              <a:t>Customer and consumer perceptions and pressures for change (see </a:t>
            </a:r>
            <a:r>
              <a:rPr lang="en-GB" dirty="0" err="1" smtClean="0"/>
              <a:t>Elkington</a:t>
            </a:r>
            <a:r>
              <a:rPr lang="en-GB" dirty="0" smtClean="0"/>
              <a:t> 1994; Hart 1997; Unruh and </a:t>
            </a:r>
            <a:r>
              <a:rPr lang="en-GB" dirty="0" err="1" smtClean="0"/>
              <a:t>Ettenson</a:t>
            </a:r>
            <a:r>
              <a:rPr lang="en-GB" dirty="0" smtClean="0"/>
              <a:t> 2010). </a:t>
            </a:r>
            <a:endParaRPr lang="en-GB" altLang="en-US" dirty="0" smtClean="0"/>
          </a:p>
          <a:p>
            <a:pPr>
              <a:buClr>
                <a:schemeClr val="tx2"/>
              </a:buClr>
            </a:pPr>
            <a:endParaRPr lang="en-GB" altLang="en-US" sz="1300" dirty="0"/>
          </a:p>
        </p:txBody>
      </p:sp>
    </p:spTree>
    <p:extLst>
      <p:ext uri="{BB962C8B-B14F-4D97-AF65-F5344CB8AC3E}">
        <p14:creationId xmlns:p14="http://schemas.microsoft.com/office/powerpoint/2010/main" val="173041998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7397">
                                            <p:txEl>
                                              <p:pRg st="0" end="0"/>
                                            </p:txEl>
                                          </p:spTgt>
                                        </p:tgtEl>
                                        <p:attrNameLst>
                                          <p:attrName>style.visibility</p:attrName>
                                        </p:attrNameLst>
                                      </p:cBhvr>
                                      <p:to>
                                        <p:strVal val="visible"/>
                                      </p:to>
                                    </p:set>
                                    <p:animEffect transition="in" filter="box(out)">
                                      <p:cBhvr>
                                        <p:cTn id="7" dur="500"/>
                                        <p:tgtEl>
                                          <p:spTgt spid="1873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7397">
                                            <p:txEl>
                                              <p:pRg st="1" end="1"/>
                                            </p:txEl>
                                          </p:spTgt>
                                        </p:tgtEl>
                                        <p:attrNameLst>
                                          <p:attrName>style.visibility</p:attrName>
                                        </p:attrNameLst>
                                      </p:cBhvr>
                                      <p:to>
                                        <p:strVal val="visible"/>
                                      </p:to>
                                    </p:set>
                                    <p:animEffect transition="in" filter="box(out)">
                                      <p:cBhvr>
                                        <p:cTn id="12" dur="500"/>
                                        <p:tgtEl>
                                          <p:spTgt spid="1873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87397">
                                            <p:txEl>
                                              <p:pRg st="2" end="2"/>
                                            </p:txEl>
                                          </p:spTgt>
                                        </p:tgtEl>
                                        <p:attrNameLst>
                                          <p:attrName>style.visibility</p:attrName>
                                        </p:attrNameLst>
                                      </p:cBhvr>
                                      <p:to>
                                        <p:strVal val="visible"/>
                                      </p:to>
                                    </p:set>
                                    <p:animEffect transition="in" filter="box(out)">
                                      <p:cBhvr>
                                        <p:cTn id="17" dur="500"/>
                                        <p:tgtEl>
                                          <p:spTgt spid="1873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7397">
                                            <p:txEl>
                                              <p:pRg st="3" end="3"/>
                                            </p:txEl>
                                          </p:spTgt>
                                        </p:tgtEl>
                                        <p:attrNameLst>
                                          <p:attrName>style.visibility</p:attrName>
                                        </p:attrNameLst>
                                      </p:cBhvr>
                                      <p:to>
                                        <p:strVal val="visible"/>
                                      </p:to>
                                    </p:set>
                                    <p:animEffect transition="in" filter="box(out)">
                                      <p:cBhvr>
                                        <p:cTn id="22" dur="500"/>
                                        <p:tgtEl>
                                          <p:spTgt spid="1873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8" name="Rectangle 6">
            <a:extLst>
              <a:ext uri="{FF2B5EF4-FFF2-40B4-BE49-F238E27FC236}">
                <a16:creationId xmlns:a16="http://schemas.microsoft.com/office/drawing/2014/main" id="{C2910EA2-22E4-4DC5-90A5-B6A9E351120A}"/>
              </a:ext>
            </a:extLst>
          </p:cNvPr>
          <p:cNvSpPr>
            <a:spLocks noGrp="1" noChangeArrowheads="1"/>
          </p:cNvSpPr>
          <p:nvPr>
            <p:ph type="title"/>
          </p:nvPr>
        </p:nvSpPr>
        <p:spPr>
          <a:xfrm>
            <a:off x="2209800" y="798513"/>
            <a:ext cx="7772400" cy="914400"/>
          </a:xfrm>
        </p:spPr>
        <p:txBody>
          <a:bodyPr rtlCol="0" anchor="b">
            <a:noAutofit/>
          </a:bodyPr>
          <a:lstStyle/>
          <a:p>
            <a:pPr>
              <a:defRPr/>
            </a:pPr>
            <a:r>
              <a:rPr lang="en-GB" sz="3200" b="1" dirty="0">
                <a:solidFill>
                  <a:srgbClr val="0070C0"/>
                </a:solidFill>
                <a:effectLst>
                  <a:outerShdw blurRad="38100" dist="38100" dir="2700000" algn="tl">
                    <a:srgbClr val="000000">
                      <a:alpha val="43137"/>
                    </a:srgbClr>
                  </a:outerShdw>
                </a:effectLst>
              </a:rPr>
              <a:t>Step 4: Factors influencing many industries  PESTEL Analysis</a:t>
            </a:r>
          </a:p>
        </p:txBody>
      </p:sp>
      <p:sp>
        <p:nvSpPr>
          <p:cNvPr id="9219" name="Rectangle 7">
            <a:extLst>
              <a:ext uri="{FF2B5EF4-FFF2-40B4-BE49-F238E27FC236}">
                <a16:creationId xmlns:a16="http://schemas.microsoft.com/office/drawing/2014/main" id="{22C50622-249B-49BE-98A6-C41E45FD956F}"/>
              </a:ext>
            </a:extLst>
          </p:cNvPr>
          <p:cNvSpPr>
            <a:spLocks noGrp="1" noChangeArrowheads="1"/>
          </p:cNvSpPr>
          <p:nvPr>
            <p:ph idx="1"/>
          </p:nvPr>
        </p:nvSpPr>
        <p:spPr>
          <a:xfrm>
            <a:off x="1992313" y="1863725"/>
            <a:ext cx="7772400" cy="4229100"/>
          </a:xfrm>
        </p:spPr>
        <p:txBody>
          <a:bodyPr rtlCol="0">
            <a:normAutofit/>
          </a:bodyPr>
          <a:lstStyle/>
          <a:p>
            <a:pPr>
              <a:lnSpc>
                <a:spcPct val="90000"/>
              </a:lnSpc>
              <a:buClr>
                <a:schemeClr val="tx2"/>
              </a:buClr>
              <a:defRPr/>
            </a:pPr>
            <a:r>
              <a:rPr lang="en-GB" sz="2400" dirty="0"/>
              <a:t>Consider the general environment surrounding many businesses under six main headings:</a:t>
            </a:r>
          </a:p>
          <a:p>
            <a:pPr lvl="1">
              <a:lnSpc>
                <a:spcPct val="90000"/>
              </a:lnSpc>
              <a:buSzPct val="75000"/>
              <a:buFont typeface="Wingdings" panose="05000000000000000000" pitchFamily="2" charset="2"/>
              <a:buChar char="Ø"/>
              <a:defRPr/>
            </a:pPr>
            <a:r>
              <a:rPr lang="en-GB" sz="2400" b="1" dirty="0">
                <a:solidFill>
                  <a:schemeClr val="tx2"/>
                </a:solidFill>
                <a:effectLst>
                  <a:outerShdw blurRad="38100" dist="38100" dir="2700000" algn="tl">
                    <a:srgbClr val="000000">
                      <a:alpha val="43137"/>
                    </a:srgbClr>
                  </a:outerShdw>
                </a:effectLst>
              </a:rPr>
              <a:t>P</a:t>
            </a:r>
            <a:r>
              <a:rPr lang="en-GB" sz="2400" b="1" dirty="0">
                <a:effectLst>
                  <a:outerShdw blurRad="38100" dist="38100" dir="2700000" algn="tl">
                    <a:srgbClr val="000000">
                      <a:alpha val="43137"/>
                    </a:srgbClr>
                  </a:outerShdw>
                </a:effectLst>
              </a:rPr>
              <a:t>olitical</a:t>
            </a:r>
          </a:p>
          <a:p>
            <a:pPr lvl="1">
              <a:lnSpc>
                <a:spcPct val="90000"/>
              </a:lnSpc>
              <a:buSzPct val="75000"/>
              <a:buFont typeface="Wingdings" panose="05000000000000000000" pitchFamily="2" charset="2"/>
              <a:buChar char="Ø"/>
              <a:defRPr/>
            </a:pPr>
            <a:r>
              <a:rPr lang="en-GB" sz="2400" b="1" dirty="0">
                <a:solidFill>
                  <a:schemeClr val="tx2"/>
                </a:solidFill>
                <a:effectLst>
                  <a:outerShdw blurRad="38100" dist="38100" dir="2700000" algn="tl">
                    <a:srgbClr val="000000">
                      <a:alpha val="43137"/>
                    </a:srgbClr>
                  </a:outerShdw>
                </a:effectLst>
              </a:rPr>
              <a:t>E</a:t>
            </a:r>
            <a:r>
              <a:rPr lang="en-GB" sz="2400" b="1" dirty="0">
                <a:effectLst>
                  <a:outerShdw blurRad="38100" dist="38100" dir="2700000" algn="tl">
                    <a:srgbClr val="000000">
                      <a:alpha val="43137"/>
                    </a:srgbClr>
                  </a:outerShdw>
                </a:effectLst>
              </a:rPr>
              <a:t>conomic</a:t>
            </a:r>
          </a:p>
          <a:p>
            <a:pPr lvl="1">
              <a:lnSpc>
                <a:spcPct val="90000"/>
              </a:lnSpc>
              <a:buSzPct val="75000"/>
              <a:buFont typeface="Wingdings" panose="05000000000000000000" pitchFamily="2" charset="2"/>
              <a:buChar char="Ø"/>
              <a:defRPr/>
            </a:pPr>
            <a:r>
              <a:rPr lang="en-GB" sz="2400" b="1" dirty="0">
                <a:solidFill>
                  <a:schemeClr val="tx2"/>
                </a:solidFill>
                <a:effectLst>
                  <a:outerShdw blurRad="38100" dist="38100" dir="2700000" algn="tl">
                    <a:srgbClr val="000000">
                      <a:alpha val="43137"/>
                    </a:srgbClr>
                  </a:outerShdw>
                </a:effectLst>
              </a:rPr>
              <a:t>S</a:t>
            </a:r>
            <a:r>
              <a:rPr lang="en-GB" sz="2400" b="1" dirty="0">
                <a:effectLst>
                  <a:outerShdw blurRad="38100" dist="38100" dir="2700000" algn="tl">
                    <a:srgbClr val="000000">
                      <a:alpha val="43137"/>
                    </a:srgbClr>
                  </a:outerShdw>
                </a:effectLst>
              </a:rPr>
              <a:t>ociological </a:t>
            </a:r>
          </a:p>
          <a:p>
            <a:pPr lvl="1">
              <a:lnSpc>
                <a:spcPct val="90000"/>
              </a:lnSpc>
              <a:buSzPct val="75000"/>
              <a:buFont typeface="Wingdings" panose="05000000000000000000" pitchFamily="2" charset="2"/>
              <a:buChar char="Ø"/>
              <a:defRPr/>
            </a:pPr>
            <a:r>
              <a:rPr lang="en-GB" sz="2400" b="1" dirty="0">
                <a:solidFill>
                  <a:schemeClr val="tx2"/>
                </a:solidFill>
                <a:effectLst>
                  <a:outerShdw blurRad="38100" dist="38100" dir="2700000" algn="tl">
                    <a:srgbClr val="000000">
                      <a:alpha val="43137"/>
                    </a:srgbClr>
                  </a:outerShdw>
                </a:effectLst>
              </a:rPr>
              <a:t>T</a:t>
            </a:r>
            <a:r>
              <a:rPr lang="en-GB" sz="2400" b="1" dirty="0">
                <a:effectLst>
                  <a:outerShdw blurRad="38100" dist="38100" dir="2700000" algn="tl">
                    <a:srgbClr val="000000">
                      <a:alpha val="43137"/>
                    </a:srgbClr>
                  </a:outerShdw>
                </a:effectLst>
              </a:rPr>
              <a:t>echnological</a:t>
            </a:r>
          </a:p>
          <a:p>
            <a:pPr lvl="1">
              <a:lnSpc>
                <a:spcPct val="90000"/>
              </a:lnSpc>
              <a:buSzPct val="75000"/>
              <a:buFont typeface="Wingdings" panose="05000000000000000000" pitchFamily="2" charset="2"/>
              <a:buChar char="Ø"/>
              <a:defRPr/>
            </a:pPr>
            <a:r>
              <a:rPr lang="en-GB" sz="2400" b="1" dirty="0">
                <a:solidFill>
                  <a:schemeClr val="tx2"/>
                </a:solidFill>
                <a:effectLst>
                  <a:outerShdw blurRad="38100" dist="38100" dir="2700000" algn="tl">
                    <a:srgbClr val="000000">
                      <a:alpha val="43137"/>
                    </a:srgbClr>
                  </a:outerShdw>
                </a:effectLst>
              </a:rPr>
              <a:t>E</a:t>
            </a:r>
            <a:r>
              <a:rPr lang="en-GB" sz="2400" b="1" dirty="0">
                <a:effectLst>
                  <a:outerShdw blurRad="38100" dist="38100" dir="2700000" algn="tl">
                    <a:srgbClr val="000000">
                      <a:alpha val="43137"/>
                    </a:srgbClr>
                  </a:outerShdw>
                </a:effectLst>
              </a:rPr>
              <a:t>nvironmental</a:t>
            </a:r>
          </a:p>
          <a:p>
            <a:pPr lvl="1">
              <a:lnSpc>
                <a:spcPct val="90000"/>
              </a:lnSpc>
              <a:buSzPct val="75000"/>
              <a:buFont typeface="Wingdings" panose="05000000000000000000" pitchFamily="2" charset="2"/>
              <a:buChar char="Ø"/>
              <a:defRPr/>
            </a:pPr>
            <a:r>
              <a:rPr lang="en-GB" sz="2400" b="1" dirty="0">
                <a:solidFill>
                  <a:schemeClr val="tx2"/>
                </a:solidFill>
                <a:effectLst>
                  <a:outerShdw blurRad="38100" dist="38100" dir="2700000" algn="tl">
                    <a:srgbClr val="000000">
                      <a:alpha val="43137"/>
                    </a:srgbClr>
                  </a:outerShdw>
                </a:effectLst>
              </a:rPr>
              <a:t>L</a:t>
            </a:r>
            <a:r>
              <a:rPr lang="en-GB" sz="2400" b="1" dirty="0">
                <a:effectLst>
                  <a:outerShdw blurRad="38100" dist="38100" dir="2700000" algn="tl">
                    <a:srgbClr val="000000">
                      <a:alpha val="43137"/>
                    </a:srgbClr>
                  </a:outerShdw>
                </a:effectLst>
              </a:rPr>
              <a:t>egal</a:t>
            </a:r>
          </a:p>
          <a:p>
            <a:pPr>
              <a:lnSpc>
                <a:spcPct val="90000"/>
              </a:lnSpc>
              <a:buClr>
                <a:schemeClr val="tx2"/>
              </a:buClr>
              <a:defRPr/>
            </a:pPr>
            <a:r>
              <a:rPr lang="en-GB" sz="2400" b="1" dirty="0" smtClean="0">
                <a:solidFill>
                  <a:srgbClr val="FF0000"/>
                </a:solidFill>
              </a:rPr>
              <a:t>Key point</a:t>
            </a:r>
            <a:r>
              <a:rPr lang="en-GB" sz="2400" b="1" dirty="0">
                <a:solidFill>
                  <a:srgbClr val="FF0000"/>
                </a:solidFill>
              </a:rPr>
              <a:t>: </a:t>
            </a:r>
            <a:r>
              <a:rPr lang="en-GB" sz="2400" dirty="0"/>
              <a:t>PESTEL is not a ‘formula’, just a useful checklist – it is wise to be selective</a:t>
            </a:r>
          </a:p>
        </p:txBody>
      </p:sp>
    </p:spTree>
    <p:extLst>
      <p:ext uri="{BB962C8B-B14F-4D97-AF65-F5344CB8AC3E}">
        <p14:creationId xmlns:p14="http://schemas.microsoft.com/office/powerpoint/2010/main" val="289554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4" name="Rectangle 6">
            <a:extLst>
              <a:ext uri="{FF2B5EF4-FFF2-40B4-BE49-F238E27FC236}">
                <a16:creationId xmlns:a16="http://schemas.microsoft.com/office/drawing/2014/main" id="{C5B6EC16-ED8D-4241-813C-2B66D411621F}"/>
              </a:ext>
            </a:extLst>
          </p:cNvPr>
          <p:cNvSpPr>
            <a:spLocks noGrp="1" noChangeArrowheads="1"/>
          </p:cNvSpPr>
          <p:nvPr>
            <p:ph type="title"/>
          </p:nvPr>
        </p:nvSpPr>
        <p:spPr>
          <a:xfrm>
            <a:off x="1943100" y="354015"/>
            <a:ext cx="8229600" cy="762000"/>
          </a:xfrm>
        </p:spPr>
        <p:txBody>
          <a:bodyPr rtlCol="0" anchor="b">
            <a:normAutofit/>
          </a:bodyPr>
          <a:lstStyle/>
          <a:p>
            <a:pPr>
              <a:defRPr/>
            </a:pPr>
            <a:r>
              <a:rPr lang="en-GB" sz="3600" b="1" dirty="0">
                <a:solidFill>
                  <a:srgbClr val="0070C0"/>
                </a:solidFill>
                <a:effectLst>
                  <a:outerShdw blurRad="38100" dist="38100" dir="2700000" algn="tl">
                    <a:srgbClr val="000000">
                      <a:alpha val="43137"/>
                    </a:srgbClr>
                  </a:outerShdw>
                </a:effectLst>
              </a:rPr>
              <a:t>Step 5: Growth and Life-Cycle Analysis</a:t>
            </a:r>
          </a:p>
        </p:txBody>
      </p:sp>
      <p:sp>
        <p:nvSpPr>
          <p:cNvPr id="10243" name="Rectangle 7">
            <a:extLst>
              <a:ext uri="{FF2B5EF4-FFF2-40B4-BE49-F238E27FC236}">
                <a16:creationId xmlns:a16="http://schemas.microsoft.com/office/drawing/2014/main" id="{F04B02F5-0C27-46B0-BE14-C86A2FF49D30}"/>
              </a:ext>
            </a:extLst>
          </p:cNvPr>
          <p:cNvSpPr>
            <a:spLocks noGrp="1" noChangeArrowheads="1"/>
          </p:cNvSpPr>
          <p:nvPr>
            <p:ph idx="1"/>
          </p:nvPr>
        </p:nvSpPr>
        <p:spPr>
          <a:xfrm>
            <a:off x="2097089" y="1719264"/>
            <a:ext cx="8410575" cy="1722437"/>
          </a:xfrm>
        </p:spPr>
        <p:txBody>
          <a:bodyPr rtlCol="0">
            <a:normAutofit/>
          </a:bodyPr>
          <a:lstStyle/>
          <a:p>
            <a:pPr>
              <a:buClr>
                <a:schemeClr val="tx2"/>
              </a:buClr>
              <a:defRPr/>
            </a:pPr>
            <a:r>
              <a:rPr lang="en-GB" sz="2800" b="1" dirty="0">
                <a:effectLst>
                  <a:outerShdw blurRad="38100" dist="38100" dir="2700000" algn="tl">
                    <a:srgbClr val="000000">
                      <a:alpha val="43137"/>
                    </a:srgbClr>
                  </a:outerShdw>
                </a:effectLst>
              </a:rPr>
              <a:t>Theory suggests that businesses go through various phases of development</a:t>
            </a:r>
          </a:p>
          <a:p>
            <a:pPr>
              <a:buClr>
                <a:schemeClr val="tx2"/>
              </a:buClr>
              <a:defRPr/>
            </a:pPr>
            <a:r>
              <a:rPr lang="en-GB" sz="2800" b="1" dirty="0">
                <a:effectLst>
                  <a:outerShdw blurRad="38100" dist="38100" dir="2700000" algn="tl">
                    <a:srgbClr val="000000">
                      <a:alpha val="43137"/>
                    </a:srgbClr>
                  </a:outerShdw>
                </a:effectLst>
              </a:rPr>
              <a:t>Strategies will change with each phase</a:t>
            </a:r>
          </a:p>
        </p:txBody>
      </p:sp>
      <p:sp>
        <p:nvSpPr>
          <p:cNvPr id="23556" name="Line 8">
            <a:extLst>
              <a:ext uri="{FF2B5EF4-FFF2-40B4-BE49-F238E27FC236}">
                <a16:creationId xmlns:a16="http://schemas.microsoft.com/office/drawing/2014/main" id="{A7EC9E01-14E9-403C-B514-F129892124D2}"/>
              </a:ext>
            </a:extLst>
          </p:cNvPr>
          <p:cNvSpPr>
            <a:spLocks noChangeShapeType="1"/>
          </p:cNvSpPr>
          <p:nvPr/>
        </p:nvSpPr>
        <p:spPr bwMode="auto">
          <a:xfrm>
            <a:off x="3886200" y="4191000"/>
            <a:ext cx="0" cy="167640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GB"/>
          </a:p>
        </p:txBody>
      </p:sp>
      <p:sp>
        <p:nvSpPr>
          <p:cNvPr id="23557" name="Line 9">
            <a:extLst>
              <a:ext uri="{FF2B5EF4-FFF2-40B4-BE49-F238E27FC236}">
                <a16:creationId xmlns:a16="http://schemas.microsoft.com/office/drawing/2014/main" id="{F89938BA-1C33-4101-94EF-B2FF0ADE21C4}"/>
              </a:ext>
            </a:extLst>
          </p:cNvPr>
          <p:cNvSpPr>
            <a:spLocks noChangeShapeType="1"/>
          </p:cNvSpPr>
          <p:nvPr/>
        </p:nvSpPr>
        <p:spPr bwMode="auto">
          <a:xfrm>
            <a:off x="3886200" y="5867400"/>
            <a:ext cx="43434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3558" name="Rectangle 10">
            <a:extLst>
              <a:ext uri="{FF2B5EF4-FFF2-40B4-BE49-F238E27FC236}">
                <a16:creationId xmlns:a16="http://schemas.microsoft.com/office/drawing/2014/main" id="{262AD3A2-2EF9-4212-8E4A-3751FB3AC77E}"/>
              </a:ext>
            </a:extLst>
          </p:cNvPr>
          <p:cNvSpPr>
            <a:spLocks noChangeArrowheads="1"/>
          </p:cNvSpPr>
          <p:nvPr/>
        </p:nvSpPr>
        <p:spPr bwMode="auto">
          <a:xfrm>
            <a:off x="2743201" y="4038600"/>
            <a:ext cx="9112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b="1">
                <a:solidFill>
                  <a:schemeClr val="tx2"/>
                </a:solidFill>
              </a:rPr>
              <a:t>Sales</a:t>
            </a:r>
          </a:p>
        </p:txBody>
      </p:sp>
      <p:sp>
        <p:nvSpPr>
          <p:cNvPr id="23559" name="Rectangle 11">
            <a:extLst>
              <a:ext uri="{FF2B5EF4-FFF2-40B4-BE49-F238E27FC236}">
                <a16:creationId xmlns:a16="http://schemas.microsoft.com/office/drawing/2014/main" id="{50D67C9E-B0AC-4F9F-8650-AEF1F457D516}"/>
              </a:ext>
            </a:extLst>
          </p:cNvPr>
          <p:cNvSpPr>
            <a:spLocks noChangeArrowheads="1"/>
          </p:cNvSpPr>
          <p:nvPr/>
        </p:nvSpPr>
        <p:spPr bwMode="auto">
          <a:xfrm>
            <a:off x="8326439" y="5703889"/>
            <a:ext cx="19780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b="1">
                <a:solidFill>
                  <a:schemeClr val="tx2"/>
                </a:solidFill>
              </a:rPr>
              <a:t>Time</a:t>
            </a:r>
          </a:p>
        </p:txBody>
      </p:sp>
      <p:sp>
        <p:nvSpPr>
          <p:cNvPr id="23560" name="Arc 12">
            <a:extLst>
              <a:ext uri="{FF2B5EF4-FFF2-40B4-BE49-F238E27FC236}">
                <a16:creationId xmlns:a16="http://schemas.microsoft.com/office/drawing/2014/main" id="{8106D9FF-965C-4616-B6EF-2DEB99F29F1F}"/>
              </a:ext>
            </a:extLst>
          </p:cNvPr>
          <p:cNvSpPr>
            <a:spLocks/>
          </p:cNvSpPr>
          <p:nvPr/>
        </p:nvSpPr>
        <p:spPr bwMode="auto">
          <a:xfrm>
            <a:off x="3962400" y="4953000"/>
            <a:ext cx="1676400" cy="914400"/>
          </a:xfrm>
          <a:custGeom>
            <a:avLst/>
            <a:gdLst>
              <a:gd name="T0" fmla="*/ 2147483646 w 21600"/>
              <a:gd name="T1" fmla="*/ 0 h 21600"/>
              <a:gd name="T2" fmla="*/ 0 w 21600"/>
              <a:gd name="T3" fmla="*/ 2147483646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3561" name="Arc 13">
            <a:extLst>
              <a:ext uri="{FF2B5EF4-FFF2-40B4-BE49-F238E27FC236}">
                <a16:creationId xmlns:a16="http://schemas.microsoft.com/office/drawing/2014/main" id="{599EC041-E13D-4EFF-BA8B-D997DCE11E61}"/>
              </a:ext>
            </a:extLst>
          </p:cNvPr>
          <p:cNvSpPr>
            <a:spLocks/>
          </p:cNvSpPr>
          <p:nvPr/>
        </p:nvSpPr>
        <p:spPr bwMode="auto">
          <a:xfrm rot="10620000">
            <a:off x="5638800" y="4114800"/>
            <a:ext cx="1447800" cy="838200"/>
          </a:xfrm>
          <a:custGeom>
            <a:avLst/>
            <a:gdLst>
              <a:gd name="T0" fmla="*/ 2147483646 w 21600"/>
              <a:gd name="T1" fmla="*/ 0 h 21600"/>
              <a:gd name="T2" fmla="*/ 0 w 21600"/>
              <a:gd name="T3" fmla="*/ 2147483646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3562" name="Arc 14">
            <a:extLst>
              <a:ext uri="{FF2B5EF4-FFF2-40B4-BE49-F238E27FC236}">
                <a16:creationId xmlns:a16="http://schemas.microsoft.com/office/drawing/2014/main" id="{B7B2DC65-6B86-4BA1-9572-1247DBC6AF47}"/>
              </a:ext>
            </a:extLst>
          </p:cNvPr>
          <p:cNvSpPr>
            <a:spLocks/>
          </p:cNvSpPr>
          <p:nvPr/>
        </p:nvSpPr>
        <p:spPr bwMode="auto">
          <a:xfrm rot="16320000">
            <a:off x="7524750" y="3600450"/>
            <a:ext cx="571500" cy="1600200"/>
          </a:xfrm>
          <a:custGeom>
            <a:avLst/>
            <a:gdLst>
              <a:gd name="T0" fmla="*/ 2147483646 w 21600"/>
              <a:gd name="T1" fmla="*/ 2147483646 h 21600"/>
              <a:gd name="T2" fmla="*/ 0 w 21600"/>
              <a:gd name="T3" fmla="*/ 2147483646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599" y="20"/>
                </a:moveTo>
                <a:cubicBezTo>
                  <a:pt x="21588" y="11942"/>
                  <a:pt x="11921" y="21599"/>
                  <a:pt x="0" y="21600"/>
                </a:cubicBezTo>
              </a:path>
              <a:path w="21600" h="21600" stroke="0" extrusionOk="0">
                <a:moveTo>
                  <a:pt x="21599" y="20"/>
                </a:moveTo>
                <a:cubicBezTo>
                  <a:pt x="21588" y="11942"/>
                  <a:pt x="11921" y="21599"/>
                  <a:pt x="0" y="21600"/>
                </a:cubicBezTo>
                <a:lnTo>
                  <a:pt x="0" y="0"/>
                </a:lnTo>
                <a:lnTo>
                  <a:pt x="21599" y="20"/>
                </a:lnTo>
                <a:close/>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3563" name="Line 15">
            <a:extLst>
              <a:ext uri="{FF2B5EF4-FFF2-40B4-BE49-F238E27FC236}">
                <a16:creationId xmlns:a16="http://schemas.microsoft.com/office/drawing/2014/main" id="{CF09A039-A399-43DF-9843-D543A6C8C70F}"/>
              </a:ext>
            </a:extLst>
          </p:cNvPr>
          <p:cNvSpPr>
            <a:spLocks noChangeShapeType="1"/>
          </p:cNvSpPr>
          <p:nvPr/>
        </p:nvSpPr>
        <p:spPr bwMode="auto">
          <a:xfrm>
            <a:off x="5340350" y="3979863"/>
            <a:ext cx="0" cy="19050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23564" name="Line 16">
            <a:extLst>
              <a:ext uri="{FF2B5EF4-FFF2-40B4-BE49-F238E27FC236}">
                <a16:creationId xmlns:a16="http://schemas.microsoft.com/office/drawing/2014/main" id="{940040AB-D4FC-4BEE-BD27-031CFA13E578}"/>
              </a:ext>
            </a:extLst>
          </p:cNvPr>
          <p:cNvSpPr>
            <a:spLocks noChangeShapeType="1"/>
          </p:cNvSpPr>
          <p:nvPr/>
        </p:nvSpPr>
        <p:spPr bwMode="auto">
          <a:xfrm>
            <a:off x="6248400" y="3522663"/>
            <a:ext cx="0" cy="23622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23565" name="Line 17">
            <a:extLst>
              <a:ext uri="{FF2B5EF4-FFF2-40B4-BE49-F238E27FC236}">
                <a16:creationId xmlns:a16="http://schemas.microsoft.com/office/drawing/2014/main" id="{7387C700-6449-4F62-BA81-D519E8201A02}"/>
              </a:ext>
            </a:extLst>
          </p:cNvPr>
          <p:cNvSpPr>
            <a:spLocks noChangeShapeType="1"/>
          </p:cNvSpPr>
          <p:nvPr/>
        </p:nvSpPr>
        <p:spPr bwMode="auto">
          <a:xfrm>
            <a:off x="7772400" y="3522663"/>
            <a:ext cx="0" cy="22860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23566" name="Rectangle 18">
            <a:extLst>
              <a:ext uri="{FF2B5EF4-FFF2-40B4-BE49-F238E27FC236}">
                <a16:creationId xmlns:a16="http://schemas.microsoft.com/office/drawing/2014/main" id="{F9398DF9-7E73-4D59-8D79-66E4AF8E8D4A}"/>
              </a:ext>
            </a:extLst>
          </p:cNvPr>
          <p:cNvSpPr>
            <a:spLocks noChangeArrowheads="1"/>
          </p:cNvSpPr>
          <p:nvPr/>
        </p:nvSpPr>
        <p:spPr bwMode="auto">
          <a:xfrm>
            <a:off x="3890963" y="4711701"/>
            <a:ext cx="1528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b="1"/>
              <a:t>Introduction</a:t>
            </a:r>
          </a:p>
        </p:txBody>
      </p:sp>
      <p:sp>
        <p:nvSpPr>
          <p:cNvPr id="23567" name="Rectangle 19">
            <a:extLst>
              <a:ext uri="{FF2B5EF4-FFF2-40B4-BE49-F238E27FC236}">
                <a16:creationId xmlns:a16="http://schemas.microsoft.com/office/drawing/2014/main" id="{2F2C0C55-9080-456B-807D-55B4BAF87E91}"/>
              </a:ext>
            </a:extLst>
          </p:cNvPr>
          <p:cNvSpPr>
            <a:spLocks noChangeArrowheads="1"/>
          </p:cNvSpPr>
          <p:nvPr/>
        </p:nvSpPr>
        <p:spPr bwMode="auto">
          <a:xfrm>
            <a:off x="5311775" y="3886200"/>
            <a:ext cx="990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b="1"/>
              <a:t>Growth</a:t>
            </a:r>
          </a:p>
        </p:txBody>
      </p:sp>
      <p:sp>
        <p:nvSpPr>
          <p:cNvPr id="23568" name="Rectangle 20">
            <a:extLst>
              <a:ext uri="{FF2B5EF4-FFF2-40B4-BE49-F238E27FC236}">
                <a16:creationId xmlns:a16="http://schemas.microsoft.com/office/drawing/2014/main" id="{ABEBC7EA-DAF8-4D92-90EA-81846B660F80}"/>
              </a:ext>
            </a:extLst>
          </p:cNvPr>
          <p:cNvSpPr>
            <a:spLocks noChangeArrowheads="1"/>
          </p:cNvSpPr>
          <p:nvPr/>
        </p:nvSpPr>
        <p:spPr bwMode="auto">
          <a:xfrm>
            <a:off x="6503989" y="3617913"/>
            <a:ext cx="1081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b="1"/>
              <a:t>Maturity</a:t>
            </a:r>
          </a:p>
        </p:txBody>
      </p:sp>
      <p:sp>
        <p:nvSpPr>
          <p:cNvPr id="23569" name="Rectangle 21">
            <a:extLst>
              <a:ext uri="{FF2B5EF4-FFF2-40B4-BE49-F238E27FC236}">
                <a16:creationId xmlns:a16="http://schemas.microsoft.com/office/drawing/2014/main" id="{6686DD9F-E755-4472-BF1A-972E9B633104}"/>
              </a:ext>
            </a:extLst>
          </p:cNvPr>
          <p:cNvSpPr>
            <a:spLocks noChangeArrowheads="1"/>
          </p:cNvSpPr>
          <p:nvPr/>
        </p:nvSpPr>
        <p:spPr bwMode="auto">
          <a:xfrm>
            <a:off x="8291513" y="3940176"/>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b="1"/>
              <a:t>Decline</a:t>
            </a:r>
          </a:p>
        </p:txBody>
      </p:sp>
      <p:sp>
        <p:nvSpPr>
          <p:cNvPr id="23570" name="Rectangle 22">
            <a:extLst>
              <a:ext uri="{FF2B5EF4-FFF2-40B4-BE49-F238E27FC236}">
                <a16:creationId xmlns:a16="http://schemas.microsoft.com/office/drawing/2014/main" id="{3756B41B-B8F3-45FA-937E-FF9FFF1D3E4B}"/>
              </a:ext>
            </a:extLst>
          </p:cNvPr>
          <p:cNvSpPr>
            <a:spLocks noChangeArrowheads="1"/>
          </p:cNvSpPr>
          <p:nvPr/>
        </p:nvSpPr>
        <p:spPr bwMode="auto">
          <a:xfrm>
            <a:off x="4024314" y="5235576"/>
            <a:ext cx="237885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sz="2000" b="1" i="1">
                <a:solidFill>
                  <a:schemeClr val="tx2"/>
                </a:solidFill>
              </a:rPr>
              <a:t>Cash user phases</a:t>
            </a:r>
          </a:p>
        </p:txBody>
      </p:sp>
      <p:sp>
        <p:nvSpPr>
          <p:cNvPr id="23571" name="Rectangle 23">
            <a:extLst>
              <a:ext uri="{FF2B5EF4-FFF2-40B4-BE49-F238E27FC236}">
                <a16:creationId xmlns:a16="http://schemas.microsoft.com/office/drawing/2014/main" id="{952E0AA1-8F98-4841-A687-8575E7DF634B}"/>
              </a:ext>
            </a:extLst>
          </p:cNvPr>
          <p:cNvSpPr>
            <a:spLocks noChangeArrowheads="1"/>
          </p:cNvSpPr>
          <p:nvPr/>
        </p:nvSpPr>
        <p:spPr bwMode="auto">
          <a:xfrm>
            <a:off x="6843714" y="5159376"/>
            <a:ext cx="3020059"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sz="2000" b="1" i="1">
                <a:solidFill>
                  <a:schemeClr val="tx2"/>
                </a:solidFill>
              </a:rPr>
              <a:t>Cash generator phases</a:t>
            </a:r>
          </a:p>
        </p:txBody>
      </p:sp>
      <p:sp>
        <p:nvSpPr>
          <p:cNvPr id="23572" name="Rectangle 1">
            <a:extLst>
              <a:ext uri="{FF2B5EF4-FFF2-40B4-BE49-F238E27FC236}">
                <a16:creationId xmlns:a16="http://schemas.microsoft.com/office/drawing/2014/main" id="{AF461B42-6887-4753-94AD-A9CF98E2D8D1}"/>
              </a:ext>
            </a:extLst>
          </p:cNvPr>
          <p:cNvSpPr>
            <a:spLocks noChangeArrowheads="1"/>
          </p:cNvSpPr>
          <p:nvPr/>
        </p:nvSpPr>
        <p:spPr bwMode="auto">
          <a:xfrm>
            <a:off x="9041205" y="5794375"/>
            <a:ext cx="15867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b="1" dirty="0"/>
              <a:t>(</a:t>
            </a:r>
            <a:r>
              <a:rPr lang="en-GB" altLang="en-US" dirty="0"/>
              <a:t>Lynch, </a:t>
            </a:r>
            <a:r>
              <a:rPr lang="en-GB" altLang="en-US" dirty="0" smtClean="0"/>
              <a:t>2018</a:t>
            </a:r>
            <a:r>
              <a:rPr lang="en-GB" altLang="en-US" b="1" dirty="0" smtClean="0"/>
              <a:t>)</a:t>
            </a:r>
            <a:endParaRPr lang="en-GB" altLang="en-US" b="1" dirty="0"/>
          </a:p>
        </p:txBody>
      </p:sp>
    </p:spTree>
    <p:extLst>
      <p:ext uri="{BB962C8B-B14F-4D97-AF65-F5344CB8AC3E}">
        <p14:creationId xmlns:p14="http://schemas.microsoft.com/office/powerpoint/2010/main" val="132544688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50" name="Rectangle 6">
            <a:extLst>
              <a:ext uri="{FF2B5EF4-FFF2-40B4-BE49-F238E27FC236}">
                <a16:creationId xmlns:a16="http://schemas.microsoft.com/office/drawing/2014/main" id="{19E1A307-2852-4315-B5BB-199E0F226736}"/>
              </a:ext>
            </a:extLst>
          </p:cNvPr>
          <p:cNvSpPr>
            <a:spLocks noGrp="1" noChangeArrowheads="1"/>
          </p:cNvSpPr>
          <p:nvPr>
            <p:ph type="title"/>
          </p:nvPr>
        </p:nvSpPr>
        <p:spPr>
          <a:xfrm>
            <a:off x="2209800" y="1"/>
            <a:ext cx="7772400" cy="1165608"/>
          </a:xfrm>
        </p:spPr>
        <p:txBody>
          <a:bodyPr rtlCol="0" anchor="b">
            <a:normAutofit/>
          </a:bodyPr>
          <a:lstStyle/>
          <a:p>
            <a:pPr>
              <a:defRPr/>
            </a:pPr>
            <a:r>
              <a:rPr lang="en-GB" sz="3200" b="1" dirty="0">
                <a:solidFill>
                  <a:srgbClr val="0070C0"/>
                </a:solidFill>
                <a:effectLst>
                  <a:outerShdw blurRad="38100" dist="38100" dir="2700000" algn="tl">
                    <a:srgbClr val="000000">
                      <a:alpha val="43137"/>
                    </a:srgbClr>
                  </a:outerShdw>
                </a:effectLst>
              </a:rPr>
              <a:t>Step 6: Factors specific to the industry </a:t>
            </a:r>
            <a:br>
              <a:rPr lang="en-GB" sz="3200" b="1" dirty="0">
                <a:solidFill>
                  <a:srgbClr val="0070C0"/>
                </a:solidFill>
                <a:effectLst>
                  <a:outerShdw blurRad="38100" dist="38100" dir="2700000" algn="tl">
                    <a:srgbClr val="000000">
                      <a:alpha val="43137"/>
                    </a:srgbClr>
                  </a:outerShdw>
                </a:effectLst>
              </a:rPr>
            </a:br>
            <a:r>
              <a:rPr lang="en-GB" sz="3200" b="1" dirty="0">
                <a:solidFill>
                  <a:srgbClr val="0070C0"/>
                </a:solidFill>
                <a:effectLst>
                  <a:outerShdw blurRad="38100" dist="38100" dir="2700000" algn="tl">
                    <a:srgbClr val="000000">
                      <a:alpha val="43137"/>
                    </a:srgbClr>
                  </a:outerShdw>
                </a:effectLst>
              </a:rPr>
              <a:t>Key Factors for Success</a:t>
            </a:r>
          </a:p>
        </p:txBody>
      </p:sp>
      <p:sp>
        <p:nvSpPr>
          <p:cNvPr id="25603" name="Rectangle 7">
            <a:extLst>
              <a:ext uri="{FF2B5EF4-FFF2-40B4-BE49-F238E27FC236}">
                <a16:creationId xmlns:a16="http://schemas.microsoft.com/office/drawing/2014/main" id="{F14A1BDF-D528-4A33-A0EE-98E609BA329B}"/>
              </a:ext>
            </a:extLst>
          </p:cNvPr>
          <p:cNvSpPr>
            <a:spLocks noGrp="1" noChangeArrowheads="1"/>
          </p:cNvSpPr>
          <p:nvPr>
            <p:ph idx="1"/>
          </p:nvPr>
        </p:nvSpPr>
        <p:spPr>
          <a:xfrm>
            <a:off x="1020417" y="1797050"/>
            <a:ext cx="10084905" cy="4114800"/>
          </a:xfrm>
        </p:spPr>
        <p:txBody>
          <a:bodyPr/>
          <a:lstStyle/>
          <a:p>
            <a:pPr>
              <a:buClr>
                <a:schemeClr val="tx2"/>
              </a:buClr>
            </a:pPr>
            <a:r>
              <a:rPr lang="en-GB" altLang="en-US" sz="2400" dirty="0"/>
              <a:t>Many industries or markets have factors that are essential to deliver profits in that market: the </a:t>
            </a:r>
            <a:r>
              <a:rPr lang="en-GB" altLang="en-US" sz="2400" b="1" dirty="0">
                <a:solidFill>
                  <a:schemeClr val="tx2"/>
                </a:solidFill>
              </a:rPr>
              <a:t>key</a:t>
            </a:r>
            <a:r>
              <a:rPr lang="en-GB" altLang="en-US" sz="2400" dirty="0"/>
              <a:t> </a:t>
            </a:r>
            <a:r>
              <a:rPr lang="en-GB" altLang="en-US" sz="2400" b="1" dirty="0">
                <a:solidFill>
                  <a:schemeClr val="tx2"/>
                </a:solidFill>
              </a:rPr>
              <a:t>factors for success (KFS</a:t>
            </a:r>
            <a:r>
              <a:rPr lang="en-GB" altLang="en-US" sz="2400" b="1" dirty="0" smtClean="0">
                <a:solidFill>
                  <a:schemeClr val="tx2"/>
                </a:solidFill>
              </a:rPr>
              <a:t>) </a:t>
            </a:r>
            <a:r>
              <a:rPr lang="en-GB" altLang="en-US" sz="2400" dirty="0" smtClean="0"/>
              <a:t>(see </a:t>
            </a:r>
            <a:r>
              <a:rPr lang="en-GB" sz="2400" dirty="0" err="1" smtClean="0"/>
              <a:t>Ohmae</a:t>
            </a:r>
            <a:r>
              <a:rPr lang="en-GB" sz="2400" dirty="0" smtClean="0"/>
              <a:t> 1983)</a:t>
            </a:r>
          </a:p>
          <a:p>
            <a:pPr>
              <a:buClr>
                <a:schemeClr val="tx2"/>
              </a:buClr>
            </a:pPr>
            <a:endParaRPr lang="en-GB" altLang="en-US" sz="2400" b="1" dirty="0">
              <a:solidFill>
                <a:schemeClr val="tx2"/>
              </a:solidFill>
            </a:endParaRPr>
          </a:p>
          <a:p>
            <a:pPr>
              <a:buClr>
                <a:schemeClr val="tx2"/>
              </a:buClr>
            </a:pPr>
            <a:r>
              <a:rPr lang="en-GB" altLang="en-US" sz="2400" dirty="0"/>
              <a:t>Useful to identify KFS because they will help set the agenda for strategy: if strategy fails to address these issues, it may fail </a:t>
            </a:r>
            <a:r>
              <a:rPr lang="en-GB" altLang="en-US" sz="2400" dirty="0" smtClean="0"/>
              <a:t>completely</a:t>
            </a:r>
          </a:p>
          <a:p>
            <a:pPr>
              <a:buClr>
                <a:schemeClr val="tx2"/>
              </a:buClr>
            </a:pPr>
            <a:endParaRPr lang="en-GB" altLang="en-US" sz="2400" dirty="0"/>
          </a:p>
          <a:p>
            <a:pPr>
              <a:buClr>
                <a:schemeClr val="tx2"/>
              </a:buClr>
            </a:pPr>
            <a:r>
              <a:rPr lang="en-GB" altLang="en-US" sz="2400" dirty="0"/>
              <a:t>Useful also because there are many possible issues that </a:t>
            </a:r>
            <a:r>
              <a:rPr lang="en-GB" altLang="en-US" sz="2400" i="1" dirty="0"/>
              <a:t>might</a:t>
            </a:r>
            <a:r>
              <a:rPr lang="en-GB" altLang="en-US" sz="2400" dirty="0"/>
              <a:t> be considered by strategic management: KFS helps to </a:t>
            </a:r>
            <a:r>
              <a:rPr lang="en-GB" altLang="en-US" sz="2400" i="1" dirty="0"/>
              <a:t>select</a:t>
            </a:r>
            <a:r>
              <a:rPr lang="en-GB" altLang="en-US" sz="2400" dirty="0"/>
              <a:t> the key issues</a:t>
            </a:r>
          </a:p>
        </p:txBody>
      </p:sp>
    </p:spTree>
    <p:extLst>
      <p:ext uri="{BB962C8B-B14F-4D97-AF65-F5344CB8AC3E}">
        <p14:creationId xmlns:p14="http://schemas.microsoft.com/office/powerpoint/2010/main" val="169512283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a:extLst>
              <a:ext uri="{FF2B5EF4-FFF2-40B4-BE49-F238E27FC236}">
                <a16:creationId xmlns:a16="http://schemas.microsoft.com/office/drawing/2014/main" id="{033E96B9-220F-4E03-8CB8-E2821514CA1A}"/>
              </a:ext>
            </a:extLst>
          </p:cNvPr>
          <p:cNvSpPr>
            <a:spLocks noGrp="1" noChangeArrowheads="1"/>
          </p:cNvSpPr>
          <p:nvPr>
            <p:ph type="title"/>
          </p:nvPr>
        </p:nvSpPr>
        <p:spPr>
          <a:xfrm>
            <a:off x="2208213" y="251209"/>
            <a:ext cx="7772400" cy="1426866"/>
          </a:xfrm>
        </p:spPr>
        <p:txBody>
          <a:bodyPr rtlCol="0">
            <a:normAutofit/>
          </a:bodyPr>
          <a:lstStyle/>
          <a:p>
            <a:pPr>
              <a:defRPr/>
            </a:pPr>
            <a:r>
              <a:rPr lang="en-GB" sz="3200" b="1" dirty="0">
                <a:solidFill>
                  <a:srgbClr val="0070C0"/>
                </a:solidFill>
                <a:effectLst>
                  <a:outerShdw blurRad="38100" dist="38100" dir="2700000" algn="tl">
                    <a:srgbClr val="000000">
                      <a:alpha val="43137"/>
                    </a:srgbClr>
                  </a:outerShdw>
                </a:effectLst>
              </a:rPr>
              <a:t>Step 7: Factors specific to competition </a:t>
            </a:r>
            <a:br>
              <a:rPr lang="en-GB" sz="3200" b="1" dirty="0">
                <a:solidFill>
                  <a:srgbClr val="0070C0"/>
                </a:solidFill>
                <a:effectLst>
                  <a:outerShdw blurRad="38100" dist="38100" dir="2700000" algn="tl">
                    <a:srgbClr val="000000">
                      <a:alpha val="43137"/>
                    </a:srgbClr>
                  </a:outerShdw>
                </a:effectLst>
              </a:rPr>
            </a:br>
            <a:r>
              <a:rPr lang="en-GB" sz="3200" b="1" i="1" dirty="0">
                <a:solidFill>
                  <a:srgbClr val="0070C0"/>
                </a:solidFill>
                <a:effectLst>
                  <a:outerShdw blurRad="38100" dist="38100" dir="2700000" algn="tl">
                    <a:srgbClr val="000000">
                      <a:alpha val="43137"/>
                    </a:srgbClr>
                  </a:outerShdw>
                </a:effectLst>
              </a:rPr>
              <a:t>Five Forces</a:t>
            </a:r>
            <a:r>
              <a:rPr lang="en-GB" sz="3200" b="1" dirty="0">
                <a:solidFill>
                  <a:srgbClr val="0070C0"/>
                </a:solidFill>
                <a:effectLst>
                  <a:outerShdw blurRad="38100" dist="38100" dir="2700000" algn="tl">
                    <a:srgbClr val="000000">
                      <a:alpha val="43137"/>
                    </a:srgbClr>
                  </a:outerShdw>
                </a:effectLst>
              </a:rPr>
              <a:t> Analysis</a:t>
            </a:r>
          </a:p>
        </p:txBody>
      </p:sp>
      <p:sp>
        <p:nvSpPr>
          <p:cNvPr id="27651" name="Rectangle 3">
            <a:extLst>
              <a:ext uri="{FF2B5EF4-FFF2-40B4-BE49-F238E27FC236}">
                <a16:creationId xmlns:a16="http://schemas.microsoft.com/office/drawing/2014/main" id="{DDC84033-94A9-4939-999A-E9AEE2DD9555}"/>
              </a:ext>
            </a:extLst>
          </p:cNvPr>
          <p:cNvSpPr>
            <a:spLocks noGrp="1" noChangeArrowheads="1"/>
          </p:cNvSpPr>
          <p:nvPr>
            <p:ph idx="1"/>
          </p:nvPr>
        </p:nvSpPr>
        <p:spPr>
          <a:xfrm>
            <a:off x="221064" y="1678076"/>
            <a:ext cx="11555604" cy="4381080"/>
          </a:xfrm>
        </p:spPr>
        <p:txBody>
          <a:bodyPr/>
          <a:lstStyle/>
          <a:p>
            <a:pPr marL="533400" indent="-533400">
              <a:buClr>
                <a:schemeClr val="tx2"/>
              </a:buClr>
            </a:pPr>
            <a:r>
              <a:rPr lang="en-GB" altLang="en-US" sz="2400" dirty="0"/>
              <a:t>Underpinning logic: economic power in the market place</a:t>
            </a:r>
          </a:p>
          <a:p>
            <a:pPr marL="533400" indent="-533400">
              <a:buClr>
                <a:schemeClr val="tx2"/>
              </a:buClr>
            </a:pPr>
            <a:r>
              <a:rPr lang="en-GB" altLang="en-US" sz="2400" dirty="0"/>
              <a:t>Key question: how much </a:t>
            </a:r>
            <a:r>
              <a:rPr lang="en-GB" altLang="en-US" sz="2400" i="1" dirty="0"/>
              <a:t>bargaining power</a:t>
            </a:r>
            <a:r>
              <a:rPr lang="en-GB" altLang="en-US" sz="2400" dirty="0"/>
              <a:t> does a company have against the five forces acting against it?</a:t>
            </a:r>
          </a:p>
          <a:p>
            <a:pPr marL="533400" indent="-533400">
              <a:buClr>
                <a:schemeClr val="tx2"/>
              </a:buClr>
            </a:pPr>
            <a:r>
              <a:rPr lang="en-GB" altLang="en-US" sz="2400" b="1" dirty="0">
                <a:solidFill>
                  <a:schemeClr val="tx2"/>
                </a:solidFill>
              </a:rPr>
              <a:t>The Five Forces</a:t>
            </a:r>
            <a:r>
              <a:rPr lang="en-GB" altLang="en-US" sz="2400" dirty="0"/>
              <a:t>: each with an example of their power</a:t>
            </a:r>
          </a:p>
          <a:p>
            <a:pPr marL="914400" lvl="1" indent="-457200">
              <a:buClr>
                <a:schemeClr val="tx2"/>
              </a:buClr>
              <a:buFontTx/>
              <a:buAutoNum type="arabicPeriod"/>
            </a:pPr>
            <a:r>
              <a:rPr lang="en-GB" altLang="en-US" sz="2400" b="1" dirty="0">
                <a:solidFill>
                  <a:schemeClr val="tx2"/>
                </a:solidFill>
              </a:rPr>
              <a:t>Industry competitors</a:t>
            </a:r>
            <a:r>
              <a:rPr lang="en-GB" altLang="en-US" sz="2400" dirty="0"/>
              <a:t> – e.g. some may have stronger brands</a:t>
            </a:r>
          </a:p>
          <a:p>
            <a:pPr marL="914400" lvl="1" indent="-457200">
              <a:buClr>
                <a:schemeClr val="tx2"/>
              </a:buClr>
              <a:buFontTx/>
              <a:buAutoNum type="arabicPeriod"/>
            </a:pPr>
            <a:r>
              <a:rPr lang="en-GB" altLang="en-US" sz="2400" b="1" dirty="0">
                <a:solidFill>
                  <a:schemeClr val="tx2"/>
                </a:solidFill>
              </a:rPr>
              <a:t>Customers</a:t>
            </a:r>
            <a:r>
              <a:rPr lang="en-GB" altLang="en-US" sz="2400" dirty="0"/>
              <a:t> – e.g. may be large enough to dictate buying terms</a:t>
            </a:r>
          </a:p>
          <a:p>
            <a:pPr marL="914400" lvl="1" indent="-457200">
              <a:buClr>
                <a:schemeClr val="tx2"/>
              </a:buClr>
              <a:buFontTx/>
              <a:buAutoNum type="arabicPeriod"/>
            </a:pPr>
            <a:r>
              <a:rPr lang="en-GB" altLang="en-US" sz="2400" b="1" dirty="0">
                <a:solidFill>
                  <a:schemeClr val="tx2"/>
                </a:solidFill>
              </a:rPr>
              <a:t>Suppliers</a:t>
            </a:r>
            <a:r>
              <a:rPr lang="en-GB" altLang="en-US" sz="2400" dirty="0"/>
              <a:t> – e.g. perhaps supplying a unique ingredient</a:t>
            </a:r>
          </a:p>
          <a:p>
            <a:pPr marL="914400" lvl="1" indent="-457200">
              <a:buClr>
                <a:schemeClr val="tx2"/>
              </a:buClr>
              <a:buFontTx/>
              <a:buAutoNum type="arabicPeriod"/>
            </a:pPr>
            <a:r>
              <a:rPr lang="en-GB" altLang="en-US" sz="2400" b="1" dirty="0">
                <a:solidFill>
                  <a:schemeClr val="tx2"/>
                </a:solidFill>
              </a:rPr>
              <a:t>Substitutes</a:t>
            </a:r>
            <a:r>
              <a:rPr lang="en-GB" altLang="en-US" sz="2400" dirty="0"/>
              <a:t> for the company’s products – e.g. may be cheaper</a:t>
            </a:r>
          </a:p>
          <a:p>
            <a:pPr marL="914400" lvl="1" indent="-457200">
              <a:buClr>
                <a:schemeClr val="tx2"/>
              </a:buClr>
              <a:buFontTx/>
              <a:buAutoNum type="arabicPeriod"/>
            </a:pPr>
            <a:r>
              <a:rPr lang="en-GB" altLang="en-US" sz="2400" b="1" dirty="0">
                <a:solidFill>
                  <a:schemeClr val="tx2"/>
                </a:solidFill>
              </a:rPr>
              <a:t>Potential new entrants</a:t>
            </a:r>
            <a:r>
              <a:rPr lang="en-GB" altLang="en-US" sz="2400" dirty="0"/>
              <a:t> – e.g. could enter the market with new technology and threaten the company’s existence</a:t>
            </a:r>
          </a:p>
        </p:txBody>
      </p:sp>
    </p:spTree>
    <p:extLst>
      <p:ext uri="{BB962C8B-B14F-4D97-AF65-F5344CB8AC3E}">
        <p14:creationId xmlns:p14="http://schemas.microsoft.com/office/powerpoint/2010/main" val="868217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4" name="Rectangle 4">
            <a:extLst>
              <a:ext uri="{FF2B5EF4-FFF2-40B4-BE49-F238E27FC236}">
                <a16:creationId xmlns:a16="http://schemas.microsoft.com/office/drawing/2014/main" id="{2CDE5650-75C2-4FDE-9087-6585E39084EB}"/>
              </a:ext>
            </a:extLst>
          </p:cNvPr>
          <p:cNvSpPr>
            <a:spLocks noGrp="1" noChangeArrowheads="1"/>
          </p:cNvSpPr>
          <p:nvPr>
            <p:ph type="title"/>
          </p:nvPr>
        </p:nvSpPr>
        <p:spPr>
          <a:xfrm>
            <a:off x="2209800" y="609600"/>
            <a:ext cx="7848600" cy="1143000"/>
          </a:xfrm>
        </p:spPr>
        <p:txBody>
          <a:bodyPr rtlCol="0" anchor="b">
            <a:normAutofit/>
          </a:bodyPr>
          <a:lstStyle/>
          <a:p>
            <a:pPr>
              <a:defRPr/>
            </a:pPr>
            <a:r>
              <a:rPr lang="en-GB" sz="3200" b="1" dirty="0">
                <a:solidFill>
                  <a:srgbClr val="0070C0"/>
                </a:solidFill>
                <a:effectLst>
                  <a:outerShdw blurRad="38100" dist="38100" dir="2700000" algn="tl">
                    <a:srgbClr val="000000">
                      <a:alpha val="43137"/>
                    </a:srgbClr>
                  </a:outerShdw>
                </a:effectLst>
              </a:rPr>
              <a:t>Step 7: Factors specific to competition </a:t>
            </a:r>
            <a:br>
              <a:rPr lang="en-GB" sz="3200" b="1" dirty="0">
                <a:solidFill>
                  <a:srgbClr val="0070C0"/>
                </a:solidFill>
                <a:effectLst>
                  <a:outerShdw blurRad="38100" dist="38100" dir="2700000" algn="tl">
                    <a:srgbClr val="000000">
                      <a:alpha val="43137"/>
                    </a:srgbClr>
                  </a:outerShdw>
                </a:effectLst>
              </a:rPr>
            </a:br>
            <a:r>
              <a:rPr lang="en-GB" sz="3200" b="1" dirty="0">
                <a:solidFill>
                  <a:srgbClr val="0070C0"/>
                </a:solidFill>
                <a:effectLst>
                  <a:outerShdw blurRad="38100" dist="38100" dir="2700000" algn="tl">
                    <a:srgbClr val="000000">
                      <a:alpha val="43137"/>
                    </a:srgbClr>
                  </a:outerShdw>
                </a:effectLst>
              </a:rPr>
              <a:t>Five Forces Analysis</a:t>
            </a:r>
          </a:p>
        </p:txBody>
      </p:sp>
      <p:sp>
        <p:nvSpPr>
          <p:cNvPr id="28675" name="Rectangle 10">
            <a:extLst>
              <a:ext uri="{FF2B5EF4-FFF2-40B4-BE49-F238E27FC236}">
                <a16:creationId xmlns:a16="http://schemas.microsoft.com/office/drawing/2014/main" id="{38E5EB1C-69F2-4EE1-8BB8-9005AC933200}"/>
              </a:ext>
            </a:extLst>
          </p:cNvPr>
          <p:cNvSpPr>
            <a:spLocks noChangeArrowheads="1"/>
          </p:cNvSpPr>
          <p:nvPr/>
        </p:nvSpPr>
        <p:spPr bwMode="auto">
          <a:xfrm>
            <a:off x="7072313" y="2060575"/>
            <a:ext cx="35814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1" hangingPunct="1"/>
            <a:r>
              <a:rPr lang="en-GB" altLang="en-US" sz="2000" b="1">
                <a:solidFill>
                  <a:schemeClr val="tx2"/>
                </a:solidFill>
              </a:rPr>
              <a:t>Customers</a:t>
            </a:r>
            <a:r>
              <a:rPr lang="en-GB" altLang="en-US" sz="2000" b="1"/>
              <a:t>: have high, medium or low bargaining power based on size of order, etc</a:t>
            </a:r>
          </a:p>
        </p:txBody>
      </p:sp>
      <p:sp>
        <p:nvSpPr>
          <p:cNvPr id="28676" name="Rectangle 11">
            <a:extLst>
              <a:ext uri="{FF2B5EF4-FFF2-40B4-BE49-F238E27FC236}">
                <a16:creationId xmlns:a16="http://schemas.microsoft.com/office/drawing/2014/main" id="{E55FCDA7-CD14-48BA-B3D0-EEF054100A83}"/>
              </a:ext>
            </a:extLst>
          </p:cNvPr>
          <p:cNvSpPr>
            <a:spLocks noChangeArrowheads="1"/>
          </p:cNvSpPr>
          <p:nvPr/>
        </p:nvSpPr>
        <p:spPr bwMode="auto">
          <a:xfrm>
            <a:off x="1631950" y="4292600"/>
            <a:ext cx="33528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sz="2000" b="1">
                <a:solidFill>
                  <a:schemeClr val="tx2"/>
                </a:solidFill>
              </a:rPr>
              <a:t>Suppliers</a:t>
            </a:r>
            <a:r>
              <a:rPr lang="en-GB" altLang="en-US" sz="2000" b="1"/>
              <a:t>: have high, medium or low bargaining power depending on what they supply – patented, quality, etc</a:t>
            </a:r>
          </a:p>
        </p:txBody>
      </p:sp>
      <p:sp>
        <p:nvSpPr>
          <p:cNvPr id="28677" name="Rectangle 12">
            <a:extLst>
              <a:ext uri="{FF2B5EF4-FFF2-40B4-BE49-F238E27FC236}">
                <a16:creationId xmlns:a16="http://schemas.microsoft.com/office/drawing/2014/main" id="{4121849C-788B-40B5-9D3C-96CA51AB70FC}"/>
              </a:ext>
            </a:extLst>
          </p:cNvPr>
          <p:cNvSpPr>
            <a:spLocks noChangeArrowheads="1"/>
          </p:cNvSpPr>
          <p:nvPr/>
        </p:nvSpPr>
        <p:spPr bwMode="auto">
          <a:xfrm>
            <a:off x="1828800" y="2362200"/>
            <a:ext cx="35052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sz="2000" b="1">
                <a:solidFill>
                  <a:schemeClr val="tx2"/>
                </a:solidFill>
              </a:rPr>
              <a:t>Potential entrants</a:t>
            </a:r>
            <a:r>
              <a:rPr lang="en-GB" altLang="en-US" sz="2000" b="1"/>
              <a:t>: high, medium or low threat of new entrants based on barriers to entry</a:t>
            </a:r>
          </a:p>
        </p:txBody>
      </p:sp>
      <p:sp>
        <p:nvSpPr>
          <p:cNvPr id="28678" name="Rectangle 13">
            <a:extLst>
              <a:ext uri="{FF2B5EF4-FFF2-40B4-BE49-F238E27FC236}">
                <a16:creationId xmlns:a16="http://schemas.microsoft.com/office/drawing/2014/main" id="{5E9CA03D-DECE-4EB9-A0AC-01C4D0E8F350}"/>
              </a:ext>
            </a:extLst>
          </p:cNvPr>
          <p:cNvSpPr>
            <a:spLocks noChangeArrowheads="1"/>
          </p:cNvSpPr>
          <p:nvPr/>
        </p:nvSpPr>
        <p:spPr bwMode="auto">
          <a:xfrm>
            <a:off x="7096125" y="4724400"/>
            <a:ext cx="33528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1" hangingPunct="1"/>
            <a:r>
              <a:rPr lang="en-GB" altLang="en-US" sz="2000" b="1">
                <a:solidFill>
                  <a:schemeClr val="tx2"/>
                </a:solidFill>
              </a:rPr>
              <a:t>Substitutes</a:t>
            </a:r>
            <a:r>
              <a:rPr lang="en-GB" altLang="en-US" sz="2000" b="1"/>
              <a:t>: high, medium or low threat based on ease and cost of alternative, etc.</a:t>
            </a:r>
          </a:p>
        </p:txBody>
      </p:sp>
      <p:sp>
        <p:nvSpPr>
          <p:cNvPr id="28679" name="Rectangle 15">
            <a:extLst>
              <a:ext uri="{FF2B5EF4-FFF2-40B4-BE49-F238E27FC236}">
                <a16:creationId xmlns:a16="http://schemas.microsoft.com/office/drawing/2014/main" id="{575F4E62-B737-4B94-BBF6-9D7D6038BCA6}"/>
              </a:ext>
            </a:extLst>
          </p:cNvPr>
          <p:cNvSpPr>
            <a:spLocks noChangeArrowheads="1"/>
          </p:cNvSpPr>
          <p:nvPr/>
        </p:nvSpPr>
        <p:spPr bwMode="auto">
          <a:xfrm>
            <a:off x="4648200" y="3152775"/>
            <a:ext cx="33528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a:solidFill>
                  <a:schemeClr val="tx2"/>
                </a:solidFill>
              </a:rPr>
              <a:t>Industry competitors</a:t>
            </a:r>
            <a:r>
              <a:rPr lang="en-GB" altLang="en-US" sz="2000" b="1"/>
              <a:t>:</a:t>
            </a:r>
            <a:r>
              <a:rPr lang="en-GB" altLang="en-US" sz="2000" b="1">
                <a:solidFill>
                  <a:schemeClr val="tx2"/>
                </a:solidFill>
              </a:rPr>
              <a:t> </a:t>
            </a:r>
            <a:r>
              <a:rPr lang="en-GB" altLang="en-US" sz="2000" b="1"/>
              <a:t>high, medium or low threat based on competitors’ resources, plans, etc.</a:t>
            </a:r>
          </a:p>
        </p:txBody>
      </p:sp>
      <p:sp>
        <p:nvSpPr>
          <p:cNvPr id="13320" name="Text Box 18">
            <a:extLst>
              <a:ext uri="{FF2B5EF4-FFF2-40B4-BE49-F238E27FC236}">
                <a16:creationId xmlns:a16="http://schemas.microsoft.com/office/drawing/2014/main" id="{CF26282A-7768-43C5-B7F8-EE9909B2A403}"/>
              </a:ext>
            </a:extLst>
          </p:cNvPr>
          <p:cNvSpPr txBox="1">
            <a:spLocks noChangeArrowheads="1"/>
          </p:cNvSpPr>
          <p:nvPr/>
        </p:nvSpPr>
        <p:spPr bwMode="auto">
          <a:xfrm>
            <a:off x="2057400" y="1752601"/>
            <a:ext cx="5334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r>
              <a:rPr lang="en-GB" sz="2600" b="1" dirty="0">
                <a:solidFill>
                  <a:srgbClr val="FF0000"/>
                </a:solidFill>
                <a:latin typeface="+mn-lt"/>
              </a:rPr>
              <a:t>How to analyse the Five Forces:</a:t>
            </a:r>
          </a:p>
        </p:txBody>
      </p:sp>
      <p:sp>
        <p:nvSpPr>
          <p:cNvPr id="28681" name="Rectangle 1">
            <a:extLst>
              <a:ext uri="{FF2B5EF4-FFF2-40B4-BE49-F238E27FC236}">
                <a16:creationId xmlns:a16="http://schemas.microsoft.com/office/drawing/2014/main" id="{10CE5BEA-DB58-411C-A5AB-11D860E5333D}"/>
              </a:ext>
            </a:extLst>
          </p:cNvPr>
          <p:cNvSpPr>
            <a:spLocks noChangeArrowheads="1"/>
          </p:cNvSpPr>
          <p:nvPr/>
        </p:nvSpPr>
        <p:spPr bwMode="auto">
          <a:xfrm>
            <a:off x="5320028" y="5553075"/>
            <a:ext cx="1544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b="1" dirty="0"/>
              <a:t>(</a:t>
            </a:r>
            <a:r>
              <a:rPr lang="en-GB" altLang="en-US" dirty="0"/>
              <a:t>Porter 1980</a:t>
            </a:r>
            <a:r>
              <a:rPr lang="en-GB" altLang="en-US" b="1" dirty="0"/>
              <a:t>)</a:t>
            </a:r>
          </a:p>
        </p:txBody>
      </p:sp>
    </p:spTree>
    <p:extLst>
      <p:ext uri="{BB962C8B-B14F-4D97-AF65-F5344CB8AC3E}">
        <p14:creationId xmlns:p14="http://schemas.microsoft.com/office/powerpoint/2010/main" val="181777115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2" name="Rectangle 6">
            <a:extLst>
              <a:ext uri="{FF2B5EF4-FFF2-40B4-BE49-F238E27FC236}">
                <a16:creationId xmlns:a16="http://schemas.microsoft.com/office/drawing/2014/main" id="{03CE7EF5-D69E-4A37-87A1-7044EAB6ACF8}"/>
              </a:ext>
            </a:extLst>
          </p:cNvPr>
          <p:cNvSpPr>
            <a:spLocks noGrp="1" noChangeArrowheads="1"/>
          </p:cNvSpPr>
          <p:nvPr>
            <p:ph type="title"/>
          </p:nvPr>
        </p:nvSpPr>
        <p:spPr>
          <a:xfrm>
            <a:off x="2003425" y="359500"/>
            <a:ext cx="8153400" cy="1143000"/>
          </a:xfrm>
        </p:spPr>
        <p:txBody>
          <a:bodyPr rtlCol="0" anchor="b">
            <a:noAutofit/>
          </a:bodyPr>
          <a:lstStyle/>
          <a:p>
            <a:pPr>
              <a:defRPr/>
            </a:pPr>
            <a:r>
              <a:rPr lang="en-GB" sz="3200" b="1" dirty="0">
                <a:solidFill>
                  <a:srgbClr val="0070C0"/>
                </a:solidFill>
                <a:effectLst>
                  <a:outerShdw blurRad="38100" dist="38100" dir="2700000" algn="tl">
                    <a:srgbClr val="000000">
                      <a:alpha val="43137"/>
                    </a:srgbClr>
                  </a:outerShdw>
                </a:effectLst>
              </a:rPr>
              <a:t>Step 8: Factors specific to co-operation </a:t>
            </a:r>
            <a:br>
              <a:rPr lang="en-GB" sz="3200" b="1" dirty="0">
                <a:solidFill>
                  <a:srgbClr val="0070C0"/>
                </a:solidFill>
                <a:effectLst>
                  <a:outerShdw blurRad="38100" dist="38100" dir="2700000" algn="tl">
                    <a:srgbClr val="000000">
                      <a:alpha val="43137"/>
                    </a:srgbClr>
                  </a:outerShdw>
                </a:effectLst>
              </a:rPr>
            </a:br>
            <a:r>
              <a:rPr lang="en-GB" sz="3200" b="1" i="1" dirty="0">
                <a:solidFill>
                  <a:srgbClr val="0070C0"/>
                </a:solidFill>
                <a:effectLst>
                  <a:outerShdw blurRad="38100" dist="38100" dir="2700000" algn="tl">
                    <a:srgbClr val="000000">
                      <a:alpha val="43137"/>
                    </a:srgbClr>
                  </a:outerShdw>
                </a:effectLst>
              </a:rPr>
              <a:t>Four Links</a:t>
            </a:r>
            <a:r>
              <a:rPr lang="en-GB" sz="3200" b="1" dirty="0">
                <a:solidFill>
                  <a:srgbClr val="0070C0"/>
                </a:solidFill>
                <a:effectLst>
                  <a:outerShdw blurRad="38100" dist="38100" dir="2700000" algn="tl">
                    <a:srgbClr val="000000">
                      <a:alpha val="43137"/>
                    </a:srgbClr>
                  </a:outerShdw>
                </a:effectLst>
              </a:rPr>
              <a:t> Analysis</a:t>
            </a:r>
          </a:p>
        </p:txBody>
      </p:sp>
      <p:sp>
        <p:nvSpPr>
          <p:cNvPr id="30723" name="Oval 7">
            <a:extLst>
              <a:ext uri="{FF2B5EF4-FFF2-40B4-BE49-F238E27FC236}">
                <a16:creationId xmlns:a16="http://schemas.microsoft.com/office/drawing/2014/main" id="{8A727401-6560-4DA2-81BC-BA51E5E17557}"/>
              </a:ext>
            </a:extLst>
          </p:cNvPr>
          <p:cNvSpPr>
            <a:spLocks noChangeArrowheads="1"/>
          </p:cNvSpPr>
          <p:nvPr/>
        </p:nvSpPr>
        <p:spPr bwMode="auto">
          <a:xfrm>
            <a:off x="5264150" y="3740150"/>
            <a:ext cx="2120900" cy="1054100"/>
          </a:xfrm>
          <a:prstGeom prst="ellipse">
            <a:avLst/>
          </a:prstGeom>
          <a:solidFill>
            <a:schemeClr val="accent1"/>
          </a:solidFill>
          <a:ln w="12700">
            <a:solidFill>
              <a:schemeClr val="bg2"/>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24" name="Oval 8">
            <a:extLst>
              <a:ext uri="{FF2B5EF4-FFF2-40B4-BE49-F238E27FC236}">
                <a16:creationId xmlns:a16="http://schemas.microsoft.com/office/drawing/2014/main" id="{5A486980-0D8D-4F89-8571-BCA54319AA7B}"/>
              </a:ext>
            </a:extLst>
          </p:cNvPr>
          <p:cNvSpPr>
            <a:spLocks noChangeArrowheads="1"/>
          </p:cNvSpPr>
          <p:nvPr/>
        </p:nvSpPr>
        <p:spPr bwMode="auto">
          <a:xfrm>
            <a:off x="7870825" y="4489450"/>
            <a:ext cx="2286000" cy="1447800"/>
          </a:xfrm>
          <a:prstGeom prst="ellipse">
            <a:avLst/>
          </a:prstGeom>
          <a:solidFill>
            <a:schemeClr val="accent1"/>
          </a:solidFill>
          <a:ln w="12700">
            <a:solidFill>
              <a:schemeClr val="bg2"/>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25" name="Oval 9">
            <a:extLst>
              <a:ext uri="{FF2B5EF4-FFF2-40B4-BE49-F238E27FC236}">
                <a16:creationId xmlns:a16="http://schemas.microsoft.com/office/drawing/2014/main" id="{12AAFE4E-584B-4B60-A2DC-DAD67F835161}"/>
              </a:ext>
            </a:extLst>
          </p:cNvPr>
          <p:cNvSpPr>
            <a:spLocks noChangeArrowheads="1"/>
          </p:cNvSpPr>
          <p:nvPr/>
        </p:nvSpPr>
        <p:spPr bwMode="auto">
          <a:xfrm>
            <a:off x="2520950" y="4572000"/>
            <a:ext cx="2120900" cy="1282700"/>
          </a:xfrm>
          <a:prstGeom prst="ellipse">
            <a:avLst/>
          </a:prstGeom>
          <a:solidFill>
            <a:schemeClr val="accent1"/>
          </a:solidFill>
          <a:ln w="12700">
            <a:solidFill>
              <a:schemeClr val="bg2"/>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26" name="Oval 10">
            <a:extLst>
              <a:ext uri="{FF2B5EF4-FFF2-40B4-BE49-F238E27FC236}">
                <a16:creationId xmlns:a16="http://schemas.microsoft.com/office/drawing/2014/main" id="{618A3D87-A570-485F-810F-1A587B5090AC}"/>
              </a:ext>
            </a:extLst>
          </p:cNvPr>
          <p:cNvSpPr>
            <a:spLocks noChangeArrowheads="1"/>
          </p:cNvSpPr>
          <p:nvPr/>
        </p:nvSpPr>
        <p:spPr bwMode="auto">
          <a:xfrm>
            <a:off x="7848600" y="2286000"/>
            <a:ext cx="2273300" cy="1822450"/>
          </a:xfrm>
          <a:prstGeom prst="ellipse">
            <a:avLst/>
          </a:prstGeom>
          <a:solidFill>
            <a:schemeClr val="accent1"/>
          </a:solidFill>
          <a:ln w="12700">
            <a:solidFill>
              <a:schemeClr val="bg2"/>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27" name="Oval 11">
            <a:extLst>
              <a:ext uri="{FF2B5EF4-FFF2-40B4-BE49-F238E27FC236}">
                <a16:creationId xmlns:a16="http://schemas.microsoft.com/office/drawing/2014/main" id="{7E4ABD56-2B1F-453C-9B48-5D58588C3913}"/>
              </a:ext>
            </a:extLst>
          </p:cNvPr>
          <p:cNvSpPr>
            <a:spLocks noChangeArrowheads="1"/>
          </p:cNvSpPr>
          <p:nvPr/>
        </p:nvSpPr>
        <p:spPr bwMode="auto">
          <a:xfrm>
            <a:off x="2749550" y="2216150"/>
            <a:ext cx="2349500" cy="1587500"/>
          </a:xfrm>
          <a:prstGeom prst="ellipse">
            <a:avLst/>
          </a:prstGeom>
          <a:solidFill>
            <a:schemeClr val="accent1"/>
          </a:solidFill>
          <a:ln w="12700">
            <a:solidFill>
              <a:schemeClr val="bg2"/>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28" name="Rectangle 12">
            <a:extLst>
              <a:ext uri="{FF2B5EF4-FFF2-40B4-BE49-F238E27FC236}">
                <a16:creationId xmlns:a16="http://schemas.microsoft.com/office/drawing/2014/main" id="{78188E9C-FCF5-401B-B385-76F7551A4C72}"/>
              </a:ext>
            </a:extLst>
          </p:cNvPr>
          <p:cNvSpPr>
            <a:spLocks noChangeArrowheads="1"/>
          </p:cNvSpPr>
          <p:nvPr/>
        </p:nvSpPr>
        <p:spPr bwMode="auto">
          <a:xfrm>
            <a:off x="5257801" y="4114801"/>
            <a:ext cx="2041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b="1" u="sng">
                <a:solidFill>
                  <a:srgbClr val="FF0000"/>
                </a:solidFill>
              </a:rPr>
              <a:t>The organisation</a:t>
            </a:r>
          </a:p>
        </p:txBody>
      </p:sp>
      <p:sp>
        <p:nvSpPr>
          <p:cNvPr id="30729" name="Rectangle 13">
            <a:extLst>
              <a:ext uri="{FF2B5EF4-FFF2-40B4-BE49-F238E27FC236}">
                <a16:creationId xmlns:a16="http://schemas.microsoft.com/office/drawing/2014/main" id="{0C5366B7-D71E-41E8-8E32-F8D5046491C9}"/>
              </a:ext>
            </a:extLst>
          </p:cNvPr>
          <p:cNvSpPr>
            <a:spLocks noChangeArrowheads="1"/>
          </p:cNvSpPr>
          <p:nvPr/>
        </p:nvSpPr>
        <p:spPr bwMode="auto">
          <a:xfrm>
            <a:off x="8064500" y="2741613"/>
            <a:ext cx="18415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b="1" i="1">
                <a:solidFill>
                  <a:srgbClr val="FF0000"/>
                </a:solidFill>
              </a:rPr>
              <a:t>Informa</a:t>
            </a:r>
            <a:r>
              <a:rPr lang="en-GB" altLang="en-US" b="1">
                <a:solidFill>
                  <a:srgbClr val="FF0000"/>
                </a:solidFill>
              </a:rPr>
              <a:t>l co-operative links and networks</a:t>
            </a:r>
          </a:p>
        </p:txBody>
      </p:sp>
      <p:sp>
        <p:nvSpPr>
          <p:cNvPr id="30730" name="Rectangle 14">
            <a:extLst>
              <a:ext uri="{FF2B5EF4-FFF2-40B4-BE49-F238E27FC236}">
                <a16:creationId xmlns:a16="http://schemas.microsoft.com/office/drawing/2014/main" id="{E6D52CF9-55F0-4280-A92B-C1E324D8340D}"/>
              </a:ext>
            </a:extLst>
          </p:cNvPr>
          <p:cNvSpPr>
            <a:spLocks noChangeArrowheads="1"/>
          </p:cNvSpPr>
          <p:nvPr/>
        </p:nvSpPr>
        <p:spPr bwMode="auto">
          <a:xfrm>
            <a:off x="7802564" y="5053014"/>
            <a:ext cx="2301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b="1" i="1">
                <a:solidFill>
                  <a:srgbClr val="FF0000"/>
                </a:solidFill>
              </a:rPr>
              <a:t>Formal</a:t>
            </a:r>
            <a:r>
              <a:rPr lang="en-GB" altLang="en-US" b="1">
                <a:solidFill>
                  <a:srgbClr val="FF0000"/>
                </a:solidFill>
              </a:rPr>
              <a:t> </a:t>
            </a:r>
            <a:br>
              <a:rPr lang="en-GB" altLang="en-US" b="1">
                <a:solidFill>
                  <a:srgbClr val="FF0000"/>
                </a:solidFill>
              </a:rPr>
            </a:br>
            <a:r>
              <a:rPr lang="en-GB" altLang="en-US" b="1">
                <a:solidFill>
                  <a:srgbClr val="FF0000"/>
                </a:solidFill>
              </a:rPr>
              <a:t>co-operative links</a:t>
            </a:r>
          </a:p>
        </p:txBody>
      </p:sp>
      <p:sp>
        <p:nvSpPr>
          <p:cNvPr id="30731" name="Rectangle 15">
            <a:extLst>
              <a:ext uri="{FF2B5EF4-FFF2-40B4-BE49-F238E27FC236}">
                <a16:creationId xmlns:a16="http://schemas.microsoft.com/office/drawing/2014/main" id="{F24C3ED2-69D9-4D85-8618-E2C9BD82211F}"/>
              </a:ext>
            </a:extLst>
          </p:cNvPr>
          <p:cNvSpPr>
            <a:spLocks noChangeArrowheads="1"/>
          </p:cNvSpPr>
          <p:nvPr/>
        </p:nvSpPr>
        <p:spPr bwMode="auto">
          <a:xfrm>
            <a:off x="3003550" y="2554288"/>
            <a:ext cx="18415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b="1">
                <a:solidFill>
                  <a:srgbClr val="FF0000"/>
                </a:solidFill>
              </a:rPr>
              <a:t>Government links and networks</a:t>
            </a:r>
          </a:p>
        </p:txBody>
      </p:sp>
      <p:sp>
        <p:nvSpPr>
          <p:cNvPr id="30732" name="Rectangle 16">
            <a:extLst>
              <a:ext uri="{FF2B5EF4-FFF2-40B4-BE49-F238E27FC236}">
                <a16:creationId xmlns:a16="http://schemas.microsoft.com/office/drawing/2014/main" id="{79D83D79-DE22-45DD-8B53-E2787AF539CB}"/>
              </a:ext>
            </a:extLst>
          </p:cNvPr>
          <p:cNvSpPr>
            <a:spLocks noChangeArrowheads="1"/>
          </p:cNvSpPr>
          <p:nvPr/>
        </p:nvSpPr>
        <p:spPr bwMode="auto">
          <a:xfrm>
            <a:off x="2552700" y="5030789"/>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b="1">
                <a:solidFill>
                  <a:srgbClr val="FF0000"/>
                </a:solidFill>
              </a:rPr>
              <a:t>Complementors</a:t>
            </a:r>
          </a:p>
        </p:txBody>
      </p:sp>
      <p:sp>
        <p:nvSpPr>
          <p:cNvPr id="30733" name="Line 18">
            <a:extLst>
              <a:ext uri="{FF2B5EF4-FFF2-40B4-BE49-F238E27FC236}">
                <a16:creationId xmlns:a16="http://schemas.microsoft.com/office/drawing/2014/main" id="{CEBE693A-1399-4810-8894-87A4D23EBA30}"/>
              </a:ext>
            </a:extLst>
          </p:cNvPr>
          <p:cNvSpPr>
            <a:spLocks noChangeShapeType="1"/>
          </p:cNvSpPr>
          <p:nvPr/>
        </p:nvSpPr>
        <p:spPr bwMode="auto">
          <a:xfrm>
            <a:off x="4772025" y="3506789"/>
            <a:ext cx="666750" cy="530225"/>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734" name="Line 19">
            <a:extLst>
              <a:ext uri="{FF2B5EF4-FFF2-40B4-BE49-F238E27FC236}">
                <a16:creationId xmlns:a16="http://schemas.microsoft.com/office/drawing/2014/main" id="{4FE6AA7E-0DF3-4A14-9865-CA7A687FDC8A}"/>
              </a:ext>
            </a:extLst>
          </p:cNvPr>
          <p:cNvSpPr>
            <a:spLocks noChangeShapeType="1"/>
          </p:cNvSpPr>
          <p:nvPr/>
        </p:nvSpPr>
        <p:spPr bwMode="auto">
          <a:xfrm rot="182383" flipV="1">
            <a:off x="4578350" y="4441825"/>
            <a:ext cx="762000" cy="60960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735" name="Line 20">
            <a:extLst>
              <a:ext uri="{FF2B5EF4-FFF2-40B4-BE49-F238E27FC236}">
                <a16:creationId xmlns:a16="http://schemas.microsoft.com/office/drawing/2014/main" id="{754DD440-7104-4B9A-8AD5-E3B14DF87598}"/>
              </a:ext>
            </a:extLst>
          </p:cNvPr>
          <p:cNvSpPr>
            <a:spLocks noChangeShapeType="1"/>
          </p:cNvSpPr>
          <p:nvPr/>
        </p:nvSpPr>
        <p:spPr bwMode="auto">
          <a:xfrm flipV="1">
            <a:off x="7239000" y="3657600"/>
            <a:ext cx="685800" cy="45720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736" name="Line 21">
            <a:extLst>
              <a:ext uri="{FF2B5EF4-FFF2-40B4-BE49-F238E27FC236}">
                <a16:creationId xmlns:a16="http://schemas.microsoft.com/office/drawing/2014/main" id="{70270343-708E-40C2-B568-FB35E73176AF}"/>
              </a:ext>
            </a:extLst>
          </p:cNvPr>
          <p:cNvSpPr>
            <a:spLocks noChangeShapeType="1"/>
          </p:cNvSpPr>
          <p:nvPr/>
        </p:nvSpPr>
        <p:spPr bwMode="auto">
          <a:xfrm>
            <a:off x="7239000" y="4572000"/>
            <a:ext cx="622300" cy="52070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4354" name="Text Box 23">
            <a:extLst>
              <a:ext uri="{FF2B5EF4-FFF2-40B4-BE49-F238E27FC236}">
                <a16:creationId xmlns:a16="http://schemas.microsoft.com/office/drawing/2014/main" id="{B7443255-1B53-4D17-B75D-9A8ACC818F9D}"/>
              </a:ext>
            </a:extLst>
          </p:cNvPr>
          <p:cNvSpPr txBox="1">
            <a:spLocks noChangeArrowheads="1"/>
          </p:cNvSpPr>
          <p:nvPr/>
        </p:nvSpPr>
        <p:spPr bwMode="auto">
          <a:xfrm>
            <a:off x="4845051" y="5767389"/>
            <a:ext cx="2474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GB" sz="1600" dirty="0">
                <a:latin typeface="+mj-lt"/>
              </a:rPr>
              <a:t>(Lynch, </a:t>
            </a:r>
            <a:r>
              <a:rPr lang="en-GB" sz="1600" dirty="0" smtClean="0">
                <a:latin typeface="+mj-lt"/>
              </a:rPr>
              <a:t>2018: 97)</a:t>
            </a:r>
            <a:endParaRPr lang="en-GB" sz="1600" dirty="0">
              <a:latin typeface="+mj-lt"/>
            </a:endParaRPr>
          </a:p>
        </p:txBody>
      </p:sp>
    </p:spTree>
    <p:extLst>
      <p:ext uri="{BB962C8B-B14F-4D97-AF65-F5344CB8AC3E}">
        <p14:creationId xmlns:p14="http://schemas.microsoft.com/office/powerpoint/2010/main" val="35738294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7" name="Rectangle 5">
            <a:extLst>
              <a:ext uri="{FF2B5EF4-FFF2-40B4-BE49-F238E27FC236}">
                <a16:creationId xmlns:a16="http://schemas.microsoft.com/office/drawing/2014/main" id="{413D4AB4-E210-4F1F-90B5-DDD07622F195}"/>
              </a:ext>
            </a:extLst>
          </p:cNvPr>
          <p:cNvSpPr>
            <a:spLocks noGrp="1" noChangeArrowheads="1"/>
          </p:cNvSpPr>
          <p:nvPr>
            <p:ph type="title"/>
          </p:nvPr>
        </p:nvSpPr>
        <p:spPr>
          <a:xfrm>
            <a:off x="1998663" y="631825"/>
            <a:ext cx="8153400" cy="1143000"/>
          </a:xfrm>
        </p:spPr>
        <p:txBody>
          <a:bodyPr rtlCol="0" anchor="b">
            <a:noAutofit/>
          </a:bodyPr>
          <a:lstStyle/>
          <a:p>
            <a:pPr>
              <a:defRPr/>
            </a:pPr>
            <a:r>
              <a:rPr lang="en-GB" sz="3200" b="1" dirty="0">
                <a:solidFill>
                  <a:srgbClr val="0070C0"/>
                </a:solidFill>
                <a:effectLst>
                  <a:outerShdw blurRad="38100" dist="38100" dir="2700000" algn="tl">
                    <a:srgbClr val="000000">
                      <a:alpha val="43137"/>
                    </a:srgbClr>
                  </a:outerShdw>
                </a:effectLst>
              </a:rPr>
              <a:t>Step 8: Factors specific to co-operation </a:t>
            </a:r>
            <a:br>
              <a:rPr lang="en-GB" sz="3200" b="1" dirty="0">
                <a:solidFill>
                  <a:srgbClr val="0070C0"/>
                </a:solidFill>
                <a:effectLst>
                  <a:outerShdw blurRad="38100" dist="38100" dir="2700000" algn="tl">
                    <a:srgbClr val="000000">
                      <a:alpha val="43137"/>
                    </a:srgbClr>
                  </a:outerShdw>
                </a:effectLst>
              </a:rPr>
            </a:br>
            <a:r>
              <a:rPr lang="en-GB" sz="3200" b="1" i="1" dirty="0">
                <a:solidFill>
                  <a:srgbClr val="0070C0"/>
                </a:solidFill>
                <a:effectLst>
                  <a:outerShdw blurRad="38100" dist="38100" dir="2700000" algn="tl">
                    <a:srgbClr val="000000">
                      <a:alpha val="43137"/>
                    </a:srgbClr>
                  </a:outerShdw>
                </a:effectLst>
              </a:rPr>
              <a:t>Four Links</a:t>
            </a:r>
            <a:r>
              <a:rPr lang="en-GB" sz="3200" b="1" dirty="0">
                <a:solidFill>
                  <a:srgbClr val="0070C0"/>
                </a:solidFill>
                <a:effectLst>
                  <a:outerShdw blurRad="38100" dist="38100" dir="2700000" algn="tl">
                    <a:srgbClr val="000000">
                      <a:alpha val="43137"/>
                    </a:srgbClr>
                  </a:outerShdw>
                </a:effectLst>
              </a:rPr>
              <a:t> Analysis</a:t>
            </a:r>
          </a:p>
        </p:txBody>
      </p:sp>
      <p:sp>
        <p:nvSpPr>
          <p:cNvPr id="32771" name="Text Box 6">
            <a:extLst>
              <a:ext uri="{FF2B5EF4-FFF2-40B4-BE49-F238E27FC236}">
                <a16:creationId xmlns:a16="http://schemas.microsoft.com/office/drawing/2014/main" id="{6F519300-CE03-4978-BA57-CC5A384DAD2B}"/>
              </a:ext>
            </a:extLst>
          </p:cNvPr>
          <p:cNvSpPr txBox="1">
            <a:spLocks noChangeArrowheads="1"/>
          </p:cNvSpPr>
          <p:nvPr/>
        </p:nvSpPr>
        <p:spPr bwMode="auto">
          <a:xfrm>
            <a:off x="1905000" y="1793875"/>
            <a:ext cx="8229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50000"/>
              </a:spcBef>
              <a:buSzPct val="190000"/>
              <a:buFontTx/>
              <a:buNone/>
            </a:pPr>
            <a:r>
              <a:rPr lang="en-GB" altLang="en-US" sz="2000">
                <a:solidFill>
                  <a:schemeClr val="tx2"/>
                </a:solidFill>
              </a:rPr>
              <a:t>Government links and networks</a:t>
            </a:r>
            <a:r>
              <a:rPr lang="en-GB" altLang="en-US" sz="2000">
                <a:latin typeface="Times New Roman" panose="02020603050405020304" pitchFamily="18" charset="0"/>
              </a:rPr>
              <a:t>: Government contracts are </a:t>
            </a:r>
            <a:r>
              <a:rPr lang="en-GB" altLang="en-US" sz="2000" i="1">
                <a:latin typeface="Times New Roman" panose="02020603050405020304" pitchFamily="18" charset="0"/>
              </a:rPr>
              <a:t>crucial</a:t>
            </a:r>
            <a:r>
              <a:rPr lang="en-GB" altLang="en-US" sz="2000">
                <a:latin typeface="Times New Roman" panose="02020603050405020304" pitchFamily="18" charset="0"/>
              </a:rPr>
              <a:t> to some companies and informal networks are important to influence government tax legislation, R&amp;D support, gain government support grants, etc.</a:t>
            </a:r>
          </a:p>
          <a:p>
            <a:pPr eaLnBrk="1" hangingPunct="1">
              <a:spcBef>
                <a:spcPct val="50000"/>
              </a:spcBef>
              <a:buClr>
                <a:schemeClr val="tx2"/>
              </a:buClr>
              <a:buSzPct val="190000"/>
              <a:buFontTx/>
              <a:buNone/>
            </a:pPr>
            <a:r>
              <a:rPr lang="en-GB" altLang="en-US" sz="2000">
                <a:latin typeface="Times New Roman" panose="02020603050405020304" pitchFamily="18" charset="0"/>
              </a:rPr>
              <a:t>For example, Sony has had strong support from the Japanese government over investment in electronics</a:t>
            </a:r>
          </a:p>
          <a:p>
            <a:pPr eaLnBrk="1" hangingPunct="1">
              <a:spcBef>
                <a:spcPct val="50000"/>
              </a:spcBef>
              <a:buSzPct val="190000"/>
              <a:buFontTx/>
              <a:buNone/>
            </a:pPr>
            <a:r>
              <a:rPr lang="en-GB" altLang="en-US" sz="2000">
                <a:solidFill>
                  <a:schemeClr val="tx2"/>
                </a:solidFill>
              </a:rPr>
              <a:t>Informal co-operative links and networks</a:t>
            </a:r>
            <a:r>
              <a:rPr lang="en-GB" altLang="en-US" sz="2000">
                <a:latin typeface="Times New Roman" panose="02020603050405020304" pitchFamily="18" charset="0"/>
              </a:rPr>
              <a:t>: alliances, mutual industry support, informal talks – but price agreements illegal!</a:t>
            </a:r>
          </a:p>
          <a:p>
            <a:pPr eaLnBrk="1" hangingPunct="1">
              <a:spcBef>
                <a:spcPct val="50000"/>
              </a:spcBef>
              <a:buSzPct val="190000"/>
              <a:buFontTx/>
              <a:buNone/>
            </a:pPr>
            <a:r>
              <a:rPr lang="en-GB" altLang="en-US" sz="2000">
                <a:solidFill>
                  <a:schemeClr val="tx2"/>
                </a:solidFill>
              </a:rPr>
              <a:t>Formal co-operative links</a:t>
            </a:r>
            <a:r>
              <a:rPr lang="en-GB" altLang="en-US" sz="2000">
                <a:latin typeface="Times New Roman" panose="02020603050405020304" pitchFamily="18" charset="0"/>
              </a:rPr>
              <a:t>: joint ventures and other forms of contractual co-operation </a:t>
            </a:r>
          </a:p>
          <a:p>
            <a:pPr eaLnBrk="1" hangingPunct="1">
              <a:spcBef>
                <a:spcPct val="50000"/>
              </a:spcBef>
              <a:buSzPct val="190000"/>
              <a:buFontTx/>
              <a:buNone/>
            </a:pPr>
            <a:r>
              <a:rPr lang="en-GB" altLang="en-US" sz="2000" b="1" i="1">
                <a:solidFill>
                  <a:schemeClr val="tx2"/>
                </a:solidFill>
                <a:latin typeface="Times New Roman" panose="02020603050405020304" pitchFamily="18" charset="0"/>
              </a:rPr>
              <a:t>Economic benefits</a:t>
            </a:r>
            <a:r>
              <a:rPr lang="en-GB" altLang="en-US" sz="2000">
                <a:latin typeface="Times New Roman" panose="02020603050405020304" pitchFamily="18" charset="0"/>
              </a:rPr>
              <a:t> from all the above areas</a:t>
            </a:r>
          </a:p>
        </p:txBody>
      </p:sp>
    </p:spTree>
    <p:extLst>
      <p:ext uri="{BB962C8B-B14F-4D97-AF65-F5344CB8AC3E}">
        <p14:creationId xmlns:p14="http://schemas.microsoft.com/office/powerpoint/2010/main" val="88831564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30" name="Rectangle 6">
            <a:extLst>
              <a:ext uri="{FF2B5EF4-FFF2-40B4-BE49-F238E27FC236}">
                <a16:creationId xmlns:a16="http://schemas.microsoft.com/office/drawing/2014/main" id="{8A80195E-862B-4C41-8A80-127AC93D0EA6}"/>
              </a:ext>
            </a:extLst>
          </p:cNvPr>
          <p:cNvSpPr>
            <a:spLocks noGrp="1" noChangeArrowheads="1"/>
          </p:cNvSpPr>
          <p:nvPr>
            <p:ph type="title"/>
          </p:nvPr>
        </p:nvSpPr>
        <p:spPr>
          <a:xfrm>
            <a:off x="1801813" y="291962"/>
            <a:ext cx="8153400" cy="1143000"/>
          </a:xfrm>
        </p:spPr>
        <p:txBody>
          <a:bodyPr rtlCol="0" anchor="b">
            <a:normAutofit/>
          </a:bodyPr>
          <a:lstStyle/>
          <a:p>
            <a:pPr>
              <a:defRPr/>
            </a:pPr>
            <a:r>
              <a:rPr lang="en-GB" sz="3200" b="1" dirty="0">
                <a:solidFill>
                  <a:srgbClr val="0070C0"/>
                </a:solidFill>
                <a:effectLst>
                  <a:outerShdw blurRad="38100" dist="38100" dir="2700000" algn="tl">
                    <a:srgbClr val="000000">
                      <a:alpha val="43137"/>
                    </a:srgbClr>
                  </a:outerShdw>
                </a:effectLst>
              </a:rPr>
              <a:t>Step 8: Factors specific to co-operation </a:t>
            </a:r>
            <a:br>
              <a:rPr lang="en-GB" sz="3200" b="1" dirty="0">
                <a:solidFill>
                  <a:srgbClr val="0070C0"/>
                </a:solidFill>
                <a:effectLst>
                  <a:outerShdw blurRad="38100" dist="38100" dir="2700000" algn="tl">
                    <a:srgbClr val="000000">
                      <a:alpha val="43137"/>
                    </a:srgbClr>
                  </a:outerShdw>
                </a:effectLst>
              </a:rPr>
            </a:br>
            <a:r>
              <a:rPr lang="en-GB" sz="3200" b="1" dirty="0">
                <a:solidFill>
                  <a:srgbClr val="0070C0"/>
                </a:solidFill>
                <a:effectLst>
                  <a:outerShdw blurRad="38100" dist="38100" dir="2700000" algn="tl">
                    <a:srgbClr val="000000">
                      <a:alpha val="43137"/>
                    </a:srgbClr>
                  </a:outerShdw>
                </a:effectLst>
              </a:rPr>
              <a:t>Four Links Analysis</a:t>
            </a:r>
          </a:p>
        </p:txBody>
      </p:sp>
      <p:sp>
        <p:nvSpPr>
          <p:cNvPr id="34819" name="Text Box 22">
            <a:extLst>
              <a:ext uri="{FF2B5EF4-FFF2-40B4-BE49-F238E27FC236}">
                <a16:creationId xmlns:a16="http://schemas.microsoft.com/office/drawing/2014/main" id="{CC1D4AC1-6E94-4B01-9DAF-169D0ADD3B65}"/>
              </a:ext>
            </a:extLst>
          </p:cNvPr>
          <p:cNvSpPr txBox="1">
            <a:spLocks noChangeArrowheads="1"/>
          </p:cNvSpPr>
          <p:nvPr/>
        </p:nvSpPr>
        <p:spPr bwMode="auto">
          <a:xfrm>
            <a:off x="993913" y="1737002"/>
            <a:ext cx="959457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50000"/>
              </a:spcBef>
              <a:buSzPct val="190000"/>
              <a:buFontTx/>
              <a:buNone/>
            </a:pPr>
            <a:r>
              <a:rPr lang="en-GB" altLang="en-US" sz="2000" dirty="0" err="1">
                <a:solidFill>
                  <a:schemeClr val="tx2"/>
                </a:solidFill>
              </a:rPr>
              <a:t>Complementors</a:t>
            </a:r>
            <a:r>
              <a:rPr lang="en-GB" altLang="en-US" sz="2000" dirty="0">
                <a:latin typeface="Times New Roman" panose="02020603050405020304" pitchFamily="18" charset="0"/>
              </a:rPr>
              <a:t>: companies whose products add more to the products of the base company than they would possess by themselves</a:t>
            </a:r>
          </a:p>
          <a:p>
            <a:pPr eaLnBrk="1" hangingPunct="1">
              <a:spcBef>
                <a:spcPct val="50000"/>
              </a:spcBef>
              <a:buClr>
                <a:schemeClr val="tx2"/>
              </a:buClr>
              <a:buSzPct val="190000"/>
              <a:buFontTx/>
              <a:buNone/>
            </a:pPr>
            <a:r>
              <a:rPr lang="en-GB" altLang="en-US" sz="2000" dirty="0">
                <a:latin typeface="Times New Roman" panose="02020603050405020304" pitchFamily="18" charset="0"/>
              </a:rPr>
              <a:t>For example, Sony </a:t>
            </a:r>
            <a:r>
              <a:rPr lang="en-GB" altLang="en-US" sz="2000" i="1" dirty="0" err="1">
                <a:latin typeface="Times New Roman" panose="02020603050405020304" pitchFamily="18" charset="0"/>
              </a:rPr>
              <a:t>Vaio</a:t>
            </a:r>
            <a:r>
              <a:rPr lang="en-GB" altLang="en-US" sz="2000" dirty="0">
                <a:latin typeface="Times New Roman" panose="02020603050405020304" pitchFamily="18" charset="0"/>
              </a:rPr>
              <a:t> computers – the base company - benefit from having the widely accepted Microsoft </a:t>
            </a:r>
            <a:r>
              <a:rPr lang="en-GB" altLang="en-US" sz="2000" i="1" dirty="0">
                <a:latin typeface="Times New Roman" panose="02020603050405020304" pitchFamily="18" charset="0"/>
              </a:rPr>
              <a:t>Windows</a:t>
            </a:r>
            <a:r>
              <a:rPr lang="en-GB" altLang="en-US" sz="2000" dirty="0">
                <a:latin typeface="Times New Roman" panose="02020603050405020304" pitchFamily="18" charset="0"/>
              </a:rPr>
              <a:t> software as the </a:t>
            </a:r>
            <a:r>
              <a:rPr lang="en-GB" altLang="en-US" sz="2000" dirty="0" err="1">
                <a:latin typeface="Times New Roman" panose="02020603050405020304" pitchFamily="18" charset="0"/>
              </a:rPr>
              <a:t>complementor</a:t>
            </a:r>
            <a:endParaRPr lang="en-GB" altLang="en-US" sz="2000" dirty="0">
              <a:latin typeface="Times New Roman" panose="02020603050405020304" pitchFamily="18" charset="0"/>
            </a:endParaRPr>
          </a:p>
          <a:p>
            <a:pPr eaLnBrk="1" hangingPunct="1">
              <a:spcBef>
                <a:spcPct val="50000"/>
              </a:spcBef>
              <a:buSzPct val="190000"/>
              <a:buFontTx/>
              <a:buNone/>
            </a:pPr>
            <a:r>
              <a:rPr lang="en-GB" altLang="en-US" sz="2000" dirty="0">
                <a:latin typeface="Times New Roman" panose="02020603050405020304" pitchFamily="18" charset="0"/>
              </a:rPr>
              <a:t> Microsoft </a:t>
            </a:r>
            <a:r>
              <a:rPr lang="en-GB" altLang="en-US" sz="2000" i="1" dirty="0">
                <a:solidFill>
                  <a:schemeClr val="tx2"/>
                </a:solidFill>
                <a:latin typeface="Times New Roman" panose="02020603050405020304" pitchFamily="18" charset="0"/>
              </a:rPr>
              <a:t>complements</a:t>
            </a:r>
            <a:r>
              <a:rPr lang="en-GB" altLang="en-US" sz="2000" dirty="0">
                <a:latin typeface="Times New Roman" panose="02020603050405020304" pitchFamily="18" charset="0"/>
              </a:rPr>
              <a:t> Sony</a:t>
            </a:r>
          </a:p>
          <a:p>
            <a:pPr eaLnBrk="1" hangingPunct="1">
              <a:spcBef>
                <a:spcPct val="50000"/>
              </a:spcBef>
              <a:buSzPct val="190000"/>
              <a:buFontTx/>
              <a:buNone/>
            </a:pPr>
            <a:r>
              <a:rPr lang="en-GB" altLang="en-US" sz="2000" dirty="0">
                <a:latin typeface="Times New Roman" panose="02020603050405020304" pitchFamily="18" charset="0"/>
              </a:rPr>
              <a:t>	Coca Cola </a:t>
            </a:r>
            <a:r>
              <a:rPr lang="en-GB" altLang="en-US" sz="2000" i="1" dirty="0">
                <a:latin typeface="Times New Roman" panose="02020603050405020304" pitchFamily="18" charset="0"/>
              </a:rPr>
              <a:t>complements</a:t>
            </a:r>
            <a:r>
              <a:rPr lang="en-GB" altLang="en-US" sz="2000" dirty="0">
                <a:latin typeface="Times New Roman" panose="02020603050405020304" pitchFamily="18" charset="0"/>
              </a:rPr>
              <a:t> McDonalds Restaurants, etc.</a:t>
            </a:r>
          </a:p>
          <a:p>
            <a:pPr eaLnBrk="1" hangingPunct="1">
              <a:spcBef>
                <a:spcPct val="50000"/>
              </a:spcBef>
              <a:buSzPct val="190000"/>
              <a:buFontTx/>
              <a:buNone/>
            </a:pPr>
            <a:r>
              <a:rPr lang="en-GB" altLang="en-US" sz="2000" b="1" i="1" dirty="0">
                <a:solidFill>
                  <a:schemeClr val="tx2"/>
                </a:solidFill>
                <a:latin typeface="Times New Roman" panose="02020603050405020304" pitchFamily="18" charset="0"/>
              </a:rPr>
              <a:t>Economic benefits</a:t>
            </a:r>
            <a:r>
              <a:rPr lang="en-GB" altLang="en-US" sz="2000" dirty="0">
                <a:latin typeface="Times New Roman" panose="02020603050405020304" pitchFamily="18" charset="0"/>
              </a:rPr>
              <a:t> from powerful complementary links between well-respected products and brands</a:t>
            </a:r>
          </a:p>
        </p:txBody>
      </p:sp>
    </p:spTree>
    <p:extLst>
      <p:ext uri="{BB962C8B-B14F-4D97-AF65-F5344CB8AC3E}">
        <p14:creationId xmlns:p14="http://schemas.microsoft.com/office/powerpoint/2010/main" val="182201532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2" name="Rectangle 6">
            <a:extLst>
              <a:ext uri="{FF2B5EF4-FFF2-40B4-BE49-F238E27FC236}">
                <a16:creationId xmlns:a16="http://schemas.microsoft.com/office/drawing/2014/main" id="{9773C92E-AC89-477E-A174-B7979CC0A571}"/>
              </a:ext>
            </a:extLst>
          </p:cNvPr>
          <p:cNvSpPr>
            <a:spLocks noGrp="1" noChangeArrowheads="1"/>
          </p:cNvSpPr>
          <p:nvPr>
            <p:ph type="title"/>
          </p:nvPr>
        </p:nvSpPr>
        <p:spPr>
          <a:xfrm>
            <a:off x="1847850" y="258762"/>
            <a:ext cx="8534400" cy="649288"/>
          </a:xfrm>
        </p:spPr>
        <p:txBody>
          <a:bodyPr rtlCol="0" anchor="b">
            <a:normAutofit/>
          </a:bodyPr>
          <a:lstStyle/>
          <a:p>
            <a:pPr>
              <a:defRPr/>
            </a:pPr>
            <a:r>
              <a:rPr lang="en-GB" sz="3200" b="1" dirty="0"/>
              <a:t> </a:t>
            </a:r>
            <a:r>
              <a:rPr lang="en-GB" sz="3200" b="1" dirty="0">
                <a:solidFill>
                  <a:srgbClr val="0070C0"/>
                </a:solidFill>
                <a:effectLst>
                  <a:outerShdw blurRad="38100" dist="38100" dir="2700000" algn="tl">
                    <a:srgbClr val="000000">
                      <a:alpha val="43137"/>
                    </a:srgbClr>
                  </a:outerShdw>
                </a:effectLst>
              </a:rPr>
              <a:t>Four Links Analysis: how to assess the links</a:t>
            </a:r>
          </a:p>
        </p:txBody>
      </p:sp>
      <p:sp>
        <p:nvSpPr>
          <p:cNvPr id="36867" name="Oval 7">
            <a:extLst>
              <a:ext uri="{FF2B5EF4-FFF2-40B4-BE49-F238E27FC236}">
                <a16:creationId xmlns:a16="http://schemas.microsoft.com/office/drawing/2014/main" id="{F6868EE8-B3EC-4E70-8632-F0944B138E7F}"/>
              </a:ext>
            </a:extLst>
          </p:cNvPr>
          <p:cNvSpPr>
            <a:spLocks noChangeArrowheads="1"/>
          </p:cNvSpPr>
          <p:nvPr/>
        </p:nvSpPr>
        <p:spPr bwMode="auto">
          <a:xfrm>
            <a:off x="5102225" y="3873500"/>
            <a:ext cx="2120900" cy="10541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68" name="Oval 8">
            <a:extLst>
              <a:ext uri="{FF2B5EF4-FFF2-40B4-BE49-F238E27FC236}">
                <a16:creationId xmlns:a16="http://schemas.microsoft.com/office/drawing/2014/main" id="{6012DA2A-BBF8-41F7-AFE4-028DE81BF9B7}"/>
              </a:ext>
            </a:extLst>
          </p:cNvPr>
          <p:cNvSpPr>
            <a:spLocks noChangeArrowheads="1"/>
          </p:cNvSpPr>
          <p:nvPr/>
        </p:nvSpPr>
        <p:spPr bwMode="auto">
          <a:xfrm>
            <a:off x="8077200" y="4929188"/>
            <a:ext cx="2120900" cy="1054100"/>
          </a:xfrm>
          <a:prstGeom prst="ellipse">
            <a:avLst/>
          </a:prstGeom>
          <a:solidFill>
            <a:srgbClr val="99CCFF"/>
          </a:solidFill>
          <a:ln w="12700">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69" name="Oval 9">
            <a:extLst>
              <a:ext uri="{FF2B5EF4-FFF2-40B4-BE49-F238E27FC236}">
                <a16:creationId xmlns:a16="http://schemas.microsoft.com/office/drawing/2014/main" id="{7950E77B-7DBE-49E6-8B63-4752EB2A83B8}"/>
              </a:ext>
            </a:extLst>
          </p:cNvPr>
          <p:cNvSpPr>
            <a:spLocks noChangeArrowheads="1"/>
          </p:cNvSpPr>
          <p:nvPr/>
        </p:nvSpPr>
        <p:spPr bwMode="auto">
          <a:xfrm>
            <a:off x="2073275" y="4983163"/>
            <a:ext cx="2120900" cy="1054100"/>
          </a:xfrm>
          <a:prstGeom prst="ellipse">
            <a:avLst/>
          </a:prstGeom>
          <a:solidFill>
            <a:srgbClr val="99CCFF"/>
          </a:solidFill>
          <a:ln w="12700">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70" name="Oval 10">
            <a:extLst>
              <a:ext uri="{FF2B5EF4-FFF2-40B4-BE49-F238E27FC236}">
                <a16:creationId xmlns:a16="http://schemas.microsoft.com/office/drawing/2014/main" id="{DFF60B9E-8BB0-44D0-A13A-C2E275C2D192}"/>
              </a:ext>
            </a:extLst>
          </p:cNvPr>
          <p:cNvSpPr>
            <a:spLocks noChangeArrowheads="1"/>
          </p:cNvSpPr>
          <p:nvPr/>
        </p:nvSpPr>
        <p:spPr bwMode="auto">
          <a:xfrm>
            <a:off x="8001000" y="2438400"/>
            <a:ext cx="2273300" cy="1663700"/>
          </a:xfrm>
          <a:prstGeom prst="ellipse">
            <a:avLst/>
          </a:prstGeom>
          <a:solidFill>
            <a:srgbClr val="99CCFF"/>
          </a:solidFill>
          <a:ln w="12700">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71" name="Oval 11">
            <a:extLst>
              <a:ext uri="{FF2B5EF4-FFF2-40B4-BE49-F238E27FC236}">
                <a16:creationId xmlns:a16="http://schemas.microsoft.com/office/drawing/2014/main" id="{4354150B-71A6-48D2-BAA4-6D67B7C2D6F1}"/>
              </a:ext>
            </a:extLst>
          </p:cNvPr>
          <p:cNvSpPr>
            <a:spLocks noChangeArrowheads="1"/>
          </p:cNvSpPr>
          <p:nvPr/>
        </p:nvSpPr>
        <p:spPr bwMode="auto">
          <a:xfrm>
            <a:off x="1981200" y="2286000"/>
            <a:ext cx="2349500" cy="1587500"/>
          </a:xfrm>
          <a:prstGeom prst="ellipse">
            <a:avLst/>
          </a:prstGeom>
          <a:solidFill>
            <a:srgbClr val="99CCFF"/>
          </a:solidFill>
          <a:ln w="12700">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72" name="Rectangle 12">
            <a:extLst>
              <a:ext uri="{FF2B5EF4-FFF2-40B4-BE49-F238E27FC236}">
                <a16:creationId xmlns:a16="http://schemas.microsoft.com/office/drawing/2014/main" id="{48F24E59-7B59-4EE8-84A3-1370069A730E}"/>
              </a:ext>
            </a:extLst>
          </p:cNvPr>
          <p:cNvSpPr>
            <a:spLocks noChangeArrowheads="1"/>
          </p:cNvSpPr>
          <p:nvPr/>
        </p:nvSpPr>
        <p:spPr bwMode="auto">
          <a:xfrm>
            <a:off x="5194300" y="4217194"/>
            <a:ext cx="2041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b="1" u="sng" dirty="0">
                <a:solidFill>
                  <a:srgbClr val="FF0000"/>
                </a:solidFill>
              </a:rPr>
              <a:t>The organisation</a:t>
            </a:r>
          </a:p>
        </p:txBody>
      </p:sp>
      <p:sp>
        <p:nvSpPr>
          <p:cNvPr id="36873" name="Rectangle 13">
            <a:extLst>
              <a:ext uri="{FF2B5EF4-FFF2-40B4-BE49-F238E27FC236}">
                <a16:creationId xmlns:a16="http://schemas.microsoft.com/office/drawing/2014/main" id="{883471D5-4668-4760-9C2A-E9A6278AFF35}"/>
              </a:ext>
            </a:extLst>
          </p:cNvPr>
          <p:cNvSpPr>
            <a:spLocks noChangeArrowheads="1"/>
          </p:cNvSpPr>
          <p:nvPr/>
        </p:nvSpPr>
        <p:spPr bwMode="auto">
          <a:xfrm>
            <a:off x="8216900" y="2814638"/>
            <a:ext cx="18415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b="1"/>
              <a:t>Informal co-operative links and networks</a:t>
            </a:r>
          </a:p>
        </p:txBody>
      </p:sp>
      <p:sp>
        <p:nvSpPr>
          <p:cNvPr id="36874" name="Rectangle 14">
            <a:extLst>
              <a:ext uri="{FF2B5EF4-FFF2-40B4-BE49-F238E27FC236}">
                <a16:creationId xmlns:a16="http://schemas.microsoft.com/office/drawing/2014/main" id="{93CA7092-D1DB-4676-80F3-52733CBA7C85}"/>
              </a:ext>
            </a:extLst>
          </p:cNvPr>
          <p:cNvSpPr>
            <a:spLocks noChangeArrowheads="1"/>
          </p:cNvSpPr>
          <p:nvPr/>
        </p:nvSpPr>
        <p:spPr bwMode="auto">
          <a:xfrm>
            <a:off x="8256589" y="5181601"/>
            <a:ext cx="1920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b="1"/>
              <a:t>Formal co-operative links</a:t>
            </a:r>
          </a:p>
        </p:txBody>
      </p:sp>
      <p:sp>
        <p:nvSpPr>
          <p:cNvPr id="36875" name="Rectangle 15">
            <a:extLst>
              <a:ext uri="{FF2B5EF4-FFF2-40B4-BE49-F238E27FC236}">
                <a16:creationId xmlns:a16="http://schemas.microsoft.com/office/drawing/2014/main" id="{2B36426A-5360-406E-AB3E-C53D721C34EE}"/>
              </a:ext>
            </a:extLst>
          </p:cNvPr>
          <p:cNvSpPr>
            <a:spLocks noChangeArrowheads="1"/>
          </p:cNvSpPr>
          <p:nvPr/>
        </p:nvSpPr>
        <p:spPr bwMode="auto">
          <a:xfrm>
            <a:off x="2235200" y="2624138"/>
            <a:ext cx="18415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b="1"/>
              <a:t>Government links and networks</a:t>
            </a:r>
          </a:p>
        </p:txBody>
      </p:sp>
      <p:sp>
        <p:nvSpPr>
          <p:cNvPr id="36876" name="Rectangle 16">
            <a:extLst>
              <a:ext uri="{FF2B5EF4-FFF2-40B4-BE49-F238E27FC236}">
                <a16:creationId xmlns:a16="http://schemas.microsoft.com/office/drawing/2014/main" id="{BDCE67FB-D8FC-4D91-AF47-4EC73B5BCC14}"/>
              </a:ext>
            </a:extLst>
          </p:cNvPr>
          <p:cNvSpPr>
            <a:spLocks noChangeArrowheads="1"/>
          </p:cNvSpPr>
          <p:nvPr/>
        </p:nvSpPr>
        <p:spPr bwMode="auto">
          <a:xfrm>
            <a:off x="2185989" y="5356226"/>
            <a:ext cx="1939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b="1"/>
              <a:t>Complementors</a:t>
            </a:r>
          </a:p>
        </p:txBody>
      </p:sp>
      <p:sp>
        <p:nvSpPr>
          <p:cNvPr id="36877" name="Line 17">
            <a:extLst>
              <a:ext uri="{FF2B5EF4-FFF2-40B4-BE49-F238E27FC236}">
                <a16:creationId xmlns:a16="http://schemas.microsoft.com/office/drawing/2014/main" id="{7ACD0E6D-4FBD-4D17-8B44-AAD03445B3E7}"/>
              </a:ext>
            </a:extLst>
          </p:cNvPr>
          <p:cNvSpPr>
            <a:spLocks noChangeShapeType="1"/>
          </p:cNvSpPr>
          <p:nvPr/>
        </p:nvSpPr>
        <p:spPr bwMode="auto">
          <a:xfrm>
            <a:off x="4267200" y="3962401"/>
            <a:ext cx="666750" cy="530225"/>
          </a:xfrm>
          <a:prstGeom prst="line">
            <a:avLst/>
          </a:prstGeom>
          <a:noFill/>
          <a:ln w="571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6878" name="Line 18">
            <a:extLst>
              <a:ext uri="{FF2B5EF4-FFF2-40B4-BE49-F238E27FC236}">
                <a16:creationId xmlns:a16="http://schemas.microsoft.com/office/drawing/2014/main" id="{55120B03-AB34-409B-ACDC-DEA0A0D26391}"/>
              </a:ext>
            </a:extLst>
          </p:cNvPr>
          <p:cNvSpPr>
            <a:spLocks noChangeShapeType="1"/>
          </p:cNvSpPr>
          <p:nvPr/>
        </p:nvSpPr>
        <p:spPr bwMode="auto">
          <a:xfrm rot="182383" flipV="1">
            <a:off x="4191000" y="4876800"/>
            <a:ext cx="762000" cy="609600"/>
          </a:xfrm>
          <a:prstGeom prst="line">
            <a:avLst/>
          </a:prstGeom>
          <a:noFill/>
          <a:ln w="571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6879" name="Line 19">
            <a:extLst>
              <a:ext uri="{FF2B5EF4-FFF2-40B4-BE49-F238E27FC236}">
                <a16:creationId xmlns:a16="http://schemas.microsoft.com/office/drawing/2014/main" id="{492BD9B1-9E4A-4C03-B593-AA7489586FB7}"/>
              </a:ext>
            </a:extLst>
          </p:cNvPr>
          <p:cNvSpPr>
            <a:spLocks noChangeShapeType="1"/>
          </p:cNvSpPr>
          <p:nvPr/>
        </p:nvSpPr>
        <p:spPr bwMode="auto">
          <a:xfrm flipV="1">
            <a:off x="7391400" y="3886200"/>
            <a:ext cx="685800" cy="457200"/>
          </a:xfrm>
          <a:prstGeom prst="line">
            <a:avLst/>
          </a:prstGeom>
          <a:noFill/>
          <a:ln w="571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6880" name="Line 20">
            <a:extLst>
              <a:ext uri="{FF2B5EF4-FFF2-40B4-BE49-F238E27FC236}">
                <a16:creationId xmlns:a16="http://schemas.microsoft.com/office/drawing/2014/main" id="{214B721B-8724-468E-9C71-AAD9AECF458C}"/>
              </a:ext>
            </a:extLst>
          </p:cNvPr>
          <p:cNvSpPr>
            <a:spLocks noChangeShapeType="1"/>
          </p:cNvSpPr>
          <p:nvPr/>
        </p:nvSpPr>
        <p:spPr bwMode="auto">
          <a:xfrm>
            <a:off x="7370763" y="4889500"/>
            <a:ext cx="622300" cy="520700"/>
          </a:xfrm>
          <a:prstGeom prst="line">
            <a:avLst/>
          </a:prstGeom>
          <a:noFill/>
          <a:ln w="571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6881" name="Text Box 22">
            <a:extLst>
              <a:ext uri="{FF2B5EF4-FFF2-40B4-BE49-F238E27FC236}">
                <a16:creationId xmlns:a16="http://schemas.microsoft.com/office/drawing/2014/main" id="{A8C3B411-F81B-49E0-9311-487C062E0725}"/>
              </a:ext>
            </a:extLst>
          </p:cNvPr>
          <p:cNvSpPr txBox="1">
            <a:spLocks noChangeArrowheads="1"/>
          </p:cNvSpPr>
          <p:nvPr/>
        </p:nvSpPr>
        <p:spPr bwMode="auto">
          <a:xfrm>
            <a:off x="4622800" y="1167901"/>
            <a:ext cx="31242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50000"/>
              </a:spcBef>
              <a:buFontTx/>
              <a:buNone/>
            </a:pPr>
            <a:r>
              <a:rPr lang="en-GB" altLang="en-US" sz="2400" dirty="0"/>
              <a:t>Explore via </a:t>
            </a:r>
            <a:r>
              <a:rPr lang="en-GB" altLang="en-US" sz="2400" dirty="0">
                <a:solidFill>
                  <a:schemeClr val="tx2"/>
                </a:solidFill>
              </a:rPr>
              <a:t>strong,</a:t>
            </a:r>
            <a:r>
              <a:rPr lang="en-GB" altLang="en-US" sz="2400" dirty="0"/>
              <a:t> </a:t>
            </a:r>
            <a:r>
              <a:rPr lang="en-GB" altLang="en-US" sz="2400" dirty="0">
                <a:solidFill>
                  <a:schemeClr val="tx2"/>
                </a:solidFill>
              </a:rPr>
              <a:t>medium</a:t>
            </a:r>
            <a:r>
              <a:rPr lang="en-GB" altLang="en-US" sz="2400" dirty="0"/>
              <a:t> or </a:t>
            </a:r>
            <a:r>
              <a:rPr lang="en-GB" altLang="en-US" sz="2400" dirty="0">
                <a:solidFill>
                  <a:schemeClr val="tx2"/>
                </a:solidFill>
              </a:rPr>
              <a:t>weak</a:t>
            </a:r>
            <a:r>
              <a:rPr lang="en-GB" altLang="en-US" sz="2400" dirty="0"/>
              <a:t> </a:t>
            </a:r>
            <a:r>
              <a:rPr lang="en-GB" altLang="en-US" sz="2400" dirty="0">
                <a:solidFill>
                  <a:schemeClr val="tx2"/>
                </a:solidFill>
              </a:rPr>
              <a:t>links</a:t>
            </a:r>
            <a:r>
              <a:rPr lang="en-GB" altLang="en-US" sz="2400" dirty="0"/>
              <a:t> between the organisation and the four link areas</a:t>
            </a:r>
          </a:p>
        </p:txBody>
      </p:sp>
      <p:sp>
        <p:nvSpPr>
          <p:cNvPr id="36882" name="Rectangle 1">
            <a:extLst>
              <a:ext uri="{FF2B5EF4-FFF2-40B4-BE49-F238E27FC236}">
                <a16:creationId xmlns:a16="http://schemas.microsoft.com/office/drawing/2014/main" id="{9839433E-7F4E-4EC4-A62B-AED6FDED7F0F}"/>
              </a:ext>
            </a:extLst>
          </p:cNvPr>
          <p:cNvSpPr>
            <a:spLocks noChangeArrowheads="1"/>
          </p:cNvSpPr>
          <p:nvPr/>
        </p:nvSpPr>
        <p:spPr bwMode="auto">
          <a:xfrm>
            <a:off x="5458217" y="5668963"/>
            <a:ext cx="15867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b="1" dirty="0"/>
              <a:t>(</a:t>
            </a:r>
            <a:r>
              <a:rPr lang="en-GB" altLang="en-US" dirty="0"/>
              <a:t>Lynch, </a:t>
            </a:r>
            <a:r>
              <a:rPr lang="en-GB" altLang="en-US" dirty="0" smtClean="0"/>
              <a:t>2018</a:t>
            </a:r>
            <a:r>
              <a:rPr lang="en-GB" altLang="en-US" b="1" dirty="0" smtClean="0"/>
              <a:t>)</a:t>
            </a:r>
            <a:endParaRPr lang="en-GB" altLang="en-US" b="1" dirty="0"/>
          </a:p>
        </p:txBody>
      </p:sp>
    </p:spTree>
    <p:extLst>
      <p:ext uri="{BB962C8B-B14F-4D97-AF65-F5344CB8AC3E}">
        <p14:creationId xmlns:p14="http://schemas.microsoft.com/office/powerpoint/2010/main" val="373197561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9EB0AA2B-5637-488D-87E7-F055671D85B7}"/>
              </a:ext>
            </a:extLst>
          </p:cNvPr>
          <p:cNvSpPr>
            <a:spLocks noGrp="1"/>
          </p:cNvSpPr>
          <p:nvPr>
            <p:ph type="title"/>
          </p:nvPr>
        </p:nvSpPr>
        <p:spPr>
          <a:xfrm>
            <a:off x="1706564" y="533400"/>
            <a:ext cx="8664575" cy="1143000"/>
          </a:xfrm>
        </p:spPr>
        <p:txBody>
          <a:bodyPr rtlCol="0">
            <a:normAutofit/>
          </a:bodyPr>
          <a:lstStyle/>
          <a:p>
            <a:pPr>
              <a:defRPr/>
            </a:pPr>
            <a:r>
              <a:rPr lang="en-US" sz="4000" b="1" dirty="0">
                <a:solidFill>
                  <a:srgbClr val="0070C0"/>
                </a:solidFill>
                <a:effectLst>
                  <a:outerShdw blurRad="38100" dist="38100" dir="2700000" algn="tl">
                    <a:srgbClr val="000000">
                      <a:alpha val="43137"/>
                    </a:srgbClr>
                  </a:outerShdw>
                </a:effectLst>
              </a:rPr>
              <a:t>What we’re going to cover today…</a:t>
            </a:r>
          </a:p>
        </p:txBody>
      </p:sp>
      <p:sp>
        <p:nvSpPr>
          <p:cNvPr id="16" name="TextBox 5">
            <a:extLst>
              <a:ext uri="{FF2B5EF4-FFF2-40B4-BE49-F238E27FC236}">
                <a16:creationId xmlns:a16="http://schemas.microsoft.com/office/drawing/2014/main" id="{4E07B067-BF54-4459-82A0-4C24BE1BEA55}"/>
              </a:ext>
            </a:extLst>
          </p:cNvPr>
          <p:cNvSpPr txBox="1">
            <a:spLocks noChangeArrowheads="1"/>
          </p:cNvSpPr>
          <p:nvPr/>
        </p:nvSpPr>
        <p:spPr bwMode="auto">
          <a:xfrm>
            <a:off x="4664075" y="1857376"/>
            <a:ext cx="2871788" cy="2308225"/>
          </a:xfrm>
          <a:prstGeom prst="rect">
            <a:avLst/>
          </a:prstGeom>
          <a:solidFill>
            <a:schemeClr val="accent6"/>
          </a:solidFill>
          <a:ln w="9525">
            <a:noFill/>
            <a:miter lim="800000"/>
            <a:headEnd/>
            <a:tailEnd/>
          </a:ln>
        </p:spPr>
        <p:txBody>
          <a:bodyPr>
            <a:spAutoFit/>
          </a:bodyPr>
          <a:lstStyle/>
          <a:p>
            <a:pPr marL="742950" indent="-742950" algn="ctr">
              <a:defRPr/>
            </a:pPr>
            <a:r>
              <a:rPr lang="en-US" sz="2400" dirty="0">
                <a:solidFill>
                  <a:schemeClr val="bg1"/>
                </a:solidFill>
                <a:latin typeface="Calibri" pitchFamily="-112" charset="0"/>
              </a:rPr>
              <a:t>(3)</a:t>
            </a:r>
          </a:p>
          <a:p>
            <a:pPr marL="742950" indent="-742950" algn="ctr">
              <a:defRPr/>
            </a:pPr>
            <a:r>
              <a:rPr lang="en-US" sz="2400" dirty="0">
                <a:solidFill>
                  <a:schemeClr val="bg1"/>
                </a:solidFill>
                <a:latin typeface="Calibri" pitchFamily="-112" charset="0"/>
              </a:rPr>
              <a:t>Segmentation and targeting</a:t>
            </a:r>
          </a:p>
          <a:p>
            <a:pPr marL="742950" indent="-742950" algn="ctr">
              <a:defRPr/>
            </a:pPr>
            <a:r>
              <a:rPr lang="en-US" sz="2400" dirty="0">
                <a:solidFill>
                  <a:schemeClr val="bg1"/>
                </a:solidFill>
                <a:latin typeface="Calibri" pitchFamily="-112" charset="0"/>
              </a:rPr>
              <a:t> </a:t>
            </a:r>
          </a:p>
          <a:p>
            <a:pPr marL="742950" indent="-742950" algn="ctr">
              <a:defRPr/>
            </a:pPr>
            <a:endParaRPr lang="en-US" sz="2400" dirty="0">
              <a:solidFill>
                <a:schemeClr val="bg1"/>
              </a:solidFill>
              <a:latin typeface="Calibri" pitchFamily="-112" charset="0"/>
            </a:endParaRPr>
          </a:p>
          <a:p>
            <a:pPr marL="742950" indent="-742950" algn="ctr">
              <a:defRPr/>
            </a:pPr>
            <a:endParaRPr lang="en-US" sz="2400" dirty="0">
              <a:solidFill>
                <a:schemeClr val="bg1"/>
              </a:solidFill>
              <a:latin typeface="Calibri" pitchFamily="-112" charset="0"/>
            </a:endParaRPr>
          </a:p>
        </p:txBody>
      </p:sp>
      <p:pic>
        <p:nvPicPr>
          <p:cNvPr id="8196" name="Picture 17" descr="j0439502.jpg">
            <a:extLst>
              <a:ext uri="{FF2B5EF4-FFF2-40B4-BE49-F238E27FC236}">
                <a16:creationId xmlns:a16="http://schemas.microsoft.com/office/drawing/2014/main" id="{CBF8158F-F058-4274-A5DF-C08C25BE3579}"/>
              </a:ext>
            </a:extLst>
          </p:cNvPr>
          <p:cNvPicPr>
            <a:picLocks noChangeAspect="1"/>
          </p:cNvPicPr>
          <p:nvPr/>
        </p:nvPicPr>
        <p:blipFill>
          <a:blip r:embed="rId2">
            <a:extLst>
              <a:ext uri="{28A0092B-C50C-407E-A947-70E740481C1C}">
                <a14:useLocalDpi xmlns:a14="http://schemas.microsoft.com/office/drawing/2010/main" val="0"/>
              </a:ext>
            </a:extLst>
          </a:blip>
          <a:srcRect l="19980" b="10001"/>
          <a:stretch>
            <a:fillRect/>
          </a:stretch>
        </p:blipFill>
        <p:spPr bwMode="auto">
          <a:xfrm>
            <a:off x="4656139" y="3429000"/>
            <a:ext cx="2879725"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8">
            <a:extLst>
              <a:ext uri="{FF2B5EF4-FFF2-40B4-BE49-F238E27FC236}">
                <a16:creationId xmlns:a16="http://schemas.microsoft.com/office/drawing/2014/main" id="{910C75BC-E5CD-405A-AA7C-789AAAA27A76}"/>
              </a:ext>
            </a:extLst>
          </p:cNvPr>
          <p:cNvSpPr txBox="1">
            <a:spLocks noChangeArrowheads="1"/>
          </p:cNvSpPr>
          <p:nvPr/>
        </p:nvSpPr>
        <p:spPr bwMode="auto">
          <a:xfrm>
            <a:off x="1706564" y="1916114"/>
            <a:ext cx="2771775" cy="1570037"/>
          </a:xfrm>
          <a:prstGeom prst="rect">
            <a:avLst/>
          </a:prstGeom>
          <a:solidFill>
            <a:schemeClr val="accent6"/>
          </a:solidFill>
          <a:ln w="9525">
            <a:noFill/>
            <a:miter lim="800000"/>
            <a:headEnd/>
            <a:tailEnd/>
          </a:ln>
        </p:spPr>
        <p:txBody>
          <a:bodyPr>
            <a:spAutoFit/>
          </a:bodyPr>
          <a:lstStyle/>
          <a:p>
            <a:pPr marL="742950" indent="-742950" algn="ctr">
              <a:defRPr/>
            </a:pPr>
            <a:r>
              <a:rPr lang="en-US" sz="2400" dirty="0">
                <a:solidFill>
                  <a:schemeClr val="bg1"/>
                </a:solidFill>
                <a:latin typeface="Calibri" pitchFamily="-112" charset="0"/>
              </a:rPr>
              <a:t>(1) </a:t>
            </a:r>
          </a:p>
          <a:p>
            <a:pPr marL="742950" indent="-742950" algn="ctr">
              <a:defRPr/>
            </a:pPr>
            <a:r>
              <a:rPr lang="en-GB" sz="2400" dirty="0">
                <a:solidFill>
                  <a:schemeClr val="bg1"/>
                </a:solidFill>
                <a:latin typeface="Calibri" pitchFamily="-112" charset="0"/>
              </a:rPr>
              <a:t>Analysing the</a:t>
            </a:r>
          </a:p>
          <a:p>
            <a:pPr marL="742950" indent="-742950" algn="ctr">
              <a:defRPr/>
            </a:pPr>
            <a:r>
              <a:rPr lang="en-GB" sz="2400" dirty="0">
                <a:solidFill>
                  <a:schemeClr val="bg1"/>
                </a:solidFill>
                <a:latin typeface="Calibri" pitchFamily="-112" charset="0"/>
              </a:rPr>
              <a:t>environment</a:t>
            </a:r>
          </a:p>
          <a:p>
            <a:pPr marL="742950" indent="-742950">
              <a:defRPr/>
            </a:pPr>
            <a:endParaRPr lang="en-US" sz="2400" dirty="0">
              <a:solidFill>
                <a:schemeClr val="bg1"/>
              </a:solidFill>
              <a:latin typeface="Calibri" pitchFamily="-112" charset="0"/>
            </a:endParaRPr>
          </a:p>
        </p:txBody>
      </p:sp>
      <p:sp>
        <p:nvSpPr>
          <p:cNvPr id="11" name="TextBox 5">
            <a:extLst>
              <a:ext uri="{FF2B5EF4-FFF2-40B4-BE49-F238E27FC236}">
                <a16:creationId xmlns:a16="http://schemas.microsoft.com/office/drawing/2014/main" id="{E7662CC4-4855-4767-B590-D83FC1BACF94}"/>
              </a:ext>
            </a:extLst>
          </p:cNvPr>
          <p:cNvSpPr txBox="1">
            <a:spLocks noChangeArrowheads="1"/>
          </p:cNvSpPr>
          <p:nvPr/>
        </p:nvSpPr>
        <p:spPr bwMode="auto">
          <a:xfrm>
            <a:off x="7602538" y="1857375"/>
            <a:ext cx="2768600" cy="1938338"/>
          </a:xfrm>
          <a:prstGeom prst="rect">
            <a:avLst/>
          </a:prstGeom>
          <a:solidFill>
            <a:schemeClr val="accent6"/>
          </a:solidFill>
          <a:ln w="9525">
            <a:noFill/>
            <a:miter lim="800000"/>
            <a:headEnd/>
            <a:tailEnd/>
          </a:ln>
        </p:spPr>
        <p:txBody>
          <a:bodyPr>
            <a:spAutoFit/>
          </a:bodyPr>
          <a:lstStyle/>
          <a:p>
            <a:pPr marL="742950" indent="-742950" algn="ctr">
              <a:defRPr/>
            </a:pPr>
            <a:r>
              <a:rPr lang="en-US" sz="2400" dirty="0">
                <a:solidFill>
                  <a:schemeClr val="bg1"/>
                </a:solidFill>
                <a:latin typeface="Calibri" pitchFamily="-112" charset="0"/>
              </a:rPr>
              <a:t>(3) </a:t>
            </a:r>
          </a:p>
          <a:p>
            <a:pPr marL="742950" indent="-742950" algn="ctr">
              <a:defRPr/>
            </a:pPr>
            <a:r>
              <a:rPr lang="en-US" sz="2400" dirty="0">
                <a:solidFill>
                  <a:schemeClr val="bg1"/>
                </a:solidFill>
                <a:latin typeface="Calibri" pitchFamily="-112" charset="0"/>
              </a:rPr>
              <a:t>Government and</a:t>
            </a:r>
          </a:p>
          <a:p>
            <a:pPr marL="742950" indent="-742950" algn="ctr">
              <a:defRPr/>
            </a:pPr>
            <a:r>
              <a:rPr lang="en-US" sz="2400" dirty="0">
                <a:solidFill>
                  <a:schemeClr val="bg1"/>
                </a:solidFill>
                <a:latin typeface="Calibri" pitchFamily="-112" charset="0"/>
              </a:rPr>
              <a:t>Industry issues</a:t>
            </a:r>
          </a:p>
          <a:p>
            <a:pPr marL="742950" indent="-742950" algn="ctr">
              <a:defRPr/>
            </a:pPr>
            <a:endParaRPr lang="en-US" sz="2400" dirty="0">
              <a:solidFill>
                <a:schemeClr val="bg1"/>
              </a:solidFill>
              <a:latin typeface="Calibri" pitchFamily="-112" charset="0"/>
            </a:endParaRPr>
          </a:p>
          <a:p>
            <a:pPr marL="742950" indent="-742950" algn="ctr">
              <a:defRPr/>
            </a:pPr>
            <a:endParaRPr lang="en-US" sz="2400" dirty="0">
              <a:solidFill>
                <a:schemeClr val="bg1"/>
              </a:solidFill>
              <a:latin typeface="Calibri" pitchFamily="-112" charset="0"/>
            </a:endParaRPr>
          </a:p>
        </p:txBody>
      </p:sp>
      <p:pic>
        <p:nvPicPr>
          <p:cNvPr id="8199" name="Picture 8">
            <a:extLst>
              <a:ext uri="{FF2B5EF4-FFF2-40B4-BE49-F238E27FC236}">
                <a16:creationId xmlns:a16="http://schemas.microsoft.com/office/drawing/2014/main" id="{E3054D84-EA82-498D-867A-EDE08B9B0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2267" r="1031" b="32753"/>
          <a:stretch>
            <a:fillRect/>
          </a:stretch>
        </p:blipFill>
        <p:spPr bwMode="auto">
          <a:xfrm>
            <a:off x="7602538" y="3429001"/>
            <a:ext cx="27686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16" descr="j0422122.jpg">
            <a:extLst>
              <a:ext uri="{FF2B5EF4-FFF2-40B4-BE49-F238E27FC236}">
                <a16:creationId xmlns:a16="http://schemas.microsoft.com/office/drawing/2014/main" id="{45EDA67B-0A77-41C6-B6B4-9874F70C4311}"/>
              </a:ext>
            </a:extLst>
          </p:cNvPr>
          <p:cNvPicPr>
            <a:picLocks noChangeAspect="1"/>
          </p:cNvPicPr>
          <p:nvPr/>
        </p:nvPicPr>
        <p:blipFill>
          <a:blip r:embed="rId4">
            <a:extLst>
              <a:ext uri="{28A0092B-C50C-407E-A947-70E740481C1C}">
                <a14:useLocalDpi xmlns:a14="http://schemas.microsoft.com/office/drawing/2010/main" val="0"/>
              </a:ext>
            </a:extLst>
          </a:blip>
          <a:srcRect l="19733" b="10126"/>
          <a:stretch>
            <a:fillRect/>
          </a:stretch>
        </p:blipFill>
        <p:spPr bwMode="auto">
          <a:xfrm>
            <a:off x="1706564" y="3429000"/>
            <a:ext cx="2789237"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7783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4" name="Rectangle 6">
            <a:extLst>
              <a:ext uri="{FF2B5EF4-FFF2-40B4-BE49-F238E27FC236}">
                <a16:creationId xmlns:a16="http://schemas.microsoft.com/office/drawing/2014/main" id="{C299BBB3-678E-4FEF-938D-F9F07191FC8D}"/>
              </a:ext>
            </a:extLst>
          </p:cNvPr>
          <p:cNvSpPr>
            <a:spLocks noGrp="1" noChangeArrowheads="1"/>
          </p:cNvSpPr>
          <p:nvPr>
            <p:ph type="title"/>
          </p:nvPr>
        </p:nvSpPr>
        <p:spPr>
          <a:xfrm>
            <a:off x="1524000" y="844550"/>
            <a:ext cx="9144000" cy="685800"/>
          </a:xfrm>
        </p:spPr>
        <p:txBody>
          <a:bodyPr rtlCol="0" anchor="b">
            <a:normAutofit/>
          </a:bodyPr>
          <a:lstStyle/>
          <a:p>
            <a:pPr>
              <a:defRPr/>
            </a:pPr>
            <a:r>
              <a:rPr lang="en-GB" sz="3200" b="1" dirty="0">
                <a:solidFill>
                  <a:srgbClr val="0070C0"/>
                </a:solidFill>
                <a:effectLst>
                  <a:outerShdw blurRad="38100" dist="38100" dir="2700000" algn="tl">
                    <a:srgbClr val="000000">
                      <a:alpha val="43137"/>
                    </a:srgbClr>
                  </a:outerShdw>
                </a:effectLst>
              </a:rPr>
              <a:t>Step 9: Factors specific to immediate competitors</a:t>
            </a:r>
          </a:p>
        </p:txBody>
      </p:sp>
      <p:sp>
        <p:nvSpPr>
          <p:cNvPr id="38915" name="Rectangle 7">
            <a:extLst>
              <a:ext uri="{FF2B5EF4-FFF2-40B4-BE49-F238E27FC236}">
                <a16:creationId xmlns:a16="http://schemas.microsoft.com/office/drawing/2014/main" id="{35EE8BC1-28FF-4BBC-9D7F-6BF68EE980C4}"/>
              </a:ext>
            </a:extLst>
          </p:cNvPr>
          <p:cNvSpPr>
            <a:spLocks noGrp="1" noChangeArrowheads="1"/>
          </p:cNvSpPr>
          <p:nvPr>
            <p:ph idx="1"/>
          </p:nvPr>
        </p:nvSpPr>
        <p:spPr>
          <a:xfrm>
            <a:off x="1906588" y="1751013"/>
            <a:ext cx="7772400" cy="4114800"/>
          </a:xfrm>
        </p:spPr>
        <p:txBody>
          <a:bodyPr/>
          <a:lstStyle/>
          <a:p>
            <a:pPr>
              <a:buFont typeface="Wingdings" panose="05000000000000000000" pitchFamily="2" charset="2"/>
              <a:buNone/>
            </a:pPr>
            <a:r>
              <a:rPr lang="en-GB" altLang="en-US"/>
              <a:t>The following aspects of the competitor’s organisation need to be explored:</a:t>
            </a:r>
          </a:p>
          <a:p>
            <a:pPr>
              <a:buClr>
                <a:schemeClr val="tx2"/>
              </a:buClr>
            </a:pPr>
            <a:r>
              <a:rPr lang="en-GB" altLang="en-US"/>
              <a:t>Objectives</a:t>
            </a:r>
          </a:p>
          <a:p>
            <a:pPr>
              <a:buClr>
                <a:schemeClr val="tx2"/>
              </a:buClr>
            </a:pPr>
            <a:r>
              <a:rPr lang="en-GB" altLang="en-US"/>
              <a:t>Resources</a:t>
            </a:r>
          </a:p>
          <a:p>
            <a:pPr>
              <a:buClr>
                <a:schemeClr val="tx2"/>
              </a:buClr>
            </a:pPr>
            <a:r>
              <a:rPr lang="en-GB" altLang="en-US"/>
              <a:t>Past record of performance</a:t>
            </a:r>
          </a:p>
          <a:p>
            <a:pPr>
              <a:buClr>
                <a:schemeClr val="tx2"/>
              </a:buClr>
            </a:pPr>
            <a:r>
              <a:rPr lang="en-GB" altLang="en-US"/>
              <a:t>Current products and services</a:t>
            </a:r>
          </a:p>
          <a:p>
            <a:pPr>
              <a:buClr>
                <a:schemeClr val="tx2"/>
              </a:buClr>
            </a:pPr>
            <a:r>
              <a:rPr lang="en-GB" altLang="en-US"/>
              <a:t>Present strategies</a:t>
            </a:r>
          </a:p>
        </p:txBody>
      </p:sp>
      <p:sp>
        <p:nvSpPr>
          <p:cNvPr id="38916" name="AutoShape 8">
            <a:extLst>
              <a:ext uri="{FF2B5EF4-FFF2-40B4-BE49-F238E27FC236}">
                <a16:creationId xmlns:a16="http://schemas.microsoft.com/office/drawing/2014/main" id="{8348B364-B875-4FE8-9215-D8806855FE76}"/>
              </a:ext>
            </a:extLst>
          </p:cNvPr>
          <p:cNvSpPr>
            <a:spLocks noChangeArrowheads="1"/>
          </p:cNvSpPr>
          <p:nvPr/>
        </p:nvSpPr>
        <p:spPr bwMode="auto">
          <a:xfrm flipH="1">
            <a:off x="8161338" y="3282950"/>
            <a:ext cx="2197100" cy="2730500"/>
          </a:xfrm>
          <a:prstGeom prst="rightArrow">
            <a:avLst>
              <a:gd name="adj1" fmla="val 75000"/>
              <a:gd name="adj2" fmla="val 50079"/>
            </a:avLst>
          </a:prstGeom>
          <a:solidFill>
            <a:schemeClr val="accent1"/>
          </a:solidFill>
          <a:ln w="12700">
            <a:solidFill>
              <a:schemeClr val="bg2"/>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917" name="Rectangle 9">
            <a:extLst>
              <a:ext uri="{FF2B5EF4-FFF2-40B4-BE49-F238E27FC236}">
                <a16:creationId xmlns:a16="http://schemas.microsoft.com/office/drawing/2014/main" id="{381E626A-C0E8-4BCB-B39F-CC4376DED664}"/>
              </a:ext>
            </a:extLst>
          </p:cNvPr>
          <p:cNvSpPr>
            <a:spLocks noChangeArrowheads="1"/>
          </p:cNvSpPr>
          <p:nvPr/>
        </p:nvSpPr>
        <p:spPr bwMode="auto">
          <a:xfrm>
            <a:off x="8713789" y="3994150"/>
            <a:ext cx="159702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sz="2000" b="1">
                <a:solidFill>
                  <a:srgbClr val="FF0000"/>
                </a:solidFill>
              </a:rPr>
              <a:t>Examine </a:t>
            </a:r>
            <a:r>
              <a:rPr lang="en-GB" altLang="en-US" sz="2000" b="1" i="1">
                <a:solidFill>
                  <a:srgbClr val="FF0000"/>
                </a:solidFill>
              </a:rPr>
              <a:t>in</a:t>
            </a:r>
            <a:r>
              <a:rPr lang="en-GB" altLang="en-US" sz="2000" b="1">
                <a:solidFill>
                  <a:srgbClr val="FF0000"/>
                </a:solidFill>
              </a:rPr>
              <a:t> </a:t>
            </a:r>
            <a:r>
              <a:rPr lang="en-GB" altLang="en-US" sz="2000" b="1" i="1">
                <a:solidFill>
                  <a:srgbClr val="FF0000"/>
                </a:solidFill>
              </a:rPr>
              <a:t>depth</a:t>
            </a:r>
            <a:r>
              <a:rPr lang="en-GB" altLang="en-US" sz="2000" b="1">
                <a:solidFill>
                  <a:srgbClr val="FF0000"/>
                </a:solidFill>
              </a:rPr>
              <a:t> for a few rivals only</a:t>
            </a:r>
          </a:p>
        </p:txBody>
      </p:sp>
    </p:spTree>
    <p:extLst>
      <p:ext uri="{BB962C8B-B14F-4D97-AF65-F5344CB8AC3E}">
        <p14:creationId xmlns:p14="http://schemas.microsoft.com/office/powerpoint/2010/main" val="156815217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8" name="Rectangle 6">
            <a:extLst>
              <a:ext uri="{FF2B5EF4-FFF2-40B4-BE49-F238E27FC236}">
                <a16:creationId xmlns:a16="http://schemas.microsoft.com/office/drawing/2014/main" id="{60D4ED94-21E3-4DC8-81EC-68BE11A4DC02}"/>
              </a:ext>
            </a:extLst>
          </p:cNvPr>
          <p:cNvSpPr>
            <a:spLocks noGrp="1" noChangeArrowheads="1"/>
          </p:cNvSpPr>
          <p:nvPr>
            <p:ph type="title"/>
          </p:nvPr>
        </p:nvSpPr>
        <p:spPr>
          <a:xfrm>
            <a:off x="1992313" y="476250"/>
            <a:ext cx="8229600" cy="1143000"/>
          </a:xfrm>
        </p:spPr>
        <p:txBody>
          <a:bodyPr rtlCol="0" anchor="b">
            <a:normAutofit/>
          </a:bodyPr>
          <a:lstStyle/>
          <a:p>
            <a:pPr>
              <a:defRPr/>
            </a:pPr>
            <a:r>
              <a:rPr lang="en-GB" sz="3200" b="1" dirty="0">
                <a:solidFill>
                  <a:srgbClr val="0070C0"/>
                </a:solidFill>
                <a:effectLst>
                  <a:outerShdw blurRad="38100" dist="38100" dir="2700000" algn="tl">
                    <a:srgbClr val="000000">
                      <a:alpha val="43137"/>
                    </a:srgbClr>
                  </a:outerShdw>
                </a:effectLst>
              </a:rPr>
              <a:t>Step 10: Customer analysis </a:t>
            </a:r>
            <a:br>
              <a:rPr lang="en-GB" sz="3200" b="1" dirty="0">
                <a:solidFill>
                  <a:srgbClr val="0070C0"/>
                </a:solidFill>
                <a:effectLst>
                  <a:outerShdw blurRad="38100" dist="38100" dir="2700000" algn="tl">
                    <a:srgbClr val="000000">
                      <a:alpha val="43137"/>
                    </a:srgbClr>
                  </a:outerShdw>
                </a:effectLst>
              </a:rPr>
            </a:br>
            <a:r>
              <a:rPr lang="en-GB" sz="3200" b="1" dirty="0">
                <a:solidFill>
                  <a:srgbClr val="0070C0"/>
                </a:solidFill>
                <a:effectLst>
                  <a:outerShdw blurRad="38100" dist="38100" dir="2700000" algn="tl">
                    <a:srgbClr val="000000">
                      <a:alpha val="43137"/>
                    </a:srgbClr>
                  </a:outerShdw>
                </a:effectLst>
              </a:rPr>
              <a:t>Demand, Segmentation and Positioning</a:t>
            </a:r>
          </a:p>
        </p:txBody>
      </p:sp>
      <p:sp>
        <p:nvSpPr>
          <p:cNvPr id="40963" name="Rectangle 7">
            <a:extLst>
              <a:ext uri="{FF2B5EF4-FFF2-40B4-BE49-F238E27FC236}">
                <a16:creationId xmlns:a16="http://schemas.microsoft.com/office/drawing/2014/main" id="{3AC46BE1-EDF4-4AAA-A79D-71F211690C66}"/>
              </a:ext>
            </a:extLst>
          </p:cNvPr>
          <p:cNvSpPr>
            <a:spLocks noGrp="1" noChangeArrowheads="1"/>
          </p:cNvSpPr>
          <p:nvPr>
            <p:ph idx="1"/>
          </p:nvPr>
        </p:nvSpPr>
        <p:spPr>
          <a:xfrm>
            <a:off x="1905000" y="1785938"/>
            <a:ext cx="7772400" cy="3200400"/>
          </a:xfrm>
        </p:spPr>
        <p:txBody>
          <a:bodyPr/>
          <a:lstStyle/>
          <a:p>
            <a:pPr>
              <a:buFont typeface="Wingdings" panose="05000000000000000000" pitchFamily="2" charset="2"/>
              <a:buNone/>
            </a:pPr>
            <a:r>
              <a:rPr lang="en-GB" altLang="en-US" sz="2800"/>
              <a:t>The following aspects need to be explored:</a:t>
            </a:r>
          </a:p>
          <a:p>
            <a:pPr>
              <a:buClr>
                <a:schemeClr val="tx2"/>
              </a:buClr>
            </a:pPr>
            <a:r>
              <a:rPr lang="en-GB" altLang="en-US" sz="2800"/>
              <a:t>Customer profiling</a:t>
            </a:r>
          </a:p>
          <a:p>
            <a:pPr>
              <a:buClr>
                <a:schemeClr val="tx2"/>
              </a:buClr>
            </a:pPr>
            <a:r>
              <a:rPr lang="en-GB" altLang="en-US" sz="2800"/>
              <a:t>Market segmentation</a:t>
            </a:r>
          </a:p>
          <a:p>
            <a:pPr>
              <a:buClr>
                <a:schemeClr val="tx2"/>
              </a:buClr>
            </a:pPr>
            <a:r>
              <a:rPr lang="en-GB" altLang="en-US" sz="2800"/>
              <a:t>Market positioning</a:t>
            </a:r>
          </a:p>
          <a:p>
            <a:pPr>
              <a:buClr>
                <a:schemeClr val="tx2"/>
              </a:buClr>
            </a:pPr>
            <a:r>
              <a:rPr lang="en-GB" altLang="en-US" sz="2800"/>
              <a:t>Present customer strategies</a:t>
            </a:r>
          </a:p>
        </p:txBody>
      </p:sp>
      <p:sp>
        <p:nvSpPr>
          <p:cNvPr id="40964" name="AutoShape 8">
            <a:extLst>
              <a:ext uri="{FF2B5EF4-FFF2-40B4-BE49-F238E27FC236}">
                <a16:creationId xmlns:a16="http://schemas.microsoft.com/office/drawing/2014/main" id="{0A6A5A78-F995-45A0-8ABD-C4785ACB65A9}"/>
              </a:ext>
            </a:extLst>
          </p:cNvPr>
          <p:cNvSpPr>
            <a:spLocks noChangeArrowheads="1"/>
          </p:cNvSpPr>
          <p:nvPr/>
        </p:nvSpPr>
        <p:spPr bwMode="auto">
          <a:xfrm flipH="1">
            <a:off x="7239000" y="2286000"/>
            <a:ext cx="2578100" cy="2730500"/>
          </a:xfrm>
          <a:prstGeom prst="rightArrow">
            <a:avLst>
              <a:gd name="adj1" fmla="val 75000"/>
              <a:gd name="adj2" fmla="val 50079"/>
            </a:avLst>
          </a:prstGeom>
          <a:solidFill>
            <a:schemeClr val="accent1"/>
          </a:solidFill>
          <a:ln w="12700">
            <a:solidFill>
              <a:schemeClr val="bg2"/>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0965" name="Rectangle 9">
            <a:extLst>
              <a:ext uri="{FF2B5EF4-FFF2-40B4-BE49-F238E27FC236}">
                <a16:creationId xmlns:a16="http://schemas.microsoft.com/office/drawing/2014/main" id="{1D65A066-26B1-47F6-B986-24E19DC60648}"/>
              </a:ext>
            </a:extLst>
          </p:cNvPr>
          <p:cNvSpPr>
            <a:spLocks noChangeArrowheads="1"/>
          </p:cNvSpPr>
          <p:nvPr/>
        </p:nvSpPr>
        <p:spPr bwMode="auto">
          <a:xfrm>
            <a:off x="7924801" y="3048000"/>
            <a:ext cx="174942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sz="2000" b="1">
                <a:solidFill>
                  <a:srgbClr val="FF0000"/>
                </a:solidFill>
              </a:rPr>
              <a:t>Examine </a:t>
            </a:r>
            <a:r>
              <a:rPr lang="en-GB" altLang="en-US" sz="2000" b="1" i="1">
                <a:solidFill>
                  <a:srgbClr val="FF0000"/>
                </a:solidFill>
              </a:rPr>
              <a:t>in</a:t>
            </a:r>
            <a:r>
              <a:rPr lang="en-GB" altLang="en-US" sz="2000" b="1">
                <a:solidFill>
                  <a:srgbClr val="FF0000"/>
                </a:solidFill>
              </a:rPr>
              <a:t> </a:t>
            </a:r>
            <a:r>
              <a:rPr lang="en-GB" altLang="en-US" sz="2000" b="1" i="1">
                <a:solidFill>
                  <a:srgbClr val="FF0000"/>
                </a:solidFill>
              </a:rPr>
              <a:t>depth</a:t>
            </a:r>
            <a:r>
              <a:rPr lang="en-GB" altLang="en-US" sz="2000" b="1">
                <a:solidFill>
                  <a:srgbClr val="FF0000"/>
                </a:solidFill>
              </a:rPr>
              <a:t> for company’s products</a:t>
            </a:r>
          </a:p>
        </p:txBody>
      </p:sp>
      <p:sp>
        <p:nvSpPr>
          <p:cNvPr id="40966" name="Text Box 10">
            <a:extLst>
              <a:ext uri="{FF2B5EF4-FFF2-40B4-BE49-F238E27FC236}">
                <a16:creationId xmlns:a16="http://schemas.microsoft.com/office/drawing/2014/main" id="{C1427EE1-16C3-4826-913D-E3E22F7CF88E}"/>
              </a:ext>
            </a:extLst>
          </p:cNvPr>
          <p:cNvSpPr txBox="1">
            <a:spLocks noChangeArrowheads="1"/>
          </p:cNvSpPr>
          <p:nvPr/>
        </p:nvSpPr>
        <p:spPr bwMode="auto">
          <a:xfrm>
            <a:off x="2286000" y="54864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2400">
              <a:latin typeface="Times New Roman" panose="02020603050405020304" pitchFamily="18" charset="0"/>
            </a:endParaRPr>
          </a:p>
        </p:txBody>
      </p:sp>
      <p:sp>
        <p:nvSpPr>
          <p:cNvPr id="40967" name="Text Box 11">
            <a:extLst>
              <a:ext uri="{FF2B5EF4-FFF2-40B4-BE49-F238E27FC236}">
                <a16:creationId xmlns:a16="http://schemas.microsoft.com/office/drawing/2014/main" id="{EEB8122C-BDB8-402C-BED5-B3AF0E90D636}"/>
              </a:ext>
            </a:extLst>
          </p:cNvPr>
          <p:cNvSpPr txBox="1">
            <a:spLocks noChangeArrowheads="1"/>
          </p:cNvSpPr>
          <p:nvPr/>
        </p:nvSpPr>
        <p:spPr bwMode="auto">
          <a:xfrm>
            <a:off x="1905000" y="5257801"/>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2400">
                <a:latin typeface="Times New Roman" panose="02020603050405020304" pitchFamily="18" charset="0"/>
              </a:rPr>
              <a:t>Keypoint: Competitive analysis is important in strategy, but ultimately it is the </a:t>
            </a:r>
            <a:r>
              <a:rPr lang="en-GB" altLang="en-US" sz="2400" b="1">
                <a:solidFill>
                  <a:schemeClr val="tx2"/>
                </a:solidFill>
                <a:latin typeface="Times New Roman" panose="02020603050405020304" pitchFamily="18" charset="0"/>
              </a:rPr>
              <a:t>Customers</a:t>
            </a:r>
            <a:r>
              <a:rPr lang="en-GB" altLang="en-US" sz="2400">
                <a:latin typeface="Times New Roman" panose="02020603050405020304" pitchFamily="18" charset="0"/>
              </a:rPr>
              <a:t> who make the buying decision</a:t>
            </a:r>
          </a:p>
        </p:txBody>
      </p:sp>
    </p:spTree>
    <p:extLst>
      <p:ext uri="{BB962C8B-B14F-4D97-AF65-F5344CB8AC3E}">
        <p14:creationId xmlns:p14="http://schemas.microsoft.com/office/powerpoint/2010/main" val="3347788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83C02-2497-4D3F-9350-7DF6C7566659}"/>
              </a:ext>
            </a:extLst>
          </p:cNvPr>
          <p:cNvSpPr>
            <a:spLocks noGrp="1"/>
          </p:cNvSpPr>
          <p:nvPr>
            <p:ph type="title"/>
          </p:nvPr>
        </p:nvSpPr>
        <p:spPr>
          <a:xfrm>
            <a:off x="1919288" y="765175"/>
            <a:ext cx="8229600" cy="1143000"/>
          </a:xfrm>
        </p:spPr>
        <p:txBody>
          <a:bodyPr rtlCol="0">
            <a:normAutofit/>
          </a:bodyPr>
          <a:lstStyle/>
          <a:p>
            <a:pPr>
              <a:defRPr/>
            </a:pPr>
            <a:r>
              <a:rPr lang="en-GB" sz="4000" b="1" dirty="0">
                <a:solidFill>
                  <a:srgbClr val="0070C0"/>
                </a:solidFill>
                <a:effectLst>
                  <a:outerShdw blurRad="38100" dist="38100" dir="2700000" algn="tl">
                    <a:srgbClr val="000000">
                      <a:alpha val="43137"/>
                    </a:srgbClr>
                  </a:outerShdw>
                </a:effectLst>
              </a:rPr>
              <a:t>Segmentation and Positioning </a:t>
            </a:r>
          </a:p>
        </p:txBody>
      </p:sp>
      <p:pic>
        <p:nvPicPr>
          <p:cNvPr id="4" name="Picture 17" descr="j0439502.jpg">
            <a:extLst>
              <a:ext uri="{FF2B5EF4-FFF2-40B4-BE49-F238E27FC236}">
                <a16:creationId xmlns:a16="http://schemas.microsoft.com/office/drawing/2014/main" id="{1C34EF8C-8FC6-41D0-AB10-1D5B1A7E24F9}"/>
              </a:ext>
            </a:extLst>
          </p:cNvPr>
          <p:cNvPicPr>
            <a:picLocks noGrp="1" noChangeAspect="1"/>
          </p:cNvPicPr>
          <p:nvPr>
            <p:ph idx="1"/>
          </p:nvPr>
        </p:nvPicPr>
        <p:blipFill>
          <a:blip r:embed="rId2"/>
          <a:srcRect l="19980" b="10001"/>
          <a:stretch>
            <a:fillRect/>
          </a:stretch>
        </p:blipFill>
        <p:spPr>
          <a:xfrm>
            <a:off x="3575050" y="1773239"/>
            <a:ext cx="5473700" cy="4097337"/>
          </a:xfrm>
          <a:effectLst>
            <a:outerShdw blurRad="190500" algn="tl" rotWithShape="0">
              <a:srgbClr val="000000">
                <a:alpha val="70000"/>
              </a:srgbClr>
            </a:outerShdw>
          </a:effectLst>
        </p:spPr>
      </p:pic>
    </p:spTree>
    <p:extLst>
      <p:ext uri="{BB962C8B-B14F-4D97-AF65-F5344CB8AC3E}">
        <p14:creationId xmlns:p14="http://schemas.microsoft.com/office/powerpoint/2010/main" val="951619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CA0CFA6-E793-4C82-8B67-73EA88659CEB}"/>
              </a:ext>
            </a:extLst>
          </p:cNvPr>
          <p:cNvSpPr>
            <a:spLocks noGrp="1" noChangeArrowheads="1"/>
          </p:cNvSpPr>
          <p:nvPr>
            <p:ph type="title"/>
          </p:nvPr>
        </p:nvSpPr>
        <p:spPr>
          <a:xfrm>
            <a:off x="2209800" y="190501"/>
            <a:ext cx="7772400" cy="646112"/>
          </a:xfrm>
          <a:extLst/>
        </p:spPr>
        <p:txBody>
          <a:bodyPr rtlCol="0" anchor="b">
            <a:noAutofit/>
          </a:bodyPr>
          <a:lstStyle/>
          <a:p>
            <a:pPr>
              <a:defRPr/>
            </a:pPr>
            <a:r>
              <a:rPr lang="en-GB" sz="4000" b="1" dirty="0">
                <a:solidFill>
                  <a:srgbClr val="0070C0"/>
                </a:solidFill>
                <a:effectLst>
                  <a:outerShdw blurRad="38100" dist="38100" dir="2700000" algn="tl">
                    <a:srgbClr val="000000">
                      <a:alpha val="43137"/>
                    </a:srgbClr>
                  </a:outerShdw>
                </a:effectLst>
              </a:rPr>
              <a:t>Customer profiling - 1</a:t>
            </a:r>
          </a:p>
        </p:txBody>
      </p:sp>
      <p:sp>
        <p:nvSpPr>
          <p:cNvPr id="44035" name="Rectangle 3">
            <a:extLst>
              <a:ext uri="{FF2B5EF4-FFF2-40B4-BE49-F238E27FC236}">
                <a16:creationId xmlns:a16="http://schemas.microsoft.com/office/drawing/2014/main" id="{D21B861D-5D9E-498D-8320-401EFD9B2851}"/>
              </a:ext>
            </a:extLst>
          </p:cNvPr>
          <p:cNvSpPr>
            <a:spLocks noGrp="1" noChangeArrowheads="1"/>
          </p:cNvSpPr>
          <p:nvPr>
            <p:ph idx="1"/>
          </p:nvPr>
        </p:nvSpPr>
        <p:spPr>
          <a:xfrm>
            <a:off x="715617" y="1604963"/>
            <a:ext cx="10575235" cy="4919662"/>
          </a:xfrm>
        </p:spPr>
        <p:txBody>
          <a:bodyPr/>
          <a:lstStyle/>
          <a:p>
            <a:pPr>
              <a:lnSpc>
                <a:spcPct val="90000"/>
              </a:lnSpc>
              <a:buClr>
                <a:srgbClr val="FFC000"/>
              </a:buClr>
            </a:pPr>
            <a:r>
              <a:rPr lang="en-GB" altLang="en-US" sz="2000" dirty="0"/>
              <a:t>Customer profiling describes the main characteristics of the customer and how customers make their purchasing decisions</a:t>
            </a:r>
          </a:p>
          <a:p>
            <a:pPr>
              <a:lnSpc>
                <a:spcPct val="90000"/>
              </a:lnSpc>
              <a:buClr>
                <a:srgbClr val="FFC000"/>
              </a:buClr>
            </a:pPr>
            <a:endParaRPr lang="en-GB" altLang="en-US" sz="2000" dirty="0"/>
          </a:p>
          <a:p>
            <a:pPr>
              <a:lnSpc>
                <a:spcPct val="90000"/>
              </a:lnSpc>
              <a:buClr>
                <a:srgbClr val="FFC000"/>
              </a:buClr>
            </a:pPr>
            <a:r>
              <a:rPr lang="en-GB" altLang="en-US" sz="2000" dirty="0"/>
              <a:t>Important because an understanding of why customers buy will indicate to an organisation where they need to develop and sustain their competitive advantages</a:t>
            </a:r>
          </a:p>
          <a:p>
            <a:pPr>
              <a:lnSpc>
                <a:spcPct val="90000"/>
              </a:lnSpc>
              <a:buClr>
                <a:srgbClr val="FFC000"/>
              </a:buClr>
            </a:pPr>
            <a:endParaRPr lang="en-GB" altLang="en-US" sz="2000" dirty="0"/>
          </a:p>
          <a:p>
            <a:pPr>
              <a:lnSpc>
                <a:spcPct val="90000"/>
              </a:lnSpc>
              <a:buClr>
                <a:srgbClr val="FFC000"/>
              </a:buClr>
            </a:pPr>
            <a:r>
              <a:rPr lang="en-GB" altLang="en-US" sz="2000" dirty="0"/>
              <a:t>Competitive advantage in strategy is only meaningful if it attracts customers, e.g.</a:t>
            </a:r>
          </a:p>
          <a:p>
            <a:pPr lvl="1">
              <a:lnSpc>
                <a:spcPct val="90000"/>
              </a:lnSpc>
              <a:buClr>
                <a:srgbClr val="FFC000"/>
              </a:buClr>
            </a:pPr>
            <a:r>
              <a:rPr lang="en-GB" altLang="en-US" sz="2000" dirty="0" smtClean="0"/>
              <a:t>Gucci </a:t>
            </a:r>
            <a:r>
              <a:rPr lang="en-GB" altLang="en-US" sz="2000" dirty="0"/>
              <a:t>may or may not be a low-cost producer of its high quality fashion items but this is largely irrelevant to that company’s customers</a:t>
            </a:r>
          </a:p>
          <a:p>
            <a:pPr lvl="1">
              <a:lnSpc>
                <a:spcPct val="90000"/>
              </a:lnSpc>
              <a:buClr>
                <a:srgbClr val="FFC000"/>
              </a:buClr>
            </a:pPr>
            <a:r>
              <a:rPr lang="en-GB" altLang="en-US" sz="2000" dirty="0"/>
              <a:t>Mars’ </a:t>
            </a:r>
            <a:r>
              <a:rPr lang="en-GB" altLang="en-US" sz="2000" i="1" dirty="0"/>
              <a:t>Snickers</a:t>
            </a:r>
            <a:r>
              <a:rPr lang="en-GB" altLang="en-US" sz="2000" dirty="0"/>
              <a:t> has good quality ingredients, but retail price/value versus competing products is equally important </a:t>
            </a:r>
            <a:endParaRPr lang="en-GB" altLang="en-US" sz="1800" dirty="0"/>
          </a:p>
        </p:txBody>
      </p:sp>
    </p:spTree>
    <p:extLst>
      <p:ext uri="{BB962C8B-B14F-4D97-AF65-F5344CB8AC3E}">
        <p14:creationId xmlns:p14="http://schemas.microsoft.com/office/powerpoint/2010/main" val="2131485092"/>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A423633-5550-4EE2-B7DB-52ED75F80E46}"/>
              </a:ext>
            </a:extLst>
          </p:cNvPr>
          <p:cNvSpPr>
            <a:spLocks noGrp="1" noChangeArrowheads="1"/>
          </p:cNvSpPr>
          <p:nvPr>
            <p:ph type="title"/>
          </p:nvPr>
        </p:nvSpPr>
        <p:spPr>
          <a:xfrm>
            <a:off x="2279650" y="175316"/>
            <a:ext cx="7772400" cy="609600"/>
          </a:xfrm>
          <a:extLst/>
        </p:spPr>
        <p:txBody>
          <a:bodyPr rtlCol="0" anchor="b">
            <a:noAutofit/>
          </a:bodyPr>
          <a:lstStyle/>
          <a:p>
            <a:pPr>
              <a:defRPr/>
            </a:pPr>
            <a:r>
              <a:rPr lang="en-GB" sz="3600" b="1" dirty="0">
                <a:solidFill>
                  <a:srgbClr val="0070C0"/>
                </a:solidFill>
                <a:effectLst>
                  <a:outerShdw blurRad="38100" dist="38100" dir="2700000" algn="tl">
                    <a:srgbClr val="000000">
                      <a:alpha val="43137"/>
                    </a:srgbClr>
                  </a:outerShdw>
                </a:effectLst>
              </a:rPr>
              <a:t>Customer profiling - 2</a:t>
            </a:r>
          </a:p>
        </p:txBody>
      </p:sp>
      <p:sp>
        <p:nvSpPr>
          <p:cNvPr id="46083" name="Rectangle 3">
            <a:extLst>
              <a:ext uri="{FF2B5EF4-FFF2-40B4-BE49-F238E27FC236}">
                <a16:creationId xmlns:a16="http://schemas.microsoft.com/office/drawing/2014/main" id="{A2EF6E9F-F956-43AF-824F-297B3C31B217}"/>
              </a:ext>
            </a:extLst>
          </p:cNvPr>
          <p:cNvSpPr>
            <a:spLocks noGrp="1" noChangeArrowheads="1"/>
          </p:cNvSpPr>
          <p:nvPr>
            <p:ph idx="1"/>
          </p:nvPr>
        </p:nvSpPr>
        <p:spPr>
          <a:xfrm>
            <a:off x="1016897" y="817497"/>
            <a:ext cx="10297906" cy="4752975"/>
          </a:xfrm>
        </p:spPr>
        <p:txBody>
          <a:bodyPr>
            <a:normAutofit fontScale="92500" lnSpcReduction="10000"/>
          </a:bodyPr>
          <a:lstStyle/>
          <a:p>
            <a:pPr>
              <a:lnSpc>
                <a:spcPct val="90000"/>
              </a:lnSpc>
              <a:buFont typeface="Wingdings" panose="05000000000000000000" pitchFamily="2" charset="2"/>
              <a:buNone/>
            </a:pPr>
            <a:r>
              <a:rPr lang="en-GB" altLang="en-US" sz="2400" dirty="0"/>
              <a:t>Some examples:</a:t>
            </a:r>
          </a:p>
          <a:p>
            <a:pPr>
              <a:lnSpc>
                <a:spcPct val="90000"/>
              </a:lnSpc>
              <a:buClr>
                <a:srgbClr val="FFC000"/>
              </a:buClr>
            </a:pPr>
            <a:r>
              <a:rPr lang="en-GB" altLang="en-US" sz="2000" dirty="0">
                <a:solidFill>
                  <a:srgbClr val="0070C0"/>
                </a:solidFill>
              </a:rPr>
              <a:t>Domestic customers,</a:t>
            </a:r>
            <a:r>
              <a:rPr lang="en-GB" altLang="en-US" sz="2000" dirty="0"/>
              <a:t> e.g. people buying confectionery</a:t>
            </a:r>
          </a:p>
          <a:p>
            <a:pPr lvl="1">
              <a:lnSpc>
                <a:spcPct val="90000"/>
              </a:lnSpc>
              <a:buClr>
                <a:srgbClr val="FFC000"/>
              </a:buClr>
            </a:pPr>
            <a:r>
              <a:rPr lang="en-GB" altLang="en-US" sz="2000" dirty="0"/>
              <a:t>Buy products for themselves and their families</a:t>
            </a:r>
          </a:p>
          <a:p>
            <a:pPr lvl="1">
              <a:lnSpc>
                <a:spcPct val="90000"/>
              </a:lnSpc>
              <a:buClr>
                <a:srgbClr val="FFC000"/>
              </a:buClr>
            </a:pPr>
            <a:r>
              <a:rPr lang="en-GB" altLang="en-US" sz="2000" dirty="0"/>
              <a:t>Individual bargaining power usually low</a:t>
            </a:r>
          </a:p>
          <a:p>
            <a:pPr lvl="1">
              <a:lnSpc>
                <a:spcPct val="90000"/>
              </a:lnSpc>
              <a:buClr>
                <a:srgbClr val="FFC000"/>
              </a:buClr>
            </a:pPr>
            <a:r>
              <a:rPr lang="en-GB" altLang="en-US" sz="2000" dirty="0"/>
              <a:t>Often grouped together into segments</a:t>
            </a:r>
          </a:p>
          <a:p>
            <a:pPr>
              <a:lnSpc>
                <a:spcPct val="90000"/>
              </a:lnSpc>
              <a:buClr>
                <a:srgbClr val="FFC000"/>
              </a:buClr>
            </a:pPr>
            <a:endParaRPr lang="en-GB" altLang="en-US" sz="2000" dirty="0">
              <a:solidFill>
                <a:srgbClr val="0070C0"/>
              </a:solidFill>
            </a:endParaRPr>
          </a:p>
          <a:p>
            <a:pPr>
              <a:lnSpc>
                <a:spcPct val="90000"/>
              </a:lnSpc>
              <a:buClr>
                <a:srgbClr val="FFC000"/>
              </a:buClr>
            </a:pPr>
            <a:r>
              <a:rPr lang="en-GB" altLang="en-US" sz="2000" dirty="0">
                <a:solidFill>
                  <a:srgbClr val="0070C0"/>
                </a:solidFill>
              </a:rPr>
              <a:t>Large industrial customers, </a:t>
            </a:r>
            <a:r>
              <a:rPr lang="en-GB" altLang="en-US" sz="2000" dirty="0"/>
              <a:t>e.g. airlines buying passenger jets</a:t>
            </a:r>
          </a:p>
          <a:p>
            <a:pPr lvl="1">
              <a:lnSpc>
                <a:spcPct val="90000"/>
              </a:lnSpc>
              <a:buClr>
                <a:srgbClr val="FFC000"/>
              </a:buClr>
            </a:pPr>
            <a:r>
              <a:rPr lang="en-GB" altLang="en-US" sz="2000" dirty="0"/>
              <a:t>Each customer has different needs</a:t>
            </a:r>
          </a:p>
          <a:p>
            <a:pPr lvl="1">
              <a:lnSpc>
                <a:spcPct val="90000"/>
              </a:lnSpc>
              <a:buClr>
                <a:srgbClr val="FFC000"/>
              </a:buClr>
            </a:pPr>
            <a:r>
              <a:rPr lang="en-GB" altLang="en-US" sz="2000" dirty="0"/>
              <a:t>Tend to buy for more rational and economic reasons</a:t>
            </a:r>
          </a:p>
          <a:p>
            <a:pPr lvl="1">
              <a:lnSpc>
                <a:spcPct val="90000"/>
              </a:lnSpc>
              <a:buClr>
                <a:srgbClr val="FFC000"/>
              </a:buClr>
            </a:pPr>
            <a:r>
              <a:rPr lang="en-GB" altLang="en-US" sz="2000" dirty="0"/>
              <a:t>Buying power if individual customers sufficient to justify special attention</a:t>
            </a:r>
          </a:p>
          <a:p>
            <a:pPr lvl="1">
              <a:lnSpc>
                <a:spcPct val="90000"/>
              </a:lnSpc>
              <a:buClr>
                <a:srgbClr val="FFC000"/>
              </a:buClr>
            </a:pPr>
            <a:endParaRPr lang="en-GB" altLang="en-US" sz="2000" dirty="0"/>
          </a:p>
          <a:p>
            <a:pPr>
              <a:lnSpc>
                <a:spcPct val="90000"/>
              </a:lnSpc>
              <a:buClr>
                <a:srgbClr val="FFC000"/>
              </a:buClr>
            </a:pPr>
            <a:r>
              <a:rPr lang="en-GB" altLang="en-US" sz="2000" dirty="0">
                <a:solidFill>
                  <a:srgbClr val="0070C0"/>
                </a:solidFill>
              </a:rPr>
              <a:t>Public service customers, </a:t>
            </a:r>
            <a:r>
              <a:rPr lang="en-GB" altLang="en-US" sz="2000" dirty="0"/>
              <a:t>e.g. local library or housing service</a:t>
            </a:r>
          </a:p>
          <a:p>
            <a:pPr lvl="1">
              <a:lnSpc>
                <a:spcPct val="90000"/>
              </a:lnSpc>
              <a:buClr>
                <a:srgbClr val="FFC000"/>
              </a:buClr>
            </a:pPr>
            <a:r>
              <a:rPr lang="en-GB" altLang="en-US" sz="2000" dirty="0"/>
              <a:t>Customers may be grouped into segments</a:t>
            </a:r>
          </a:p>
          <a:p>
            <a:pPr lvl="1">
              <a:lnSpc>
                <a:spcPct val="90000"/>
              </a:lnSpc>
              <a:buClr>
                <a:srgbClr val="FFC000"/>
              </a:buClr>
            </a:pPr>
            <a:r>
              <a:rPr lang="en-GB" altLang="en-US" sz="2000" dirty="0"/>
              <a:t>Service important: people providing service are part of ‘product’</a:t>
            </a:r>
          </a:p>
          <a:p>
            <a:pPr lvl="1">
              <a:lnSpc>
                <a:spcPct val="90000"/>
              </a:lnSpc>
              <a:buClr>
                <a:srgbClr val="FFC000"/>
              </a:buClr>
            </a:pPr>
            <a:r>
              <a:rPr lang="en-GB" altLang="en-US" sz="2000" dirty="0"/>
              <a:t>But profit may not be prime motive</a:t>
            </a:r>
            <a:endParaRPr lang="en-GB" altLang="en-US" sz="2000" dirty="0">
              <a:solidFill>
                <a:schemeClr val="tx2"/>
              </a:solidFill>
            </a:endParaRPr>
          </a:p>
        </p:txBody>
      </p:sp>
    </p:spTree>
    <p:extLst>
      <p:ext uri="{BB962C8B-B14F-4D97-AF65-F5344CB8AC3E}">
        <p14:creationId xmlns:p14="http://schemas.microsoft.com/office/powerpoint/2010/main" val="2328699122"/>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9470AD4-B39F-4C1F-8C9A-BDC0D3314FC8}"/>
              </a:ext>
            </a:extLst>
          </p:cNvPr>
          <p:cNvSpPr>
            <a:spLocks noGrp="1" noChangeArrowheads="1"/>
          </p:cNvSpPr>
          <p:nvPr>
            <p:ph type="title"/>
          </p:nvPr>
        </p:nvSpPr>
        <p:spPr>
          <a:xfrm>
            <a:off x="2163416" y="415925"/>
            <a:ext cx="7772400" cy="533400"/>
          </a:xfrm>
          <a:extLst/>
        </p:spPr>
        <p:txBody>
          <a:bodyPr rtlCol="0" anchor="b">
            <a:noAutofit/>
          </a:bodyPr>
          <a:lstStyle/>
          <a:p>
            <a:pPr>
              <a:defRPr/>
            </a:pPr>
            <a:r>
              <a:rPr lang="en-GB" sz="3600" b="1" dirty="0">
                <a:solidFill>
                  <a:srgbClr val="0070C0"/>
                </a:solidFill>
                <a:effectLst>
                  <a:outerShdw blurRad="38100" dist="38100" dir="2700000" algn="tl">
                    <a:srgbClr val="000000">
                      <a:alpha val="43137"/>
                    </a:srgbClr>
                  </a:outerShdw>
                </a:effectLst>
              </a:rPr>
              <a:t>Segmentation and positioning - 1</a:t>
            </a:r>
          </a:p>
        </p:txBody>
      </p:sp>
      <p:sp>
        <p:nvSpPr>
          <p:cNvPr id="48131" name="Rectangle 3">
            <a:extLst>
              <a:ext uri="{FF2B5EF4-FFF2-40B4-BE49-F238E27FC236}">
                <a16:creationId xmlns:a16="http://schemas.microsoft.com/office/drawing/2014/main" id="{D442F880-D3B9-49B3-BD4E-0F4CD56DDFD5}"/>
              </a:ext>
            </a:extLst>
          </p:cNvPr>
          <p:cNvSpPr>
            <a:spLocks noGrp="1" noChangeArrowheads="1"/>
          </p:cNvSpPr>
          <p:nvPr>
            <p:ph idx="1"/>
          </p:nvPr>
        </p:nvSpPr>
        <p:spPr>
          <a:xfrm>
            <a:off x="424069" y="1201186"/>
            <a:ext cx="11012557" cy="5105400"/>
          </a:xfrm>
        </p:spPr>
        <p:txBody>
          <a:bodyPr>
            <a:normAutofit lnSpcReduction="10000"/>
          </a:bodyPr>
          <a:lstStyle/>
          <a:p>
            <a:pPr>
              <a:lnSpc>
                <a:spcPct val="90000"/>
              </a:lnSpc>
              <a:buClr>
                <a:srgbClr val="FFC000"/>
              </a:buClr>
            </a:pPr>
            <a:r>
              <a:rPr lang="en-GB" altLang="en-US" sz="2400" dirty="0">
                <a:solidFill>
                  <a:schemeClr val="tx2"/>
                </a:solidFill>
              </a:rPr>
              <a:t>Market segmentation</a:t>
            </a:r>
            <a:r>
              <a:rPr lang="en-GB" altLang="en-US" sz="2400" dirty="0"/>
              <a:t> is the identification of specific groups (or segments) of customers who respond to competitive strategies differently form other </a:t>
            </a:r>
            <a:r>
              <a:rPr lang="en-GB" altLang="en-US" sz="2400" dirty="0" smtClean="0"/>
              <a:t>groups</a:t>
            </a:r>
          </a:p>
          <a:p>
            <a:pPr>
              <a:lnSpc>
                <a:spcPct val="90000"/>
              </a:lnSpc>
              <a:buClr>
                <a:srgbClr val="FFC000"/>
              </a:buClr>
            </a:pPr>
            <a:endParaRPr lang="en-GB" altLang="en-US" sz="2400" dirty="0"/>
          </a:p>
          <a:p>
            <a:pPr>
              <a:lnSpc>
                <a:spcPct val="90000"/>
              </a:lnSpc>
              <a:buClr>
                <a:srgbClr val="FFC000"/>
              </a:buClr>
            </a:pPr>
            <a:r>
              <a:rPr lang="en-GB" altLang="en-US" sz="2400" dirty="0">
                <a:solidFill>
                  <a:schemeClr val="tx2"/>
                </a:solidFill>
              </a:rPr>
              <a:t>Positioning</a:t>
            </a:r>
            <a:r>
              <a:rPr lang="en-GB" altLang="en-US" sz="2400" dirty="0"/>
              <a:t> is the choice of a differential advantage possessed by an organisation that allows it to compete and survive in a market place in a segment of a </a:t>
            </a:r>
            <a:r>
              <a:rPr lang="en-GB" altLang="en-US" sz="2400" dirty="0" smtClean="0"/>
              <a:t>market</a:t>
            </a:r>
          </a:p>
          <a:p>
            <a:pPr>
              <a:lnSpc>
                <a:spcPct val="90000"/>
              </a:lnSpc>
              <a:buClr>
                <a:srgbClr val="FFC000"/>
              </a:buClr>
            </a:pPr>
            <a:endParaRPr lang="en-GB" altLang="en-US" sz="2400" dirty="0"/>
          </a:p>
          <a:p>
            <a:pPr>
              <a:lnSpc>
                <a:spcPct val="90000"/>
              </a:lnSpc>
              <a:buClr>
                <a:srgbClr val="FFC000"/>
              </a:buClr>
            </a:pPr>
            <a:r>
              <a:rPr lang="en-GB" altLang="en-US" sz="2400" dirty="0"/>
              <a:t>In theory, it is possible to position a product without considering segmentation – perhaps for a unique new product or </a:t>
            </a:r>
            <a:r>
              <a:rPr lang="en-GB" altLang="en-US" sz="2400" dirty="0" smtClean="0"/>
              <a:t>service</a:t>
            </a:r>
          </a:p>
          <a:p>
            <a:pPr>
              <a:lnSpc>
                <a:spcPct val="90000"/>
              </a:lnSpc>
              <a:buClr>
                <a:srgbClr val="FFC000"/>
              </a:buClr>
            </a:pPr>
            <a:endParaRPr lang="en-GB" altLang="en-US" sz="2400" dirty="0"/>
          </a:p>
          <a:p>
            <a:pPr>
              <a:lnSpc>
                <a:spcPct val="90000"/>
              </a:lnSpc>
              <a:buClr>
                <a:srgbClr val="FFC000"/>
              </a:buClr>
            </a:pPr>
            <a:r>
              <a:rPr lang="en-GB" altLang="en-US" sz="2400" dirty="0"/>
              <a:t>In practice, segmentation usually comes first, especially in consumer </a:t>
            </a:r>
            <a:r>
              <a:rPr lang="en-GB" altLang="en-US" sz="2400" dirty="0" smtClean="0"/>
              <a:t>markets</a:t>
            </a:r>
          </a:p>
          <a:p>
            <a:pPr>
              <a:lnSpc>
                <a:spcPct val="90000"/>
              </a:lnSpc>
              <a:buClr>
                <a:srgbClr val="FFC000"/>
              </a:buClr>
            </a:pPr>
            <a:endParaRPr lang="en-GB" altLang="en-US" sz="2400" dirty="0"/>
          </a:p>
          <a:p>
            <a:pPr>
              <a:lnSpc>
                <a:spcPct val="90000"/>
              </a:lnSpc>
              <a:buClr>
                <a:srgbClr val="FFC000"/>
              </a:buClr>
            </a:pPr>
            <a:r>
              <a:rPr lang="en-GB" altLang="en-US" sz="2400" dirty="0"/>
              <a:t>Typical sequence: identify segments and then position product or service within segment</a:t>
            </a:r>
          </a:p>
        </p:txBody>
      </p:sp>
    </p:spTree>
    <p:extLst>
      <p:ext uri="{BB962C8B-B14F-4D97-AF65-F5344CB8AC3E}">
        <p14:creationId xmlns:p14="http://schemas.microsoft.com/office/powerpoint/2010/main" val="3128465556"/>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AEDA851-9D63-4966-BC59-D6853083DD92}"/>
              </a:ext>
            </a:extLst>
          </p:cNvPr>
          <p:cNvSpPr>
            <a:spLocks noGrp="1" noChangeArrowheads="1"/>
          </p:cNvSpPr>
          <p:nvPr>
            <p:ph type="title"/>
          </p:nvPr>
        </p:nvSpPr>
        <p:spPr>
          <a:xfrm>
            <a:off x="2050774" y="215900"/>
            <a:ext cx="7772400" cy="844550"/>
          </a:xfrm>
          <a:extLst/>
        </p:spPr>
        <p:txBody>
          <a:bodyPr rtlCol="0" anchor="b">
            <a:normAutofit/>
          </a:bodyPr>
          <a:lstStyle/>
          <a:p>
            <a:pPr>
              <a:defRPr/>
            </a:pPr>
            <a:r>
              <a:rPr lang="en-GB" sz="3600" b="1" dirty="0">
                <a:solidFill>
                  <a:srgbClr val="0070C0"/>
                </a:solidFill>
                <a:effectLst>
                  <a:outerShdw blurRad="38100" dist="38100" dir="2700000" algn="tl">
                    <a:srgbClr val="000000">
                      <a:alpha val="43137"/>
                    </a:srgbClr>
                  </a:outerShdw>
                </a:effectLst>
              </a:rPr>
              <a:t>Segmentation and positioning - 2</a:t>
            </a:r>
          </a:p>
        </p:txBody>
      </p:sp>
      <p:sp>
        <p:nvSpPr>
          <p:cNvPr id="23555" name="Rectangle 3">
            <a:extLst>
              <a:ext uri="{FF2B5EF4-FFF2-40B4-BE49-F238E27FC236}">
                <a16:creationId xmlns:a16="http://schemas.microsoft.com/office/drawing/2014/main" id="{3380312E-51CB-4796-BC91-CBD5347B7418}"/>
              </a:ext>
            </a:extLst>
          </p:cNvPr>
          <p:cNvSpPr>
            <a:spLocks noGrp="1" noChangeArrowheads="1"/>
          </p:cNvSpPr>
          <p:nvPr>
            <p:ph idx="1"/>
          </p:nvPr>
        </p:nvSpPr>
        <p:spPr>
          <a:xfrm>
            <a:off x="291547" y="1824038"/>
            <a:ext cx="11635409" cy="4114800"/>
          </a:xfrm>
        </p:spPr>
        <p:txBody>
          <a:bodyPr rtlCol="0">
            <a:normAutofit/>
          </a:bodyPr>
          <a:lstStyle/>
          <a:p>
            <a:pPr>
              <a:lnSpc>
                <a:spcPct val="90000"/>
              </a:lnSpc>
              <a:buClr>
                <a:srgbClr val="FFC000"/>
              </a:buClr>
              <a:defRPr/>
            </a:pPr>
            <a:r>
              <a:rPr lang="en-GB" sz="2400" dirty="0"/>
              <a:t>Identification of specific groups (or segments) of customers who respond differently from other groups to competitive strategies</a:t>
            </a:r>
          </a:p>
          <a:p>
            <a:pPr>
              <a:lnSpc>
                <a:spcPct val="90000"/>
              </a:lnSpc>
              <a:buClr>
                <a:srgbClr val="FFC000"/>
              </a:buClr>
              <a:defRPr/>
            </a:pPr>
            <a:r>
              <a:rPr lang="en-GB" sz="2400" dirty="0"/>
              <a:t>Criteria for selecting useful market segments:</a:t>
            </a:r>
          </a:p>
          <a:p>
            <a:pPr lvl="1">
              <a:lnSpc>
                <a:spcPct val="90000"/>
              </a:lnSpc>
              <a:defRPr/>
            </a:pPr>
            <a:r>
              <a:rPr lang="en-GB" sz="2400" i="1" dirty="0">
                <a:solidFill>
                  <a:schemeClr val="tx2"/>
                </a:solidFill>
              </a:rPr>
              <a:t>Distinguishable</a:t>
            </a:r>
            <a:r>
              <a:rPr lang="en-GB" sz="2400" dirty="0"/>
              <a:t>: customers must be sufficiently distinctive so that they can be isolated in some way</a:t>
            </a:r>
          </a:p>
          <a:p>
            <a:pPr lvl="1">
              <a:lnSpc>
                <a:spcPct val="90000"/>
              </a:lnSpc>
              <a:defRPr/>
            </a:pPr>
            <a:r>
              <a:rPr lang="en-GB" sz="2400" i="1" dirty="0">
                <a:solidFill>
                  <a:schemeClr val="tx2"/>
                </a:solidFill>
              </a:rPr>
              <a:t>Relevant</a:t>
            </a:r>
            <a:r>
              <a:rPr lang="en-GB" sz="2400" dirty="0"/>
              <a:t> to purchasing needs of customer</a:t>
            </a:r>
          </a:p>
          <a:p>
            <a:pPr lvl="1">
              <a:lnSpc>
                <a:spcPct val="90000"/>
              </a:lnSpc>
              <a:defRPr/>
            </a:pPr>
            <a:r>
              <a:rPr lang="en-GB" sz="2400" i="1" dirty="0">
                <a:solidFill>
                  <a:schemeClr val="tx2"/>
                </a:solidFill>
              </a:rPr>
              <a:t>Sufficient size</a:t>
            </a:r>
            <a:r>
              <a:rPr lang="en-GB" sz="2400" i="1" dirty="0"/>
              <a:t> </a:t>
            </a:r>
            <a:r>
              <a:rPr lang="en-GB" sz="2400" dirty="0"/>
              <a:t>to justify special strategies and their associated costs</a:t>
            </a:r>
          </a:p>
          <a:p>
            <a:pPr lvl="1">
              <a:lnSpc>
                <a:spcPct val="90000"/>
              </a:lnSpc>
              <a:defRPr/>
            </a:pPr>
            <a:r>
              <a:rPr lang="en-GB" sz="2400" i="1" dirty="0">
                <a:solidFill>
                  <a:schemeClr val="tx2"/>
                </a:solidFill>
              </a:rPr>
              <a:t>Reachable</a:t>
            </a:r>
            <a:r>
              <a:rPr lang="en-GB" sz="2400" dirty="0"/>
              <a:t> so that it is possible to direct the strategy to the segment (see </a:t>
            </a:r>
            <a:r>
              <a:rPr lang="en-GB" sz="2400" dirty="0" err="1">
                <a:solidFill>
                  <a:prstClr val="black"/>
                </a:solidFill>
              </a:rPr>
              <a:t>Aaker</a:t>
            </a:r>
            <a:r>
              <a:rPr lang="en-GB" sz="2400" dirty="0">
                <a:solidFill>
                  <a:prstClr val="black"/>
                </a:solidFill>
              </a:rPr>
              <a:t> 1992). </a:t>
            </a:r>
            <a:endParaRPr lang="en-GB" sz="2400" dirty="0"/>
          </a:p>
        </p:txBody>
      </p:sp>
    </p:spTree>
    <p:extLst>
      <p:ext uri="{BB962C8B-B14F-4D97-AF65-F5344CB8AC3E}">
        <p14:creationId xmlns:p14="http://schemas.microsoft.com/office/powerpoint/2010/main" val="1050760377"/>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B918990-72C6-455B-AF49-11838B8E54FF}"/>
              </a:ext>
            </a:extLst>
          </p:cNvPr>
          <p:cNvSpPr>
            <a:spLocks noGrp="1" noChangeArrowheads="1"/>
          </p:cNvSpPr>
          <p:nvPr>
            <p:ph type="title"/>
          </p:nvPr>
        </p:nvSpPr>
        <p:spPr>
          <a:xfrm>
            <a:off x="2209800" y="297180"/>
            <a:ext cx="7772400" cy="537210"/>
          </a:xfrm>
          <a:extLst/>
        </p:spPr>
        <p:txBody>
          <a:bodyPr rtlCol="0" anchor="b">
            <a:normAutofit fontScale="90000"/>
          </a:bodyPr>
          <a:lstStyle/>
          <a:p>
            <a:pPr>
              <a:defRPr/>
            </a:pPr>
            <a:r>
              <a:rPr lang="en-GB" sz="3600" b="1" dirty="0">
                <a:solidFill>
                  <a:srgbClr val="0070C0"/>
                </a:solidFill>
                <a:effectLst>
                  <a:outerShdw blurRad="38100" dist="38100" dir="2700000" algn="tl">
                    <a:srgbClr val="000000">
                      <a:alpha val="43137"/>
                    </a:srgbClr>
                  </a:outerShdw>
                </a:effectLst>
              </a:rPr>
              <a:t>Segmentation and positioning - 3</a:t>
            </a:r>
          </a:p>
        </p:txBody>
      </p:sp>
      <p:sp>
        <p:nvSpPr>
          <p:cNvPr id="52227" name="Rectangle 3">
            <a:extLst>
              <a:ext uri="{FF2B5EF4-FFF2-40B4-BE49-F238E27FC236}">
                <a16:creationId xmlns:a16="http://schemas.microsoft.com/office/drawing/2014/main" id="{A177519E-C8C9-4987-8648-D54BECF53FC7}"/>
              </a:ext>
            </a:extLst>
          </p:cNvPr>
          <p:cNvSpPr>
            <a:spLocks noGrp="1" noChangeArrowheads="1"/>
          </p:cNvSpPr>
          <p:nvPr>
            <p:ph idx="1"/>
          </p:nvPr>
        </p:nvSpPr>
        <p:spPr>
          <a:xfrm>
            <a:off x="1219200" y="1108710"/>
            <a:ext cx="10469217" cy="4447541"/>
          </a:xfrm>
        </p:spPr>
        <p:txBody>
          <a:bodyPr/>
          <a:lstStyle/>
          <a:p>
            <a:pPr>
              <a:buClr>
                <a:srgbClr val="FFC000"/>
              </a:buClr>
            </a:pPr>
            <a:r>
              <a:rPr lang="en-GB" altLang="en-US" sz="2400" dirty="0"/>
              <a:t>Emergent sequence of development shown below</a:t>
            </a:r>
          </a:p>
          <a:p>
            <a:pPr>
              <a:buClr>
                <a:srgbClr val="FFC000"/>
              </a:buClr>
            </a:pPr>
            <a:r>
              <a:rPr lang="en-GB" altLang="en-US" sz="2400" dirty="0"/>
              <a:t>Prescriptive process similar but has no feedback mechanism</a:t>
            </a:r>
          </a:p>
          <a:p>
            <a:pPr>
              <a:buClr>
                <a:srgbClr val="FFC000"/>
              </a:buClr>
            </a:pPr>
            <a:r>
              <a:rPr lang="en-GB" altLang="en-US" sz="2400" dirty="0"/>
              <a:t>Relatively easy to identify market segments using marketing research</a:t>
            </a:r>
          </a:p>
          <a:p>
            <a:pPr>
              <a:buClr>
                <a:srgbClr val="FFC000"/>
              </a:buClr>
            </a:pPr>
            <a:r>
              <a:rPr lang="en-GB" altLang="en-US" sz="2400" dirty="0"/>
              <a:t>Positioning within segment not so simple – requires experimentation with actual or potential customers and judgement on the most attractive gaps</a:t>
            </a:r>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a:p>
            <a:pPr>
              <a:buClr>
                <a:srgbClr val="FFC000"/>
              </a:buClr>
            </a:pPr>
            <a:endParaRPr lang="en-GB" altLang="en-US" sz="2000" dirty="0"/>
          </a:p>
        </p:txBody>
      </p:sp>
      <p:sp>
        <p:nvSpPr>
          <p:cNvPr id="52228" name="Rectangle 4">
            <a:extLst>
              <a:ext uri="{FF2B5EF4-FFF2-40B4-BE49-F238E27FC236}">
                <a16:creationId xmlns:a16="http://schemas.microsoft.com/office/drawing/2014/main" id="{C30481C9-CA5D-494E-908C-D751DEC06C74}"/>
              </a:ext>
            </a:extLst>
          </p:cNvPr>
          <p:cNvSpPr>
            <a:spLocks noChangeArrowheads="1"/>
          </p:cNvSpPr>
          <p:nvPr/>
        </p:nvSpPr>
        <p:spPr bwMode="auto">
          <a:xfrm>
            <a:off x="2374900" y="4083050"/>
            <a:ext cx="1511300" cy="14351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229" name="Rectangle 5">
            <a:extLst>
              <a:ext uri="{FF2B5EF4-FFF2-40B4-BE49-F238E27FC236}">
                <a16:creationId xmlns:a16="http://schemas.microsoft.com/office/drawing/2014/main" id="{696BD5C7-3543-4544-83A2-9F7BA4C8288A}"/>
              </a:ext>
            </a:extLst>
          </p:cNvPr>
          <p:cNvSpPr>
            <a:spLocks noChangeArrowheads="1"/>
          </p:cNvSpPr>
          <p:nvPr/>
        </p:nvSpPr>
        <p:spPr bwMode="auto">
          <a:xfrm>
            <a:off x="4330700" y="4087813"/>
            <a:ext cx="1511300" cy="14351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230" name="Rectangle 6">
            <a:extLst>
              <a:ext uri="{FF2B5EF4-FFF2-40B4-BE49-F238E27FC236}">
                <a16:creationId xmlns:a16="http://schemas.microsoft.com/office/drawing/2014/main" id="{1BB438D4-275A-4580-BC56-656FA6E2B17E}"/>
              </a:ext>
            </a:extLst>
          </p:cNvPr>
          <p:cNvSpPr>
            <a:spLocks noChangeArrowheads="1"/>
          </p:cNvSpPr>
          <p:nvPr/>
        </p:nvSpPr>
        <p:spPr bwMode="auto">
          <a:xfrm>
            <a:off x="6419850" y="4087813"/>
            <a:ext cx="1511300" cy="14351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231" name="Rectangle 7">
            <a:extLst>
              <a:ext uri="{FF2B5EF4-FFF2-40B4-BE49-F238E27FC236}">
                <a16:creationId xmlns:a16="http://schemas.microsoft.com/office/drawing/2014/main" id="{FA80FEF7-12FA-405C-9BB6-932BC552DC86}"/>
              </a:ext>
            </a:extLst>
          </p:cNvPr>
          <p:cNvSpPr>
            <a:spLocks noChangeArrowheads="1"/>
          </p:cNvSpPr>
          <p:nvPr/>
        </p:nvSpPr>
        <p:spPr bwMode="auto">
          <a:xfrm>
            <a:off x="8343900" y="4083050"/>
            <a:ext cx="1511300" cy="14351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232" name="Line 8">
            <a:extLst>
              <a:ext uri="{FF2B5EF4-FFF2-40B4-BE49-F238E27FC236}">
                <a16:creationId xmlns:a16="http://schemas.microsoft.com/office/drawing/2014/main" id="{D8D21D51-7B90-4BD5-ABED-39CBD7944252}"/>
              </a:ext>
            </a:extLst>
          </p:cNvPr>
          <p:cNvSpPr>
            <a:spLocks noChangeShapeType="1"/>
          </p:cNvSpPr>
          <p:nvPr/>
        </p:nvSpPr>
        <p:spPr bwMode="auto">
          <a:xfrm>
            <a:off x="3886200" y="4800600"/>
            <a:ext cx="4572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2233" name="Line 9">
            <a:extLst>
              <a:ext uri="{FF2B5EF4-FFF2-40B4-BE49-F238E27FC236}">
                <a16:creationId xmlns:a16="http://schemas.microsoft.com/office/drawing/2014/main" id="{8ED0841C-2548-497B-864E-D75CD1997B6D}"/>
              </a:ext>
            </a:extLst>
          </p:cNvPr>
          <p:cNvSpPr>
            <a:spLocks noChangeShapeType="1"/>
          </p:cNvSpPr>
          <p:nvPr/>
        </p:nvSpPr>
        <p:spPr bwMode="auto">
          <a:xfrm>
            <a:off x="5867400" y="4800600"/>
            <a:ext cx="4572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2234" name="Line 10">
            <a:extLst>
              <a:ext uri="{FF2B5EF4-FFF2-40B4-BE49-F238E27FC236}">
                <a16:creationId xmlns:a16="http://schemas.microsoft.com/office/drawing/2014/main" id="{D8438B77-E1B2-4069-8821-5A9370E4C786}"/>
              </a:ext>
            </a:extLst>
          </p:cNvPr>
          <p:cNvSpPr>
            <a:spLocks noChangeShapeType="1"/>
          </p:cNvSpPr>
          <p:nvPr/>
        </p:nvSpPr>
        <p:spPr bwMode="auto">
          <a:xfrm>
            <a:off x="7848600" y="4800600"/>
            <a:ext cx="4572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2235" name="Rectangle 11">
            <a:extLst>
              <a:ext uri="{FF2B5EF4-FFF2-40B4-BE49-F238E27FC236}">
                <a16:creationId xmlns:a16="http://schemas.microsoft.com/office/drawing/2014/main" id="{A6B81C24-C505-4462-BAF9-2CC6DE1AE5FB}"/>
              </a:ext>
            </a:extLst>
          </p:cNvPr>
          <p:cNvSpPr>
            <a:spLocks noChangeArrowheads="1"/>
          </p:cNvSpPr>
          <p:nvPr/>
        </p:nvSpPr>
        <p:spPr bwMode="auto">
          <a:xfrm>
            <a:off x="2406651" y="4344989"/>
            <a:ext cx="1446213" cy="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b="1">
                <a:solidFill>
                  <a:srgbClr val="FF0000"/>
                </a:solidFill>
              </a:rPr>
              <a:t>Identify market segment(s)</a:t>
            </a:r>
          </a:p>
        </p:txBody>
      </p:sp>
      <p:sp>
        <p:nvSpPr>
          <p:cNvPr id="52236" name="Rectangle 12">
            <a:extLst>
              <a:ext uri="{FF2B5EF4-FFF2-40B4-BE49-F238E27FC236}">
                <a16:creationId xmlns:a16="http://schemas.microsoft.com/office/drawing/2014/main" id="{8C3CFC33-4BA0-4377-B225-CF2C19F47D8E}"/>
              </a:ext>
            </a:extLst>
          </p:cNvPr>
          <p:cNvSpPr>
            <a:spLocks noChangeArrowheads="1"/>
          </p:cNvSpPr>
          <p:nvPr/>
        </p:nvSpPr>
        <p:spPr bwMode="auto">
          <a:xfrm>
            <a:off x="4430714" y="4225926"/>
            <a:ext cx="1309687"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b="1" dirty="0">
                <a:solidFill>
                  <a:srgbClr val="FF0000"/>
                </a:solidFill>
              </a:rPr>
              <a:t>Evaluate market</a:t>
            </a:r>
          </a:p>
          <a:p>
            <a:pPr eaLnBrk="1" hangingPunct="1"/>
            <a:r>
              <a:rPr lang="en-GB" altLang="en-US" b="1" dirty="0">
                <a:solidFill>
                  <a:srgbClr val="FF0000"/>
                </a:solidFill>
              </a:rPr>
              <a:t>segments</a:t>
            </a:r>
          </a:p>
          <a:p>
            <a:pPr eaLnBrk="1" hangingPunct="1"/>
            <a:endParaRPr lang="en-GB" altLang="en-US" sz="1600" b="1" dirty="0">
              <a:solidFill>
                <a:srgbClr val="FF0000"/>
              </a:solidFill>
            </a:endParaRPr>
          </a:p>
        </p:txBody>
      </p:sp>
      <p:sp>
        <p:nvSpPr>
          <p:cNvPr id="52237" name="Rectangle 13">
            <a:extLst>
              <a:ext uri="{FF2B5EF4-FFF2-40B4-BE49-F238E27FC236}">
                <a16:creationId xmlns:a16="http://schemas.microsoft.com/office/drawing/2014/main" id="{B99F54DC-D2E5-4F03-9FE8-8EE83FF2849B}"/>
              </a:ext>
            </a:extLst>
          </p:cNvPr>
          <p:cNvSpPr>
            <a:spLocks noChangeArrowheads="1"/>
          </p:cNvSpPr>
          <p:nvPr/>
        </p:nvSpPr>
        <p:spPr bwMode="auto">
          <a:xfrm>
            <a:off x="6610350" y="4225926"/>
            <a:ext cx="1131888"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b="1" dirty="0">
                <a:solidFill>
                  <a:srgbClr val="FF0000"/>
                </a:solidFill>
              </a:rPr>
              <a:t>Position</a:t>
            </a:r>
          </a:p>
          <a:p>
            <a:pPr eaLnBrk="1" hangingPunct="1"/>
            <a:r>
              <a:rPr lang="en-GB" altLang="en-US" b="1" dirty="0">
                <a:solidFill>
                  <a:srgbClr val="FF0000"/>
                </a:solidFill>
              </a:rPr>
              <a:t>within</a:t>
            </a:r>
          </a:p>
          <a:p>
            <a:pPr eaLnBrk="1" hangingPunct="1"/>
            <a:r>
              <a:rPr lang="en-GB" altLang="en-US" b="1" dirty="0">
                <a:solidFill>
                  <a:srgbClr val="FF0000"/>
                </a:solidFill>
              </a:rPr>
              <a:t>market</a:t>
            </a:r>
          </a:p>
          <a:p>
            <a:pPr eaLnBrk="1" hangingPunct="1"/>
            <a:r>
              <a:rPr lang="en-GB" altLang="en-US" b="1" dirty="0">
                <a:solidFill>
                  <a:srgbClr val="FF0000"/>
                </a:solidFill>
              </a:rPr>
              <a:t>segment</a:t>
            </a:r>
          </a:p>
        </p:txBody>
      </p:sp>
      <p:sp>
        <p:nvSpPr>
          <p:cNvPr id="52238" name="Rectangle 14">
            <a:extLst>
              <a:ext uri="{FF2B5EF4-FFF2-40B4-BE49-F238E27FC236}">
                <a16:creationId xmlns:a16="http://schemas.microsoft.com/office/drawing/2014/main" id="{2A9AB6EB-F1E1-452E-A797-DB3456D38C5E}"/>
              </a:ext>
            </a:extLst>
          </p:cNvPr>
          <p:cNvSpPr>
            <a:spLocks noChangeArrowheads="1"/>
          </p:cNvSpPr>
          <p:nvPr/>
        </p:nvSpPr>
        <p:spPr bwMode="auto">
          <a:xfrm>
            <a:off x="8426450" y="4344989"/>
            <a:ext cx="1385888" cy="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b="1" dirty="0">
                <a:solidFill>
                  <a:srgbClr val="FF0000"/>
                </a:solidFill>
              </a:rPr>
              <a:t>Customer-driven strategy</a:t>
            </a:r>
          </a:p>
        </p:txBody>
      </p:sp>
      <p:sp>
        <p:nvSpPr>
          <p:cNvPr id="52239" name="Arc 15">
            <a:extLst>
              <a:ext uri="{FF2B5EF4-FFF2-40B4-BE49-F238E27FC236}">
                <a16:creationId xmlns:a16="http://schemas.microsoft.com/office/drawing/2014/main" id="{597A17C6-6C32-4ECC-9344-4190F0575670}"/>
              </a:ext>
            </a:extLst>
          </p:cNvPr>
          <p:cNvSpPr>
            <a:spLocks/>
          </p:cNvSpPr>
          <p:nvPr/>
        </p:nvSpPr>
        <p:spPr bwMode="auto">
          <a:xfrm rot="2880000">
            <a:off x="7543801" y="5108576"/>
            <a:ext cx="1068387" cy="1166812"/>
          </a:xfrm>
          <a:custGeom>
            <a:avLst/>
            <a:gdLst>
              <a:gd name="T0" fmla="*/ 2147483646 w 21664"/>
              <a:gd name="T1" fmla="*/ 0 h 21600"/>
              <a:gd name="T2" fmla="*/ 0 w 21664"/>
              <a:gd name="T3" fmla="*/ 2147483646 h 21600"/>
              <a:gd name="T4" fmla="*/ 2147483646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21664" y="0"/>
                </a:moveTo>
                <a:cubicBezTo>
                  <a:pt x="21664" y="11929"/>
                  <a:pt x="11993" y="21600"/>
                  <a:pt x="64" y="21600"/>
                </a:cubicBezTo>
                <a:cubicBezTo>
                  <a:pt x="42" y="21600"/>
                  <a:pt x="21" y="21599"/>
                  <a:pt x="0" y="21599"/>
                </a:cubicBezTo>
              </a:path>
              <a:path w="21664" h="21600" stroke="0" extrusionOk="0">
                <a:moveTo>
                  <a:pt x="21664" y="0"/>
                </a:moveTo>
                <a:cubicBezTo>
                  <a:pt x="21664" y="11929"/>
                  <a:pt x="11993" y="21600"/>
                  <a:pt x="64" y="21600"/>
                </a:cubicBezTo>
                <a:cubicBezTo>
                  <a:pt x="42" y="21600"/>
                  <a:pt x="21" y="21599"/>
                  <a:pt x="0" y="21599"/>
                </a:cubicBezTo>
                <a:lnTo>
                  <a:pt x="64" y="0"/>
                </a:lnTo>
                <a:lnTo>
                  <a:pt x="21664" y="0"/>
                </a:lnTo>
                <a:close/>
              </a:path>
            </a:pathLst>
          </a:custGeom>
          <a:noFill/>
          <a:ln w="508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2240" name="Arc 16">
            <a:extLst>
              <a:ext uri="{FF2B5EF4-FFF2-40B4-BE49-F238E27FC236}">
                <a16:creationId xmlns:a16="http://schemas.microsoft.com/office/drawing/2014/main" id="{F665376B-FA98-4E01-9813-E681215C4819}"/>
              </a:ext>
            </a:extLst>
          </p:cNvPr>
          <p:cNvSpPr>
            <a:spLocks/>
          </p:cNvSpPr>
          <p:nvPr/>
        </p:nvSpPr>
        <p:spPr bwMode="auto">
          <a:xfrm rot="2880000">
            <a:off x="3579814" y="5108576"/>
            <a:ext cx="1068387" cy="1166813"/>
          </a:xfrm>
          <a:custGeom>
            <a:avLst/>
            <a:gdLst>
              <a:gd name="T0" fmla="*/ 2147483646 w 21664"/>
              <a:gd name="T1" fmla="*/ 0 h 21600"/>
              <a:gd name="T2" fmla="*/ 0 w 21664"/>
              <a:gd name="T3" fmla="*/ 2147483646 h 21600"/>
              <a:gd name="T4" fmla="*/ 2147483646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21664" y="0"/>
                </a:moveTo>
                <a:cubicBezTo>
                  <a:pt x="21664" y="11929"/>
                  <a:pt x="11993" y="21600"/>
                  <a:pt x="64" y="21600"/>
                </a:cubicBezTo>
                <a:cubicBezTo>
                  <a:pt x="42" y="21600"/>
                  <a:pt x="21" y="21599"/>
                  <a:pt x="0" y="21599"/>
                </a:cubicBezTo>
              </a:path>
              <a:path w="21664" h="21600" stroke="0" extrusionOk="0">
                <a:moveTo>
                  <a:pt x="21664" y="0"/>
                </a:moveTo>
                <a:cubicBezTo>
                  <a:pt x="21664" y="11929"/>
                  <a:pt x="11993" y="21600"/>
                  <a:pt x="64" y="21600"/>
                </a:cubicBezTo>
                <a:cubicBezTo>
                  <a:pt x="42" y="21600"/>
                  <a:pt x="21" y="21599"/>
                  <a:pt x="0" y="21599"/>
                </a:cubicBezTo>
                <a:lnTo>
                  <a:pt x="64" y="0"/>
                </a:lnTo>
                <a:lnTo>
                  <a:pt x="21664" y="0"/>
                </a:lnTo>
                <a:close/>
              </a:path>
            </a:pathLst>
          </a:custGeom>
          <a:noFill/>
          <a:ln w="508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2241" name="Arc 17">
            <a:extLst>
              <a:ext uri="{FF2B5EF4-FFF2-40B4-BE49-F238E27FC236}">
                <a16:creationId xmlns:a16="http://schemas.microsoft.com/office/drawing/2014/main" id="{56CA2870-9E4C-479F-875E-BF527A8DDC96}"/>
              </a:ext>
            </a:extLst>
          </p:cNvPr>
          <p:cNvSpPr>
            <a:spLocks/>
          </p:cNvSpPr>
          <p:nvPr/>
        </p:nvSpPr>
        <p:spPr bwMode="auto">
          <a:xfrm rot="2880000">
            <a:off x="5561014" y="5108576"/>
            <a:ext cx="1068387" cy="1166813"/>
          </a:xfrm>
          <a:custGeom>
            <a:avLst/>
            <a:gdLst>
              <a:gd name="T0" fmla="*/ 2147483646 w 21664"/>
              <a:gd name="T1" fmla="*/ 0 h 21600"/>
              <a:gd name="T2" fmla="*/ 0 w 21664"/>
              <a:gd name="T3" fmla="*/ 2147483646 h 21600"/>
              <a:gd name="T4" fmla="*/ 2147483646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21664" y="0"/>
                </a:moveTo>
                <a:cubicBezTo>
                  <a:pt x="21664" y="11929"/>
                  <a:pt x="11993" y="21600"/>
                  <a:pt x="64" y="21600"/>
                </a:cubicBezTo>
                <a:cubicBezTo>
                  <a:pt x="42" y="21600"/>
                  <a:pt x="21" y="21599"/>
                  <a:pt x="0" y="21599"/>
                </a:cubicBezTo>
              </a:path>
              <a:path w="21664" h="21600" stroke="0" extrusionOk="0">
                <a:moveTo>
                  <a:pt x="21664" y="0"/>
                </a:moveTo>
                <a:cubicBezTo>
                  <a:pt x="21664" y="11929"/>
                  <a:pt x="11993" y="21600"/>
                  <a:pt x="64" y="21600"/>
                </a:cubicBezTo>
                <a:cubicBezTo>
                  <a:pt x="42" y="21600"/>
                  <a:pt x="21" y="21599"/>
                  <a:pt x="0" y="21599"/>
                </a:cubicBezTo>
                <a:lnTo>
                  <a:pt x="64" y="0"/>
                </a:lnTo>
                <a:lnTo>
                  <a:pt x="21664" y="0"/>
                </a:lnTo>
                <a:close/>
              </a:path>
            </a:pathLst>
          </a:custGeom>
          <a:noFill/>
          <a:ln w="508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2242" name="Text Box 19">
            <a:extLst>
              <a:ext uri="{FF2B5EF4-FFF2-40B4-BE49-F238E27FC236}">
                <a16:creationId xmlns:a16="http://schemas.microsoft.com/office/drawing/2014/main" id="{7AEAFB95-D3F2-4557-A28D-182B25F0FA55}"/>
              </a:ext>
            </a:extLst>
          </p:cNvPr>
          <p:cNvSpPr txBox="1">
            <a:spLocks noChangeArrowheads="1"/>
          </p:cNvSpPr>
          <p:nvPr/>
        </p:nvSpPr>
        <p:spPr bwMode="auto">
          <a:xfrm>
            <a:off x="8583613" y="5691188"/>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50000"/>
              </a:spcBef>
              <a:buFontTx/>
              <a:buNone/>
            </a:pPr>
            <a:r>
              <a:rPr lang="en-GB" altLang="en-US" sz="2400" dirty="0">
                <a:latin typeface="Times New Roman" panose="02020603050405020304" pitchFamily="18" charset="0"/>
              </a:rPr>
              <a:t>Feedback</a:t>
            </a:r>
          </a:p>
        </p:txBody>
      </p:sp>
      <p:sp>
        <p:nvSpPr>
          <p:cNvPr id="52243" name="Rectangle 19">
            <a:extLst>
              <a:ext uri="{FF2B5EF4-FFF2-40B4-BE49-F238E27FC236}">
                <a16:creationId xmlns:a16="http://schemas.microsoft.com/office/drawing/2014/main" id="{24A115BD-1133-4B10-A69E-D07D97AE7EC8}"/>
              </a:ext>
            </a:extLst>
          </p:cNvPr>
          <p:cNvSpPr>
            <a:spLocks noChangeArrowheads="1"/>
          </p:cNvSpPr>
          <p:nvPr/>
        </p:nvSpPr>
        <p:spPr bwMode="auto">
          <a:xfrm>
            <a:off x="7145642" y="6283325"/>
            <a:ext cx="2753703" cy="1588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endParaRPr lang="en-GB" altLang="en-US" dirty="0"/>
          </a:p>
          <a:p>
            <a:pPr algn="ctr" eaLnBrk="1" hangingPunct="1"/>
            <a:r>
              <a:rPr lang="en-GB" altLang="en-US" dirty="0"/>
              <a:t>yle,2006, in Lynch, 2012)</a:t>
            </a:r>
          </a:p>
        </p:txBody>
      </p:sp>
    </p:spTree>
    <p:extLst>
      <p:ext uri="{BB962C8B-B14F-4D97-AF65-F5344CB8AC3E}">
        <p14:creationId xmlns:p14="http://schemas.microsoft.com/office/powerpoint/2010/main" val="3524545185"/>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9095D92-3613-4D2C-BBC6-D50E3A58C200}"/>
              </a:ext>
            </a:extLst>
          </p:cNvPr>
          <p:cNvSpPr>
            <a:spLocks noGrp="1" noChangeArrowheads="1"/>
          </p:cNvSpPr>
          <p:nvPr>
            <p:ph type="title"/>
          </p:nvPr>
        </p:nvSpPr>
        <p:spPr>
          <a:xfrm>
            <a:off x="2209800" y="215900"/>
            <a:ext cx="7772400" cy="844550"/>
          </a:xfrm>
          <a:extLst/>
        </p:spPr>
        <p:txBody>
          <a:bodyPr rtlCol="0" anchor="b">
            <a:normAutofit/>
          </a:bodyPr>
          <a:lstStyle/>
          <a:p>
            <a:pPr>
              <a:defRPr/>
            </a:pPr>
            <a:r>
              <a:rPr lang="en-GB" sz="3600" b="1" dirty="0">
                <a:solidFill>
                  <a:srgbClr val="0070C0"/>
                </a:solidFill>
                <a:effectLst>
                  <a:outerShdw blurRad="38100" dist="38100" dir="2700000" algn="tl">
                    <a:srgbClr val="000000">
                      <a:alpha val="43137"/>
                    </a:srgbClr>
                  </a:outerShdw>
                </a:effectLst>
              </a:rPr>
              <a:t>Segmentation and positioning - 4</a:t>
            </a:r>
          </a:p>
        </p:txBody>
      </p:sp>
      <p:sp>
        <p:nvSpPr>
          <p:cNvPr id="54275" name="Rectangle 4">
            <a:extLst>
              <a:ext uri="{FF2B5EF4-FFF2-40B4-BE49-F238E27FC236}">
                <a16:creationId xmlns:a16="http://schemas.microsoft.com/office/drawing/2014/main" id="{D37182C7-FD51-49B3-9B93-583D35E99D27}"/>
              </a:ext>
            </a:extLst>
          </p:cNvPr>
          <p:cNvSpPr>
            <a:spLocks noChangeArrowheads="1"/>
          </p:cNvSpPr>
          <p:nvPr/>
        </p:nvSpPr>
        <p:spPr bwMode="auto">
          <a:xfrm>
            <a:off x="629478" y="1405835"/>
            <a:ext cx="1093304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sz="2400" dirty="0"/>
              <a:t>Process of developing market positioning:</a:t>
            </a:r>
          </a:p>
          <a:p>
            <a:pPr eaLnBrk="1" hangingPunct="1">
              <a:spcBef>
                <a:spcPct val="50000"/>
              </a:spcBef>
              <a:buFontTx/>
              <a:buAutoNum type="arabicPeriod"/>
            </a:pPr>
            <a:r>
              <a:rPr lang="en-GB" altLang="en-US" sz="2400" dirty="0">
                <a:solidFill>
                  <a:schemeClr val="tx2"/>
                </a:solidFill>
              </a:rPr>
              <a:t>Perceptual mapping</a:t>
            </a:r>
            <a:r>
              <a:rPr lang="en-GB" altLang="en-US" sz="2400" dirty="0"/>
              <a:t>: in-depth qualitative research on actual and prospective customers to see how they make decisions in the market place</a:t>
            </a:r>
          </a:p>
          <a:p>
            <a:pPr eaLnBrk="1" hangingPunct="1">
              <a:spcBef>
                <a:spcPct val="50000"/>
              </a:spcBef>
              <a:buFontTx/>
              <a:buAutoNum type="arabicPeriod"/>
            </a:pPr>
            <a:r>
              <a:rPr lang="en-GB" altLang="en-US" sz="2400" dirty="0">
                <a:solidFill>
                  <a:schemeClr val="tx2"/>
                </a:solidFill>
              </a:rPr>
              <a:t>Positioning</a:t>
            </a:r>
            <a:r>
              <a:rPr lang="en-GB" altLang="en-US" sz="2400" dirty="0"/>
              <a:t>: existing brands are then </a:t>
            </a:r>
            <a:r>
              <a:rPr lang="en-GB" altLang="en-US" sz="2400" dirty="0" smtClean="0"/>
              <a:t>placed </a:t>
            </a:r>
            <a:r>
              <a:rPr lang="en-GB" altLang="en-US" sz="2400" dirty="0"/>
              <a:t>on the map using the above research</a:t>
            </a:r>
          </a:p>
          <a:p>
            <a:pPr eaLnBrk="1" hangingPunct="1">
              <a:spcBef>
                <a:spcPct val="50000"/>
              </a:spcBef>
              <a:buFontTx/>
              <a:buAutoNum type="arabicPeriod"/>
            </a:pPr>
            <a:r>
              <a:rPr lang="en-GB" altLang="en-US" sz="2400" dirty="0">
                <a:solidFill>
                  <a:schemeClr val="tx2"/>
                </a:solidFill>
              </a:rPr>
              <a:t>Options development</a:t>
            </a:r>
            <a:r>
              <a:rPr lang="en-GB" altLang="en-US" sz="2400" dirty="0"/>
              <a:t>: existing and new products are analysed for their strengths and weaknesses to fill new positions on the map</a:t>
            </a:r>
          </a:p>
          <a:p>
            <a:pPr eaLnBrk="1" hangingPunct="1">
              <a:spcBef>
                <a:spcPct val="50000"/>
              </a:spcBef>
              <a:buFontTx/>
              <a:buAutoNum type="arabicPeriod"/>
            </a:pPr>
            <a:r>
              <a:rPr lang="en-GB" altLang="en-US" sz="2400" dirty="0">
                <a:solidFill>
                  <a:schemeClr val="tx2"/>
                </a:solidFill>
              </a:rPr>
              <a:t>Testing</a:t>
            </a:r>
            <a:r>
              <a:rPr lang="en-GB" altLang="en-US" sz="2400" dirty="0"/>
              <a:t>: simple experiment with a few customers and then in the market place </a:t>
            </a:r>
          </a:p>
        </p:txBody>
      </p:sp>
    </p:spTree>
    <p:extLst>
      <p:ext uri="{BB962C8B-B14F-4D97-AF65-F5344CB8AC3E}">
        <p14:creationId xmlns:p14="http://schemas.microsoft.com/office/powerpoint/2010/main" val="1306263319"/>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Tata Motors Video</a:t>
            </a:r>
            <a:endParaRPr lang="en-GB"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GB" dirty="0" smtClean="0">
                <a:hlinkClick r:id="rId2"/>
              </a:rPr>
              <a:t>https://www.youtube.com/watch?v=jP8q936Ex2c#action=share</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3AA35628-C059-4188-AE9F-56E312674BF4}"/>
              </a:ext>
            </a:extLst>
          </p:cNvPr>
          <p:cNvSpPr>
            <a:spLocks noGrp="1" noChangeArrowheads="1"/>
          </p:cNvSpPr>
          <p:nvPr>
            <p:ph type="title"/>
          </p:nvPr>
        </p:nvSpPr>
        <p:spPr>
          <a:xfrm>
            <a:off x="1919288" y="314601"/>
            <a:ext cx="8229600" cy="1143000"/>
          </a:xfrm>
        </p:spPr>
        <p:txBody>
          <a:bodyPr rtlCol="0">
            <a:normAutofit/>
          </a:bodyPr>
          <a:lstStyle/>
          <a:p>
            <a:pPr>
              <a:defRPr/>
            </a:pPr>
            <a:r>
              <a:rPr lang="en-GB" b="1" dirty="0">
                <a:solidFill>
                  <a:srgbClr val="0070C0"/>
                </a:solidFill>
                <a:effectLst>
                  <a:outerShdw blurRad="38100" dist="38100" dir="2700000" algn="tl">
                    <a:srgbClr val="000000">
                      <a:alpha val="43137"/>
                    </a:srgbClr>
                  </a:outerShdw>
                </a:effectLst>
              </a:rPr>
              <a:t>Session Outcomes </a:t>
            </a:r>
            <a:endParaRPr lang="en-US" b="1" dirty="0">
              <a:solidFill>
                <a:srgbClr val="0070C0"/>
              </a:solidFill>
              <a:effectLst>
                <a:outerShdw blurRad="38100" dist="38100" dir="2700000" algn="tl">
                  <a:srgbClr val="000000">
                    <a:alpha val="43137"/>
                  </a:srgbClr>
                </a:outerShdw>
              </a:effectLst>
            </a:endParaRPr>
          </a:p>
        </p:txBody>
      </p:sp>
      <p:sp>
        <p:nvSpPr>
          <p:cNvPr id="7171" name="TextBox 2">
            <a:extLst>
              <a:ext uri="{FF2B5EF4-FFF2-40B4-BE49-F238E27FC236}">
                <a16:creationId xmlns:a16="http://schemas.microsoft.com/office/drawing/2014/main" id="{7C687CEB-C915-4D0D-8990-EA9D3CC65E9D}"/>
              </a:ext>
            </a:extLst>
          </p:cNvPr>
          <p:cNvSpPr txBox="1">
            <a:spLocks noChangeArrowheads="1"/>
          </p:cNvSpPr>
          <p:nvPr/>
        </p:nvSpPr>
        <p:spPr bwMode="auto">
          <a:xfrm>
            <a:off x="1152940" y="1020902"/>
            <a:ext cx="9965635" cy="5109091"/>
          </a:xfrm>
          <a:prstGeom prst="rect">
            <a:avLst/>
          </a:prstGeom>
          <a:noFill/>
          <a:ln w="9525">
            <a:noFill/>
            <a:miter lim="800000"/>
            <a:headEnd/>
            <a:tailEnd/>
          </a:ln>
        </p:spPr>
        <p:txBody>
          <a:bodyPr wrap="square">
            <a:spAutoFit/>
          </a:bodyPr>
          <a:lstStyle/>
          <a:p>
            <a:pPr>
              <a:defRPr/>
            </a:pPr>
            <a:r>
              <a:rPr lang="en-GB" sz="2000" dirty="0"/>
              <a:t> </a:t>
            </a:r>
          </a:p>
          <a:p>
            <a:pPr marL="457200" indent="-457200">
              <a:buFont typeface="+mj-lt"/>
              <a:buAutoNum type="arabicPeriod"/>
              <a:defRPr/>
            </a:pPr>
            <a:r>
              <a:rPr lang="en-GB" b="1" dirty="0"/>
              <a:t>Evaluate and apply conceptual and practical approaches to strategic leadership in a range of different organisational settings. </a:t>
            </a:r>
            <a:endParaRPr lang="en-GB" b="1" dirty="0" smtClean="0"/>
          </a:p>
          <a:p>
            <a:pPr marL="457200" indent="-457200">
              <a:buFont typeface="+mj-lt"/>
              <a:buAutoNum type="arabicPeriod"/>
              <a:defRPr/>
            </a:pPr>
            <a:endParaRPr lang="en-GB" b="1" dirty="0"/>
          </a:p>
          <a:p>
            <a:pPr marL="457200" indent="-457200">
              <a:buFont typeface="+mj-lt"/>
              <a:buAutoNum type="arabicPeriod"/>
              <a:defRPr/>
            </a:pPr>
            <a:r>
              <a:rPr lang="en-GB" dirty="0"/>
              <a:t>Analyse contemporary research on the role of leadership in managing change. </a:t>
            </a:r>
            <a:endParaRPr lang="en-GB" dirty="0" smtClean="0"/>
          </a:p>
          <a:p>
            <a:pPr marL="457200" indent="-457200">
              <a:buFont typeface="+mj-lt"/>
              <a:buAutoNum type="arabicPeriod"/>
              <a:defRPr/>
            </a:pPr>
            <a:endParaRPr lang="en-GB" dirty="0"/>
          </a:p>
          <a:p>
            <a:pPr marL="457200" indent="-457200">
              <a:buFont typeface="+mj-lt"/>
              <a:buAutoNum type="arabicPeriod"/>
              <a:defRPr/>
            </a:pPr>
            <a:r>
              <a:rPr lang="en-GB" b="1" dirty="0"/>
              <a:t>Critically assess the relevance of leadership styles to key sector changes including globalisation, internationalisation, strategy, technological innovation and organisation development. </a:t>
            </a:r>
            <a:endParaRPr lang="en-GB" b="1" dirty="0" smtClean="0"/>
          </a:p>
          <a:p>
            <a:pPr marL="457200" indent="-457200">
              <a:buFont typeface="+mj-lt"/>
              <a:buAutoNum type="arabicPeriod"/>
              <a:defRPr/>
            </a:pPr>
            <a:endParaRPr lang="en-GB" b="1" dirty="0"/>
          </a:p>
          <a:p>
            <a:pPr marL="457200" indent="-457200">
              <a:buFont typeface="+mj-lt"/>
              <a:buAutoNum type="arabicPeriod"/>
              <a:defRPr/>
            </a:pPr>
            <a:r>
              <a:rPr lang="en-GB" dirty="0"/>
              <a:t>Identify and critically reflect on leadership capabilities and strategies of key Business leaders across a range of sectors. </a:t>
            </a:r>
            <a:endParaRPr lang="en-GB" dirty="0" smtClean="0"/>
          </a:p>
          <a:p>
            <a:pPr marL="457200" indent="-457200">
              <a:buFont typeface="+mj-lt"/>
              <a:buAutoNum type="arabicPeriod"/>
              <a:defRPr/>
            </a:pPr>
            <a:endParaRPr lang="en-GB" dirty="0"/>
          </a:p>
          <a:p>
            <a:pPr marL="457200" indent="-457200">
              <a:buFont typeface="+mj-lt"/>
              <a:buAutoNum type="arabicPeriod"/>
              <a:defRPr/>
            </a:pPr>
            <a:r>
              <a:rPr lang="en-GB" dirty="0"/>
              <a:t>Evaluate an incident of strategic organisational change by exploring the role of leadership and the measurement and management of Key Performance Indicators (KPI’s). </a:t>
            </a:r>
            <a:endParaRPr lang="en-GB" dirty="0" smtClean="0"/>
          </a:p>
          <a:p>
            <a:pPr marL="457200" indent="-457200">
              <a:buFont typeface="+mj-lt"/>
              <a:buAutoNum type="arabicPeriod"/>
              <a:defRPr/>
            </a:pPr>
            <a:endParaRPr lang="en-GB" dirty="0"/>
          </a:p>
          <a:p>
            <a:pPr marL="457200" indent="-457200">
              <a:buFont typeface="+mj-lt"/>
              <a:buAutoNum type="arabicPeriod"/>
              <a:defRPr/>
            </a:pPr>
            <a:r>
              <a:rPr lang="en-GB" dirty="0"/>
              <a:t>Critically explore the ethical relationships between leaders and followers in relation to decision making, corporate governance and policy practices in organisations. </a:t>
            </a:r>
            <a:endParaRPr lang="en-GB" dirty="0" smtClean="0"/>
          </a:p>
          <a:p>
            <a:pPr marL="457200" indent="-457200">
              <a:buFont typeface="+mj-lt"/>
              <a:buAutoNum type="arabicPeriod"/>
              <a:defRPr/>
            </a:pPr>
            <a:endParaRPr lang="en-GB" dirty="0"/>
          </a:p>
        </p:txBody>
      </p:sp>
    </p:spTree>
    <p:extLst>
      <p:ext uri="{BB962C8B-B14F-4D97-AF65-F5344CB8AC3E}">
        <p14:creationId xmlns:p14="http://schemas.microsoft.com/office/powerpoint/2010/main" val="182664408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Three main Indian motor vehicle markets</a:t>
            </a:r>
            <a:endParaRPr lang="en-GB" dirty="0"/>
          </a:p>
        </p:txBody>
      </p:sp>
      <p:pic>
        <p:nvPicPr>
          <p:cNvPr id="2050" name="Picture 2"/>
          <p:cNvPicPr>
            <a:picLocks noGrp="1" noChangeAspect="1" noChangeArrowheads="1"/>
          </p:cNvPicPr>
          <p:nvPr>
            <p:ph idx="1"/>
          </p:nvPr>
        </p:nvPicPr>
        <p:blipFill>
          <a:blip r:embed="rId2"/>
          <a:stretch>
            <a:fillRect/>
          </a:stretch>
        </p:blipFill>
        <p:spPr bwMode="auto">
          <a:xfrm>
            <a:off x="1789817" y="1825625"/>
            <a:ext cx="8612365" cy="435133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8ABF530-9B1E-4463-BC5B-8EE71B582067}"/>
              </a:ext>
            </a:extLst>
          </p:cNvPr>
          <p:cNvSpPr txBox="1"/>
          <p:nvPr/>
        </p:nvSpPr>
        <p:spPr>
          <a:xfrm>
            <a:off x="9164638" y="669925"/>
            <a:ext cx="1060450" cy="3698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a:defRPr/>
            </a:pPr>
            <a:r>
              <a:rPr lang="en-US" b="1" dirty="0">
                <a:solidFill>
                  <a:srgbClr val="002060"/>
                </a:solidFill>
              </a:rPr>
              <a:t>Report</a:t>
            </a:r>
          </a:p>
        </p:txBody>
      </p:sp>
      <p:pic>
        <p:nvPicPr>
          <p:cNvPr id="56323" name="Picture 61" descr="BU009455.png">
            <a:extLst>
              <a:ext uri="{FF2B5EF4-FFF2-40B4-BE49-F238E27FC236}">
                <a16:creationId xmlns:a16="http://schemas.microsoft.com/office/drawing/2014/main" id="{6FE7DE8D-7A3A-42D0-AD2E-97E64A3D10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022749">
            <a:off x="8451850" y="560389"/>
            <a:ext cx="5778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TextBox 62">
            <a:extLst>
              <a:ext uri="{FF2B5EF4-FFF2-40B4-BE49-F238E27FC236}">
                <a16:creationId xmlns:a16="http://schemas.microsoft.com/office/drawing/2014/main" id="{34C94C76-AB02-4043-8F26-993878E42BF4}"/>
              </a:ext>
            </a:extLst>
          </p:cNvPr>
          <p:cNvSpPr txBox="1">
            <a:spLocks noChangeArrowheads="1"/>
          </p:cNvSpPr>
          <p:nvPr/>
        </p:nvSpPr>
        <p:spPr bwMode="auto">
          <a:xfrm>
            <a:off x="9086850" y="1112838"/>
            <a:ext cx="1295400" cy="368300"/>
          </a:xfrm>
          <a:prstGeom prst="rect">
            <a:avLst/>
          </a:prstGeom>
          <a:noFill/>
          <a:ln w="9525">
            <a:noFill/>
            <a:miter lim="800000"/>
            <a:headEnd/>
            <a:tailEnd/>
          </a:ln>
        </p:spPr>
        <p:txBody>
          <a:bodyPr>
            <a:spAutoFit/>
          </a:bodyPr>
          <a:lstStyle/>
          <a:p>
            <a:pPr>
              <a:defRPr/>
            </a:pPr>
            <a:r>
              <a:rPr lang="en-US" b="1" u="sng" dirty="0">
                <a:solidFill>
                  <a:srgbClr val="002060"/>
                </a:solidFill>
                <a:effectLst>
                  <a:outerShdw blurRad="38100" dist="38100" dir="2700000" algn="tl">
                    <a:srgbClr val="000000">
                      <a:alpha val="43137"/>
                    </a:srgbClr>
                  </a:outerShdw>
                </a:effectLst>
                <a:latin typeface="Calibri" pitchFamily="34" charset="0"/>
              </a:rPr>
              <a:t>60 minutes </a:t>
            </a:r>
          </a:p>
        </p:txBody>
      </p:sp>
      <p:sp>
        <p:nvSpPr>
          <p:cNvPr id="56325" name="Frame 18">
            <a:extLst>
              <a:ext uri="{FF2B5EF4-FFF2-40B4-BE49-F238E27FC236}">
                <a16:creationId xmlns:a16="http://schemas.microsoft.com/office/drawing/2014/main" id="{C2253906-4DB4-4EB3-8A07-0ABEEE5C2CB0}"/>
              </a:ext>
            </a:extLst>
          </p:cNvPr>
          <p:cNvSpPr>
            <a:spLocks noChangeArrowheads="1"/>
          </p:cNvSpPr>
          <p:nvPr/>
        </p:nvSpPr>
        <p:spPr bwMode="auto">
          <a:xfrm>
            <a:off x="9048750" y="539751"/>
            <a:ext cx="1295400" cy="593725"/>
          </a:xfrm>
          <a:custGeom>
            <a:avLst/>
            <a:gdLst>
              <a:gd name="T0" fmla="*/ 647626 w 1101725"/>
              <a:gd name="T1" fmla="*/ 0 h 627062"/>
              <a:gd name="T2" fmla="*/ 0 w 1101725"/>
              <a:gd name="T3" fmla="*/ 297160 h 627062"/>
              <a:gd name="T4" fmla="*/ 647626 w 1101725"/>
              <a:gd name="T5" fmla="*/ 594320 h 627062"/>
              <a:gd name="T6" fmla="*/ 1295250 w 1101725"/>
              <a:gd name="T7" fmla="*/ 297160 h 627062"/>
              <a:gd name="T8" fmla="*/ 0 60000 65536"/>
              <a:gd name="T9" fmla="*/ 0 60000 65536"/>
              <a:gd name="T10" fmla="*/ 0 60000 65536"/>
              <a:gd name="T11" fmla="*/ 0 60000 65536"/>
              <a:gd name="T12" fmla="*/ 78383 w 1101725"/>
              <a:gd name="T13" fmla="*/ 78383 h 627062"/>
              <a:gd name="T14" fmla="*/ 1023342 w 1101725"/>
              <a:gd name="T15" fmla="*/ 548679 h 627062"/>
            </a:gdLst>
            <a:ahLst/>
            <a:cxnLst>
              <a:cxn ang="T8">
                <a:pos x="T0" y="T1"/>
              </a:cxn>
              <a:cxn ang="T9">
                <a:pos x="T2" y="T3"/>
              </a:cxn>
              <a:cxn ang="T10">
                <a:pos x="T4" y="T5"/>
              </a:cxn>
              <a:cxn ang="T11">
                <a:pos x="T6" y="T7"/>
              </a:cxn>
            </a:cxnLst>
            <a:rect l="T12" t="T13" r="T14" b="T15"/>
            <a:pathLst>
              <a:path w="1101725" h="627062">
                <a:moveTo>
                  <a:pt x="0" y="0"/>
                </a:moveTo>
                <a:lnTo>
                  <a:pt x="1101725" y="0"/>
                </a:lnTo>
                <a:lnTo>
                  <a:pt x="1101725" y="627062"/>
                </a:lnTo>
                <a:lnTo>
                  <a:pt x="0" y="627062"/>
                </a:lnTo>
                <a:lnTo>
                  <a:pt x="0" y="0"/>
                </a:lnTo>
                <a:close/>
                <a:moveTo>
                  <a:pt x="78383" y="78383"/>
                </a:moveTo>
                <a:lnTo>
                  <a:pt x="78383" y="548679"/>
                </a:lnTo>
                <a:lnTo>
                  <a:pt x="1023342" y="548679"/>
                </a:lnTo>
                <a:lnTo>
                  <a:pt x="1023342" y="78383"/>
                </a:lnTo>
                <a:lnTo>
                  <a:pt x="78383" y="78383"/>
                </a:lnTo>
                <a:close/>
              </a:path>
            </a:pathLst>
          </a:custGeom>
          <a:gradFill rotWithShape="1">
            <a:gsLst>
              <a:gs pos="0">
                <a:srgbClr val="D7D7D7"/>
              </a:gs>
              <a:gs pos="20000">
                <a:srgbClr val="D6D6D6"/>
              </a:gs>
              <a:gs pos="100000">
                <a:srgbClr val="A4A4A4"/>
              </a:gs>
            </a:gsLst>
            <a:lin ang="5400000"/>
          </a:gradFill>
          <a:ln w="9525">
            <a:solidFill>
              <a:srgbClr val="D8D8D8"/>
            </a:solidFill>
            <a:miter lim="800000"/>
            <a:headEnd/>
            <a:tailEnd/>
          </a:ln>
          <a:effectLst>
            <a:outerShdw dist="23000" dir="5400000" rotWithShape="0">
              <a:srgbClr val="808080">
                <a:alpha val="34998"/>
              </a:srgbClr>
            </a:outerShdw>
          </a:effectLst>
        </p:spPr>
        <p:txBody>
          <a:bodyPr anchor="ctr"/>
          <a:lstStyle/>
          <a:p>
            <a:endParaRPr lang="en-GB"/>
          </a:p>
        </p:txBody>
      </p:sp>
      <p:sp>
        <p:nvSpPr>
          <p:cNvPr id="20" name="Title 1">
            <a:extLst>
              <a:ext uri="{FF2B5EF4-FFF2-40B4-BE49-F238E27FC236}">
                <a16:creationId xmlns:a16="http://schemas.microsoft.com/office/drawing/2014/main" id="{D3C8159F-E899-41F2-A2C9-BA4826B5D48B}"/>
              </a:ext>
            </a:extLst>
          </p:cNvPr>
          <p:cNvSpPr txBox="1">
            <a:spLocks/>
          </p:cNvSpPr>
          <p:nvPr/>
        </p:nvSpPr>
        <p:spPr>
          <a:xfrm>
            <a:off x="1457012" y="819152"/>
            <a:ext cx="8061640" cy="1542212"/>
          </a:xfrm>
          <a:prstGeom prst="rect">
            <a:avLst/>
          </a:prstGeom>
        </p:spPr>
        <p:txBody>
          <a:bodyPr/>
          <a:lstStyle/>
          <a:p>
            <a:pPr>
              <a:spcAft>
                <a:spcPts val="2400"/>
              </a:spcAft>
              <a:defRPr/>
            </a:pPr>
            <a:r>
              <a:rPr lang="en-GB" sz="4000" b="1" dirty="0" smtClean="0">
                <a:solidFill>
                  <a:srgbClr val="002060"/>
                </a:solidFill>
                <a:effectLst>
                  <a:outerShdw blurRad="38100" dist="38100" dir="2700000" algn="tl">
                    <a:srgbClr val="000000">
                      <a:alpha val="43137"/>
                    </a:srgbClr>
                  </a:outerShdw>
                </a:effectLst>
              </a:rPr>
              <a:t>Class discussion</a:t>
            </a:r>
            <a:endParaRPr lang="en-GB" sz="4800" b="1" i="1" dirty="0">
              <a:solidFill>
                <a:srgbClr val="FF0000"/>
              </a:solidFill>
              <a:latin typeface="Bradley Hand ITC" pitchFamily="66" charset="0"/>
            </a:endParaRPr>
          </a:p>
          <a:p>
            <a:pPr>
              <a:defRPr/>
            </a:pPr>
            <a:endParaRPr lang="en-US" sz="4400" dirty="0">
              <a:solidFill>
                <a:srgbClr val="FF0000"/>
              </a:solidFill>
              <a:latin typeface="+mj-lt"/>
              <a:ea typeface="+mj-ea"/>
              <a:cs typeface="+mj-cs"/>
            </a:endParaRPr>
          </a:p>
        </p:txBody>
      </p:sp>
      <p:sp>
        <p:nvSpPr>
          <p:cNvPr id="2" name="Rounded Rectangle 1">
            <a:extLst>
              <a:ext uri="{FF2B5EF4-FFF2-40B4-BE49-F238E27FC236}">
                <a16:creationId xmlns:a16="http://schemas.microsoft.com/office/drawing/2014/main" id="{2B7A7EDF-93EA-4940-9FBC-4E976830F80D}"/>
              </a:ext>
            </a:extLst>
          </p:cNvPr>
          <p:cNvSpPr/>
          <p:nvPr/>
        </p:nvSpPr>
        <p:spPr>
          <a:xfrm>
            <a:off x="8210550" y="333375"/>
            <a:ext cx="2376488" cy="12954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n w="38100">
                <a:solidFill>
                  <a:schemeClr val="tx1"/>
                </a:solidFill>
              </a:ln>
            </a:endParaRPr>
          </a:p>
        </p:txBody>
      </p:sp>
      <p:sp>
        <p:nvSpPr>
          <p:cNvPr id="3" name="Rectangle 2">
            <a:extLst>
              <a:ext uri="{FF2B5EF4-FFF2-40B4-BE49-F238E27FC236}">
                <a16:creationId xmlns:a16="http://schemas.microsoft.com/office/drawing/2014/main" id="{BAD3D594-153E-453E-90E9-8F8E43259D37}"/>
              </a:ext>
            </a:extLst>
          </p:cNvPr>
          <p:cNvSpPr/>
          <p:nvPr/>
        </p:nvSpPr>
        <p:spPr>
          <a:xfrm>
            <a:off x="8420100" y="368301"/>
            <a:ext cx="2032000" cy="1196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n w="38100">
                <a:solidFill>
                  <a:schemeClr val="tx1">
                    <a:lumMod val="95000"/>
                    <a:lumOff val="5000"/>
                  </a:schemeClr>
                </a:solidFill>
              </a:ln>
            </a:endParaRPr>
          </a:p>
        </p:txBody>
      </p:sp>
      <p:pic>
        <p:nvPicPr>
          <p:cNvPr id="56329" name="Picture 3">
            <a:extLst>
              <a:ext uri="{FF2B5EF4-FFF2-40B4-BE49-F238E27FC236}">
                <a16:creationId xmlns:a16="http://schemas.microsoft.com/office/drawing/2014/main" id="{FC175E5C-B215-49C2-9B8C-F2941C97D6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08651" y="579438"/>
            <a:ext cx="1109663"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0" name="Rectangle 4">
            <a:extLst>
              <a:ext uri="{FF2B5EF4-FFF2-40B4-BE49-F238E27FC236}">
                <a16:creationId xmlns:a16="http://schemas.microsoft.com/office/drawing/2014/main" id="{1C7BD869-E597-46AD-AD63-1CEEA8231162}"/>
              </a:ext>
            </a:extLst>
          </p:cNvPr>
          <p:cNvSpPr>
            <a:spLocks noChangeArrowheads="1"/>
          </p:cNvSpPr>
          <p:nvPr/>
        </p:nvSpPr>
        <p:spPr bwMode="auto">
          <a:xfrm>
            <a:off x="0" y="2551113"/>
            <a:ext cx="12192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sz="2400" dirty="0"/>
              <a:t>Working in </a:t>
            </a:r>
            <a:r>
              <a:rPr lang="en-GB" altLang="en-US" sz="2400" dirty="0" smtClean="0"/>
              <a:t>pairs </a:t>
            </a:r>
            <a:r>
              <a:rPr lang="en-GB" altLang="en-US" sz="2400" dirty="0"/>
              <a:t>you have 60 minutes to research </a:t>
            </a:r>
            <a:r>
              <a:rPr lang="en-GB" altLang="en-US" sz="2400" dirty="0" smtClean="0"/>
              <a:t>Tata Motors and </a:t>
            </a:r>
            <a:r>
              <a:rPr lang="en-GB" altLang="en-US" sz="2400" dirty="0"/>
              <a:t>apply the ten basic analytical tools</a:t>
            </a:r>
            <a:r>
              <a:rPr lang="en-GB" altLang="en-US" sz="2400" dirty="0" smtClean="0"/>
              <a:t>.</a:t>
            </a:r>
          </a:p>
          <a:p>
            <a:pPr eaLnBrk="1" hangingPunct="1"/>
            <a:endParaRPr lang="en-GB" altLang="en-US" sz="2400" dirty="0" smtClean="0"/>
          </a:p>
          <a:p>
            <a:pPr>
              <a:buFont typeface="Arial" pitchFamily="34" charset="0"/>
              <a:buChar char="•"/>
            </a:pPr>
            <a:r>
              <a:rPr lang="en-GB" sz="2400" i="1" dirty="0" smtClean="0">
                <a:solidFill>
                  <a:schemeClr val="accent6">
                    <a:lumMod val="75000"/>
                  </a:schemeClr>
                </a:solidFill>
              </a:rPr>
              <a:t>Environmental analysis</a:t>
            </a:r>
            <a:r>
              <a:rPr lang="en-GB" sz="2400" i="1" dirty="0" smtClean="0"/>
              <a:t>, the ten basic stages include:</a:t>
            </a:r>
          </a:p>
          <a:p>
            <a:r>
              <a:rPr lang="en-GB" sz="2400" i="1" dirty="0" smtClean="0"/>
              <a:t> </a:t>
            </a:r>
            <a:r>
              <a:rPr lang="en-GB" sz="2400" dirty="0" smtClean="0"/>
              <a:t>degree</a:t>
            </a:r>
            <a:r>
              <a:rPr lang="en-GB" sz="2400" i="1" dirty="0" smtClean="0"/>
              <a:t> </a:t>
            </a:r>
            <a:r>
              <a:rPr lang="en-GB" sz="2400" dirty="0" smtClean="0"/>
              <a:t>of turbulence, green strategy, PESTEL, industry life cycle, key factors for success, five forces, four links, competitor analysis, customer analysis.</a:t>
            </a:r>
          </a:p>
          <a:p>
            <a:r>
              <a:rPr lang="en-GB" sz="2400" dirty="0" smtClean="0">
                <a:solidFill>
                  <a:schemeClr val="accent6">
                    <a:lumMod val="75000"/>
                  </a:schemeClr>
                </a:solidFill>
              </a:rPr>
              <a:t>• </a:t>
            </a:r>
            <a:r>
              <a:rPr lang="en-GB" sz="2400" i="1" dirty="0" smtClean="0">
                <a:solidFill>
                  <a:schemeClr val="accent6">
                    <a:lumMod val="75000"/>
                  </a:schemeClr>
                </a:solidFill>
              </a:rPr>
              <a:t>Resources and capabilities analysis</a:t>
            </a:r>
            <a:r>
              <a:rPr lang="en-GB" sz="2400" i="1" dirty="0" smtClean="0"/>
              <a:t>, </a:t>
            </a:r>
            <a:r>
              <a:rPr lang="en-GB" sz="2400" dirty="0" smtClean="0"/>
              <a:t>e.g. the two main value added areas of value chain and value system coupled with the three main areas of competitive advantage based on tangible and intangible resources and organisational capabilities</a:t>
            </a:r>
            <a:endParaRPr lang="en-GB" altLang="en-US" sz="2400" dirty="0"/>
          </a:p>
          <a:p>
            <a:pPr eaLnBrk="1" hangingPunct="1"/>
            <a:endParaRPr lang="en-GB" altLang="en-US" sz="2400" dirty="0"/>
          </a:p>
        </p:txBody>
      </p:sp>
    </p:spTree>
    <p:extLst>
      <p:ext uri="{BB962C8B-B14F-4D97-AF65-F5344CB8AC3E}">
        <p14:creationId xmlns:p14="http://schemas.microsoft.com/office/powerpoint/2010/main" val="3048513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strategy options for Tata</a:t>
            </a:r>
            <a:endParaRPr lang="en-GB" dirty="0"/>
          </a:p>
        </p:txBody>
      </p:sp>
      <p:sp>
        <p:nvSpPr>
          <p:cNvPr id="3" name="Content Placeholder 2"/>
          <p:cNvSpPr>
            <a:spLocks noGrp="1"/>
          </p:cNvSpPr>
          <p:nvPr>
            <p:ph idx="1"/>
          </p:nvPr>
        </p:nvSpPr>
        <p:spPr>
          <a:xfrm>
            <a:off x="0" y="1600202"/>
            <a:ext cx="11582400" cy="4525963"/>
          </a:xfrm>
        </p:spPr>
        <p:txBody>
          <a:bodyPr/>
          <a:lstStyle/>
          <a:p>
            <a:r>
              <a:rPr lang="en-GB" dirty="0" smtClean="0"/>
              <a:t>Passenger cars in India: new joint ventures?</a:t>
            </a:r>
          </a:p>
          <a:p>
            <a:r>
              <a:rPr lang="en-GB" dirty="0" smtClean="0"/>
              <a:t>Passenger cars in India: what to do about the </a:t>
            </a:r>
            <a:r>
              <a:rPr lang="en-GB" dirty="0" err="1" smtClean="0"/>
              <a:t>Nano</a:t>
            </a:r>
            <a:r>
              <a:rPr lang="en-GB" dirty="0" smtClean="0"/>
              <a:t>?</a:t>
            </a:r>
          </a:p>
          <a:p>
            <a:r>
              <a:rPr lang="en-GB" dirty="0" smtClean="0"/>
              <a:t>Passenger cars outside India: how to develop the success of JLR?</a:t>
            </a:r>
          </a:p>
          <a:p>
            <a:r>
              <a:rPr lang="en-GB" dirty="0" smtClean="0"/>
              <a:t>Passenger cars outside India: does the </a:t>
            </a:r>
            <a:r>
              <a:rPr lang="en-GB" dirty="0" err="1" smtClean="0"/>
              <a:t>Nano</a:t>
            </a:r>
            <a:r>
              <a:rPr lang="en-GB" dirty="0" smtClean="0"/>
              <a:t> have any potential?</a:t>
            </a:r>
          </a:p>
          <a:p>
            <a:r>
              <a:rPr lang="en-GB" dirty="0" smtClean="0"/>
              <a:t>Commercial vehicles in India: how to exploit Tata’s dominance</a:t>
            </a:r>
          </a:p>
          <a:p>
            <a:r>
              <a:rPr lang="en-GB" dirty="0" smtClean="0"/>
              <a:t>Commercial vehicles outside India: whether to exploit and, if so, how to exploit Tata’s knowledge and expertise?</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998C3BD-984F-4714-AEC1-D7947310FF16}"/>
              </a:ext>
            </a:extLst>
          </p:cNvPr>
          <p:cNvSpPr>
            <a:spLocks noGrp="1"/>
          </p:cNvSpPr>
          <p:nvPr>
            <p:ph type="title"/>
          </p:nvPr>
        </p:nvSpPr>
        <p:spPr>
          <a:xfrm>
            <a:off x="1522413" y="692151"/>
            <a:ext cx="9144001" cy="1008063"/>
          </a:xfrm>
        </p:spPr>
        <p:txBody>
          <a:bodyPr rtlCol="0">
            <a:normAutofit/>
          </a:bodyPr>
          <a:lstStyle/>
          <a:p>
            <a:pPr marL="742950" indent="-742950">
              <a:defRPr/>
            </a:pPr>
            <a:r>
              <a:rPr lang="en-US" b="1" dirty="0">
                <a:solidFill>
                  <a:srgbClr val="0070C0"/>
                </a:solidFill>
                <a:effectLst>
                  <a:outerShdw blurRad="38100" dist="38100" dir="2700000" algn="tl">
                    <a:srgbClr val="000000">
                      <a:alpha val="43137"/>
                    </a:srgbClr>
                  </a:outerShdw>
                </a:effectLst>
                <a:latin typeface="Calibri" pitchFamily="-112" charset="0"/>
              </a:rPr>
              <a:t>Government and Industry issues</a:t>
            </a:r>
            <a:endParaRPr lang="en-US" b="1" dirty="0">
              <a:effectLst>
                <a:outerShdw blurRad="38100" dist="38100" dir="2700000" algn="tl">
                  <a:srgbClr val="000000">
                    <a:alpha val="43137"/>
                  </a:srgbClr>
                </a:outerShdw>
              </a:effectLst>
            </a:endParaRPr>
          </a:p>
        </p:txBody>
      </p:sp>
      <p:pic>
        <p:nvPicPr>
          <p:cNvPr id="57347" name="Picture 8">
            <a:extLst>
              <a:ext uri="{FF2B5EF4-FFF2-40B4-BE49-F238E27FC236}">
                <a16:creationId xmlns:a16="http://schemas.microsoft.com/office/drawing/2014/main" id="{470D0371-A153-4060-8F3F-839FDCAC2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2267" r="1031" b="32753"/>
          <a:stretch>
            <a:fillRect/>
          </a:stretch>
        </p:blipFill>
        <p:spPr bwMode="auto">
          <a:xfrm>
            <a:off x="3071814" y="1839914"/>
            <a:ext cx="5851525" cy="418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3435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F674045-837D-4E6F-AB13-33AC9B3C831E}"/>
              </a:ext>
            </a:extLst>
          </p:cNvPr>
          <p:cNvSpPr>
            <a:spLocks noGrp="1" noChangeArrowheads="1"/>
          </p:cNvSpPr>
          <p:nvPr>
            <p:ph type="title"/>
          </p:nvPr>
        </p:nvSpPr>
        <p:spPr>
          <a:xfrm>
            <a:off x="1919288" y="620713"/>
            <a:ext cx="8229600" cy="1143000"/>
          </a:xfrm>
          <a:extLst/>
        </p:spPr>
        <p:txBody>
          <a:bodyPr rtlCol="0" anchor="b">
            <a:normAutofit/>
          </a:bodyPr>
          <a:lstStyle/>
          <a:p>
            <a:pPr>
              <a:defRPr/>
            </a:pPr>
            <a:r>
              <a:rPr lang="en-GB" sz="3200" b="1" dirty="0">
                <a:solidFill>
                  <a:srgbClr val="0070C0"/>
                </a:solidFill>
                <a:effectLst>
                  <a:outerShdw blurRad="38100" dist="38100" dir="2700000" algn="tl">
                    <a:srgbClr val="000000">
                      <a:alpha val="43137"/>
                    </a:srgbClr>
                  </a:outerShdw>
                </a:effectLst>
              </a:rPr>
              <a:t>Five political trends that have </a:t>
            </a:r>
            <a:r>
              <a:rPr lang="en-GB" sz="3200" b="1" dirty="0" smtClean="0">
                <a:solidFill>
                  <a:srgbClr val="0070C0"/>
                </a:solidFill>
                <a:effectLst>
                  <a:outerShdw blurRad="38100" dist="38100" dir="2700000" algn="tl">
                    <a:srgbClr val="000000">
                      <a:alpha val="43137"/>
                    </a:srgbClr>
                  </a:outerShdw>
                </a:effectLst>
              </a:rPr>
              <a:t>impacted Strategic Management</a:t>
            </a:r>
            <a:endParaRPr lang="en-GB" sz="3200" b="1" dirty="0">
              <a:solidFill>
                <a:srgbClr val="0070C0"/>
              </a:solidFill>
              <a:effectLst>
                <a:outerShdw blurRad="38100" dist="38100" dir="2700000" algn="tl">
                  <a:srgbClr val="000000">
                    <a:alpha val="43137"/>
                  </a:srgbClr>
                </a:outerShdw>
              </a:effectLst>
            </a:endParaRPr>
          </a:p>
        </p:txBody>
      </p:sp>
      <p:sp>
        <p:nvSpPr>
          <p:cNvPr id="28675" name="Rectangle 3">
            <a:extLst>
              <a:ext uri="{FF2B5EF4-FFF2-40B4-BE49-F238E27FC236}">
                <a16:creationId xmlns:a16="http://schemas.microsoft.com/office/drawing/2014/main" id="{F37D4511-82A4-4D2F-BF87-B1B874FE08FB}"/>
              </a:ext>
            </a:extLst>
          </p:cNvPr>
          <p:cNvSpPr>
            <a:spLocks noGrp="1" noChangeArrowheads="1"/>
          </p:cNvSpPr>
          <p:nvPr>
            <p:ph idx="1"/>
          </p:nvPr>
        </p:nvSpPr>
        <p:spPr>
          <a:xfrm>
            <a:off x="1166191" y="1828800"/>
            <a:ext cx="9358935" cy="4114800"/>
          </a:xfrm>
        </p:spPr>
        <p:txBody>
          <a:bodyPr rtlCol="0">
            <a:normAutofit/>
          </a:bodyPr>
          <a:lstStyle/>
          <a:p>
            <a:pPr>
              <a:lnSpc>
                <a:spcPct val="90000"/>
              </a:lnSpc>
              <a:buClr>
                <a:schemeClr val="tx2"/>
              </a:buClr>
              <a:defRPr/>
            </a:pPr>
            <a:r>
              <a:rPr lang="en-GB" sz="2400" dirty="0"/>
              <a:t>Decline of the centrally directed command economies of Eastern Europe coupled with the move towards democracy and freer markets</a:t>
            </a:r>
          </a:p>
          <a:p>
            <a:pPr>
              <a:lnSpc>
                <a:spcPct val="90000"/>
              </a:lnSpc>
              <a:buClr>
                <a:schemeClr val="tx2"/>
              </a:buClr>
              <a:defRPr/>
            </a:pPr>
            <a:r>
              <a:rPr lang="en-GB" sz="2400" dirty="0"/>
              <a:t>The absence of world wars and the more recent end of the Cold War</a:t>
            </a:r>
          </a:p>
          <a:p>
            <a:pPr>
              <a:lnSpc>
                <a:spcPct val="90000"/>
              </a:lnSpc>
              <a:buClr>
                <a:schemeClr val="tx2"/>
              </a:buClr>
              <a:defRPr/>
            </a:pPr>
            <a:r>
              <a:rPr lang="en-GB" sz="2400" dirty="0"/>
              <a:t>The relative weakness of African and South/Central American economies</a:t>
            </a:r>
          </a:p>
          <a:p>
            <a:pPr>
              <a:lnSpc>
                <a:spcPct val="90000"/>
              </a:lnSpc>
              <a:buClr>
                <a:schemeClr val="tx2"/>
              </a:buClr>
              <a:defRPr/>
            </a:pPr>
            <a:r>
              <a:rPr lang="en-GB" sz="2400" dirty="0"/>
              <a:t>The rise of international trade, global companies and new trading nations</a:t>
            </a:r>
          </a:p>
          <a:p>
            <a:pPr>
              <a:lnSpc>
                <a:spcPct val="90000"/>
              </a:lnSpc>
              <a:buClr>
                <a:schemeClr val="tx2"/>
              </a:buClr>
              <a:defRPr/>
            </a:pPr>
            <a:r>
              <a:rPr lang="en-GB" sz="2400" dirty="0"/>
              <a:t>Emergence of supportive international finance and economic institutions such as the World Bank and International Monetary Fund.</a:t>
            </a:r>
          </a:p>
        </p:txBody>
      </p:sp>
    </p:spTree>
    <p:extLst>
      <p:ext uri="{BB962C8B-B14F-4D97-AF65-F5344CB8AC3E}">
        <p14:creationId xmlns:p14="http://schemas.microsoft.com/office/powerpoint/2010/main" val="603748356"/>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BCA88B1-3D3D-4BC8-AD98-6A8D4625DEBA}"/>
              </a:ext>
            </a:extLst>
          </p:cNvPr>
          <p:cNvSpPr>
            <a:spLocks noGrp="1" noChangeArrowheads="1"/>
          </p:cNvSpPr>
          <p:nvPr>
            <p:ph type="title"/>
          </p:nvPr>
        </p:nvSpPr>
        <p:spPr>
          <a:xfrm>
            <a:off x="2209800" y="765175"/>
            <a:ext cx="7772400" cy="692150"/>
          </a:xfrm>
          <a:extLst/>
        </p:spPr>
        <p:txBody>
          <a:bodyPr rtlCol="0" anchor="b">
            <a:normAutofit/>
          </a:bodyPr>
          <a:lstStyle/>
          <a:p>
            <a:pPr>
              <a:defRPr/>
            </a:pPr>
            <a:r>
              <a:rPr lang="en-GB" sz="3600" b="1" dirty="0">
                <a:solidFill>
                  <a:srgbClr val="0070C0"/>
                </a:solidFill>
                <a:effectLst>
                  <a:outerShdw blurRad="38100" dist="38100" dir="2700000" algn="tl">
                    <a:srgbClr val="000000">
                      <a:alpha val="43137"/>
                    </a:srgbClr>
                  </a:outerShdw>
                </a:effectLst>
              </a:rPr>
              <a:t>Government and industrial policy - 1</a:t>
            </a:r>
          </a:p>
        </p:txBody>
      </p:sp>
      <p:sp>
        <p:nvSpPr>
          <p:cNvPr id="29699" name="Rectangle 3">
            <a:extLst>
              <a:ext uri="{FF2B5EF4-FFF2-40B4-BE49-F238E27FC236}">
                <a16:creationId xmlns:a16="http://schemas.microsoft.com/office/drawing/2014/main" id="{738ECFFE-B8E4-44C5-8063-3A3D1D875BF6}"/>
              </a:ext>
            </a:extLst>
          </p:cNvPr>
          <p:cNvSpPr>
            <a:spLocks noGrp="1" noChangeArrowheads="1"/>
          </p:cNvSpPr>
          <p:nvPr>
            <p:ph idx="1"/>
          </p:nvPr>
        </p:nvSpPr>
        <p:spPr>
          <a:xfrm>
            <a:off x="1916113" y="1789113"/>
            <a:ext cx="7772400" cy="4114800"/>
          </a:xfrm>
        </p:spPr>
        <p:txBody>
          <a:bodyPr rtlCol="0">
            <a:normAutofit/>
          </a:bodyPr>
          <a:lstStyle/>
          <a:p>
            <a:pPr>
              <a:buNone/>
              <a:defRPr/>
            </a:pPr>
            <a:r>
              <a:rPr lang="en-GB" sz="2400" dirty="0"/>
              <a:t>Basic policy:</a:t>
            </a:r>
          </a:p>
          <a:p>
            <a:pPr>
              <a:buClr>
                <a:schemeClr val="tx2"/>
              </a:buClr>
              <a:defRPr/>
            </a:pPr>
            <a:r>
              <a:rPr lang="en-GB" sz="2400" i="1" dirty="0" err="1"/>
              <a:t>Laisser</a:t>
            </a:r>
            <a:r>
              <a:rPr lang="en-GB" sz="2400" i="1" dirty="0"/>
              <a:t> faire</a:t>
            </a:r>
            <a:r>
              <a:rPr lang="en-GB" sz="2400" dirty="0"/>
              <a:t>: free market approach</a:t>
            </a:r>
          </a:p>
          <a:p>
            <a:pPr>
              <a:buClr>
                <a:schemeClr val="tx2"/>
              </a:buClr>
              <a:defRPr/>
            </a:pPr>
            <a:r>
              <a:rPr lang="en-GB" sz="2400" i="1" dirty="0"/>
              <a:t>Dirigiste</a:t>
            </a:r>
            <a:r>
              <a:rPr lang="en-GB" sz="2400" dirty="0"/>
              <a:t>: centrally directed approach</a:t>
            </a:r>
          </a:p>
          <a:p>
            <a:pPr>
              <a:buNone/>
              <a:defRPr/>
            </a:pPr>
            <a:endParaRPr lang="en-GB" sz="2400" dirty="0"/>
          </a:p>
          <a:p>
            <a:pPr>
              <a:buNone/>
              <a:defRPr/>
            </a:pPr>
            <a:r>
              <a:rPr lang="en-GB" sz="2400" dirty="0"/>
              <a:t>Broader analysis of government policy and state institutions:</a:t>
            </a:r>
          </a:p>
          <a:p>
            <a:pPr>
              <a:buClr>
                <a:schemeClr val="tx2"/>
              </a:buClr>
              <a:defRPr/>
            </a:pPr>
            <a:r>
              <a:rPr lang="en-GB" sz="2400" dirty="0"/>
              <a:t>Public expenditure</a:t>
            </a:r>
          </a:p>
          <a:p>
            <a:pPr>
              <a:buClr>
                <a:schemeClr val="tx2"/>
              </a:buClr>
              <a:defRPr/>
            </a:pPr>
            <a:r>
              <a:rPr lang="en-GB" sz="2400" dirty="0"/>
              <a:t>Competition policy</a:t>
            </a:r>
          </a:p>
          <a:p>
            <a:pPr>
              <a:buClr>
                <a:schemeClr val="tx2"/>
              </a:buClr>
              <a:defRPr/>
            </a:pPr>
            <a:r>
              <a:rPr lang="en-GB" sz="2400" dirty="0"/>
              <a:t>Taxation policy</a:t>
            </a:r>
          </a:p>
          <a:p>
            <a:pPr>
              <a:buClr>
                <a:schemeClr val="tx2"/>
              </a:buClr>
              <a:defRPr/>
            </a:pPr>
            <a:r>
              <a:rPr lang="en-GB" sz="2400" dirty="0"/>
              <a:t>Regional policy</a:t>
            </a:r>
          </a:p>
        </p:txBody>
      </p:sp>
    </p:spTree>
    <p:extLst>
      <p:ext uri="{BB962C8B-B14F-4D97-AF65-F5344CB8AC3E}">
        <p14:creationId xmlns:p14="http://schemas.microsoft.com/office/powerpoint/2010/main" val="1177811168"/>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82B46C4-45C2-4785-8DDC-D13C12B39E54}"/>
              </a:ext>
            </a:extLst>
          </p:cNvPr>
          <p:cNvSpPr>
            <a:spLocks noGrp="1" noChangeArrowheads="1"/>
          </p:cNvSpPr>
          <p:nvPr>
            <p:ph type="title"/>
          </p:nvPr>
        </p:nvSpPr>
        <p:spPr>
          <a:xfrm>
            <a:off x="2103783" y="221837"/>
            <a:ext cx="7772400" cy="688975"/>
          </a:xfrm>
          <a:extLst/>
        </p:spPr>
        <p:txBody>
          <a:bodyPr rtlCol="0" anchor="b">
            <a:normAutofit/>
          </a:bodyPr>
          <a:lstStyle/>
          <a:p>
            <a:pPr>
              <a:defRPr/>
            </a:pPr>
            <a:r>
              <a:rPr lang="en-GB" sz="3600" b="1" dirty="0">
                <a:solidFill>
                  <a:srgbClr val="0070C0"/>
                </a:solidFill>
                <a:effectLst>
                  <a:outerShdw blurRad="38100" dist="38100" dir="2700000" algn="tl">
                    <a:srgbClr val="000000">
                      <a:alpha val="43137"/>
                    </a:srgbClr>
                  </a:outerShdw>
                </a:effectLst>
              </a:rPr>
              <a:t>Government and industrial policy - 2</a:t>
            </a:r>
          </a:p>
        </p:txBody>
      </p:sp>
      <p:sp>
        <p:nvSpPr>
          <p:cNvPr id="62467" name="Rectangle 3">
            <a:extLst>
              <a:ext uri="{FF2B5EF4-FFF2-40B4-BE49-F238E27FC236}">
                <a16:creationId xmlns:a16="http://schemas.microsoft.com/office/drawing/2014/main" id="{DEC5B31D-34B6-43E5-A461-8CEA54A61C9F}"/>
              </a:ext>
            </a:extLst>
          </p:cNvPr>
          <p:cNvSpPr>
            <a:spLocks noGrp="1" noChangeArrowheads="1"/>
          </p:cNvSpPr>
          <p:nvPr>
            <p:ph idx="1"/>
          </p:nvPr>
        </p:nvSpPr>
        <p:spPr>
          <a:xfrm>
            <a:off x="1368873" y="1507229"/>
            <a:ext cx="9497909" cy="4114800"/>
          </a:xfrm>
        </p:spPr>
        <p:txBody>
          <a:bodyPr/>
          <a:lstStyle/>
          <a:p>
            <a:pPr>
              <a:buFont typeface="Wingdings" panose="05000000000000000000" pitchFamily="2" charset="2"/>
              <a:buNone/>
            </a:pPr>
            <a:r>
              <a:rPr lang="en-GB" altLang="en-US" dirty="0"/>
              <a:t>Analysis needed at two levels:</a:t>
            </a:r>
          </a:p>
          <a:p>
            <a:pPr>
              <a:buFont typeface="Wingdings" panose="05000000000000000000" pitchFamily="2" charset="2"/>
              <a:buNone/>
            </a:pPr>
            <a:endParaRPr lang="en-GB" altLang="en-US" dirty="0"/>
          </a:p>
          <a:p>
            <a:pPr>
              <a:buClr>
                <a:schemeClr val="tx2"/>
              </a:buClr>
            </a:pPr>
            <a:r>
              <a:rPr lang="en-GB" altLang="en-US" i="1" dirty="0"/>
              <a:t>National economy</a:t>
            </a:r>
            <a:r>
              <a:rPr lang="en-GB" altLang="en-US" dirty="0"/>
              <a:t>: macroeconomic level to determine growth, inflation and policies for many organisations</a:t>
            </a:r>
          </a:p>
          <a:p>
            <a:pPr>
              <a:buClr>
                <a:schemeClr val="tx2"/>
              </a:buClr>
            </a:pPr>
            <a:r>
              <a:rPr lang="en-GB" altLang="en-US" i="1" dirty="0"/>
              <a:t>Industry-level studies</a:t>
            </a:r>
            <a:r>
              <a:rPr lang="en-GB" altLang="en-US" dirty="0"/>
              <a:t>: to establish government attitudes to specific industries in areas such as competition policy, support, employment </a:t>
            </a:r>
          </a:p>
        </p:txBody>
      </p:sp>
    </p:spTree>
    <p:extLst>
      <p:ext uri="{BB962C8B-B14F-4D97-AF65-F5344CB8AC3E}">
        <p14:creationId xmlns:p14="http://schemas.microsoft.com/office/powerpoint/2010/main" val="3579463741"/>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0DF5F2B-1EF4-4DB6-9DA1-1B5A144FFB52}"/>
              </a:ext>
            </a:extLst>
          </p:cNvPr>
          <p:cNvSpPr txBox="1"/>
          <p:nvPr/>
        </p:nvSpPr>
        <p:spPr>
          <a:xfrm>
            <a:off x="9164638" y="669925"/>
            <a:ext cx="1060450" cy="3698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a:defRPr/>
            </a:pPr>
            <a:r>
              <a:rPr lang="en-US" b="1" dirty="0">
                <a:solidFill>
                  <a:srgbClr val="002060"/>
                </a:solidFill>
              </a:rPr>
              <a:t>Report</a:t>
            </a:r>
          </a:p>
        </p:txBody>
      </p:sp>
      <p:pic>
        <p:nvPicPr>
          <p:cNvPr id="64515" name="Picture 61" descr="BU009455.png">
            <a:extLst>
              <a:ext uri="{FF2B5EF4-FFF2-40B4-BE49-F238E27FC236}">
                <a16:creationId xmlns:a16="http://schemas.microsoft.com/office/drawing/2014/main" id="{9A7D77A3-8FD5-4E74-B169-F77597FCEE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022749">
            <a:off x="8451850" y="560389"/>
            <a:ext cx="5778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TextBox 62">
            <a:extLst>
              <a:ext uri="{FF2B5EF4-FFF2-40B4-BE49-F238E27FC236}">
                <a16:creationId xmlns:a16="http://schemas.microsoft.com/office/drawing/2014/main" id="{2EACF965-7AA4-4697-BA2C-D2E5D9D6B2DB}"/>
              </a:ext>
            </a:extLst>
          </p:cNvPr>
          <p:cNvSpPr txBox="1">
            <a:spLocks noChangeArrowheads="1"/>
          </p:cNvSpPr>
          <p:nvPr/>
        </p:nvSpPr>
        <p:spPr bwMode="auto">
          <a:xfrm>
            <a:off x="9086850" y="1112838"/>
            <a:ext cx="1295400" cy="368300"/>
          </a:xfrm>
          <a:prstGeom prst="rect">
            <a:avLst/>
          </a:prstGeom>
          <a:noFill/>
          <a:ln w="9525">
            <a:noFill/>
            <a:miter lim="800000"/>
            <a:headEnd/>
            <a:tailEnd/>
          </a:ln>
        </p:spPr>
        <p:txBody>
          <a:bodyPr>
            <a:spAutoFit/>
          </a:bodyPr>
          <a:lstStyle/>
          <a:p>
            <a:pPr>
              <a:defRPr/>
            </a:pPr>
            <a:r>
              <a:rPr lang="en-US" b="1" u="sng" dirty="0">
                <a:solidFill>
                  <a:srgbClr val="002060"/>
                </a:solidFill>
                <a:effectLst>
                  <a:outerShdw blurRad="38100" dist="38100" dir="2700000" algn="tl">
                    <a:srgbClr val="000000">
                      <a:alpha val="43137"/>
                    </a:srgbClr>
                  </a:outerShdw>
                </a:effectLst>
                <a:latin typeface="Calibri" pitchFamily="34" charset="0"/>
              </a:rPr>
              <a:t>30 minutes </a:t>
            </a:r>
          </a:p>
        </p:txBody>
      </p:sp>
      <p:sp>
        <p:nvSpPr>
          <p:cNvPr id="64517" name="Frame 18">
            <a:extLst>
              <a:ext uri="{FF2B5EF4-FFF2-40B4-BE49-F238E27FC236}">
                <a16:creationId xmlns:a16="http://schemas.microsoft.com/office/drawing/2014/main" id="{5B412E70-5A2F-4BEB-9819-6D78CA70580D}"/>
              </a:ext>
            </a:extLst>
          </p:cNvPr>
          <p:cNvSpPr>
            <a:spLocks noChangeArrowheads="1"/>
          </p:cNvSpPr>
          <p:nvPr/>
        </p:nvSpPr>
        <p:spPr bwMode="auto">
          <a:xfrm>
            <a:off x="9048750" y="539751"/>
            <a:ext cx="1295400" cy="593725"/>
          </a:xfrm>
          <a:custGeom>
            <a:avLst/>
            <a:gdLst>
              <a:gd name="T0" fmla="*/ 647626 w 1101725"/>
              <a:gd name="T1" fmla="*/ 0 h 627062"/>
              <a:gd name="T2" fmla="*/ 0 w 1101725"/>
              <a:gd name="T3" fmla="*/ 297160 h 627062"/>
              <a:gd name="T4" fmla="*/ 647626 w 1101725"/>
              <a:gd name="T5" fmla="*/ 594320 h 627062"/>
              <a:gd name="T6" fmla="*/ 1295250 w 1101725"/>
              <a:gd name="T7" fmla="*/ 297160 h 627062"/>
              <a:gd name="T8" fmla="*/ 0 60000 65536"/>
              <a:gd name="T9" fmla="*/ 0 60000 65536"/>
              <a:gd name="T10" fmla="*/ 0 60000 65536"/>
              <a:gd name="T11" fmla="*/ 0 60000 65536"/>
              <a:gd name="T12" fmla="*/ 78383 w 1101725"/>
              <a:gd name="T13" fmla="*/ 78383 h 627062"/>
              <a:gd name="T14" fmla="*/ 1023342 w 1101725"/>
              <a:gd name="T15" fmla="*/ 548679 h 627062"/>
            </a:gdLst>
            <a:ahLst/>
            <a:cxnLst>
              <a:cxn ang="T8">
                <a:pos x="T0" y="T1"/>
              </a:cxn>
              <a:cxn ang="T9">
                <a:pos x="T2" y="T3"/>
              </a:cxn>
              <a:cxn ang="T10">
                <a:pos x="T4" y="T5"/>
              </a:cxn>
              <a:cxn ang="T11">
                <a:pos x="T6" y="T7"/>
              </a:cxn>
            </a:cxnLst>
            <a:rect l="T12" t="T13" r="T14" b="T15"/>
            <a:pathLst>
              <a:path w="1101725" h="627062">
                <a:moveTo>
                  <a:pt x="0" y="0"/>
                </a:moveTo>
                <a:lnTo>
                  <a:pt x="1101725" y="0"/>
                </a:lnTo>
                <a:lnTo>
                  <a:pt x="1101725" y="627062"/>
                </a:lnTo>
                <a:lnTo>
                  <a:pt x="0" y="627062"/>
                </a:lnTo>
                <a:lnTo>
                  <a:pt x="0" y="0"/>
                </a:lnTo>
                <a:close/>
                <a:moveTo>
                  <a:pt x="78383" y="78383"/>
                </a:moveTo>
                <a:lnTo>
                  <a:pt x="78383" y="548679"/>
                </a:lnTo>
                <a:lnTo>
                  <a:pt x="1023342" y="548679"/>
                </a:lnTo>
                <a:lnTo>
                  <a:pt x="1023342" y="78383"/>
                </a:lnTo>
                <a:lnTo>
                  <a:pt x="78383" y="78383"/>
                </a:lnTo>
                <a:close/>
              </a:path>
            </a:pathLst>
          </a:custGeom>
          <a:gradFill rotWithShape="1">
            <a:gsLst>
              <a:gs pos="0">
                <a:srgbClr val="D7D7D7"/>
              </a:gs>
              <a:gs pos="20000">
                <a:srgbClr val="D6D6D6"/>
              </a:gs>
              <a:gs pos="100000">
                <a:srgbClr val="A4A4A4"/>
              </a:gs>
            </a:gsLst>
            <a:lin ang="5400000"/>
          </a:gradFill>
          <a:ln w="9525">
            <a:solidFill>
              <a:srgbClr val="D8D8D8"/>
            </a:solidFill>
            <a:miter lim="800000"/>
            <a:headEnd/>
            <a:tailEnd/>
          </a:ln>
          <a:effectLst>
            <a:outerShdw dist="23000" dir="5400000" rotWithShape="0">
              <a:srgbClr val="808080">
                <a:alpha val="34998"/>
              </a:srgbClr>
            </a:outerShdw>
          </a:effectLst>
        </p:spPr>
        <p:txBody>
          <a:bodyPr anchor="ctr"/>
          <a:lstStyle/>
          <a:p>
            <a:endParaRPr lang="en-GB"/>
          </a:p>
        </p:txBody>
      </p:sp>
      <p:sp>
        <p:nvSpPr>
          <p:cNvPr id="20" name="Title 1">
            <a:extLst>
              <a:ext uri="{FF2B5EF4-FFF2-40B4-BE49-F238E27FC236}">
                <a16:creationId xmlns:a16="http://schemas.microsoft.com/office/drawing/2014/main" id="{493C9117-7463-4A95-92DB-0BB0495B59B3}"/>
              </a:ext>
            </a:extLst>
          </p:cNvPr>
          <p:cNvSpPr txBox="1">
            <a:spLocks/>
          </p:cNvSpPr>
          <p:nvPr/>
        </p:nvSpPr>
        <p:spPr>
          <a:xfrm>
            <a:off x="2030414" y="819151"/>
            <a:ext cx="7488237" cy="4105275"/>
          </a:xfrm>
          <a:prstGeom prst="rect">
            <a:avLst/>
          </a:prstGeom>
        </p:spPr>
        <p:txBody>
          <a:bodyPr/>
          <a:lstStyle/>
          <a:p>
            <a:pPr>
              <a:spcAft>
                <a:spcPts val="2400"/>
              </a:spcAft>
              <a:defRPr/>
            </a:pPr>
            <a:r>
              <a:rPr lang="en-GB" sz="4000" b="1" dirty="0">
                <a:solidFill>
                  <a:srgbClr val="002060"/>
                </a:solidFill>
                <a:effectLst>
                  <a:outerShdw blurRad="38100" dist="38100" dir="2700000" algn="tl">
                    <a:srgbClr val="000000">
                      <a:alpha val="43137"/>
                    </a:srgbClr>
                  </a:outerShdw>
                </a:effectLst>
              </a:rPr>
              <a:t>Group work</a:t>
            </a:r>
            <a:r>
              <a:rPr lang="en-GB" sz="4800" b="1" i="1" dirty="0">
                <a:solidFill>
                  <a:srgbClr val="FF0000"/>
                </a:solidFill>
                <a:latin typeface="Bradley Hand ITC" pitchFamily="66" charset="0"/>
              </a:rPr>
              <a:t> </a:t>
            </a:r>
          </a:p>
          <a:p>
            <a:pPr>
              <a:defRPr/>
            </a:pPr>
            <a:endParaRPr lang="en-US" sz="4400" dirty="0">
              <a:solidFill>
                <a:srgbClr val="FF0000"/>
              </a:solidFill>
              <a:latin typeface="+mj-lt"/>
              <a:ea typeface="+mj-ea"/>
              <a:cs typeface="+mj-cs"/>
            </a:endParaRPr>
          </a:p>
        </p:txBody>
      </p:sp>
      <p:sp>
        <p:nvSpPr>
          <p:cNvPr id="2" name="Rounded Rectangle 1">
            <a:extLst>
              <a:ext uri="{FF2B5EF4-FFF2-40B4-BE49-F238E27FC236}">
                <a16:creationId xmlns:a16="http://schemas.microsoft.com/office/drawing/2014/main" id="{9741EFD2-8681-4D4B-BEC7-A835419F2930}"/>
              </a:ext>
            </a:extLst>
          </p:cNvPr>
          <p:cNvSpPr/>
          <p:nvPr/>
        </p:nvSpPr>
        <p:spPr>
          <a:xfrm>
            <a:off x="8210550" y="333375"/>
            <a:ext cx="2376488" cy="12954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n w="38100">
                <a:solidFill>
                  <a:schemeClr val="tx1"/>
                </a:solidFill>
              </a:ln>
            </a:endParaRPr>
          </a:p>
        </p:txBody>
      </p:sp>
      <p:sp>
        <p:nvSpPr>
          <p:cNvPr id="3" name="Rectangle 2">
            <a:extLst>
              <a:ext uri="{FF2B5EF4-FFF2-40B4-BE49-F238E27FC236}">
                <a16:creationId xmlns:a16="http://schemas.microsoft.com/office/drawing/2014/main" id="{4C51FA59-4FAB-4E5A-88E3-D4D2B79C0FDF}"/>
              </a:ext>
            </a:extLst>
          </p:cNvPr>
          <p:cNvSpPr/>
          <p:nvPr/>
        </p:nvSpPr>
        <p:spPr>
          <a:xfrm>
            <a:off x="8420100" y="368301"/>
            <a:ext cx="2032000" cy="1196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n w="38100">
                <a:solidFill>
                  <a:schemeClr val="tx1">
                    <a:lumMod val="95000"/>
                    <a:lumOff val="5000"/>
                  </a:schemeClr>
                </a:solidFill>
              </a:ln>
            </a:endParaRPr>
          </a:p>
        </p:txBody>
      </p:sp>
      <p:pic>
        <p:nvPicPr>
          <p:cNvPr id="64521" name="Picture 3">
            <a:extLst>
              <a:ext uri="{FF2B5EF4-FFF2-40B4-BE49-F238E27FC236}">
                <a16:creationId xmlns:a16="http://schemas.microsoft.com/office/drawing/2014/main" id="{59DF9265-33CC-42AB-ACBB-7D6F0993C2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08651" y="579438"/>
            <a:ext cx="1109663"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Rectangle 4">
            <a:extLst>
              <a:ext uri="{FF2B5EF4-FFF2-40B4-BE49-F238E27FC236}">
                <a16:creationId xmlns:a16="http://schemas.microsoft.com/office/drawing/2014/main" id="{67662EA8-77C9-4286-9283-7A67F83B7453}"/>
              </a:ext>
            </a:extLst>
          </p:cNvPr>
          <p:cNvSpPr>
            <a:spLocks noChangeArrowheads="1"/>
          </p:cNvSpPr>
          <p:nvPr/>
        </p:nvSpPr>
        <p:spPr bwMode="auto">
          <a:xfrm>
            <a:off x="2208214" y="2551114"/>
            <a:ext cx="71913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sz="2400"/>
              <a:t>You have 30 minutes to critically discuss in groups of 3 or 4 what the role of government is in business.</a:t>
            </a:r>
          </a:p>
          <a:p>
            <a:pPr eaLnBrk="1" hangingPunct="1"/>
            <a:endParaRPr lang="en-GB" altLang="en-US" sz="2400"/>
          </a:p>
          <a:p>
            <a:pPr eaLnBrk="1" hangingPunct="1"/>
            <a:r>
              <a:rPr lang="en-GB" altLang="en-US" sz="2400"/>
              <a:t>Your tutor will choose who needs to address the whole class...</a:t>
            </a:r>
            <a:endParaRPr lang="en-GB" altLang="en-US" sz="3600"/>
          </a:p>
        </p:txBody>
      </p:sp>
    </p:spTree>
    <p:extLst>
      <p:ext uri="{BB962C8B-B14F-4D97-AF65-F5344CB8AC3E}">
        <p14:creationId xmlns:p14="http://schemas.microsoft.com/office/powerpoint/2010/main" val="4286895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BA192A5-F097-416E-AF06-92901CE857DF}"/>
              </a:ext>
            </a:extLst>
          </p:cNvPr>
          <p:cNvSpPr>
            <a:spLocks noGrp="1"/>
          </p:cNvSpPr>
          <p:nvPr>
            <p:ph type="title"/>
          </p:nvPr>
        </p:nvSpPr>
        <p:spPr>
          <a:xfrm>
            <a:off x="1524000" y="533400"/>
            <a:ext cx="9144000" cy="1143000"/>
          </a:xfrm>
        </p:spPr>
        <p:txBody>
          <a:bodyPr rtlCol="0">
            <a:normAutofit/>
          </a:bodyPr>
          <a:lstStyle/>
          <a:p>
            <a:pPr>
              <a:defRPr/>
            </a:pPr>
            <a:r>
              <a:rPr lang="en-US" sz="4000" b="1" dirty="0">
                <a:solidFill>
                  <a:srgbClr val="0070C0"/>
                </a:solidFill>
                <a:effectLst>
                  <a:outerShdw blurRad="38100" dist="38100" dir="2700000" algn="tl">
                    <a:srgbClr val="000000">
                      <a:alpha val="43137"/>
                    </a:srgbClr>
                  </a:outerShdw>
                </a:effectLst>
              </a:rPr>
              <a:t>What </a:t>
            </a:r>
            <a:r>
              <a:rPr lang="en-US" sz="4000" b="1" dirty="0" smtClean="0">
                <a:solidFill>
                  <a:srgbClr val="0070C0"/>
                </a:solidFill>
                <a:effectLst>
                  <a:outerShdw blurRad="38100" dist="38100" dir="2700000" algn="tl">
                    <a:srgbClr val="000000">
                      <a:alpha val="43137"/>
                    </a:srgbClr>
                  </a:outerShdw>
                </a:effectLst>
              </a:rPr>
              <a:t>we’ve </a:t>
            </a:r>
            <a:r>
              <a:rPr lang="en-US" sz="4000" b="1" dirty="0">
                <a:solidFill>
                  <a:srgbClr val="0070C0"/>
                </a:solidFill>
                <a:effectLst>
                  <a:outerShdw blurRad="38100" dist="38100" dir="2700000" algn="tl">
                    <a:srgbClr val="000000">
                      <a:alpha val="43137"/>
                    </a:srgbClr>
                  </a:outerShdw>
                </a:effectLst>
              </a:rPr>
              <a:t>to covered today…</a:t>
            </a:r>
          </a:p>
        </p:txBody>
      </p:sp>
      <p:sp>
        <p:nvSpPr>
          <p:cNvPr id="16" name="TextBox 5">
            <a:extLst>
              <a:ext uri="{FF2B5EF4-FFF2-40B4-BE49-F238E27FC236}">
                <a16:creationId xmlns:a16="http://schemas.microsoft.com/office/drawing/2014/main" id="{C2BDB881-7D72-4BD7-90D4-CF15DAC8024E}"/>
              </a:ext>
            </a:extLst>
          </p:cNvPr>
          <p:cNvSpPr txBox="1">
            <a:spLocks noChangeArrowheads="1"/>
          </p:cNvSpPr>
          <p:nvPr/>
        </p:nvSpPr>
        <p:spPr bwMode="auto">
          <a:xfrm>
            <a:off x="4664075" y="1857376"/>
            <a:ext cx="2768600" cy="2308225"/>
          </a:xfrm>
          <a:prstGeom prst="rect">
            <a:avLst/>
          </a:prstGeom>
          <a:solidFill>
            <a:schemeClr val="accent6"/>
          </a:solidFill>
          <a:ln w="9525">
            <a:noFill/>
            <a:miter lim="800000"/>
            <a:headEnd/>
            <a:tailEnd/>
          </a:ln>
        </p:spPr>
        <p:txBody>
          <a:bodyPr>
            <a:spAutoFit/>
          </a:bodyPr>
          <a:lstStyle/>
          <a:p>
            <a:pPr marL="742950" indent="-742950" algn="ctr">
              <a:defRPr/>
            </a:pPr>
            <a:r>
              <a:rPr lang="en-US" sz="2400" dirty="0">
                <a:solidFill>
                  <a:schemeClr val="bg1"/>
                </a:solidFill>
                <a:latin typeface="Calibri" pitchFamily="-112" charset="0"/>
              </a:rPr>
              <a:t>(3)</a:t>
            </a:r>
          </a:p>
          <a:p>
            <a:pPr marL="742950" indent="-742950" algn="ctr">
              <a:defRPr/>
            </a:pPr>
            <a:r>
              <a:rPr lang="en-US" sz="2400" dirty="0">
                <a:solidFill>
                  <a:schemeClr val="bg1"/>
                </a:solidFill>
                <a:latin typeface="Calibri" pitchFamily="-112" charset="0"/>
              </a:rPr>
              <a:t>Segmentation and targeting</a:t>
            </a:r>
          </a:p>
          <a:p>
            <a:pPr marL="742950" indent="-742950" algn="ctr">
              <a:defRPr/>
            </a:pPr>
            <a:r>
              <a:rPr lang="en-US" sz="2400" dirty="0">
                <a:solidFill>
                  <a:schemeClr val="bg1"/>
                </a:solidFill>
                <a:latin typeface="Calibri" pitchFamily="-112" charset="0"/>
              </a:rPr>
              <a:t> </a:t>
            </a:r>
          </a:p>
          <a:p>
            <a:pPr marL="742950" indent="-742950" algn="ctr">
              <a:defRPr/>
            </a:pPr>
            <a:endParaRPr lang="en-US" sz="2400" dirty="0">
              <a:solidFill>
                <a:schemeClr val="bg1"/>
              </a:solidFill>
              <a:latin typeface="Calibri" pitchFamily="-112" charset="0"/>
            </a:endParaRPr>
          </a:p>
          <a:p>
            <a:pPr marL="742950" indent="-742950" algn="ctr">
              <a:defRPr/>
            </a:pPr>
            <a:endParaRPr lang="en-US" sz="2400" dirty="0">
              <a:solidFill>
                <a:schemeClr val="bg1"/>
              </a:solidFill>
              <a:latin typeface="Calibri" pitchFamily="-112" charset="0"/>
            </a:endParaRPr>
          </a:p>
        </p:txBody>
      </p:sp>
      <p:pic>
        <p:nvPicPr>
          <p:cNvPr id="65540" name="Picture 17" descr="j0439502.jpg">
            <a:extLst>
              <a:ext uri="{FF2B5EF4-FFF2-40B4-BE49-F238E27FC236}">
                <a16:creationId xmlns:a16="http://schemas.microsoft.com/office/drawing/2014/main" id="{F9EC40B1-1B51-47A1-82F8-1BFDD5CF6FE9}"/>
              </a:ext>
            </a:extLst>
          </p:cNvPr>
          <p:cNvPicPr>
            <a:picLocks noChangeAspect="1"/>
          </p:cNvPicPr>
          <p:nvPr/>
        </p:nvPicPr>
        <p:blipFill>
          <a:blip r:embed="rId2">
            <a:extLst>
              <a:ext uri="{28A0092B-C50C-407E-A947-70E740481C1C}">
                <a14:useLocalDpi xmlns:a14="http://schemas.microsoft.com/office/drawing/2010/main" val="0"/>
              </a:ext>
            </a:extLst>
          </a:blip>
          <a:srcRect l="19980" b="10001"/>
          <a:stretch>
            <a:fillRect/>
          </a:stretch>
        </p:blipFill>
        <p:spPr bwMode="auto">
          <a:xfrm>
            <a:off x="4656139" y="3429000"/>
            <a:ext cx="2776537"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8">
            <a:extLst>
              <a:ext uri="{FF2B5EF4-FFF2-40B4-BE49-F238E27FC236}">
                <a16:creationId xmlns:a16="http://schemas.microsoft.com/office/drawing/2014/main" id="{C672628E-1AB2-42B9-A7C9-ADB011D6A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2267" r="1031" b="32753"/>
          <a:stretch>
            <a:fillRect/>
          </a:stretch>
        </p:blipFill>
        <p:spPr bwMode="auto">
          <a:xfrm>
            <a:off x="7588251" y="3427414"/>
            <a:ext cx="2735263"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8">
            <a:extLst>
              <a:ext uri="{FF2B5EF4-FFF2-40B4-BE49-F238E27FC236}">
                <a16:creationId xmlns:a16="http://schemas.microsoft.com/office/drawing/2014/main" id="{D3E3E399-D537-4139-A78C-9DBED636C611}"/>
              </a:ext>
            </a:extLst>
          </p:cNvPr>
          <p:cNvSpPr txBox="1">
            <a:spLocks noChangeArrowheads="1"/>
          </p:cNvSpPr>
          <p:nvPr/>
        </p:nvSpPr>
        <p:spPr bwMode="auto">
          <a:xfrm>
            <a:off x="1706564" y="1916114"/>
            <a:ext cx="2771775" cy="1570037"/>
          </a:xfrm>
          <a:prstGeom prst="rect">
            <a:avLst/>
          </a:prstGeom>
          <a:solidFill>
            <a:schemeClr val="accent6"/>
          </a:solidFill>
          <a:ln w="9525">
            <a:noFill/>
            <a:miter lim="800000"/>
            <a:headEnd/>
            <a:tailEnd/>
          </a:ln>
        </p:spPr>
        <p:txBody>
          <a:bodyPr>
            <a:spAutoFit/>
          </a:bodyPr>
          <a:lstStyle/>
          <a:p>
            <a:pPr marL="742950" indent="-742950" algn="ctr">
              <a:defRPr/>
            </a:pPr>
            <a:r>
              <a:rPr lang="en-US" sz="2400" dirty="0">
                <a:solidFill>
                  <a:schemeClr val="bg1"/>
                </a:solidFill>
                <a:latin typeface="Calibri" pitchFamily="-112" charset="0"/>
              </a:rPr>
              <a:t>(1) </a:t>
            </a:r>
          </a:p>
          <a:p>
            <a:pPr marL="742950" indent="-742950" algn="ctr">
              <a:defRPr/>
            </a:pPr>
            <a:r>
              <a:rPr lang="en-GB" sz="2400" dirty="0">
                <a:solidFill>
                  <a:schemeClr val="bg1"/>
                </a:solidFill>
                <a:latin typeface="Calibri" pitchFamily="-112" charset="0"/>
              </a:rPr>
              <a:t>Analysing the</a:t>
            </a:r>
          </a:p>
          <a:p>
            <a:pPr marL="742950" indent="-742950" algn="ctr">
              <a:defRPr/>
            </a:pPr>
            <a:r>
              <a:rPr lang="en-GB" sz="2400" dirty="0">
                <a:solidFill>
                  <a:schemeClr val="bg1"/>
                </a:solidFill>
                <a:latin typeface="Calibri" pitchFamily="-112" charset="0"/>
              </a:rPr>
              <a:t>environment</a:t>
            </a:r>
          </a:p>
          <a:p>
            <a:pPr marL="742950" indent="-742950">
              <a:defRPr/>
            </a:pPr>
            <a:endParaRPr lang="en-US" sz="2400" dirty="0">
              <a:solidFill>
                <a:schemeClr val="bg1"/>
              </a:solidFill>
              <a:latin typeface="Calibri" pitchFamily="-112" charset="0"/>
            </a:endParaRPr>
          </a:p>
        </p:txBody>
      </p:sp>
      <p:sp>
        <p:nvSpPr>
          <p:cNvPr id="11" name="TextBox 5">
            <a:extLst>
              <a:ext uri="{FF2B5EF4-FFF2-40B4-BE49-F238E27FC236}">
                <a16:creationId xmlns:a16="http://schemas.microsoft.com/office/drawing/2014/main" id="{E72B82C8-7F36-4944-8CCF-FE6D2B19603C}"/>
              </a:ext>
            </a:extLst>
          </p:cNvPr>
          <p:cNvSpPr txBox="1">
            <a:spLocks noChangeArrowheads="1"/>
          </p:cNvSpPr>
          <p:nvPr/>
        </p:nvSpPr>
        <p:spPr bwMode="auto">
          <a:xfrm>
            <a:off x="7602539" y="1857375"/>
            <a:ext cx="2720975" cy="1570038"/>
          </a:xfrm>
          <a:prstGeom prst="rect">
            <a:avLst/>
          </a:prstGeom>
          <a:solidFill>
            <a:schemeClr val="accent6"/>
          </a:solidFill>
          <a:ln w="9525">
            <a:noFill/>
            <a:miter lim="800000"/>
            <a:headEnd/>
            <a:tailEnd/>
          </a:ln>
        </p:spPr>
        <p:txBody>
          <a:bodyPr>
            <a:spAutoFit/>
          </a:bodyPr>
          <a:lstStyle/>
          <a:p>
            <a:pPr marL="742950" indent="-742950" algn="ctr">
              <a:defRPr/>
            </a:pPr>
            <a:r>
              <a:rPr lang="en-US" sz="2400" dirty="0">
                <a:solidFill>
                  <a:schemeClr val="bg1"/>
                </a:solidFill>
                <a:latin typeface="Calibri" pitchFamily="-112" charset="0"/>
              </a:rPr>
              <a:t>(3) </a:t>
            </a:r>
          </a:p>
          <a:p>
            <a:pPr marL="742950" indent="-742950" algn="ctr">
              <a:defRPr/>
            </a:pPr>
            <a:r>
              <a:rPr lang="en-US" sz="2400" dirty="0">
                <a:solidFill>
                  <a:schemeClr val="bg1"/>
                </a:solidFill>
                <a:latin typeface="Calibri" pitchFamily="-112" charset="0"/>
              </a:rPr>
              <a:t>Government and</a:t>
            </a:r>
          </a:p>
          <a:p>
            <a:pPr marL="742950" indent="-742950" algn="ctr">
              <a:defRPr/>
            </a:pPr>
            <a:r>
              <a:rPr lang="en-US" sz="2400" dirty="0">
                <a:solidFill>
                  <a:schemeClr val="bg1"/>
                </a:solidFill>
                <a:latin typeface="Calibri" pitchFamily="-112" charset="0"/>
              </a:rPr>
              <a:t>Industry issues</a:t>
            </a:r>
          </a:p>
          <a:p>
            <a:pPr marL="742950" indent="-742950" algn="ctr">
              <a:defRPr/>
            </a:pPr>
            <a:endParaRPr lang="en-US" sz="2400" dirty="0">
              <a:solidFill>
                <a:schemeClr val="bg1"/>
              </a:solidFill>
              <a:latin typeface="Calibri" pitchFamily="-112" charset="0"/>
            </a:endParaRPr>
          </a:p>
        </p:txBody>
      </p:sp>
      <p:pic>
        <p:nvPicPr>
          <p:cNvPr id="65544" name="Picture 16" descr="j0422122.jpg">
            <a:extLst>
              <a:ext uri="{FF2B5EF4-FFF2-40B4-BE49-F238E27FC236}">
                <a16:creationId xmlns:a16="http://schemas.microsoft.com/office/drawing/2014/main" id="{BD8C0710-6C6E-4050-BFB4-A0681DF0DA39}"/>
              </a:ext>
            </a:extLst>
          </p:cNvPr>
          <p:cNvPicPr>
            <a:picLocks noChangeAspect="1"/>
          </p:cNvPicPr>
          <p:nvPr/>
        </p:nvPicPr>
        <p:blipFill>
          <a:blip r:embed="rId4">
            <a:extLst>
              <a:ext uri="{28A0092B-C50C-407E-A947-70E740481C1C}">
                <a14:useLocalDpi xmlns:a14="http://schemas.microsoft.com/office/drawing/2010/main" val="0"/>
              </a:ext>
            </a:extLst>
          </a:blip>
          <a:srcRect l="19733" b="10126"/>
          <a:stretch>
            <a:fillRect/>
          </a:stretch>
        </p:blipFill>
        <p:spPr bwMode="auto">
          <a:xfrm>
            <a:off x="1706564" y="3427414"/>
            <a:ext cx="2789237"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5518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15">
            <a:extLst>
              <a:ext uri="{FF2B5EF4-FFF2-40B4-BE49-F238E27FC236}">
                <a16:creationId xmlns:a16="http://schemas.microsoft.com/office/drawing/2014/main" id="{E54F4EFD-FA4C-4756-8576-0F478EAD6257}"/>
              </a:ext>
            </a:extLst>
          </p:cNvPr>
          <p:cNvSpPr txBox="1">
            <a:spLocks noChangeArrowheads="1"/>
          </p:cNvSpPr>
          <p:nvPr/>
        </p:nvSpPr>
        <p:spPr bwMode="auto">
          <a:xfrm>
            <a:off x="1992313" y="1052514"/>
            <a:ext cx="80645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6000" b="1">
                <a:latin typeface="Calibri" panose="020F0502020204030204" pitchFamily="34" charset="0"/>
                <a:ea typeface="MS PGothic" panose="020B0600070205080204" pitchFamily="34" charset="-128"/>
              </a:rPr>
              <a:t> </a:t>
            </a:r>
            <a:r>
              <a:rPr lang="en-GB" altLang="en-US" sz="4000">
                <a:solidFill>
                  <a:srgbClr val="0070C0"/>
                </a:solidFill>
                <a:latin typeface="Calibri" panose="020F0502020204030204" pitchFamily="34" charset="0"/>
                <a:ea typeface="MS PGothic" panose="020B0600070205080204" pitchFamily="34" charset="-128"/>
              </a:rPr>
              <a:t>Traffic Light </a:t>
            </a:r>
            <a:r>
              <a:rPr lang="en-GB" altLang="en-US" sz="4800" b="1" i="1">
                <a:solidFill>
                  <a:srgbClr val="FF0000"/>
                </a:solidFill>
                <a:latin typeface="Bradley Hand ITC" panose="03070402050302030203" pitchFamily="66" charset="0"/>
                <a:ea typeface="MS PGothic" panose="020B0600070205080204" pitchFamily="34" charset="-128"/>
              </a:rPr>
              <a:t>it</a:t>
            </a:r>
          </a:p>
          <a:p>
            <a:pPr eaLnBrk="1" hangingPunct="1">
              <a:spcBef>
                <a:spcPct val="0"/>
              </a:spcBef>
              <a:buFontTx/>
              <a:buNone/>
            </a:pPr>
            <a:r>
              <a:rPr lang="en-GB" altLang="en-US" sz="3600">
                <a:solidFill>
                  <a:srgbClr val="0070C0"/>
                </a:solidFill>
                <a:latin typeface="Calibri" panose="020F0502020204030204" pitchFamily="34" charset="0"/>
                <a:ea typeface="MS PGothic" panose="020B0600070205080204" pitchFamily="34" charset="-128"/>
              </a:rPr>
              <a:t>Where is your learning at?</a:t>
            </a:r>
          </a:p>
        </p:txBody>
      </p:sp>
      <p:pic>
        <p:nvPicPr>
          <p:cNvPr id="66563" name="Picture 4" descr="http://png.findicons.com/files/icons/2320/x_mac_general/400/traffic_lights.png">
            <a:extLst>
              <a:ext uri="{FF2B5EF4-FFF2-40B4-BE49-F238E27FC236}">
                <a16:creationId xmlns:a16="http://schemas.microsoft.com/office/drawing/2014/main" id="{841FEF27-5463-46D3-85C5-320F0F89D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3095626"/>
            <a:ext cx="266382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A96F172B-18CE-4479-BC09-92F03349006F}"/>
              </a:ext>
            </a:extLst>
          </p:cNvPr>
          <p:cNvSpPr txBox="1"/>
          <p:nvPr/>
        </p:nvSpPr>
        <p:spPr>
          <a:xfrm>
            <a:off x="3792538" y="3095626"/>
            <a:ext cx="6551612" cy="2308225"/>
          </a:xfrm>
          <a:prstGeom prst="rect">
            <a:avLst/>
          </a:prstGeom>
          <a:noFill/>
        </p:spPr>
        <p:txBody>
          <a:bodyPr>
            <a:spAutoFit/>
          </a:bodyPr>
          <a:lstStyle/>
          <a:p>
            <a:pPr marL="536575" indent="-536575">
              <a:defRPr/>
            </a:pPr>
            <a:r>
              <a:rPr lang="en-GB" b="1" dirty="0">
                <a:solidFill>
                  <a:srgbClr val="FF0000"/>
                </a:solidFill>
              </a:rPr>
              <a:t>Red</a:t>
            </a:r>
            <a:r>
              <a:rPr lang="en-GB" dirty="0"/>
              <a:t> = I have misunderstood some of the topics. (write down 2 questions that you need help with)</a:t>
            </a:r>
          </a:p>
          <a:p>
            <a:pPr marL="536575" indent="-536575">
              <a:defRPr/>
            </a:pPr>
            <a:endParaRPr lang="en-GB" dirty="0"/>
          </a:p>
          <a:p>
            <a:pPr marL="812800" indent="-812800">
              <a:defRPr/>
            </a:pPr>
            <a:r>
              <a:rPr lang="en-GB" b="1" dirty="0">
                <a:solidFill>
                  <a:srgbClr val="FFC000"/>
                </a:solidFill>
              </a:rPr>
              <a:t>Amber</a:t>
            </a:r>
            <a:r>
              <a:rPr lang="en-GB" dirty="0"/>
              <a:t> = I have understood most of the topics so far (write down 1 question and 1 key theme you have understood)</a:t>
            </a:r>
          </a:p>
          <a:p>
            <a:pPr marL="536575" indent="-536575">
              <a:defRPr/>
            </a:pPr>
            <a:endParaRPr lang="en-GB" dirty="0"/>
          </a:p>
          <a:p>
            <a:pPr marL="812800" indent="-812800">
              <a:defRPr/>
            </a:pPr>
            <a:r>
              <a:rPr lang="en-GB" b="1" dirty="0">
                <a:solidFill>
                  <a:srgbClr val="92D050"/>
                </a:solidFill>
              </a:rPr>
              <a:t>Green</a:t>
            </a:r>
            <a:r>
              <a:rPr lang="en-GB" dirty="0"/>
              <a:t> = I have understood the topics so far (write down 2 key themes from the lesson to show your understanding)</a:t>
            </a:r>
          </a:p>
        </p:txBody>
      </p:sp>
    </p:spTree>
    <p:custDataLst>
      <p:tags r:id="rId1"/>
    </p:custDataLst>
    <p:extLst>
      <p:ext uri="{BB962C8B-B14F-4D97-AF65-F5344CB8AC3E}">
        <p14:creationId xmlns:p14="http://schemas.microsoft.com/office/powerpoint/2010/main" val="2328876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31E01-B269-477E-8DCD-D611509B8677}"/>
              </a:ext>
            </a:extLst>
          </p:cNvPr>
          <p:cNvSpPr>
            <a:spLocks noGrp="1"/>
          </p:cNvSpPr>
          <p:nvPr>
            <p:ph type="title"/>
          </p:nvPr>
        </p:nvSpPr>
        <p:spPr>
          <a:xfrm>
            <a:off x="1919288" y="765175"/>
            <a:ext cx="8229600" cy="1143000"/>
          </a:xfrm>
        </p:spPr>
        <p:txBody>
          <a:bodyPr rtlCol="0">
            <a:normAutofit/>
          </a:bodyPr>
          <a:lstStyle/>
          <a:p>
            <a:pPr>
              <a:defRPr/>
            </a:pPr>
            <a:r>
              <a:rPr lang="en-US" sz="4000" b="1" dirty="0" err="1">
                <a:solidFill>
                  <a:srgbClr val="0070C0"/>
                </a:solidFill>
                <a:effectLst>
                  <a:outerShdw blurRad="38100" dist="38100" dir="2700000" algn="tl">
                    <a:srgbClr val="000000">
                      <a:alpha val="43137"/>
                    </a:srgbClr>
                  </a:outerShdw>
                </a:effectLst>
              </a:rPr>
              <a:t>Analysing</a:t>
            </a:r>
            <a:r>
              <a:rPr lang="en-US" sz="4000" b="1" dirty="0">
                <a:solidFill>
                  <a:srgbClr val="0070C0"/>
                </a:solidFill>
                <a:effectLst>
                  <a:outerShdw blurRad="38100" dist="38100" dir="2700000" algn="tl">
                    <a:srgbClr val="000000">
                      <a:alpha val="43137"/>
                    </a:srgbClr>
                  </a:outerShdw>
                </a:effectLst>
              </a:rPr>
              <a:t> the environment</a:t>
            </a:r>
          </a:p>
        </p:txBody>
      </p:sp>
      <p:pic>
        <p:nvPicPr>
          <p:cNvPr id="5" name="Picture 16" descr="j0422122.jpg">
            <a:extLst>
              <a:ext uri="{FF2B5EF4-FFF2-40B4-BE49-F238E27FC236}">
                <a16:creationId xmlns:a16="http://schemas.microsoft.com/office/drawing/2014/main" id="{0503333E-33E6-4FC5-A4DC-E26C4F01180C}"/>
              </a:ext>
            </a:extLst>
          </p:cNvPr>
          <p:cNvPicPr>
            <a:picLocks noChangeAspect="1"/>
          </p:cNvPicPr>
          <p:nvPr/>
        </p:nvPicPr>
        <p:blipFill>
          <a:blip r:embed="rId2"/>
          <a:srcRect l="19733" b="10126"/>
          <a:stretch>
            <a:fillRect/>
          </a:stretch>
        </p:blipFill>
        <p:spPr bwMode="auto">
          <a:xfrm>
            <a:off x="3648075" y="1916113"/>
            <a:ext cx="5181600" cy="38227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01635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7ABE-5CD9-489F-9EDE-2FB60764039E}"/>
              </a:ext>
            </a:extLst>
          </p:cNvPr>
          <p:cNvSpPr>
            <a:spLocks noGrp="1"/>
          </p:cNvSpPr>
          <p:nvPr>
            <p:ph type="title"/>
          </p:nvPr>
        </p:nvSpPr>
        <p:spPr>
          <a:xfrm>
            <a:off x="1847851" y="836613"/>
            <a:ext cx="4380421" cy="1143000"/>
          </a:xfrm>
        </p:spPr>
        <p:txBody>
          <a:bodyPr rtlCol="0">
            <a:normAutofit/>
          </a:bodyPr>
          <a:lstStyle/>
          <a:p>
            <a:pPr>
              <a:defRPr/>
            </a:pPr>
            <a:r>
              <a:rPr lang="en-GB" sz="4000" b="1" dirty="0" smtClean="0">
                <a:solidFill>
                  <a:srgbClr val="0070C0"/>
                </a:solidFill>
                <a:effectLst>
                  <a:outerShdw blurRad="38100" dist="38100" dir="2700000" algn="tl">
                    <a:srgbClr val="000000">
                      <a:alpha val="43137"/>
                    </a:srgbClr>
                  </a:outerShdw>
                </a:effectLst>
              </a:rPr>
              <a:t>Reading list </a:t>
            </a:r>
            <a:endParaRPr lang="en-US" sz="4000" b="1" dirty="0">
              <a:solidFill>
                <a:srgbClr val="0070C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B624E17-C48F-4DEA-9D74-1DB88B5AC15B}"/>
              </a:ext>
            </a:extLst>
          </p:cNvPr>
          <p:cNvSpPr>
            <a:spLocks noGrp="1"/>
          </p:cNvSpPr>
          <p:nvPr>
            <p:ph idx="1"/>
          </p:nvPr>
        </p:nvSpPr>
        <p:spPr>
          <a:xfrm>
            <a:off x="225287" y="1916113"/>
            <a:ext cx="11741426" cy="4354512"/>
          </a:xfrm>
        </p:spPr>
        <p:txBody>
          <a:bodyPr rtlCol="0">
            <a:normAutofit fontScale="92500" lnSpcReduction="10000"/>
          </a:bodyPr>
          <a:lstStyle/>
          <a:p>
            <a:pPr marL="0" indent="0">
              <a:buNone/>
              <a:defRPr/>
            </a:pPr>
            <a:r>
              <a:rPr lang="en-GB" sz="2800" b="1" dirty="0">
                <a:solidFill>
                  <a:srgbClr val="0070C0"/>
                </a:solidFill>
              </a:rPr>
              <a:t>Essential Reading</a:t>
            </a:r>
          </a:p>
          <a:p>
            <a:pPr>
              <a:defRPr/>
            </a:pPr>
            <a:r>
              <a:rPr lang="en-GB" sz="2800" dirty="0"/>
              <a:t>Lynch, R., (</a:t>
            </a:r>
            <a:r>
              <a:rPr lang="en-GB" sz="2800" dirty="0" smtClean="0"/>
              <a:t>2021) </a:t>
            </a:r>
            <a:r>
              <a:rPr lang="en-GB" sz="2800" i="1" dirty="0"/>
              <a:t>Strategic </a:t>
            </a:r>
            <a:r>
              <a:rPr lang="en-GB" sz="2800" i="1" dirty="0" smtClean="0"/>
              <a:t>Management</a:t>
            </a:r>
            <a:r>
              <a:rPr lang="en-GB" sz="2800" dirty="0" smtClean="0"/>
              <a:t>. 9</a:t>
            </a:r>
            <a:r>
              <a:rPr lang="en-GB" sz="2800" baseline="30000" dirty="0" smtClean="0"/>
              <a:t>th</a:t>
            </a:r>
            <a:r>
              <a:rPr lang="en-GB" sz="2800" dirty="0" smtClean="0"/>
              <a:t> </a:t>
            </a:r>
            <a:r>
              <a:rPr lang="en-GB" sz="2800" dirty="0" err="1"/>
              <a:t>edn</a:t>
            </a:r>
            <a:r>
              <a:rPr lang="en-GB" sz="2800" dirty="0"/>
              <a:t>. London: Pearson Education</a:t>
            </a:r>
          </a:p>
          <a:p>
            <a:pPr>
              <a:defRPr/>
            </a:pPr>
            <a:r>
              <a:rPr lang="en-GB" sz="2800" dirty="0" err="1"/>
              <a:t>Yukl</a:t>
            </a:r>
            <a:r>
              <a:rPr lang="en-GB" sz="2800" dirty="0"/>
              <a:t>, G. (</a:t>
            </a:r>
            <a:r>
              <a:rPr lang="en-GB" sz="2800" dirty="0" smtClean="0"/>
              <a:t>2020), </a:t>
            </a:r>
            <a:r>
              <a:rPr lang="en-GB" sz="2800" i="1" dirty="0"/>
              <a:t>Leadership in Organizations: Global </a:t>
            </a:r>
            <a:r>
              <a:rPr lang="en-GB" sz="2800" i="1" dirty="0" smtClean="0"/>
              <a:t>Edition</a:t>
            </a:r>
            <a:r>
              <a:rPr lang="en-GB" sz="2800" dirty="0" smtClean="0"/>
              <a:t>.  </a:t>
            </a:r>
            <a:r>
              <a:rPr lang="en-GB" sz="2800" dirty="0"/>
              <a:t>9</a:t>
            </a:r>
            <a:r>
              <a:rPr lang="en-GB" sz="2800" baseline="30000" dirty="0" smtClean="0"/>
              <a:t>th</a:t>
            </a:r>
            <a:r>
              <a:rPr lang="en-GB" sz="2800" dirty="0" smtClean="0"/>
              <a:t> </a:t>
            </a:r>
            <a:r>
              <a:rPr lang="en-GB" sz="2800" dirty="0" err="1"/>
              <a:t>edn</a:t>
            </a:r>
            <a:r>
              <a:rPr lang="en-GB" sz="2800" dirty="0" smtClean="0"/>
              <a:t>. Los Angeles: SAGE</a:t>
            </a:r>
            <a:endParaRPr lang="en-GB" sz="2800" dirty="0"/>
          </a:p>
          <a:p>
            <a:pPr marL="0" indent="0">
              <a:buNone/>
              <a:defRPr/>
            </a:pPr>
            <a:r>
              <a:rPr lang="en-GB" sz="2800" b="1" dirty="0"/>
              <a:t> </a:t>
            </a:r>
            <a:endParaRPr lang="en-GB" sz="2800" dirty="0"/>
          </a:p>
          <a:p>
            <a:pPr marL="0" indent="0">
              <a:buNone/>
              <a:defRPr/>
            </a:pPr>
            <a:r>
              <a:rPr lang="en-GB" sz="2800" b="1" dirty="0">
                <a:solidFill>
                  <a:srgbClr val="0070C0"/>
                </a:solidFill>
              </a:rPr>
              <a:t>Recommended Reading</a:t>
            </a:r>
            <a:endParaRPr lang="en-GB" sz="2800" dirty="0">
              <a:solidFill>
                <a:srgbClr val="0070C0"/>
              </a:solidFill>
            </a:endParaRPr>
          </a:p>
          <a:p>
            <a:pPr>
              <a:defRPr/>
            </a:pPr>
            <a:r>
              <a:rPr lang="en-GB" sz="2800" dirty="0"/>
              <a:t>Robbins, S.P., De </a:t>
            </a:r>
            <a:r>
              <a:rPr lang="en-GB" sz="2800" dirty="0" err="1"/>
              <a:t>Cenzo</a:t>
            </a:r>
            <a:r>
              <a:rPr lang="en-GB" sz="2800" dirty="0"/>
              <a:t>, D.A., Coulter, M. (</a:t>
            </a:r>
            <a:r>
              <a:rPr lang="en-GB" sz="2800" dirty="0" smtClean="0"/>
              <a:t>2020) </a:t>
            </a:r>
            <a:r>
              <a:rPr lang="en-GB" sz="2800" i="1" dirty="0"/>
              <a:t>Fundamentals of Management: Management Myths Debunked!</a:t>
            </a:r>
            <a:r>
              <a:rPr lang="en-GB" sz="2800" dirty="0"/>
              <a:t> Global </a:t>
            </a:r>
            <a:r>
              <a:rPr lang="en-GB" sz="2800" dirty="0" smtClean="0"/>
              <a:t>Edition. 11</a:t>
            </a:r>
            <a:r>
              <a:rPr lang="en-GB" sz="2800" baseline="30000" dirty="0" smtClean="0"/>
              <a:t>th</a:t>
            </a:r>
            <a:r>
              <a:rPr lang="en-GB" sz="2800" dirty="0" smtClean="0"/>
              <a:t> </a:t>
            </a:r>
            <a:r>
              <a:rPr lang="en-GB" sz="2800" dirty="0" err="1"/>
              <a:t>edn</a:t>
            </a:r>
            <a:r>
              <a:rPr lang="en-GB" sz="2800" dirty="0"/>
              <a:t>. Harlow: Pearson</a:t>
            </a:r>
          </a:p>
          <a:p>
            <a:pPr>
              <a:defRPr/>
            </a:pPr>
            <a:r>
              <a:rPr lang="en-GB" sz="2800" dirty="0"/>
              <a:t>Johnson, G., Whittington R., Scholes K. (</a:t>
            </a:r>
            <a:r>
              <a:rPr lang="en-GB" sz="2800" dirty="0" smtClean="0"/>
              <a:t>2020)  </a:t>
            </a:r>
            <a:r>
              <a:rPr lang="en-GB" sz="2800" i="1" dirty="0"/>
              <a:t>Exploring Strategy: Texts and Cases. </a:t>
            </a:r>
            <a:r>
              <a:rPr lang="en-GB" sz="2800" dirty="0" smtClean="0"/>
              <a:t>12</a:t>
            </a:r>
            <a:r>
              <a:rPr lang="en-GB" sz="2800" baseline="30000" dirty="0" smtClean="0"/>
              <a:t>th</a:t>
            </a:r>
            <a:r>
              <a:rPr lang="en-GB" sz="2800" dirty="0" smtClean="0"/>
              <a:t> </a:t>
            </a:r>
            <a:r>
              <a:rPr lang="en-GB" sz="2800" dirty="0" err="1"/>
              <a:t>edn</a:t>
            </a:r>
            <a:r>
              <a:rPr lang="en-GB" sz="2800" dirty="0"/>
              <a:t>. Harlow:  Pearson.</a:t>
            </a:r>
          </a:p>
          <a:p>
            <a:pPr>
              <a:defRPr/>
            </a:pPr>
            <a:endParaRPr lang="en-GB" sz="2400" dirty="0"/>
          </a:p>
          <a:p>
            <a:pPr>
              <a:defRPr/>
            </a:pPr>
            <a:endParaRPr lang="en-US" dirty="0"/>
          </a:p>
        </p:txBody>
      </p:sp>
      <p:pic>
        <p:nvPicPr>
          <p:cNvPr id="77828" name="Picture 7" descr="j0439452.jpg">
            <a:extLst>
              <a:ext uri="{FF2B5EF4-FFF2-40B4-BE49-F238E27FC236}">
                <a16:creationId xmlns:a16="http://schemas.microsoft.com/office/drawing/2014/main" id="{65E6354F-1FC4-421F-81E9-07C3887D29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51714" y="-4763"/>
            <a:ext cx="3303587"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09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30" name="Rectangle 6"/>
          <p:cNvSpPr>
            <a:spLocks noGrp="1" noChangeArrowheads="1"/>
          </p:cNvSpPr>
          <p:nvPr>
            <p:ph type="title"/>
          </p:nvPr>
        </p:nvSpPr>
        <p:spPr>
          <a:xfrm>
            <a:off x="849913" y="115054"/>
            <a:ext cx="10972800" cy="685800"/>
          </a:xfrm>
        </p:spPr>
        <p:txBody>
          <a:bodyPr anchor="b"/>
          <a:lstStyle/>
          <a:p>
            <a:pPr>
              <a:defRPr/>
            </a:pPr>
            <a:r>
              <a:rPr lang="en-GB" sz="2800" b="1" dirty="0"/>
              <a:t>Analysing the </a:t>
            </a:r>
            <a:r>
              <a:rPr lang="en-GB" sz="2800" b="1" dirty="0" smtClean="0"/>
              <a:t>Main Elements </a:t>
            </a:r>
            <a:r>
              <a:rPr lang="en-GB" sz="2800" b="1" dirty="0"/>
              <a:t>of the </a:t>
            </a:r>
            <a:r>
              <a:rPr lang="en-GB" sz="2800" b="1" dirty="0" smtClean="0"/>
              <a:t>Environment</a:t>
            </a:r>
            <a:endParaRPr lang="en-GB" sz="2800" b="1" dirty="0"/>
          </a:p>
        </p:txBody>
      </p:sp>
      <p:grpSp>
        <p:nvGrpSpPr>
          <p:cNvPr id="2" name="Group 33"/>
          <p:cNvGrpSpPr/>
          <p:nvPr/>
        </p:nvGrpSpPr>
        <p:grpSpPr>
          <a:xfrm>
            <a:off x="1026584" y="1906908"/>
            <a:ext cx="10248901" cy="4153352"/>
            <a:chOff x="920750" y="1783898"/>
            <a:chExt cx="7686675" cy="4153352"/>
          </a:xfrm>
        </p:grpSpPr>
        <p:sp>
          <p:nvSpPr>
            <p:cNvPr id="257031" name="Oval 7"/>
            <p:cNvSpPr>
              <a:spLocks noChangeArrowheads="1"/>
            </p:cNvSpPr>
            <p:nvPr/>
          </p:nvSpPr>
          <p:spPr bwMode="auto">
            <a:xfrm>
              <a:off x="920750" y="20637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3080" name="AutoShape 8"/>
            <p:cNvSpPr>
              <a:spLocks noChangeArrowheads="1"/>
            </p:cNvSpPr>
            <p:nvPr/>
          </p:nvSpPr>
          <p:spPr bwMode="auto">
            <a:xfrm rot="20340000" flipH="1">
              <a:off x="1905162" y="1783898"/>
              <a:ext cx="1816100" cy="664877"/>
            </a:xfrm>
            <a:prstGeom prst="rightArrow">
              <a:avLst>
                <a:gd name="adj1" fmla="val 50000"/>
                <a:gd name="adj2" fmla="val 92986"/>
              </a:avLst>
            </a:prstGeom>
            <a:solidFill>
              <a:schemeClr val="accent6">
                <a:lumMod val="75000"/>
              </a:schemeClr>
            </a:solidFill>
            <a:ln w="12700">
              <a:solidFill>
                <a:schemeClr val="bg2"/>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57033" name="Oval 9"/>
            <p:cNvSpPr>
              <a:spLocks noChangeArrowheads="1"/>
            </p:cNvSpPr>
            <p:nvPr/>
          </p:nvSpPr>
          <p:spPr bwMode="auto">
            <a:xfrm>
              <a:off x="3816350" y="32829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57034" name="Oval 10"/>
            <p:cNvSpPr>
              <a:spLocks noChangeArrowheads="1"/>
            </p:cNvSpPr>
            <p:nvPr/>
          </p:nvSpPr>
          <p:spPr bwMode="auto">
            <a:xfrm>
              <a:off x="2139950" y="32829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57035" name="Oval 11"/>
            <p:cNvSpPr>
              <a:spLocks noChangeArrowheads="1"/>
            </p:cNvSpPr>
            <p:nvPr/>
          </p:nvSpPr>
          <p:spPr bwMode="auto">
            <a:xfrm>
              <a:off x="920750" y="43497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3084" name="Rectangle 12"/>
            <p:cNvSpPr>
              <a:spLocks noChangeArrowheads="1"/>
            </p:cNvSpPr>
            <p:nvPr/>
          </p:nvSpPr>
          <p:spPr bwMode="auto">
            <a:xfrm>
              <a:off x="1052514" y="2516188"/>
              <a:ext cx="115569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dirty="0">
                  <a:solidFill>
                    <a:schemeClr val="bg2"/>
                  </a:solidFill>
                </a:rPr>
                <a:t>Environment</a:t>
              </a:r>
            </a:p>
          </p:txBody>
        </p:sp>
        <p:sp>
          <p:nvSpPr>
            <p:cNvPr id="3085" name="Rectangle 13"/>
            <p:cNvSpPr>
              <a:spLocks noChangeArrowheads="1"/>
            </p:cNvSpPr>
            <p:nvPr/>
          </p:nvSpPr>
          <p:spPr bwMode="auto">
            <a:xfrm>
              <a:off x="1052514" y="4800600"/>
              <a:ext cx="88413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dirty="0">
                  <a:solidFill>
                    <a:schemeClr val="bg2"/>
                  </a:solidFill>
                </a:rPr>
                <a:t>Resources</a:t>
              </a:r>
            </a:p>
          </p:txBody>
        </p:sp>
        <p:sp>
          <p:nvSpPr>
            <p:cNvPr id="3086" name="Rectangle 14"/>
            <p:cNvSpPr>
              <a:spLocks noChangeArrowheads="1"/>
            </p:cNvSpPr>
            <p:nvPr/>
          </p:nvSpPr>
          <p:spPr bwMode="auto">
            <a:xfrm>
              <a:off x="2347914" y="3733800"/>
              <a:ext cx="74299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dirty="0">
                  <a:solidFill>
                    <a:schemeClr val="bg2"/>
                  </a:solidFill>
                </a:rPr>
                <a:t>Purpose</a:t>
              </a:r>
            </a:p>
          </p:txBody>
        </p:sp>
        <p:sp>
          <p:nvSpPr>
            <p:cNvPr id="257039" name="Oval 15"/>
            <p:cNvSpPr>
              <a:spLocks noChangeArrowheads="1"/>
            </p:cNvSpPr>
            <p:nvPr/>
          </p:nvSpPr>
          <p:spPr bwMode="auto">
            <a:xfrm>
              <a:off x="5645150" y="33591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57040" name="Oval 16"/>
            <p:cNvSpPr>
              <a:spLocks noChangeArrowheads="1"/>
            </p:cNvSpPr>
            <p:nvPr/>
          </p:nvSpPr>
          <p:spPr bwMode="auto">
            <a:xfrm>
              <a:off x="3816350" y="18351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57041" name="Oval 17"/>
            <p:cNvSpPr>
              <a:spLocks noChangeArrowheads="1"/>
            </p:cNvSpPr>
            <p:nvPr/>
          </p:nvSpPr>
          <p:spPr bwMode="auto">
            <a:xfrm>
              <a:off x="3816350" y="47307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3090" name="Rectangle 18"/>
            <p:cNvSpPr>
              <a:spLocks noChangeArrowheads="1"/>
            </p:cNvSpPr>
            <p:nvPr/>
          </p:nvSpPr>
          <p:spPr bwMode="auto">
            <a:xfrm>
              <a:off x="3948113" y="2209800"/>
              <a:ext cx="72375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dirty="0">
                  <a:solidFill>
                    <a:schemeClr val="bg2"/>
                  </a:solidFill>
                </a:rPr>
                <a:t>Options</a:t>
              </a:r>
            </a:p>
          </p:txBody>
        </p:sp>
        <p:sp>
          <p:nvSpPr>
            <p:cNvPr id="3091" name="Rectangle 19"/>
            <p:cNvSpPr>
              <a:spLocks noChangeArrowheads="1"/>
            </p:cNvSpPr>
            <p:nvPr/>
          </p:nvSpPr>
          <p:spPr bwMode="auto">
            <a:xfrm>
              <a:off x="3948113" y="3733800"/>
              <a:ext cx="72375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dirty="0">
                  <a:solidFill>
                    <a:schemeClr val="bg2"/>
                  </a:solidFill>
                </a:rPr>
                <a:t>Options</a:t>
              </a:r>
            </a:p>
          </p:txBody>
        </p:sp>
        <p:sp>
          <p:nvSpPr>
            <p:cNvPr id="3092" name="Rectangle 20"/>
            <p:cNvSpPr>
              <a:spLocks noChangeArrowheads="1"/>
            </p:cNvSpPr>
            <p:nvPr/>
          </p:nvSpPr>
          <p:spPr bwMode="auto">
            <a:xfrm>
              <a:off x="3962400" y="5106988"/>
              <a:ext cx="914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dirty="0">
                  <a:solidFill>
                    <a:schemeClr val="bg2"/>
                  </a:solidFill>
                </a:rPr>
                <a:t>Options</a:t>
              </a:r>
            </a:p>
          </p:txBody>
        </p:sp>
        <p:sp>
          <p:nvSpPr>
            <p:cNvPr id="3093" name="Rectangle 21"/>
            <p:cNvSpPr>
              <a:spLocks noChangeArrowheads="1"/>
            </p:cNvSpPr>
            <p:nvPr/>
          </p:nvSpPr>
          <p:spPr bwMode="auto">
            <a:xfrm>
              <a:off x="5868989" y="3816350"/>
              <a:ext cx="9112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dirty="0">
                  <a:solidFill>
                    <a:schemeClr val="bg2"/>
                  </a:solidFill>
                </a:rPr>
                <a:t>Choice</a:t>
              </a:r>
            </a:p>
          </p:txBody>
        </p:sp>
        <p:sp>
          <p:nvSpPr>
            <p:cNvPr id="257046" name="Oval 22"/>
            <p:cNvSpPr>
              <a:spLocks noChangeArrowheads="1"/>
            </p:cNvSpPr>
            <p:nvPr/>
          </p:nvSpPr>
          <p:spPr bwMode="auto">
            <a:xfrm>
              <a:off x="7321550" y="3359150"/>
              <a:ext cx="1206500" cy="12065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3095" name="Rectangle 23"/>
            <p:cNvSpPr>
              <a:spLocks noChangeArrowheads="1"/>
            </p:cNvSpPr>
            <p:nvPr/>
          </p:nvSpPr>
          <p:spPr bwMode="auto">
            <a:xfrm>
              <a:off x="7391400" y="3810000"/>
              <a:ext cx="12160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b="1" dirty="0">
                  <a:solidFill>
                    <a:schemeClr val="bg2"/>
                  </a:solidFill>
                </a:rPr>
                <a:t>Implement</a:t>
              </a:r>
            </a:p>
          </p:txBody>
        </p:sp>
        <p:sp>
          <p:nvSpPr>
            <p:cNvPr id="257048" name="AutoShape 24"/>
            <p:cNvSpPr>
              <a:spLocks noChangeArrowheads="1"/>
            </p:cNvSpPr>
            <p:nvPr/>
          </p:nvSpPr>
          <p:spPr bwMode="auto">
            <a:xfrm rot="19320000">
              <a:off x="3054350" y="2901950"/>
              <a:ext cx="673100" cy="292100"/>
            </a:xfrm>
            <a:prstGeom prst="rightArrow">
              <a:avLst>
                <a:gd name="adj1" fmla="val 50000"/>
                <a:gd name="adj2" fmla="val 115377"/>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57049" name="AutoShape 25"/>
            <p:cNvSpPr>
              <a:spLocks noChangeArrowheads="1"/>
            </p:cNvSpPr>
            <p:nvPr/>
          </p:nvSpPr>
          <p:spPr bwMode="auto">
            <a:xfrm>
              <a:off x="3206750" y="3740150"/>
              <a:ext cx="673100" cy="292100"/>
            </a:xfrm>
            <a:prstGeom prst="rightArrow">
              <a:avLst>
                <a:gd name="adj1" fmla="val 50000"/>
                <a:gd name="adj2" fmla="val 115377"/>
              </a:avLst>
            </a:prstGeom>
            <a:solidFill>
              <a:schemeClr val="accent1"/>
            </a:solidFill>
            <a:ln w="12700">
              <a:solidFill>
                <a:schemeClr val="tx1"/>
              </a:solidFill>
              <a:miter lim="800000"/>
              <a:headEnd/>
              <a:tailEnd/>
            </a:ln>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57050" name="AutoShape 26"/>
            <p:cNvSpPr>
              <a:spLocks noChangeArrowheads="1"/>
            </p:cNvSpPr>
            <p:nvPr/>
          </p:nvSpPr>
          <p:spPr bwMode="auto">
            <a:xfrm rot="2340000">
              <a:off x="3054350" y="4654550"/>
              <a:ext cx="673100" cy="292100"/>
            </a:xfrm>
            <a:prstGeom prst="rightArrow">
              <a:avLst>
                <a:gd name="adj1" fmla="val 50000"/>
                <a:gd name="adj2" fmla="val 115377"/>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57051" name="AutoShape 27"/>
            <p:cNvSpPr>
              <a:spLocks noChangeArrowheads="1"/>
            </p:cNvSpPr>
            <p:nvPr/>
          </p:nvSpPr>
          <p:spPr bwMode="auto">
            <a:xfrm>
              <a:off x="6711950" y="3816350"/>
              <a:ext cx="673100" cy="292100"/>
            </a:xfrm>
            <a:prstGeom prst="rightArrow">
              <a:avLst>
                <a:gd name="adj1" fmla="val 50000"/>
                <a:gd name="adj2" fmla="val 115377"/>
              </a:avLst>
            </a:prstGeom>
            <a:solidFill>
              <a:schemeClr val="accent1"/>
            </a:solidFill>
            <a:ln w="12700">
              <a:solidFill>
                <a:schemeClr val="tx1"/>
              </a:solidFill>
              <a:miter lim="800000"/>
              <a:headEnd/>
              <a:tailEnd/>
            </a:ln>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57052" name="AutoShape 28"/>
            <p:cNvSpPr>
              <a:spLocks noChangeArrowheads="1"/>
            </p:cNvSpPr>
            <p:nvPr/>
          </p:nvSpPr>
          <p:spPr bwMode="auto">
            <a:xfrm>
              <a:off x="4959350" y="3816350"/>
              <a:ext cx="673100" cy="292100"/>
            </a:xfrm>
            <a:prstGeom prst="rightArrow">
              <a:avLst>
                <a:gd name="adj1" fmla="val 50000"/>
                <a:gd name="adj2" fmla="val 115377"/>
              </a:avLst>
            </a:prstGeom>
            <a:solidFill>
              <a:schemeClr val="accent1"/>
            </a:solidFill>
            <a:ln w="12700">
              <a:solidFill>
                <a:schemeClr val="tx1"/>
              </a:solidFill>
              <a:miter lim="800000"/>
              <a:headEnd/>
              <a:tailEnd/>
            </a:ln>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57053" name="AutoShape 29"/>
            <p:cNvSpPr>
              <a:spLocks noChangeArrowheads="1"/>
            </p:cNvSpPr>
            <p:nvPr/>
          </p:nvSpPr>
          <p:spPr bwMode="auto">
            <a:xfrm rot="2400000">
              <a:off x="1758950" y="3206750"/>
              <a:ext cx="673100" cy="292100"/>
            </a:xfrm>
            <a:prstGeom prst="rightArrow">
              <a:avLst>
                <a:gd name="adj1" fmla="val 50000"/>
                <a:gd name="adj2" fmla="val 115377"/>
              </a:avLst>
            </a:prstGeom>
            <a:solidFill>
              <a:schemeClr val="accent1"/>
            </a:solidFill>
            <a:ln w="12700">
              <a:solidFill>
                <a:schemeClr val="tx1"/>
              </a:solidFill>
              <a:miter lim="800000"/>
              <a:headEnd/>
              <a:tailEnd/>
            </a:ln>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57054" name="AutoShape 30"/>
            <p:cNvSpPr>
              <a:spLocks noChangeArrowheads="1"/>
            </p:cNvSpPr>
            <p:nvPr/>
          </p:nvSpPr>
          <p:spPr bwMode="auto">
            <a:xfrm rot="19380000">
              <a:off x="1911350" y="4349750"/>
              <a:ext cx="673100" cy="292100"/>
            </a:xfrm>
            <a:prstGeom prst="rightArrow">
              <a:avLst>
                <a:gd name="adj1" fmla="val 50000"/>
                <a:gd name="adj2" fmla="val 115377"/>
              </a:avLst>
            </a:prstGeom>
            <a:solidFill>
              <a:schemeClr val="accent1"/>
            </a:solidFill>
            <a:ln w="12700">
              <a:solidFill>
                <a:schemeClr val="tx1"/>
              </a:solidFill>
              <a:miter lim="800000"/>
              <a:headEnd/>
              <a:tailEnd/>
            </a:ln>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57055" name="AutoShape 31"/>
            <p:cNvSpPr>
              <a:spLocks noChangeArrowheads="1"/>
            </p:cNvSpPr>
            <p:nvPr/>
          </p:nvSpPr>
          <p:spPr bwMode="auto">
            <a:xfrm rot="1800000">
              <a:off x="4959350" y="2901950"/>
              <a:ext cx="673100" cy="292100"/>
            </a:xfrm>
            <a:prstGeom prst="rightArrow">
              <a:avLst>
                <a:gd name="adj1" fmla="val 50000"/>
                <a:gd name="adj2" fmla="val 115377"/>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57056" name="AutoShape 32"/>
            <p:cNvSpPr>
              <a:spLocks noChangeArrowheads="1"/>
            </p:cNvSpPr>
            <p:nvPr/>
          </p:nvSpPr>
          <p:spPr bwMode="auto">
            <a:xfrm rot="19560000">
              <a:off x="5035550" y="4730750"/>
              <a:ext cx="673100" cy="292100"/>
            </a:xfrm>
            <a:prstGeom prst="rightArrow">
              <a:avLst>
                <a:gd name="adj1" fmla="val 50000"/>
                <a:gd name="adj2" fmla="val 115377"/>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3105" name="Rectangle 33"/>
            <p:cNvSpPr>
              <a:spLocks noChangeArrowheads="1"/>
            </p:cNvSpPr>
            <p:nvPr/>
          </p:nvSpPr>
          <p:spPr bwMode="auto">
            <a:xfrm>
              <a:off x="2195513" y="2656643"/>
              <a:ext cx="109885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800" dirty="0">
                  <a:solidFill>
                    <a:schemeClr val="accent6">
                      <a:lumMod val="75000"/>
                    </a:schemeClr>
                  </a:solidFill>
                  <a:latin typeface="Arial" charset="0"/>
                </a:rPr>
                <a:t>This session</a:t>
              </a:r>
            </a:p>
          </p:txBody>
        </p:sp>
      </p:grpSp>
      <p:sp>
        <p:nvSpPr>
          <p:cNvPr id="31" name="TextBox 30"/>
          <p:cNvSpPr txBox="1"/>
          <p:nvPr/>
        </p:nvSpPr>
        <p:spPr>
          <a:xfrm>
            <a:off x="8748185" y="5371820"/>
            <a:ext cx="2527300" cy="369332"/>
          </a:xfrm>
          <a:prstGeom prst="rect">
            <a:avLst/>
          </a:prstGeom>
          <a:noFill/>
        </p:spPr>
        <p:txBody>
          <a:bodyPr wrap="square" rtlCol="0">
            <a:spAutoFit/>
          </a:bodyPr>
          <a:lstStyle/>
          <a:p>
            <a:pPr algn="ctr"/>
            <a:r>
              <a:rPr lang="en-GB" altLang="en-US" dirty="0"/>
              <a:t>see Lynch (2018: 65)</a:t>
            </a:r>
            <a:endParaRPr lang="en-GB" altLang="en-US" b="1" dirty="0"/>
          </a:p>
        </p:txBody>
      </p:sp>
    </p:spTree>
    <p:extLst>
      <p:ext uri="{BB962C8B-B14F-4D97-AF65-F5344CB8AC3E}">
        <p14:creationId xmlns:p14="http://schemas.microsoft.com/office/powerpoint/2010/main" val="138483037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2" name="Rectangle 6">
            <a:extLst>
              <a:ext uri="{FF2B5EF4-FFF2-40B4-BE49-F238E27FC236}">
                <a16:creationId xmlns:a16="http://schemas.microsoft.com/office/drawing/2014/main" id="{FDA6D2CC-0E20-4CBE-8C90-9E18356AA0A0}"/>
              </a:ext>
            </a:extLst>
          </p:cNvPr>
          <p:cNvSpPr>
            <a:spLocks noGrp="1" noChangeArrowheads="1"/>
          </p:cNvSpPr>
          <p:nvPr>
            <p:ph type="title"/>
          </p:nvPr>
        </p:nvSpPr>
        <p:spPr>
          <a:xfrm>
            <a:off x="1919288" y="72522"/>
            <a:ext cx="8305800" cy="673240"/>
          </a:xfrm>
        </p:spPr>
        <p:txBody>
          <a:bodyPr rtlCol="0" anchor="b">
            <a:normAutofit/>
          </a:bodyPr>
          <a:lstStyle/>
          <a:p>
            <a:pPr>
              <a:defRPr/>
            </a:pPr>
            <a:r>
              <a:rPr lang="en-GB" sz="3600" b="1" dirty="0">
                <a:solidFill>
                  <a:srgbClr val="0070C0"/>
                </a:solidFill>
                <a:effectLst>
                  <a:outerShdw blurRad="38100" dist="38100" dir="2700000" algn="tl">
                    <a:srgbClr val="000000">
                      <a:alpha val="43137"/>
                    </a:srgbClr>
                  </a:outerShdw>
                </a:effectLst>
              </a:rPr>
              <a:t>Analysing the </a:t>
            </a:r>
            <a:r>
              <a:rPr lang="en-GB" sz="3600" b="1" dirty="0" smtClean="0">
                <a:solidFill>
                  <a:srgbClr val="0070C0"/>
                </a:solidFill>
                <a:effectLst>
                  <a:outerShdw blurRad="38100" dist="38100" dir="2700000" algn="tl">
                    <a:srgbClr val="000000">
                      <a:alpha val="43137"/>
                    </a:srgbClr>
                  </a:outerShdw>
                </a:effectLst>
              </a:rPr>
              <a:t>Strategic Environment  </a:t>
            </a:r>
            <a:endParaRPr lang="en-GB" sz="3600" b="1" dirty="0">
              <a:solidFill>
                <a:srgbClr val="0070C0"/>
              </a:solidFill>
              <a:effectLst>
                <a:outerShdw blurRad="38100" dist="38100" dir="2700000" algn="tl">
                  <a:srgbClr val="000000">
                    <a:alpha val="43137"/>
                  </a:srgbClr>
                </a:outerShdw>
              </a:effectLst>
            </a:endParaRPr>
          </a:p>
        </p:txBody>
      </p:sp>
      <p:sp>
        <p:nvSpPr>
          <p:cNvPr id="5123" name="Rectangle 7">
            <a:extLst>
              <a:ext uri="{FF2B5EF4-FFF2-40B4-BE49-F238E27FC236}">
                <a16:creationId xmlns:a16="http://schemas.microsoft.com/office/drawing/2014/main" id="{A4CDBA40-E5FB-40C1-B6A4-827A148B4AB6}"/>
              </a:ext>
            </a:extLst>
          </p:cNvPr>
          <p:cNvSpPr>
            <a:spLocks noGrp="1" noChangeArrowheads="1"/>
          </p:cNvSpPr>
          <p:nvPr>
            <p:ph idx="1"/>
          </p:nvPr>
        </p:nvSpPr>
        <p:spPr>
          <a:xfrm>
            <a:off x="212035" y="944545"/>
            <a:ext cx="11735455" cy="5086368"/>
          </a:xfrm>
        </p:spPr>
        <p:txBody>
          <a:bodyPr rtlCol="0">
            <a:normAutofit fontScale="70000" lnSpcReduction="20000"/>
          </a:bodyPr>
          <a:lstStyle/>
          <a:p>
            <a:pPr marL="0" indent="0" algn="just">
              <a:lnSpc>
                <a:spcPct val="90000"/>
              </a:lnSpc>
              <a:buNone/>
              <a:defRPr/>
            </a:pPr>
            <a:r>
              <a:rPr lang="en-GB" sz="2400" b="1" dirty="0" smtClean="0"/>
              <a:t>Strategically the environment means everything and everyone outside the organisation: competitors, customers, suppliers plus other influential institutions such as local and national governments” </a:t>
            </a:r>
            <a:r>
              <a:rPr lang="en-GB" altLang="en-US" sz="2400" b="1" dirty="0" smtClean="0"/>
              <a:t>(Lynch 2018: 70)</a:t>
            </a:r>
          </a:p>
          <a:p>
            <a:pPr marL="533400" indent="-533400" algn="ctr">
              <a:lnSpc>
                <a:spcPct val="90000"/>
              </a:lnSpc>
              <a:buNone/>
              <a:defRPr/>
            </a:pPr>
            <a:endParaRPr lang="en-GB" sz="2400" dirty="0" smtClean="0"/>
          </a:p>
          <a:p>
            <a:pPr marL="533400" indent="-533400">
              <a:lnSpc>
                <a:spcPct val="90000"/>
              </a:lnSpc>
              <a:buNone/>
              <a:defRPr/>
            </a:pPr>
            <a:r>
              <a:rPr lang="en-GB" sz="2400" b="1" dirty="0" smtClean="0">
                <a:solidFill>
                  <a:srgbClr val="FF0000"/>
                </a:solidFill>
                <a:effectLst>
                  <a:outerShdw blurRad="38100" dist="38100" dir="2700000" algn="tl">
                    <a:srgbClr val="000000">
                      <a:alpha val="43137"/>
                    </a:srgbClr>
                  </a:outerShdw>
                </a:effectLst>
              </a:rPr>
              <a:t>Useful </a:t>
            </a:r>
            <a:r>
              <a:rPr lang="en-GB" sz="2400" b="1" dirty="0">
                <a:solidFill>
                  <a:srgbClr val="FF0000"/>
                </a:solidFill>
                <a:effectLst>
                  <a:outerShdw blurRad="38100" dist="38100" dir="2700000" algn="tl">
                    <a:srgbClr val="000000">
                      <a:alpha val="43137"/>
                    </a:srgbClr>
                  </a:outerShdw>
                </a:effectLst>
              </a:rPr>
              <a:t>to take the tools in the following sequence</a:t>
            </a:r>
            <a:r>
              <a:rPr lang="en-GB" sz="2400" b="1" dirty="0" smtClean="0">
                <a:solidFill>
                  <a:srgbClr val="FF0000"/>
                </a:solidFill>
                <a:effectLst>
                  <a:outerShdw blurRad="38100" dist="38100" dir="2700000" algn="tl">
                    <a:srgbClr val="000000">
                      <a:alpha val="43137"/>
                    </a:srgbClr>
                  </a:outerShdw>
                </a:effectLst>
              </a:rPr>
              <a:t>:</a:t>
            </a:r>
          </a:p>
          <a:p>
            <a:pPr marL="533400" indent="-533400">
              <a:lnSpc>
                <a:spcPct val="90000"/>
              </a:lnSpc>
              <a:buNone/>
              <a:defRPr/>
            </a:pPr>
            <a:endParaRPr lang="en-GB" sz="3600" b="1" dirty="0">
              <a:solidFill>
                <a:srgbClr val="FF0000"/>
              </a:solidFill>
              <a:effectLst>
                <a:outerShdw blurRad="38100" dist="38100" dir="2700000" algn="tl">
                  <a:srgbClr val="000000">
                    <a:alpha val="43137"/>
                  </a:srgbClr>
                </a:outerShdw>
              </a:effectLst>
            </a:endParaRPr>
          </a:p>
          <a:p>
            <a:pPr marL="533400" indent="-533400">
              <a:lnSpc>
                <a:spcPct val="90000"/>
              </a:lnSpc>
              <a:buClr>
                <a:schemeClr val="tx2"/>
              </a:buClr>
              <a:buSzPct val="120000"/>
              <a:buFont typeface="Monotype Sorts" pitchFamily="2" charset="2"/>
              <a:buAutoNum type="arabicPeriod"/>
              <a:defRPr/>
            </a:pPr>
            <a:r>
              <a:rPr lang="en-GB" sz="2600" dirty="0"/>
              <a:t>General evaluation: market size, growth and share</a:t>
            </a:r>
          </a:p>
          <a:p>
            <a:pPr marL="533400" indent="-533400">
              <a:lnSpc>
                <a:spcPct val="90000"/>
              </a:lnSpc>
              <a:buClr>
                <a:schemeClr val="tx2"/>
              </a:buClr>
              <a:buSzPct val="120000"/>
              <a:buFont typeface="Monotype Sorts" pitchFamily="2" charset="2"/>
              <a:buAutoNum type="arabicPeriod"/>
              <a:defRPr/>
            </a:pPr>
            <a:r>
              <a:rPr lang="en-GB" sz="2600" dirty="0"/>
              <a:t>Degree of turbulence</a:t>
            </a:r>
          </a:p>
          <a:p>
            <a:pPr marL="533400" indent="-533400">
              <a:lnSpc>
                <a:spcPct val="90000"/>
              </a:lnSpc>
              <a:buClr>
                <a:schemeClr val="tx2"/>
              </a:buClr>
              <a:buSzPct val="120000"/>
              <a:buFont typeface="Monotype Sorts" pitchFamily="2" charset="2"/>
              <a:buAutoNum type="arabicPeriod"/>
              <a:defRPr/>
            </a:pPr>
            <a:r>
              <a:rPr lang="en-GB" sz="2600" dirty="0"/>
              <a:t>Green strategy</a:t>
            </a:r>
          </a:p>
          <a:p>
            <a:pPr marL="533400" indent="-533400">
              <a:lnSpc>
                <a:spcPct val="90000"/>
              </a:lnSpc>
              <a:buClr>
                <a:schemeClr val="tx2"/>
              </a:buClr>
              <a:buSzPct val="120000"/>
              <a:buFont typeface="Monotype Sorts" pitchFamily="2" charset="2"/>
              <a:buAutoNum type="arabicPeriod"/>
              <a:defRPr/>
            </a:pPr>
            <a:r>
              <a:rPr lang="en-GB" sz="2600" dirty="0"/>
              <a:t>Factors affecting many industries: </a:t>
            </a:r>
            <a:r>
              <a:rPr lang="en-GB" sz="2600" i="1" dirty="0"/>
              <a:t>PESTEL</a:t>
            </a:r>
            <a:r>
              <a:rPr lang="en-GB" sz="2600" dirty="0"/>
              <a:t> analysis</a:t>
            </a:r>
          </a:p>
          <a:p>
            <a:pPr marL="533400" indent="-533400">
              <a:lnSpc>
                <a:spcPct val="90000"/>
              </a:lnSpc>
              <a:buClr>
                <a:schemeClr val="tx2"/>
              </a:buClr>
              <a:buSzPct val="120000"/>
              <a:buFont typeface="Monotype Sorts" pitchFamily="2" charset="2"/>
              <a:buAutoNum type="arabicPeriod"/>
              <a:defRPr/>
            </a:pPr>
            <a:r>
              <a:rPr lang="en-GB" sz="2600" dirty="0"/>
              <a:t>Growth: </a:t>
            </a:r>
            <a:r>
              <a:rPr lang="en-GB" sz="2600" i="1" dirty="0"/>
              <a:t>Life-cycle</a:t>
            </a:r>
            <a:r>
              <a:rPr lang="en-GB" sz="2600" dirty="0"/>
              <a:t> analysis</a:t>
            </a:r>
          </a:p>
          <a:p>
            <a:pPr marL="533400" indent="-533400">
              <a:lnSpc>
                <a:spcPct val="90000"/>
              </a:lnSpc>
              <a:buClr>
                <a:schemeClr val="tx2"/>
              </a:buClr>
              <a:buSzPct val="120000"/>
              <a:buFont typeface="Monotype Sorts" pitchFamily="2" charset="2"/>
              <a:buAutoNum type="arabicPeriod"/>
              <a:defRPr/>
            </a:pPr>
            <a:r>
              <a:rPr lang="en-GB" sz="2600" dirty="0"/>
              <a:t>Factors specific to the industry: </a:t>
            </a:r>
            <a:r>
              <a:rPr lang="en-GB" sz="2600" i="1" dirty="0"/>
              <a:t>Key factors for success</a:t>
            </a:r>
            <a:endParaRPr lang="en-GB" sz="2600" dirty="0"/>
          </a:p>
          <a:p>
            <a:pPr marL="533400" indent="-533400">
              <a:lnSpc>
                <a:spcPct val="90000"/>
              </a:lnSpc>
              <a:buClr>
                <a:schemeClr val="tx2"/>
              </a:buClr>
              <a:buSzPct val="120000"/>
              <a:buFont typeface="Monotype Sorts" pitchFamily="2" charset="2"/>
              <a:buAutoNum type="arabicPeriod"/>
              <a:defRPr/>
            </a:pPr>
            <a:r>
              <a:rPr lang="en-GB" sz="2600" dirty="0"/>
              <a:t>Factors specific to competition: </a:t>
            </a:r>
            <a:r>
              <a:rPr lang="en-GB" sz="2600" i="1" dirty="0"/>
              <a:t>Five Forces </a:t>
            </a:r>
            <a:r>
              <a:rPr lang="en-GB" sz="2600" dirty="0"/>
              <a:t>analysis</a:t>
            </a:r>
          </a:p>
          <a:p>
            <a:pPr marL="533400" indent="-533400">
              <a:lnSpc>
                <a:spcPct val="90000"/>
              </a:lnSpc>
              <a:buClr>
                <a:schemeClr val="tx2"/>
              </a:buClr>
              <a:buSzPct val="120000"/>
              <a:buFont typeface="Monotype Sorts" pitchFamily="2" charset="2"/>
              <a:buAutoNum type="arabicPeriod"/>
              <a:defRPr/>
            </a:pPr>
            <a:r>
              <a:rPr lang="en-GB" sz="2600" dirty="0"/>
              <a:t>Factors specific to co-operation: </a:t>
            </a:r>
            <a:r>
              <a:rPr lang="en-GB" sz="2600" i="1" dirty="0"/>
              <a:t>Four Links </a:t>
            </a:r>
            <a:r>
              <a:rPr lang="en-GB" sz="2600" dirty="0"/>
              <a:t>analysis</a:t>
            </a:r>
          </a:p>
          <a:p>
            <a:pPr marL="533400" indent="-533400">
              <a:lnSpc>
                <a:spcPct val="90000"/>
              </a:lnSpc>
              <a:buClr>
                <a:schemeClr val="tx2"/>
              </a:buClr>
              <a:buSzPct val="120000"/>
              <a:buFont typeface="Monotype Sorts" pitchFamily="2" charset="2"/>
              <a:buAutoNum type="arabicPeriod"/>
              <a:defRPr/>
            </a:pPr>
            <a:r>
              <a:rPr lang="en-GB" sz="2600" dirty="0"/>
              <a:t>Factors specific to </a:t>
            </a:r>
            <a:r>
              <a:rPr lang="en-GB" sz="2600" i="1" dirty="0"/>
              <a:t>immediate competitors</a:t>
            </a:r>
            <a:endParaRPr lang="en-GB" sz="2600" dirty="0"/>
          </a:p>
          <a:p>
            <a:pPr marL="533400" indent="-533400">
              <a:lnSpc>
                <a:spcPct val="90000"/>
              </a:lnSpc>
              <a:buClr>
                <a:schemeClr val="tx2"/>
              </a:buClr>
              <a:buSzPct val="120000"/>
              <a:buFont typeface="Monotype Sorts" pitchFamily="2" charset="2"/>
              <a:buAutoNum type="arabicPeriod"/>
              <a:defRPr/>
            </a:pPr>
            <a:r>
              <a:rPr lang="en-GB" sz="2600" dirty="0"/>
              <a:t>Customer analysis: </a:t>
            </a:r>
            <a:r>
              <a:rPr lang="en-GB" sz="2600" i="1" dirty="0"/>
              <a:t>demand,</a:t>
            </a:r>
            <a:r>
              <a:rPr lang="en-GB" sz="2600" dirty="0"/>
              <a:t> </a:t>
            </a:r>
            <a:r>
              <a:rPr lang="en-GB" sz="2600" i="1" dirty="0"/>
              <a:t>segmentation and </a:t>
            </a:r>
            <a:r>
              <a:rPr lang="en-GB" sz="2600" i="1" dirty="0" smtClean="0"/>
              <a:t>positioning </a:t>
            </a:r>
            <a:r>
              <a:rPr lang="en-GB" altLang="en-US" sz="2600" b="1" dirty="0" smtClean="0"/>
              <a:t>(</a:t>
            </a:r>
            <a:r>
              <a:rPr lang="en-GB" altLang="en-US" sz="2600" dirty="0" smtClean="0"/>
              <a:t>Lynch 2018: 71</a:t>
            </a:r>
            <a:r>
              <a:rPr lang="en-GB" altLang="en-US" sz="2600" b="1" dirty="0" smtClean="0"/>
              <a:t>)</a:t>
            </a:r>
          </a:p>
          <a:p>
            <a:pPr marL="533400" indent="-533400">
              <a:lnSpc>
                <a:spcPct val="90000"/>
              </a:lnSpc>
              <a:buClr>
                <a:schemeClr val="tx2"/>
              </a:buClr>
              <a:buSzPct val="120000"/>
              <a:buNone/>
              <a:defRPr/>
            </a:pPr>
            <a:r>
              <a:rPr lang="en-GB" sz="2000" i="1" dirty="0" smtClean="0"/>
              <a:t> </a:t>
            </a:r>
            <a:r>
              <a:rPr lang="en-GB" sz="2000" dirty="0" smtClean="0"/>
              <a:t> </a:t>
            </a:r>
            <a:endParaRPr lang="en-GB" sz="2000" dirty="0"/>
          </a:p>
        </p:txBody>
      </p:sp>
    </p:spTree>
    <p:extLst>
      <p:ext uri="{BB962C8B-B14F-4D97-AF65-F5344CB8AC3E}">
        <p14:creationId xmlns:p14="http://schemas.microsoft.com/office/powerpoint/2010/main" val="342825455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732C1971-F6E1-46C8-BE76-6650C9808C6D}"/>
              </a:ext>
            </a:extLst>
          </p:cNvPr>
          <p:cNvSpPr>
            <a:spLocks noGrp="1" noChangeArrowheads="1"/>
          </p:cNvSpPr>
          <p:nvPr>
            <p:ph type="title"/>
          </p:nvPr>
        </p:nvSpPr>
        <p:spPr>
          <a:xfrm>
            <a:off x="1919288" y="692150"/>
            <a:ext cx="8229600" cy="1143000"/>
          </a:xfrm>
        </p:spPr>
        <p:txBody>
          <a:bodyPr rtlCol="0">
            <a:normAutofit/>
          </a:bodyPr>
          <a:lstStyle/>
          <a:p>
            <a:pPr>
              <a:defRPr/>
            </a:pPr>
            <a:r>
              <a:rPr lang="en-GB" sz="3200" b="1" dirty="0">
                <a:solidFill>
                  <a:srgbClr val="0070C0"/>
                </a:solidFill>
                <a:effectLst>
                  <a:outerShdw blurRad="38100" dist="38100" dir="2700000" algn="tl">
                    <a:srgbClr val="000000">
                      <a:alpha val="43137"/>
                    </a:srgbClr>
                  </a:outerShdw>
                </a:effectLst>
              </a:rPr>
              <a:t>Step 1: General evaluation</a:t>
            </a:r>
          </a:p>
        </p:txBody>
      </p:sp>
      <p:sp>
        <p:nvSpPr>
          <p:cNvPr id="15363" name="Rectangle 3">
            <a:extLst>
              <a:ext uri="{FF2B5EF4-FFF2-40B4-BE49-F238E27FC236}">
                <a16:creationId xmlns:a16="http://schemas.microsoft.com/office/drawing/2014/main" id="{10755C0B-2AA0-4C12-9126-607B916594E9}"/>
              </a:ext>
            </a:extLst>
          </p:cNvPr>
          <p:cNvSpPr>
            <a:spLocks noGrp="1" noChangeArrowheads="1"/>
          </p:cNvSpPr>
          <p:nvPr>
            <p:ph idx="1"/>
          </p:nvPr>
        </p:nvSpPr>
        <p:spPr>
          <a:xfrm>
            <a:off x="1824935" y="1478791"/>
            <a:ext cx="7772400" cy="4114800"/>
          </a:xfrm>
        </p:spPr>
        <p:txBody>
          <a:bodyPr/>
          <a:lstStyle/>
          <a:p>
            <a:pPr>
              <a:lnSpc>
                <a:spcPct val="90000"/>
              </a:lnSpc>
              <a:buClr>
                <a:schemeClr val="tx2"/>
              </a:buClr>
            </a:pPr>
            <a:r>
              <a:rPr lang="en-GB" altLang="en-US" sz="2400" b="1" dirty="0" smtClean="0">
                <a:solidFill>
                  <a:srgbClr val="FF0000"/>
                </a:solidFill>
              </a:rPr>
              <a:t>Market definition and size </a:t>
            </a:r>
            <a:endParaRPr lang="en-GB" altLang="en-US" sz="2400" b="1" dirty="0">
              <a:solidFill>
                <a:srgbClr val="FF0000"/>
              </a:solidFill>
            </a:endParaRPr>
          </a:p>
          <a:p>
            <a:pPr lvl="1">
              <a:lnSpc>
                <a:spcPct val="90000"/>
              </a:lnSpc>
              <a:buClr>
                <a:schemeClr val="tx2"/>
              </a:buClr>
            </a:pPr>
            <a:r>
              <a:rPr lang="en-GB" altLang="en-US" sz="2400" dirty="0"/>
              <a:t>Market </a:t>
            </a:r>
            <a:r>
              <a:rPr lang="en-GB" altLang="en-US" sz="2400" dirty="0" smtClean="0"/>
              <a:t>definition – </a:t>
            </a:r>
            <a:r>
              <a:rPr lang="en-GB" altLang="en-US" sz="2400" dirty="0"/>
              <a:t>what products/services do we include?</a:t>
            </a:r>
          </a:p>
          <a:p>
            <a:pPr lvl="1">
              <a:lnSpc>
                <a:spcPct val="90000"/>
              </a:lnSpc>
              <a:buClr>
                <a:schemeClr val="tx2"/>
              </a:buClr>
            </a:pPr>
            <a:r>
              <a:rPr lang="en-GB" altLang="en-US" sz="2400" dirty="0"/>
              <a:t>Is the market big or small?</a:t>
            </a:r>
          </a:p>
          <a:p>
            <a:pPr lvl="1">
              <a:lnSpc>
                <a:spcPct val="90000"/>
              </a:lnSpc>
              <a:buClr>
                <a:schemeClr val="tx2"/>
              </a:buClr>
            </a:pPr>
            <a:r>
              <a:rPr lang="en-GB" altLang="en-US" sz="2400" dirty="0"/>
              <a:t>Implications for business opportunity?</a:t>
            </a:r>
          </a:p>
          <a:p>
            <a:pPr>
              <a:lnSpc>
                <a:spcPct val="90000"/>
              </a:lnSpc>
              <a:buClr>
                <a:schemeClr val="tx2"/>
              </a:buClr>
            </a:pPr>
            <a:r>
              <a:rPr lang="en-GB" altLang="en-US" sz="2400" b="1" dirty="0">
                <a:solidFill>
                  <a:srgbClr val="FF0000"/>
                </a:solidFill>
              </a:rPr>
              <a:t>Market growth</a:t>
            </a:r>
          </a:p>
          <a:p>
            <a:pPr lvl="1">
              <a:lnSpc>
                <a:spcPct val="90000"/>
              </a:lnSpc>
              <a:buClr>
                <a:schemeClr val="tx2"/>
              </a:buClr>
            </a:pPr>
            <a:r>
              <a:rPr lang="en-GB" altLang="en-US" sz="2400" dirty="0"/>
              <a:t>Growing fast or slow?</a:t>
            </a:r>
          </a:p>
          <a:p>
            <a:pPr lvl="1">
              <a:lnSpc>
                <a:spcPct val="90000"/>
              </a:lnSpc>
              <a:buClr>
                <a:schemeClr val="tx2"/>
              </a:buClr>
            </a:pPr>
            <a:r>
              <a:rPr lang="en-GB" altLang="en-US" sz="2400" dirty="0"/>
              <a:t>Attractive opportunity or really mature?</a:t>
            </a:r>
          </a:p>
          <a:p>
            <a:pPr>
              <a:lnSpc>
                <a:spcPct val="90000"/>
              </a:lnSpc>
              <a:buClr>
                <a:schemeClr val="tx2"/>
              </a:buClr>
            </a:pPr>
            <a:r>
              <a:rPr lang="en-GB" altLang="en-US" sz="2400" b="1" dirty="0">
                <a:solidFill>
                  <a:srgbClr val="FF0000"/>
                </a:solidFill>
              </a:rPr>
              <a:t>Market share</a:t>
            </a:r>
          </a:p>
          <a:p>
            <a:pPr lvl="1">
              <a:lnSpc>
                <a:spcPct val="90000"/>
              </a:lnSpc>
              <a:buClr>
                <a:schemeClr val="tx2"/>
              </a:buClr>
            </a:pPr>
            <a:r>
              <a:rPr lang="en-GB" altLang="en-US" sz="2400" dirty="0"/>
              <a:t>Dominant company? Or fragmented market?</a:t>
            </a:r>
          </a:p>
        </p:txBody>
      </p:sp>
    </p:spTree>
    <p:extLst>
      <p:ext uri="{BB962C8B-B14F-4D97-AF65-F5344CB8AC3E}">
        <p14:creationId xmlns:p14="http://schemas.microsoft.com/office/powerpoint/2010/main" val="235936002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2" name="Rectangle 6">
            <a:extLst>
              <a:ext uri="{FF2B5EF4-FFF2-40B4-BE49-F238E27FC236}">
                <a16:creationId xmlns:a16="http://schemas.microsoft.com/office/drawing/2014/main" id="{B52708A7-1A67-484A-AF55-1D37695D9295}"/>
              </a:ext>
            </a:extLst>
          </p:cNvPr>
          <p:cNvSpPr>
            <a:spLocks noGrp="1" noChangeArrowheads="1"/>
          </p:cNvSpPr>
          <p:nvPr>
            <p:ph type="title"/>
          </p:nvPr>
        </p:nvSpPr>
        <p:spPr>
          <a:xfrm>
            <a:off x="1757363" y="451678"/>
            <a:ext cx="8696325" cy="584200"/>
          </a:xfrm>
        </p:spPr>
        <p:txBody>
          <a:bodyPr rtlCol="0" anchor="b">
            <a:spAutoFit/>
          </a:bodyPr>
          <a:lstStyle/>
          <a:p>
            <a:pPr>
              <a:defRPr/>
            </a:pPr>
            <a:r>
              <a:rPr lang="en-GB" sz="3200" b="1" dirty="0">
                <a:solidFill>
                  <a:srgbClr val="0070C0"/>
                </a:solidFill>
                <a:effectLst>
                  <a:outerShdw blurRad="38100" dist="38100" dir="2700000" algn="tl">
                    <a:srgbClr val="000000">
                      <a:alpha val="43137"/>
                    </a:srgbClr>
                  </a:outerShdw>
                </a:effectLst>
              </a:rPr>
              <a:t>Step 2: Measure the degree of turbulence</a:t>
            </a:r>
          </a:p>
        </p:txBody>
      </p:sp>
      <p:sp>
        <p:nvSpPr>
          <p:cNvPr id="17411" name="Rectangle 7">
            <a:extLst>
              <a:ext uri="{FF2B5EF4-FFF2-40B4-BE49-F238E27FC236}">
                <a16:creationId xmlns:a16="http://schemas.microsoft.com/office/drawing/2014/main" id="{B6E6A997-CD18-4F93-960E-12AC53236795}"/>
              </a:ext>
            </a:extLst>
          </p:cNvPr>
          <p:cNvSpPr>
            <a:spLocks noGrp="1" noChangeArrowheads="1"/>
          </p:cNvSpPr>
          <p:nvPr>
            <p:ph idx="1"/>
          </p:nvPr>
        </p:nvSpPr>
        <p:spPr>
          <a:xfrm>
            <a:off x="1847850" y="3424238"/>
            <a:ext cx="8605838" cy="2595562"/>
          </a:xfrm>
        </p:spPr>
        <p:txBody>
          <a:bodyPr/>
          <a:lstStyle/>
          <a:p>
            <a:r>
              <a:rPr lang="en-GB" altLang="en-US" sz="2400" b="1" dirty="0">
                <a:solidFill>
                  <a:srgbClr val="FF0000"/>
                </a:solidFill>
              </a:rPr>
              <a:t>Changeability</a:t>
            </a:r>
            <a:r>
              <a:rPr lang="en-GB" altLang="en-US" sz="2400" dirty="0">
                <a:solidFill>
                  <a:srgbClr val="FF0000"/>
                </a:solidFill>
              </a:rPr>
              <a:t>: </a:t>
            </a:r>
            <a:r>
              <a:rPr lang="en-GB" altLang="en-US" sz="2400" dirty="0"/>
              <a:t>the degree to which the environment is likely to change</a:t>
            </a:r>
            <a:endParaRPr lang="en-GB" altLang="en-US" dirty="0"/>
          </a:p>
          <a:p>
            <a:r>
              <a:rPr lang="en-GB" altLang="en-US" sz="2400" b="1" dirty="0">
                <a:solidFill>
                  <a:srgbClr val="FF0000"/>
                </a:solidFill>
              </a:rPr>
              <a:t>Predictability</a:t>
            </a:r>
            <a:r>
              <a:rPr lang="en-GB" altLang="en-US" sz="2400" dirty="0">
                <a:solidFill>
                  <a:srgbClr val="FF0000"/>
                </a:solidFill>
              </a:rPr>
              <a:t>: </a:t>
            </a:r>
            <a:r>
              <a:rPr lang="en-GB" altLang="en-US" sz="2400" dirty="0"/>
              <a:t>the degree to which such changes can be predicted</a:t>
            </a:r>
            <a:endParaRPr lang="en-GB" altLang="en-US" dirty="0"/>
          </a:p>
          <a:p>
            <a:r>
              <a:rPr lang="en-GB" altLang="en-US" sz="2400" b="1" dirty="0">
                <a:solidFill>
                  <a:srgbClr val="FF0000"/>
                </a:solidFill>
              </a:rPr>
              <a:t>When</a:t>
            </a:r>
            <a:r>
              <a:rPr lang="en-GB" altLang="en-US" sz="2400" dirty="0"/>
              <a:t> both factors are high, essential to use </a:t>
            </a:r>
            <a:r>
              <a:rPr lang="en-GB" altLang="en-US" sz="2400" i="1" dirty="0"/>
              <a:t>emergent</a:t>
            </a:r>
            <a:r>
              <a:rPr lang="en-GB" altLang="en-US" sz="2400" dirty="0"/>
              <a:t> processes</a:t>
            </a:r>
          </a:p>
        </p:txBody>
      </p:sp>
      <p:sp>
        <p:nvSpPr>
          <p:cNvPr id="17412" name="Line 8">
            <a:extLst>
              <a:ext uri="{FF2B5EF4-FFF2-40B4-BE49-F238E27FC236}">
                <a16:creationId xmlns:a16="http://schemas.microsoft.com/office/drawing/2014/main" id="{44E33F51-AB68-48E1-8FFC-F9202A6023E2}"/>
              </a:ext>
            </a:extLst>
          </p:cNvPr>
          <p:cNvSpPr>
            <a:spLocks noChangeShapeType="1"/>
          </p:cNvSpPr>
          <p:nvPr/>
        </p:nvSpPr>
        <p:spPr bwMode="auto">
          <a:xfrm>
            <a:off x="2855913" y="2492376"/>
            <a:ext cx="6335712" cy="4763"/>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7413" name="Rectangle 9">
            <a:extLst>
              <a:ext uri="{FF2B5EF4-FFF2-40B4-BE49-F238E27FC236}">
                <a16:creationId xmlns:a16="http://schemas.microsoft.com/office/drawing/2014/main" id="{AF44D827-BE95-456F-953D-7A9090AE6D71}"/>
              </a:ext>
            </a:extLst>
          </p:cNvPr>
          <p:cNvSpPr>
            <a:spLocks noChangeArrowheads="1"/>
          </p:cNvSpPr>
          <p:nvPr/>
        </p:nvSpPr>
        <p:spPr bwMode="auto">
          <a:xfrm>
            <a:off x="2927351" y="2698750"/>
            <a:ext cx="6264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a:solidFill>
                  <a:srgbClr val="FF0000"/>
                </a:solidFill>
              </a:rPr>
              <a:t>Turbulence level</a:t>
            </a:r>
          </a:p>
        </p:txBody>
      </p:sp>
      <p:sp>
        <p:nvSpPr>
          <p:cNvPr id="17414" name="Rectangle 10">
            <a:extLst>
              <a:ext uri="{FF2B5EF4-FFF2-40B4-BE49-F238E27FC236}">
                <a16:creationId xmlns:a16="http://schemas.microsoft.com/office/drawing/2014/main" id="{81562039-119C-427B-964A-AC9DBFC199BD}"/>
              </a:ext>
            </a:extLst>
          </p:cNvPr>
          <p:cNvSpPr>
            <a:spLocks noChangeArrowheads="1"/>
          </p:cNvSpPr>
          <p:nvPr/>
        </p:nvSpPr>
        <p:spPr bwMode="auto">
          <a:xfrm>
            <a:off x="2120900" y="2260601"/>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b="1"/>
              <a:t>Low</a:t>
            </a:r>
          </a:p>
        </p:txBody>
      </p:sp>
      <p:sp>
        <p:nvSpPr>
          <p:cNvPr id="17415" name="Rectangle 11">
            <a:extLst>
              <a:ext uri="{FF2B5EF4-FFF2-40B4-BE49-F238E27FC236}">
                <a16:creationId xmlns:a16="http://schemas.microsoft.com/office/drawing/2014/main" id="{82C589A5-B9AA-462C-85B4-9C0F1EF1AE75}"/>
              </a:ext>
            </a:extLst>
          </p:cNvPr>
          <p:cNvSpPr>
            <a:spLocks noChangeArrowheads="1"/>
          </p:cNvSpPr>
          <p:nvPr/>
        </p:nvSpPr>
        <p:spPr bwMode="auto">
          <a:xfrm>
            <a:off x="9191625" y="2271714"/>
            <a:ext cx="69570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GB" altLang="en-US" b="1"/>
              <a:t>High</a:t>
            </a:r>
          </a:p>
        </p:txBody>
      </p:sp>
    </p:spTree>
    <p:extLst>
      <p:ext uri="{BB962C8B-B14F-4D97-AF65-F5344CB8AC3E}">
        <p14:creationId xmlns:p14="http://schemas.microsoft.com/office/powerpoint/2010/main" val="12125568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8" name="Rectangle 4"/>
          <p:cNvSpPr>
            <a:spLocks noGrp="1" noChangeArrowheads="1"/>
          </p:cNvSpPr>
          <p:nvPr>
            <p:ph type="title"/>
          </p:nvPr>
        </p:nvSpPr>
        <p:spPr>
          <a:xfrm>
            <a:off x="893011" y="0"/>
            <a:ext cx="10972800" cy="1447800"/>
          </a:xfrm>
          <a:noFill/>
          <a:ln/>
        </p:spPr>
        <p:txBody>
          <a:bodyPr anchor="b"/>
          <a:lstStyle/>
          <a:p>
            <a:r>
              <a:rPr lang="en-GB" altLang="en-US" b="1" dirty="0" smtClean="0"/>
              <a:t>Definition and strategy implications</a:t>
            </a:r>
            <a:r>
              <a:rPr lang="en-GB" altLang="en-US" b="1" dirty="0">
                <a:effectLst/>
              </a:rPr>
              <a:t/>
            </a:r>
            <a:br>
              <a:rPr lang="en-GB" altLang="en-US" b="1" dirty="0">
                <a:effectLst/>
              </a:rPr>
            </a:br>
            <a:r>
              <a:rPr lang="en-GB" altLang="en-US" b="1" i="1" dirty="0" smtClean="0">
                <a:solidFill>
                  <a:schemeClr val="accent1"/>
                </a:solidFill>
              </a:rPr>
              <a:t>What is green strategy?</a:t>
            </a:r>
            <a:endParaRPr lang="en-GB" altLang="en-US" b="1" i="1" dirty="0">
              <a:solidFill>
                <a:schemeClr val="accent1"/>
              </a:solidFill>
              <a:effectLst/>
            </a:endParaRPr>
          </a:p>
        </p:txBody>
      </p:sp>
      <p:sp>
        <p:nvSpPr>
          <p:cNvPr id="185349" name="Rectangle 5"/>
          <p:cNvSpPr>
            <a:spLocks noGrp="1" noChangeArrowheads="1"/>
          </p:cNvSpPr>
          <p:nvPr>
            <p:ph idx="1"/>
          </p:nvPr>
        </p:nvSpPr>
        <p:spPr>
          <a:xfrm>
            <a:off x="700505" y="1804737"/>
            <a:ext cx="10972800" cy="4416152"/>
          </a:xfrm>
          <a:noFill/>
          <a:ln/>
        </p:spPr>
        <p:txBody>
          <a:bodyPr>
            <a:noAutofit/>
          </a:bodyPr>
          <a:lstStyle/>
          <a:p>
            <a:pPr>
              <a:buClr>
                <a:schemeClr val="tx2"/>
              </a:buClr>
            </a:pPr>
            <a:r>
              <a:rPr lang="en-GB" altLang="en-US" sz="2400" i="1" dirty="0" smtClean="0"/>
              <a:t>“</a:t>
            </a:r>
            <a:r>
              <a:rPr lang="en-GB" altLang="en-US" sz="2400" dirty="0" smtClean="0"/>
              <a:t>Green strategy</a:t>
            </a:r>
            <a:r>
              <a:rPr lang="en-GB" sz="2400" dirty="0" smtClean="0">
                <a:ea typeface="Times New Roman"/>
              </a:rPr>
              <a:t> </a:t>
            </a:r>
            <a:r>
              <a:rPr lang="en-GB" sz="2400" dirty="0">
                <a:ea typeface="Times New Roman"/>
              </a:rPr>
              <a:t>concerns those activities of the organisation that are focused on both sustaining the earth’s environment and developing the business opportunities that will arise from such additional </a:t>
            </a:r>
            <a:r>
              <a:rPr lang="en-GB" sz="2400" dirty="0" smtClean="0">
                <a:ea typeface="Times New Roman"/>
              </a:rPr>
              <a:t>activities” (Lynch 2018: 471)</a:t>
            </a:r>
          </a:p>
          <a:p>
            <a:pPr>
              <a:buClr>
                <a:schemeClr val="tx2"/>
              </a:buClr>
            </a:pPr>
            <a:endParaRPr lang="en-GB" sz="2400" dirty="0" smtClean="0">
              <a:ea typeface="Times New Roman"/>
            </a:endParaRPr>
          </a:p>
          <a:p>
            <a:pPr>
              <a:buClr>
                <a:schemeClr val="tx2"/>
              </a:buClr>
            </a:pPr>
            <a:r>
              <a:rPr lang="en-GB" sz="2400" dirty="0" smtClean="0">
                <a:ea typeface="Times New Roman"/>
              </a:rPr>
              <a:t> </a:t>
            </a:r>
            <a:r>
              <a:rPr lang="en-GB" sz="2400" dirty="0">
                <a:ea typeface="Times New Roman"/>
              </a:rPr>
              <a:t>Sustainability is the underpinning </a:t>
            </a:r>
            <a:r>
              <a:rPr lang="en-GB" sz="2400" dirty="0" smtClean="0">
                <a:ea typeface="Times New Roman"/>
              </a:rPr>
              <a:t>principle: not necessarily profit maximisation</a:t>
            </a:r>
          </a:p>
          <a:p>
            <a:pPr>
              <a:buClr>
                <a:schemeClr val="tx2"/>
              </a:buClr>
            </a:pPr>
            <a:endParaRPr lang="en-GB" sz="2400" dirty="0" smtClean="0">
              <a:ea typeface="Times New Roman"/>
            </a:endParaRPr>
          </a:p>
          <a:p>
            <a:pPr>
              <a:buClr>
                <a:schemeClr val="tx2"/>
              </a:buClr>
            </a:pPr>
            <a:r>
              <a:rPr lang="en-GB" sz="2400" dirty="0" smtClean="0">
                <a:ea typeface="Times New Roman"/>
              </a:rPr>
              <a:t>Strategy implications? Challenge to the economic foundations of strategic management</a:t>
            </a:r>
            <a:r>
              <a:rPr lang="en-GB" sz="2400" dirty="0" smtClean="0">
                <a:latin typeface="Constantia" panose="02030602050306030303" pitchFamily="18" charset="0"/>
                <a:ea typeface="Times New Roman"/>
              </a:rPr>
              <a:t>.</a:t>
            </a:r>
            <a:endParaRPr lang="en-GB" altLang="en-US" dirty="0" smtClean="0">
              <a:latin typeface="+mj-lt"/>
            </a:endParaRPr>
          </a:p>
        </p:txBody>
      </p:sp>
    </p:spTree>
    <p:extLst>
      <p:ext uri="{BB962C8B-B14F-4D97-AF65-F5344CB8AC3E}">
        <p14:creationId xmlns:p14="http://schemas.microsoft.com/office/powerpoint/2010/main" val="343389970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5349">
                                            <p:txEl>
                                              <p:pRg st="0" end="0"/>
                                            </p:txEl>
                                          </p:spTgt>
                                        </p:tgtEl>
                                        <p:attrNameLst>
                                          <p:attrName>style.visibility</p:attrName>
                                        </p:attrNameLst>
                                      </p:cBhvr>
                                      <p:to>
                                        <p:strVal val="visible"/>
                                      </p:to>
                                    </p:set>
                                    <p:animEffect transition="in" filter="box(out)">
                                      <p:cBhvr>
                                        <p:cTn id="7" dur="500"/>
                                        <p:tgtEl>
                                          <p:spTgt spid="185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5349">
                                            <p:txEl>
                                              <p:pRg st="2" end="2"/>
                                            </p:txEl>
                                          </p:spTgt>
                                        </p:tgtEl>
                                        <p:attrNameLst>
                                          <p:attrName>style.visibility</p:attrName>
                                        </p:attrNameLst>
                                      </p:cBhvr>
                                      <p:to>
                                        <p:strVal val="visible"/>
                                      </p:to>
                                    </p:set>
                                    <p:animEffect transition="in" filter="box(out)">
                                      <p:cBhvr>
                                        <p:cTn id="12" dur="500"/>
                                        <p:tgtEl>
                                          <p:spTgt spid="18534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85349">
                                            <p:txEl>
                                              <p:pRg st="4" end="4"/>
                                            </p:txEl>
                                          </p:spTgt>
                                        </p:tgtEl>
                                        <p:attrNameLst>
                                          <p:attrName>style.visibility</p:attrName>
                                        </p:attrNameLst>
                                      </p:cBhvr>
                                      <p:to>
                                        <p:strVal val="visible"/>
                                      </p:to>
                                    </p:set>
                                    <p:animEffect transition="in" filter="box(out)">
                                      <p:cBhvr>
                                        <p:cTn id="17" dur="500"/>
                                        <p:tgtEl>
                                          <p:spTgt spid="1853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1327</TotalTime>
  <Words>2896</Words>
  <Application>Microsoft Office PowerPoint</Application>
  <PresentationFormat>Widescreen</PresentationFormat>
  <Paragraphs>1065</Paragraphs>
  <Slides>40</Slides>
  <Notes>26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40</vt:i4>
      </vt:variant>
    </vt:vector>
  </HeadingPairs>
  <TitlesOfParts>
    <vt:vector size="54" baseType="lpstr">
      <vt:lpstr>MS PGothic</vt:lpstr>
      <vt:lpstr>Arial</vt:lpstr>
      <vt:lpstr>Bradley Hand ITC</vt:lpstr>
      <vt:lpstr>Calibri</vt:lpstr>
      <vt:lpstr>Calibri Light</vt:lpstr>
      <vt:lpstr>Constantia</vt:lpstr>
      <vt:lpstr>Monotype Sorts</vt:lpstr>
      <vt:lpstr>Serifa BT</vt:lpstr>
      <vt:lpstr>Times New Roman</vt:lpstr>
      <vt:lpstr>Wingdings</vt:lpstr>
      <vt:lpstr>1_Office Theme</vt:lpstr>
      <vt:lpstr>Custom Design</vt:lpstr>
      <vt:lpstr>2_Office Theme</vt:lpstr>
      <vt:lpstr>Office Theme</vt:lpstr>
      <vt:lpstr>PowerPoint Presentation</vt:lpstr>
      <vt:lpstr>What we’re going to cover today…</vt:lpstr>
      <vt:lpstr>Session Outcomes </vt:lpstr>
      <vt:lpstr>Analysing the environment</vt:lpstr>
      <vt:lpstr>Analysing the Main Elements of the Environment</vt:lpstr>
      <vt:lpstr>Analysing the Strategic Environment  </vt:lpstr>
      <vt:lpstr>Step 1: General evaluation</vt:lpstr>
      <vt:lpstr>Step 2: Measure the degree of turbulence</vt:lpstr>
      <vt:lpstr>Definition and strategy implications What is green strategy?</vt:lpstr>
      <vt:lpstr>Environmental analysis What is green strategy?</vt:lpstr>
      <vt:lpstr>Step 4: Factors influencing many industries  PESTEL Analysis</vt:lpstr>
      <vt:lpstr>Step 5: Growth and Life-Cycle Analysis</vt:lpstr>
      <vt:lpstr>Step 6: Factors specific to the industry  Key Factors for Success</vt:lpstr>
      <vt:lpstr>Step 7: Factors specific to competition  Five Forces Analysis</vt:lpstr>
      <vt:lpstr>Step 7: Factors specific to competition  Five Forces Analysis</vt:lpstr>
      <vt:lpstr>Step 8: Factors specific to co-operation  Four Links Analysis</vt:lpstr>
      <vt:lpstr>Step 8: Factors specific to co-operation  Four Links Analysis</vt:lpstr>
      <vt:lpstr>Step 8: Factors specific to co-operation  Four Links Analysis</vt:lpstr>
      <vt:lpstr> Four Links Analysis: how to assess the links</vt:lpstr>
      <vt:lpstr>Step 9: Factors specific to immediate competitors</vt:lpstr>
      <vt:lpstr>Step 10: Customer analysis  Demand, Segmentation and Positioning</vt:lpstr>
      <vt:lpstr>Segmentation and Positioning </vt:lpstr>
      <vt:lpstr>Customer profiling - 1</vt:lpstr>
      <vt:lpstr>Customer profiling - 2</vt:lpstr>
      <vt:lpstr>Segmentation and positioning - 1</vt:lpstr>
      <vt:lpstr>Segmentation and positioning - 2</vt:lpstr>
      <vt:lpstr>Segmentation and positioning - 3</vt:lpstr>
      <vt:lpstr>Segmentation and positioning - 4</vt:lpstr>
      <vt:lpstr>Tata Motors Video</vt:lpstr>
      <vt:lpstr>Three main Indian motor vehicle markets</vt:lpstr>
      <vt:lpstr>PowerPoint Presentation</vt:lpstr>
      <vt:lpstr>Some strategy options for Tata</vt:lpstr>
      <vt:lpstr>Government and Industry issues</vt:lpstr>
      <vt:lpstr>Five political trends that have impacted Strategic Management</vt:lpstr>
      <vt:lpstr>Government and industrial policy - 1</vt:lpstr>
      <vt:lpstr>Government and industrial policy - 2</vt:lpstr>
      <vt:lpstr>PowerPoint Presentation</vt:lpstr>
      <vt:lpstr>What we’ve to covered today…</vt:lpstr>
      <vt:lpstr>PowerPoint Presentation</vt:lpstr>
      <vt:lpstr>Reading list </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Services</dc:creator>
  <cp:lastModifiedBy>Marion Greenhalgh</cp:lastModifiedBy>
  <cp:revision>151</cp:revision>
  <dcterms:created xsi:type="dcterms:W3CDTF">2016-04-05T14:39:36Z</dcterms:created>
  <dcterms:modified xsi:type="dcterms:W3CDTF">2022-10-04T10:51:47Z</dcterms:modified>
</cp:coreProperties>
</file>