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2"/>
  </p:notesMasterIdLst>
  <p:sldIdLst>
    <p:sldId id="306" r:id="rId3"/>
    <p:sldId id="258" r:id="rId4"/>
    <p:sldId id="307" r:id="rId5"/>
    <p:sldId id="261" r:id="rId6"/>
    <p:sldId id="262" r:id="rId7"/>
    <p:sldId id="263" r:id="rId8"/>
    <p:sldId id="265" r:id="rId9"/>
    <p:sldId id="267" r:id="rId10"/>
    <p:sldId id="268" r:id="rId11"/>
    <p:sldId id="269" r:id="rId12"/>
    <p:sldId id="271" r:id="rId13"/>
    <p:sldId id="272" r:id="rId14"/>
    <p:sldId id="273" r:id="rId15"/>
    <p:sldId id="275" r:id="rId16"/>
    <p:sldId id="278" r:id="rId17"/>
    <p:sldId id="277" r:id="rId18"/>
    <p:sldId id="311" r:id="rId19"/>
    <p:sldId id="312" r:id="rId20"/>
    <p:sldId id="281" r:id="rId21"/>
    <p:sldId id="282" r:id="rId22"/>
    <p:sldId id="289" r:id="rId23"/>
    <p:sldId id="290" r:id="rId24"/>
    <p:sldId id="293" r:id="rId25"/>
    <p:sldId id="294" r:id="rId26"/>
    <p:sldId id="295" r:id="rId27"/>
    <p:sldId id="297" r:id="rId28"/>
    <p:sldId id="299" r:id="rId29"/>
    <p:sldId id="302"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67211-81E1-4B04-8774-F2513C82C517}" type="datetimeFigureOut">
              <a:rPr lang="en-GB" smtClean="0"/>
              <a:t>22/09/2022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291-A91A-4DB5-BCEF-B8479B847730}" type="slidenum">
              <a:rPr lang="en-GB" smtClean="0"/>
              <a:t>‹#›</a:t>
            </a:fld>
            <a:endParaRPr lang="en-GB"/>
          </a:p>
        </p:txBody>
      </p:sp>
    </p:spTree>
    <p:extLst>
      <p:ext uri="{BB962C8B-B14F-4D97-AF65-F5344CB8AC3E}">
        <p14:creationId xmlns:p14="http://schemas.microsoft.com/office/powerpoint/2010/main" val="36158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pPr eaLnBrk="1" hangingPunct="1">
              <a:spcBef>
                <a:spcPct val="0"/>
              </a:spcBef>
            </a:pPr>
            <a:endParaRPr lang="en-GB" altLang="en-US" smtClean="0"/>
          </a:p>
        </p:txBody>
      </p:sp>
      <p:sp>
        <p:nvSpPr>
          <p:cNvPr id="43012" name="Slide Number Placeholder 3"/>
          <p:cNvSpPr>
            <a:spLocks noGrp="1"/>
          </p:cNvSpPr>
          <p:nvPr>
            <p:ph type="sldNum" sz="quarter" idx="5"/>
          </p:nvPr>
        </p:nvSpPr>
        <p:spPr bwMode="auto">
          <a:noFill/>
          <a:ln>
            <a:miter lim="800000"/>
            <a:headEnd/>
            <a:tailEnd/>
          </a:ln>
        </p:spPr>
        <p:txBody>
          <a:bodyPr/>
          <a:lstStyle/>
          <a:p>
            <a:fld id="{55E19CDE-4E9E-4D46-9487-BA6AB1E0BC9D}" type="slidenum">
              <a:rPr lang="en-GB" altLang="en-US" smtClean="0"/>
              <a:pPr/>
              <a:t>7</a:t>
            </a:fld>
            <a:endParaRPr lang="en-GB" altLang="en-US" smtClean="0"/>
          </a:p>
        </p:txBody>
      </p:sp>
    </p:spTree>
    <p:extLst>
      <p:ext uri="{BB962C8B-B14F-4D97-AF65-F5344CB8AC3E}">
        <p14:creationId xmlns:p14="http://schemas.microsoft.com/office/powerpoint/2010/main" val="374421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a:lstStyle/>
          <a:p>
            <a:pPr eaLnBrk="1" hangingPunct="1">
              <a:spcBef>
                <a:spcPct val="0"/>
              </a:spcBef>
            </a:pPr>
            <a:endParaRPr lang="en-GB" altLang="en-US" smtClean="0"/>
          </a:p>
        </p:txBody>
      </p:sp>
      <p:sp>
        <p:nvSpPr>
          <p:cNvPr id="56324" name="Slide Number Placeholder 3"/>
          <p:cNvSpPr>
            <a:spLocks noGrp="1"/>
          </p:cNvSpPr>
          <p:nvPr>
            <p:ph type="sldNum" sz="quarter" idx="5"/>
          </p:nvPr>
        </p:nvSpPr>
        <p:spPr bwMode="auto">
          <a:noFill/>
          <a:ln>
            <a:miter lim="800000"/>
            <a:headEnd/>
            <a:tailEnd/>
          </a:ln>
        </p:spPr>
        <p:txBody>
          <a:bodyPr/>
          <a:lstStyle/>
          <a:p>
            <a:fld id="{47067C33-760D-404A-A42A-9BD78A03131D}" type="slidenum">
              <a:rPr lang="en-GB" altLang="en-US" smtClean="0"/>
              <a:pPr/>
              <a:t>20</a:t>
            </a:fld>
            <a:endParaRPr lang="en-GB" altLang="en-US" smtClean="0"/>
          </a:p>
        </p:txBody>
      </p:sp>
    </p:spTree>
    <p:extLst>
      <p:ext uri="{BB962C8B-B14F-4D97-AF65-F5344CB8AC3E}">
        <p14:creationId xmlns:p14="http://schemas.microsoft.com/office/powerpoint/2010/main" val="313365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3491" name="Notes Placeholder 2"/>
          <p:cNvSpPr>
            <a:spLocks noGrp="1"/>
          </p:cNvSpPr>
          <p:nvPr>
            <p:ph type="body" idx="1"/>
          </p:nvPr>
        </p:nvSpPr>
        <p:spPr bwMode="auto">
          <a:extLst/>
        </p:spPr>
        <p:txBody>
          <a:bodyPr/>
          <a:lstStyle/>
          <a:p>
            <a:pPr>
              <a:defRPr/>
            </a:pPr>
            <a:endParaRPr lang="en-GB" altLang="en-US" dirty="0" smtClean="0"/>
          </a:p>
        </p:txBody>
      </p:sp>
      <p:sp>
        <p:nvSpPr>
          <p:cNvPr id="63492" name="Slide Number Placeholder 3"/>
          <p:cNvSpPr>
            <a:spLocks noGrp="1"/>
          </p:cNvSpPr>
          <p:nvPr>
            <p:ph type="sldNum" sz="quarter" idx="5"/>
          </p:nvPr>
        </p:nvSpPr>
        <p:spPr bwMode="auto">
          <a:noFill/>
          <a:ln>
            <a:miter lim="800000"/>
            <a:headEnd/>
            <a:tailEnd/>
          </a:ln>
        </p:spPr>
        <p:txBody>
          <a:bodyPr/>
          <a:lstStyle/>
          <a:p>
            <a:fld id="{A71F6EA1-7DB5-42D8-9794-4F541CA2D404}" type="slidenum">
              <a:rPr lang="en-GB" altLang="en-US" smtClean="0"/>
              <a:pPr/>
              <a:t>22</a:t>
            </a:fld>
            <a:endParaRPr lang="en-GB" altLang="en-US" smtClean="0"/>
          </a:p>
        </p:txBody>
      </p:sp>
    </p:spTree>
    <p:extLst>
      <p:ext uri="{BB962C8B-B14F-4D97-AF65-F5344CB8AC3E}">
        <p14:creationId xmlns:p14="http://schemas.microsoft.com/office/powerpoint/2010/main" val="334090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6563" name="Notes Placeholder 2"/>
          <p:cNvSpPr>
            <a:spLocks noGrp="1"/>
          </p:cNvSpPr>
          <p:nvPr>
            <p:ph type="body" idx="1"/>
          </p:nvPr>
        </p:nvSpPr>
        <p:spPr bwMode="auto">
          <a:noFill/>
        </p:spPr>
        <p:txBody>
          <a:bodyPr/>
          <a:lstStyle/>
          <a:p>
            <a:endParaRPr lang="en-GB" altLang="en-US" smtClean="0"/>
          </a:p>
        </p:txBody>
      </p:sp>
      <p:sp>
        <p:nvSpPr>
          <p:cNvPr id="66564" name="Slide Number Placeholder 3"/>
          <p:cNvSpPr>
            <a:spLocks noGrp="1"/>
          </p:cNvSpPr>
          <p:nvPr>
            <p:ph type="sldNum" sz="quarter" idx="5"/>
          </p:nvPr>
        </p:nvSpPr>
        <p:spPr bwMode="auto">
          <a:noFill/>
          <a:ln>
            <a:miter lim="800000"/>
            <a:headEnd/>
            <a:tailEnd/>
          </a:ln>
        </p:spPr>
        <p:txBody>
          <a:bodyPr/>
          <a:lstStyle/>
          <a:p>
            <a:fld id="{FF61F01A-DA34-4023-82E5-2EA4F3CF9E14}" type="slidenum">
              <a:rPr lang="en-GB" altLang="en-US" smtClean="0"/>
              <a:pPr/>
              <a:t>23</a:t>
            </a:fld>
            <a:endParaRPr lang="en-GB" altLang="en-US" smtClean="0"/>
          </a:p>
        </p:txBody>
      </p:sp>
    </p:spTree>
    <p:extLst>
      <p:ext uri="{BB962C8B-B14F-4D97-AF65-F5344CB8AC3E}">
        <p14:creationId xmlns:p14="http://schemas.microsoft.com/office/powerpoint/2010/main" val="30966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pPr eaLnBrk="1" hangingPunct="1">
              <a:spcBef>
                <a:spcPct val="0"/>
              </a:spcBef>
            </a:pPr>
            <a:endParaRPr lang="en-GB" altLang="en-US" smtClean="0"/>
          </a:p>
        </p:txBody>
      </p:sp>
      <p:sp>
        <p:nvSpPr>
          <p:cNvPr id="67588" name="Slide Number Placeholder 3"/>
          <p:cNvSpPr>
            <a:spLocks noGrp="1"/>
          </p:cNvSpPr>
          <p:nvPr>
            <p:ph type="sldNum" sz="quarter" idx="5"/>
          </p:nvPr>
        </p:nvSpPr>
        <p:spPr bwMode="auto">
          <a:noFill/>
          <a:ln>
            <a:miter lim="800000"/>
            <a:headEnd/>
            <a:tailEnd/>
          </a:ln>
        </p:spPr>
        <p:txBody>
          <a:bodyPr/>
          <a:lstStyle/>
          <a:p>
            <a:fld id="{A802B116-2002-4837-AC38-60F5E57D0C5B}" type="slidenum">
              <a:rPr lang="en-GB" altLang="en-US" smtClean="0"/>
              <a:pPr/>
              <a:t>24</a:t>
            </a:fld>
            <a:endParaRPr lang="en-GB" altLang="en-US" smtClean="0"/>
          </a:p>
        </p:txBody>
      </p:sp>
    </p:spTree>
    <p:extLst>
      <p:ext uri="{BB962C8B-B14F-4D97-AF65-F5344CB8AC3E}">
        <p14:creationId xmlns:p14="http://schemas.microsoft.com/office/powerpoint/2010/main" val="469853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endParaRPr lang="en-GB" altLang="en-US" smtClean="0"/>
          </a:p>
        </p:txBody>
      </p:sp>
      <p:sp>
        <p:nvSpPr>
          <p:cNvPr id="68612" name="Slide Number Placeholder 3"/>
          <p:cNvSpPr>
            <a:spLocks noGrp="1"/>
          </p:cNvSpPr>
          <p:nvPr>
            <p:ph type="sldNum" sz="quarter" idx="5"/>
          </p:nvPr>
        </p:nvSpPr>
        <p:spPr bwMode="auto">
          <a:noFill/>
          <a:ln>
            <a:miter lim="800000"/>
            <a:headEnd/>
            <a:tailEnd/>
          </a:ln>
        </p:spPr>
        <p:txBody>
          <a:bodyPr/>
          <a:lstStyle/>
          <a:p>
            <a:fld id="{F6406BBE-022F-4C35-8D37-BF800C0D602F}" type="slidenum">
              <a:rPr lang="en-GB" altLang="en-US" smtClean="0"/>
              <a:pPr/>
              <a:t>25</a:t>
            </a:fld>
            <a:endParaRPr lang="en-GB" altLang="en-US" smtClean="0"/>
          </a:p>
        </p:txBody>
      </p:sp>
    </p:spTree>
    <p:extLst>
      <p:ext uri="{BB962C8B-B14F-4D97-AF65-F5344CB8AC3E}">
        <p14:creationId xmlns:p14="http://schemas.microsoft.com/office/powerpoint/2010/main" val="1283035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0659" name="Notes Placeholder 2"/>
          <p:cNvSpPr>
            <a:spLocks noGrp="1"/>
          </p:cNvSpPr>
          <p:nvPr>
            <p:ph type="body" idx="1"/>
          </p:nvPr>
        </p:nvSpPr>
        <p:spPr bwMode="auto">
          <a:noFill/>
        </p:spPr>
        <p:txBody>
          <a:bodyPr/>
          <a:lstStyle/>
          <a:p>
            <a:pPr eaLnBrk="1" hangingPunct="1">
              <a:spcBef>
                <a:spcPct val="0"/>
              </a:spcBef>
            </a:pPr>
            <a:endParaRPr lang="en-GB" altLang="en-US" smtClean="0"/>
          </a:p>
        </p:txBody>
      </p:sp>
      <p:sp>
        <p:nvSpPr>
          <p:cNvPr id="70660" name="Slide Number Placeholder 3"/>
          <p:cNvSpPr>
            <a:spLocks noGrp="1"/>
          </p:cNvSpPr>
          <p:nvPr>
            <p:ph type="sldNum" sz="quarter" idx="5"/>
          </p:nvPr>
        </p:nvSpPr>
        <p:spPr bwMode="auto">
          <a:noFill/>
          <a:ln>
            <a:miter lim="800000"/>
            <a:headEnd/>
            <a:tailEnd/>
          </a:ln>
        </p:spPr>
        <p:txBody>
          <a:bodyPr/>
          <a:lstStyle/>
          <a:p>
            <a:fld id="{3D21CA7C-9B30-4C05-8522-44C88095620D}" type="slidenum">
              <a:rPr lang="en-GB" altLang="en-US" smtClean="0"/>
              <a:pPr/>
              <a:t>26</a:t>
            </a:fld>
            <a:endParaRPr lang="en-GB" altLang="en-US" smtClean="0"/>
          </a:p>
        </p:txBody>
      </p:sp>
    </p:spTree>
    <p:extLst>
      <p:ext uri="{BB962C8B-B14F-4D97-AF65-F5344CB8AC3E}">
        <p14:creationId xmlns:p14="http://schemas.microsoft.com/office/powerpoint/2010/main" val="1366745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2707" name="Notes Placeholder 2"/>
          <p:cNvSpPr>
            <a:spLocks noGrp="1"/>
          </p:cNvSpPr>
          <p:nvPr>
            <p:ph type="body" idx="1"/>
          </p:nvPr>
        </p:nvSpPr>
        <p:spPr bwMode="auto">
          <a:noFill/>
        </p:spPr>
        <p:txBody>
          <a:bodyPr/>
          <a:lstStyle/>
          <a:p>
            <a:endParaRPr lang="en-GB" altLang="en-US" smtClean="0"/>
          </a:p>
        </p:txBody>
      </p:sp>
      <p:sp>
        <p:nvSpPr>
          <p:cNvPr id="72708" name="Slide Number Placeholder 3"/>
          <p:cNvSpPr>
            <a:spLocks noGrp="1"/>
          </p:cNvSpPr>
          <p:nvPr>
            <p:ph type="sldNum" sz="quarter" idx="5"/>
          </p:nvPr>
        </p:nvSpPr>
        <p:spPr bwMode="auto">
          <a:noFill/>
          <a:ln>
            <a:miter lim="800000"/>
            <a:headEnd/>
            <a:tailEnd/>
          </a:ln>
        </p:spPr>
        <p:txBody>
          <a:bodyPr/>
          <a:lstStyle/>
          <a:p>
            <a:fld id="{9CF4A019-5E51-4945-84A4-1896A99D09C5}" type="slidenum">
              <a:rPr lang="en-GB" altLang="en-US" smtClean="0"/>
              <a:pPr/>
              <a:t>27</a:t>
            </a:fld>
            <a:endParaRPr lang="en-GB" altLang="en-US" smtClean="0"/>
          </a:p>
        </p:txBody>
      </p:sp>
    </p:spTree>
    <p:extLst>
      <p:ext uri="{BB962C8B-B14F-4D97-AF65-F5344CB8AC3E}">
        <p14:creationId xmlns:p14="http://schemas.microsoft.com/office/powerpoint/2010/main" val="28770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endParaRPr lang="en-GB" altLang="en-US" smtClean="0"/>
          </a:p>
        </p:txBody>
      </p:sp>
      <p:sp>
        <p:nvSpPr>
          <p:cNvPr id="45060" name="Slide Number Placeholder 3"/>
          <p:cNvSpPr>
            <a:spLocks noGrp="1"/>
          </p:cNvSpPr>
          <p:nvPr>
            <p:ph type="sldNum" sz="quarter" idx="5"/>
          </p:nvPr>
        </p:nvSpPr>
        <p:spPr bwMode="auto">
          <a:noFill/>
          <a:ln>
            <a:miter lim="800000"/>
            <a:headEnd/>
            <a:tailEnd/>
          </a:ln>
        </p:spPr>
        <p:txBody>
          <a:bodyPr/>
          <a:lstStyle/>
          <a:p>
            <a:fld id="{C499BB78-EC70-4A3D-8269-74467126A831}" type="slidenum">
              <a:rPr lang="en-GB" altLang="en-US" smtClean="0"/>
              <a:pPr/>
              <a:t>8</a:t>
            </a:fld>
            <a:endParaRPr lang="en-GB" altLang="en-US" smtClean="0"/>
          </a:p>
        </p:txBody>
      </p:sp>
    </p:spTree>
    <p:extLst>
      <p:ext uri="{BB962C8B-B14F-4D97-AF65-F5344CB8AC3E}">
        <p14:creationId xmlns:p14="http://schemas.microsoft.com/office/powerpoint/2010/main" val="21754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6083" name="Notes Placeholder 2"/>
          <p:cNvSpPr>
            <a:spLocks noGrp="1"/>
          </p:cNvSpPr>
          <p:nvPr>
            <p:ph type="body" idx="1"/>
          </p:nvPr>
        </p:nvSpPr>
        <p:spPr bwMode="auto">
          <a:noFill/>
        </p:spPr>
        <p:txBody>
          <a:bodyPr/>
          <a:lstStyle/>
          <a:p>
            <a:endParaRPr lang="en-GB" altLang="en-US" smtClean="0"/>
          </a:p>
        </p:txBody>
      </p:sp>
      <p:sp>
        <p:nvSpPr>
          <p:cNvPr id="46084" name="Slide Number Placeholder 3"/>
          <p:cNvSpPr>
            <a:spLocks noGrp="1"/>
          </p:cNvSpPr>
          <p:nvPr>
            <p:ph type="sldNum" sz="quarter" idx="5"/>
          </p:nvPr>
        </p:nvSpPr>
        <p:spPr bwMode="auto">
          <a:noFill/>
          <a:ln>
            <a:miter lim="800000"/>
            <a:headEnd/>
            <a:tailEnd/>
          </a:ln>
        </p:spPr>
        <p:txBody>
          <a:bodyPr/>
          <a:lstStyle/>
          <a:p>
            <a:fld id="{1E365DD2-0B42-4159-ACE5-13D636C50244}" type="slidenum">
              <a:rPr lang="en-GB" altLang="en-US" smtClean="0"/>
              <a:pPr/>
              <a:t>9</a:t>
            </a:fld>
            <a:endParaRPr lang="en-GB" altLang="en-US" smtClean="0"/>
          </a:p>
        </p:txBody>
      </p:sp>
    </p:spTree>
    <p:extLst>
      <p:ext uri="{BB962C8B-B14F-4D97-AF65-F5344CB8AC3E}">
        <p14:creationId xmlns:p14="http://schemas.microsoft.com/office/powerpoint/2010/main" val="1040619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endParaRPr lang="en-GB" altLang="en-US" smtClean="0"/>
          </a:p>
        </p:txBody>
      </p:sp>
      <p:sp>
        <p:nvSpPr>
          <p:cNvPr id="47108" name="Slide Number Placeholder 3"/>
          <p:cNvSpPr>
            <a:spLocks noGrp="1"/>
          </p:cNvSpPr>
          <p:nvPr>
            <p:ph type="sldNum" sz="quarter" idx="5"/>
          </p:nvPr>
        </p:nvSpPr>
        <p:spPr bwMode="auto">
          <a:noFill/>
          <a:ln>
            <a:miter lim="800000"/>
            <a:headEnd/>
            <a:tailEnd/>
          </a:ln>
        </p:spPr>
        <p:txBody>
          <a:bodyPr/>
          <a:lstStyle/>
          <a:p>
            <a:fld id="{16DFC1AD-A135-43B0-87BC-D3EB9165DFBE}" type="slidenum">
              <a:rPr lang="en-GB" altLang="en-US" smtClean="0"/>
              <a:pPr/>
              <a:t>10</a:t>
            </a:fld>
            <a:endParaRPr lang="en-GB" altLang="en-US" smtClean="0"/>
          </a:p>
        </p:txBody>
      </p:sp>
    </p:spTree>
    <p:extLst>
      <p:ext uri="{BB962C8B-B14F-4D97-AF65-F5344CB8AC3E}">
        <p14:creationId xmlns:p14="http://schemas.microsoft.com/office/powerpoint/2010/main" val="19406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en-GB" altLang="en-US" smtClean="0"/>
          </a:p>
        </p:txBody>
      </p:sp>
      <p:sp>
        <p:nvSpPr>
          <p:cNvPr id="49156" name="Slide Number Placeholder 3"/>
          <p:cNvSpPr>
            <a:spLocks noGrp="1"/>
          </p:cNvSpPr>
          <p:nvPr>
            <p:ph type="sldNum" sz="quarter" idx="5"/>
          </p:nvPr>
        </p:nvSpPr>
        <p:spPr bwMode="auto">
          <a:noFill/>
          <a:ln>
            <a:miter lim="800000"/>
            <a:headEnd/>
            <a:tailEnd/>
          </a:ln>
        </p:spPr>
        <p:txBody>
          <a:bodyPr/>
          <a:lstStyle/>
          <a:p>
            <a:fld id="{EC86E3E1-07D2-4D04-A5BB-F5A6852C1852}" type="slidenum">
              <a:rPr lang="en-GB" altLang="en-US" smtClean="0"/>
              <a:pPr/>
              <a:t>12</a:t>
            </a:fld>
            <a:endParaRPr lang="en-GB" altLang="en-US" smtClean="0"/>
          </a:p>
        </p:txBody>
      </p:sp>
    </p:spTree>
    <p:extLst>
      <p:ext uri="{BB962C8B-B14F-4D97-AF65-F5344CB8AC3E}">
        <p14:creationId xmlns:p14="http://schemas.microsoft.com/office/powerpoint/2010/main" val="60888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extLst/>
        </p:spPr>
        <p:txBody>
          <a:bodyPr/>
          <a:lstStyle/>
          <a:p>
            <a:pPr eaLnBrk="1" hangingPunct="1">
              <a:spcBef>
                <a:spcPct val="0"/>
              </a:spcBef>
              <a:defRPr/>
            </a:pPr>
            <a:endParaRPr lang="en-GB" altLang="en-US" b="1" dirty="0" smtClean="0">
              <a:latin typeface="+mj-lt"/>
            </a:endParaRPr>
          </a:p>
        </p:txBody>
      </p:sp>
      <p:sp>
        <p:nvSpPr>
          <p:cNvPr id="50180" name="Slide Number Placeholder 3"/>
          <p:cNvSpPr>
            <a:spLocks noGrp="1"/>
          </p:cNvSpPr>
          <p:nvPr>
            <p:ph type="sldNum" sz="quarter" idx="5"/>
          </p:nvPr>
        </p:nvSpPr>
        <p:spPr bwMode="auto">
          <a:noFill/>
          <a:ln>
            <a:miter lim="800000"/>
            <a:headEnd/>
            <a:tailEnd/>
          </a:ln>
        </p:spPr>
        <p:txBody>
          <a:bodyPr/>
          <a:lstStyle/>
          <a:p>
            <a:fld id="{DB90D0FF-221A-4251-82E1-60DE3ACF7ABC}" type="slidenum">
              <a:rPr lang="en-GB" altLang="en-US" smtClean="0"/>
              <a:pPr/>
              <a:t>13</a:t>
            </a:fld>
            <a:endParaRPr lang="en-GB" altLang="en-US" smtClean="0"/>
          </a:p>
        </p:txBody>
      </p:sp>
    </p:spTree>
    <p:extLst>
      <p:ext uri="{BB962C8B-B14F-4D97-AF65-F5344CB8AC3E}">
        <p14:creationId xmlns:p14="http://schemas.microsoft.com/office/powerpoint/2010/main" val="106139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pPr eaLnBrk="1" hangingPunct="1">
              <a:spcBef>
                <a:spcPct val="0"/>
              </a:spcBef>
            </a:pPr>
            <a:endParaRPr lang="en-GB" altLang="en-US" smtClean="0"/>
          </a:p>
        </p:txBody>
      </p:sp>
      <p:sp>
        <p:nvSpPr>
          <p:cNvPr id="52228" name="Slide Number Placeholder 3"/>
          <p:cNvSpPr>
            <a:spLocks noGrp="1"/>
          </p:cNvSpPr>
          <p:nvPr>
            <p:ph type="sldNum" sz="quarter" idx="5"/>
          </p:nvPr>
        </p:nvSpPr>
        <p:spPr bwMode="auto">
          <a:noFill/>
          <a:ln>
            <a:miter lim="800000"/>
            <a:headEnd/>
            <a:tailEnd/>
          </a:ln>
        </p:spPr>
        <p:txBody>
          <a:bodyPr/>
          <a:lstStyle/>
          <a:p>
            <a:fld id="{687C5535-F444-4293-9041-1C7E2536FBF0}" type="slidenum">
              <a:rPr lang="en-GB" altLang="en-US" smtClean="0"/>
              <a:pPr/>
              <a:t>14</a:t>
            </a:fld>
            <a:endParaRPr lang="en-GB" altLang="en-US" smtClean="0"/>
          </a:p>
        </p:txBody>
      </p:sp>
    </p:spTree>
    <p:extLst>
      <p:ext uri="{BB962C8B-B14F-4D97-AF65-F5344CB8AC3E}">
        <p14:creationId xmlns:p14="http://schemas.microsoft.com/office/powerpoint/2010/main" val="1903769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4275" name="Notes Placeholder 2"/>
          <p:cNvSpPr>
            <a:spLocks noGrp="1"/>
          </p:cNvSpPr>
          <p:nvPr>
            <p:ph type="body" idx="1"/>
          </p:nvPr>
        </p:nvSpPr>
        <p:spPr bwMode="auto">
          <a:noFill/>
        </p:spPr>
        <p:txBody>
          <a:bodyPr/>
          <a:lstStyle/>
          <a:p>
            <a:endParaRPr lang="en-GB" altLang="en-US" smtClean="0"/>
          </a:p>
        </p:txBody>
      </p:sp>
      <p:sp>
        <p:nvSpPr>
          <p:cNvPr id="54276" name="Slide Number Placeholder 3"/>
          <p:cNvSpPr>
            <a:spLocks noGrp="1"/>
          </p:cNvSpPr>
          <p:nvPr>
            <p:ph type="sldNum" sz="quarter" idx="5"/>
          </p:nvPr>
        </p:nvSpPr>
        <p:spPr bwMode="auto">
          <a:noFill/>
          <a:ln>
            <a:miter lim="800000"/>
            <a:headEnd/>
            <a:tailEnd/>
          </a:ln>
        </p:spPr>
        <p:txBody>
          <a:bodyPr/>
          <a:lstStyle/>
          <a:p>
            <a:fld id="{A1BA2B43-C7E0-45D2-8C4F-731DF1C31456}" type="slidenum">
              <a:rPr lang="en-GB" altLang="en-US" smtClean="0"/>
              <a:pPr/>
              <a:t>15</a:t>
            </a:fld>
            <a:endParaRPr lang="en-GB" altLang="en-US" smtClean="0"/>
          </a:p>
        </p:txBody>
      </p:sp>
    </p:spTree>
    <p:extLst>
      <p:ext uri="{BB962C8B-B14F-4D97-AF65-F5344CB8AC3E}">
        <p14:creationId xmlns:p14="http://schemas.microsoft.com/office/powerpoint/2010/main" val="155264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5299" name="Notes Placeholder 2"/>
          <p:cNvSpPr>
            <a:spLocks noGrp="1"/>
          </p:cNvSpPr>
          <p:nvPr>
            <p:ph type="body" idx="1"/>
          </p:nvPr>
        </p:nvSpPr>
        <p:spPr bwMode="auto">
          <a:extLst/>
        </p:spPr>
        <p:txBody>
          <a:bodyPr/>
          <a:lstStyle/>
          <a:p>
            <a:pPr>
              <a:defRPr/>
            </a:pPr>
            <a:endParaRPr lang="en-GB" altLang="en-US" dirty="0" smtClean="0"/>
          </a:p>
        </p:txBody>
      </p:sp>
      <p:sp>
        <p:nvSpPr>
          <p:cNvPr id="55300" name="Slide Number Placeholder 3"/>
          <p:cNvSpPr>
            <a:spLocks noGrp="1"/>
          </p:cNvSpPr>
          <p:nvPr>
            <p:ph type="sldNum" sz="quarter" idx="5"/>
          </p:nvPr>
        </p:nvSpPr>
        <p:spPr bwMode="auto">
          <a:noFill/>
          <a:ln>
            <a:miter lim="800000"/>
            <a:headEnd/>
            <a:tailEnd/>
          </a:ln>
        </p:spPr>
        <p:txBody>
          <a:bodyPr/>
          <a:lstStyle/>
          <a:p>
            <a:fld id="{D18A64B8-84DF-4F69-9B50-B6FF60747D51}" type="slidenum">
              <a:rPr lang="en-GB" altLang="en-US" smtClean="0"/>
              <a:pPr/>
              <a:t>19</a:t>
            </a:fld>
            <a:endParaRPr lang="en-GB" altLang="en-US" smtClean="0"/>
          </a:p>
        </p:txBody>
      </p:sp>
    </p:spTree>
    <p:extLst>
      <p:ext uri="{BB962C8B-B14F-4D97-AF65-F5344CB8AC3E}">
        <p14:creationId xmlns:p14="http://schemas.microsoft.com/office/powerpoint/2010/main" val="169602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F08338E-F545-4BFD-AFA7-FC671FAF5336}"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11157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08338E-F545-4BFD-AFA7-FC671FAF5336}"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238287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08338E-F545-4BFD-AFA7-FC671FAF5336}"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1274309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9A72284-5A93-C84B-B495-6FB01BB097C8}" type="datetimeFigureOut">
              <a:rPr lang="en-US" smtClean="0"/>
              <a:pPr/>
              <a:t>9/22/2022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44735473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798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994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4398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12548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7503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93608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1361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08338E-F545-4BFD-AFA7-FC671FAF5336}"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2497737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13047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07523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34421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716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6CFAAB8A-C53C-46B3-A07A-A460B67AB831}" type="datetimeFigureOut">
              <a:rPr lang="en-GB" smtClean="0">
                <a:solidFill>
                  <a:prstClr val="black">
                    <a:tint val="75000"/>
                  </a:prstClr>
                </a:solidFill>
              </a:rPr>
              <a:pPr/>
              <a:t>22/09/2022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2EC2357E-EEE2-49B5-A741-6B2A4D3B340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723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08338E-F545-4BFD-AFA7-FC671FAF5336}" type="datetimeFigureOut">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284840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F08338E-F545-4BFD-AFA7-FC671FAF5336}" type="datetimeFigureOut">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103941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08338E-F545-4BFD-AFA7-FC671FAF5336}" type="datetimeFigureOut">
              <a:rPr lang="en-GB" smtClean="0"/>
              <a:t>22/09/2022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162310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F08338E-F545-4BFD-AFA7-FC671FAF5336}" type="datetimeFigureOut">
              <a:rPr lang="en-GB" smtClean="0"/>
              <a:t>22/09/2022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424291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8338E-F545-4BFD-AFA7-FC671FAF5336}" type="datetimeFigureOut">
              <a:rPr lang="en-GB" smtClean="0"/>
              <a:t>22/09/2022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311596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08338E-F545-4BFD-AFA7-FC671FAF5336}" type="datetimeFigureOut">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331950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08338E-F545-4BFD-AFA7-FC671FAF5336}" type="datetimeFigureOut">
              <a:rPr lang="en-GB" smtClean="0"/>
              <a:t>22/09/2022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4C5BA6-C612-4580-AC62-8DBEE0309BD7}" type="slidenum">
              <a:rPr lang="en-GB" smtClean="0"/>
              <a:t>‹#›</a:t>
            </a:fld>
            <a:endParaRPr lang="en-GB"/>
          </a:p>
        </p:txBody>
      </p:sp>
    </p:spTree>
    <p:extLst>
      <p:ext uri="{BB962C8B-B14F-4D97-AF65-F5344CB8AC3E}">
        <p14:creationId xmlns:p14="http://schemas.microsoft.com/office/powerpoint/2010/main" val="280697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8338E-F545-4BFD-AFA7-FC671FAF5336}" type="datetimeFigureOut">
              <a:rPr lang="en-GB" smtClean="0"/>
              <a:t>22/09/2022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C5BA6-C612-4580-AC62-8DBEE0309BD7}" type="slidenum">
              <a:rPr lang="en-GB" smtClean="0"/>
              <a:t>‹#›</a:t>
            </a:fld>
            <a:endParaRPr lang="en-GB"/>
          </a:p>
        </p:txBody>
      </p:sp>
    </p:spTree>
    <p:extLst>
      <p:ext uri="{BB962C8B-B14F-4D97-AF65-F5344CB8AC3E}">
        <p14:creationId xmlns:p14="http://schemas.microsoft.com/office/powerpoint/2010/main" val="275494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CF765-D0F8-449F-882F-F21906D37E51}" type="datetimeFigureOut">
              <a:rPr lang="en-GB" smtClean="0">
                <a:solidFill>
                  <a:prstClr val="black">
                    <a:tint val="75000"/>
                  </a:prstClr>
                </a:solidFill>
              </a:rPr>
              <a:pPr/>
              <a:t>22/09/2022</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617707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ybook.to/SearchExcelle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6669" y="3677264"/>
            <a:ext cx="10460428" cy="523220"/>
          </a:xfrm>
          <a:prstGeom prst="rect">
            <a:avLst/>
          </a:prstGeom>
          <a:noFill/>
          <a:ln w="57150">
            <a:solidFill>
              <a:schemeClr val="bg1">
                <a:lumMod val="9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800" b="1" dirty="0" smtClean="0">
                <a:solidFill>
                  <a:srgbClr val="002060"/>
                </a:solidFill>
                <a:effectLst>
                  <a:outerShdw blurRad="38100" dist="38100" dir="2700000" algn="tl">
                    <a:srgbClr val="000000">
                      <a:alpha val="43137"/>
                    </a:srgbClr>
                  </a:outerShdw>
                </a:effectLst>
                <a:latin typeface="Serifa BT" panose="02060503030505020204" pitchFamily="18" charset="0"/>
              </a:rPr>
              <a:t>Leadership &amp;</a:t>
            </a:r>
            <a:r>
              <a:rPr lang="en-GB" sz="2800" b="1" dirty="0">
                <a:solidFill>
                  <a:srgbClr val="002060"/>
                </a:solidFill>
                <a:effectLst>
                  <a:outerShdw blurRad="38100" dist="38100" dir="2700000" algn="tl">
                    <a:srgbClr val="000000">
                      <a:alpha val="43137"/>
                    </a:srgbClr>
                  </a:outerShdw>
                </a:effectLst>
                <a:latin typeface="Serifa BT" panose="02060503030505020204" pitchFamily="18" charset="0"/>
              </a:rPr>
              <a:t> </a:t>
            </a:r>
            <a:r>
              <a:rPr lang="en-GB" sz="2800" b="1" dirty="0" smtClean="0">
                <a:solidFill>
                  <a:srgbClr val="002060"/>
                </a:solidFill>
                <a:effectLst>
                  <a:outerShdw blurRad="38100" dist="38100" dir="2700000" algn="tl">
                    <a:srgbClr val="000000">
                      <a:alpha val="43137"/>
                    </a:srgbClr>
                  </a:outerShdw>
                </a:effectLst>
                <a:latin typeface="Serifa BT" panose="02060503030505020204" pitchFamily="18" charset="0"/>
              </a:rPr>
              <a:t>Strategic</a:t>
            </a:r>
            <a:r>
              <a:rPr kumimoji="0" lang="en-GB" sz="28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Serifa BT" panose="02060503030505020204" pitchFamily="18" charset="0"/>
                <a:ea typeface="+mn-ea"/>
                <a:cs typeface="+mn-cs"/>
              </a:rPr>
              <a:t> Change</a:t>
            </a:r>
            <a:endParaRPr kumimoji="0" lang="en-GB" sz="2800" b="1" i="0" u="sng"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Serifa BT" pitchFamily="18" charset="0"/>
              <a:ea typeface="+mn-ea"/>
              <a:cs typeface="+mn-cs"/>
            </a:endParaRPr>
          </a:p>
        </p:txBody>
      </p:sp>
      <p:sp>
        <p:nvSpPr>
          <p:cNvPr id="2" name="Rectangle 1"/>
          <p:cNvSpPr/>
          <p:nvPr/>
        </p:nvSpPr>
        <p:spPr>
          <a:xfrm>
            <a:off x="458203" y="1974962"/>
            <a:ext cx="11064816" cy="1323439"/>
          </a:xfrm>
          <a:prstGeom prst="rect">
            <a:avLst/>
          </a:prstGeom>
          <a:ln w="38100">
            <a:solidFill>
              <a:schemeClr val="tx1"/>
            </a:solid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a:ea typeface="+mn-ea"/>
                <a:cs typeface="+mn-cs"/>
              </a:rPr>
              <a:t>Strategic Leadership</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Light"/>
                <a:ea typeface="+mn-ea"/>
                <a:cs typeface="+mn-cs"/>
              </a:rPr>
              <a:t>607MAN 303MAN</a:t>
            </a:r>
            <a:endParaRPr kumimoji="0" lang="fa-IR"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a:ea typeface="+mn-ea"/>
              <a:cs typeface="Arial" panose="020B0604020202020204" pitchFamily="34" charset="0"/>
            </a:endParaRPr>
          </a:p>
        </p:txBody>
      </p:sp>
      <p:sp>
        <p:nvSpPr>
          <p:cNvPr id="4" name="Rectangle 3"/>
          <p:cNvSpPr/>
          <p:nvPr/>
        </p:nvSpPr>
        <p:spPr>
          <a:xfrm>
            <a:off x="0" y="4594182"/>
            <a:ext cx="4663439" cy="461665"/>
          </a:xfrm>
          <a:prstGeom prst="rect">
            <a:avLst/>
          </a:prstGeom>
          <a:ln w="38100">
            <a:solidFill>
              <a:schemeClr val="tx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2"/>
          <p:cNvSpPr/>
          <p:nvPr/>
        </p:nvSpPr>
        <p:spPr>
          <a:xfrm>
            <a:off x="8085587" y="5379012"/>
            <a:ext cx="1135504" cy="461665"/>
          </a:xfrm>
          <a:prstGeom prst="rect">
            <a:avLst/>
          </a:prstGeom>
          <a:ln w="38100">
            <a:solidFill>
              <a:schemeClr val="tx1"/>
            </a:solid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a:ea typeface="+mn-ea"/>
                <a:cs typeface="+mn-cs"/>
              </a:rPr>
              <a:t>Week </a:t>
            </a:r>
            <a:r>
              <a:rPr kumimoji="0" lang="en-GB"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a:ea typeface="+mn-ea"/>
                <a:cs typeface="+mn-cs"/>
              </a:rPr>
              <a:t>2</a:t>
            </a: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945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180982"/>
            <a:ext cx="8229600" cy="792163"/>
          </a:xfrm>
        </p:spPr>
        <p:txBody>
          <a:bodyPr/>
          <a:lstStyle/>
          <a:p>
            <a:pPr eaLnBrk="1" hangingPunct="1"/>
            <a:r>
              <a:rPr b="1" dirty="0" smtClean="0">
                <a:effectLst>
                  <a:outerShdw blurRad="38100" dist="38100" dir="2700000" algn="tl">
                    <a:srgbClr val="000000">
                      <a:alpha val="43137"/>
                    </a:srgbClr>
                  </a:outerShdw>
                </a:effectLst>
              </a:rPr>
              <a:t>Situational leadership</a:t>
            </a:r>
          </a:p>
        </p:txBody>
      </p:sp>
      <p:sp>
        <p:nvSpPr>
          <p:cNvPr id="10243" name="Content Placeholder 2"/>
          <p:cNvSpPr>
            <a:spLocks noGrp="1"/>
          </p:cNvSpPr>
          <p:nvPr>
            <p:ph idx="1"/>
          </p:nvPr>
        </p:nvSpPr>
        <p:spPr>
          <a:xfrm>
            <a:off x="2028825" y="1328742"/>
            <a:ext cx="8229600" cy="5062537"/>
          </a:xfrm>
        </p:spPr>
        <p:txBody>
          <a:bodyPr/>
          <a:lstStyle/>
          <a:p>
            <a:pPr marL="0" indent="26988">
              <a:buNone/>
            </a:pPr>
            <a:r>
              <a:rPr lang="en-US" altLang="en-US" b="1" i="1" dirty="0" smtClean="0"/>
              <a:t>Transformational and transactional </a:t>
            </a:r>
            <a:r>
              <a:rPr lang="en-US" altLang="en-US" sz="3000" dirty="0"/>
              <a:t>leadership styles are two ends of a scale, with many feasible points between. Leaders typically combine elements of both styles.</a:t>
            </a:r>
            <a:endParaRPr lang="en-US" altLang="en-US" sz="3000" b="1" dirty="0"/>
          </a:p>
          <a:p>
            <a:pPr marL="0" indent="26988">
              <a:buNone/>
            </a:pPr>
            <a:r>
              <a:rPr lang="en-US" altLang="en-US" b="1" i="1" u="sng" dirty="0" smtClean="0"/>
              <a:t>Situational leadership </a:t>
            </a:r>
            <a:r>
              <a:rPr lang="en-US" altLang="en-US" sz="3000" u="sng" dirty="0"/>
              <a:t>encourages strategic leaders to adjust their leadership style to the context they face.</a:t>
            </a:r>
          </a:p>
          <a:p>
            <a:pPr marL="0" indent="26988">
              <a:buNone/>
            </a:pPr>
            <a:r>
              <a:rPr lang="en-US" altLang="en-US" sz="3000" dirty="0"/>
              <a:t>No one best way – the most appropriate leadership style changes according to the specific demands of the situation. </a:t>
            </a:r>
            <a:endParaRPr lang="en-GB" altLang="en-US" sz="3000" dirty="0"/>
          </a:p>
        </p:txBody>
      </p:sp>
    </p:spTree>
    <p:extLst>
      <p:ext uri="{BB962C8B-B14F-4D97-AF65-F5344CB8AC3E}">
        <p14:creationId xmlns:p14="http://schemas.microsoft.com/office/powerpoint/2010/main" val="344038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9FE314B-B08A-4DAE-B4D9-C241B10F1DFD}"/>
              </a:ext>
            </a:extLst>
          </p:cNvPr>
          <p:cNvSpPr>
            <a:spLocks noGrp="1"/>
          </p:cNvSpPr>
          <p:nvPr>
            <p:ph type="title"/>
          </p:nvPr>
        </p:nvSpPr>
        <p:spPr>
          <a:xfrm>
            <a:off x="2667000" y="533400"/>
            <a:ext cx="6858000" cy="1143000"/>
          </a:xfrm>
        </p:spPr>
        <p:txBody>
          <a:bodyPr rtlCol="0">
            <a:normAutofit fontScale="90000"/>
          </a:bodyPr>
          <a:lstStyle/>
          <a:p>
            <a:pPr>
              <a:defRPr/>
            </a:pPr>
            <a:r>
              <a:rPr lang="en-US" sz="4000" b="1" dirty="0" smtClean="0">
                <a:solidFill>
                  <a:srgbClr val="0070C0"/>
                </a:solidFill>
                <a:effectLst>
                  <a:outerShdw blurRad="38100" dist="38100" dir="2700000" algn="tl">
                    <a:srgbClr val="000000">
                      <a:alpha val="43137"/>
                    </a:srgbClr>
                  </a:outerShdw>
                </a:effectLst>
                <a:latin typeface="Calibri" pitchFamily="-112" charset="0"/>
              </a:rPr>
              <a:t>Types and Context </a:t>
            </a:r>
            <a:r>
              <a:rPr lang="en-US" sz="4000" b="1" dirty="0">
                <a:solidFill>
                  <a:srgbClr val="0070C0"/>
                </a:solidFill>
                <a:effectLst>
                  <a:outerShdw blurRad="38100" dist="38100" dir="2700000" algn="tl">
                    <a:srgbClr val="000000">
                      <a:alpha val="43137"/>
                    </a:srgbClr>
                  </a:outerShdw>
                </a:effectLst>
                <a:latin typeface="Calibri" pitchFamily="-112" charset="0"/>
              </a:rPr>
              <a:t>of Strategic Change</a:t>
            </a:r>
            <a:endParaRPr lang="en-US" sz="4000" b="1" dirty="0">
              <a:solidFill>
                <a:srgbClr val="0070C0"/>
              </a:solidFill>
              <a:effectLst>
                <a:outerShdw blurRad="38100" dist="38100" dir="2700000" algn="tl">
                  <a:srgbClr val="000000">
                    <a:alpha val="43137"/>
                  </a:srgbClr>
                </a:outerShdw>
              </a:effectLst>
            </a:endParaRPr>
          </a:p>
        </p:txBody>
      </p:sp>
      <p:pic>
        <p:nvPicPr>
          <p:cNvPr id="5127" name="Picture 16" descr="j0422122.jpg">
            <a:extLst>
              <a:ext uri="{FF2B5EF4-FFF2-40B4-BE49-F238E27FC236}">
                <a16:creationId xmlns:a16="http://schemas.microsoft.com/office/drawing/2014/main" id="{C9241DD4-77EB-4809-AAD4-A5F72F572B50}"/>
              </a:ext>
            </a:extLst>
          </p:cNvPr>
          <p:cNvPicPr>
            <a:picLocks noChangeAspect="1"/>
          </p:cNvPicPr>
          <p:nvPr/>
        </p:nvPicPr>
        <p:blipFill>
          <a:blip r:embed="rId2" cstate="print"/>
          <a:srcRect l="19733" b="10126"/>
          <a:stretch>
            <a:fillRect/>
          </a:stretch>
        </p:blipFill>
        <p:spPr bwMode="auto">
          <a:xfrm>
            <a:off x="4151716" y="1676400"/>
            <a:ext cx="4100513" cy="4032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378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188913"/>
            <a:ext cx="8229600" cy="781050"/>
          </a:xfrm>
        </p:spPr>
        <p:txBody>
          <a:bodyPr/>
          <a:lstStyle/>
          <a:p>
            <a:pPr eaLnBrk="1" hangingPunct="1"/>
            <a:r>
              <a:rPr b="1" dirty="0" smtClean="0">
                <a:effectLst>
                  <a:outerShdw blurRad="38100" dist="38100" dir="2700000" algn="tl">
                    <a:srgbClr val="000000">
                      <a:alpha val="43137"/>
                    </a:srgbClr>
                  </a:outerShdw>
                </a:effectLst>
              </a:rPr>
              <a:t>Diagnosing the change context</a:t>
            </a:r>
          </a:p>
        </p:txBody>
      </p:sp>
      <p:sp>
        <p:nvSpPr>
          <p:cNvPr id="12291" name="Content Placeholder 2"/>
          <p:cNvSpPr>
            <a:spLocks noGrp="1"/>
          </p:cNvSpPr>
          <p:nvPr>
            <p:ph idx="1"/>
          </p:nvPr>
        </p:nvSpPr>
        <p:spPr>
          <a:xfrm>
            <a:off x="1162756" y="1311275"/>
            <a:ext cx="9105194" cy="4819650"/>
          </a:xfrm>
        </p:spPr>
        <p:txBody>
          <a:bodyPr rtlCol="0">
            <a:noAutofit/>
          </a:bodyPr>
          <a:lstStyle/>
          <a:p>
            <a:pPr>
              <a:defRPr/>
            </a:pPr>
            <a:endParaRPr lang="en-GB" altLang="en-US" sz="2400" dirty="0" smtClean="0"/>
          </a:p>
          <a:p>
            <a:pPr>
              <a:defRPr/>
            </a:pPr>
            <a:r>
              <a:rPr lang="en-GB" altLang="en-US" sz="2400" dirty="0" smtClean="0"/>
              <a:t>Approaches to leading change depend on the </a:t>
            </a:r>
            <a:r>
              <a:rPr lang="en-GB" altLang="en-US" sz="2400" b="1" i="1" u="sng" dirty="0"/>
              <a:t>organisational </a:t>
            </a:r>
            <a:r>
              <a:rPr lang="en-GB" altLang="en-US" sz="2400" b="1" i="1" u="sng" dirty="0" smtClean="0"/>
              <a:t>context</a:t>
            </a:r>
            <a:r>
              <a:rPr lang="en-GB" altLang="en-US" sz="2400" u="sng" dirty="0" smtClean="0"/>
              <a:t>.</a:t>
            </a:r>
          </a:p>
          <a:p>
            <a:pPr>
              <a:defRPr/>
            </a:pPr>
            <a:r>
              <a:rPr lang="en-GB" altLang="en-US" sz="2400" u="sng" dirty="0" smtClean="0"/>
              <a:t>Leading change in a small, entrepreneurial firm is likely to differ from leading change in a large corporation. Change in the public sector will differ from that in the private sector.</a:t>
            </a:r>
          </a:p>
          <a:p>
            <a:pPr>
              <a:defRPr/>
            </a:pPr>
            <a:r>
              <a:rPr lang="en-GB" sz="2400" dirty="0"/>
              <a:t>There is no simple 'off the shelf' approach  that will work for all organisations.</a:t>
            </a:r>
            <a:endParaRPr lang="en-GB" altLang="en-US" sz="2400" u="sng" dirty="0" smtClean="0"/>
          </a:p>
          <a:p>
            <a:pPr>
              <a:defRPr/>
            </a:pPr>
            <a:r>
              <a:rPr lang="en-GB" sz="2400" dirty="0" smtClean="0"/>
              <a:t>The </a:t>
            </a:r>
            <a:r>
              <a:rPr lang="en-GB" sz="2400" dirty="0"/>
              <a:t>change kaleidoscope was developed by Julia </a:t>
            </a:r>
            <a:r>
              <a:rPr lang="en-GB" sz="2400" dirty="0" err="1"/>
              <a:t>Balogun</a:t>
            </a:r>
            <a:r>
              <a:rPr lang="en-GB" sz="2400" dirty="0"/>
              <a:t> and Veronica Hope Hailey to help managers design such a 'context sensitive' approach to change.</a:t>
            </a:r>
            <a:r>
              <a:rPr lang="en-GB" altLang="en-US" sz="2400" b="1" i="1" dirty="0" smtClean="0"/>
              <a:t>		</a:t>
            </a:r>
            <a:endParaRPr lang="en-GB" altLang="en-US" sz="2400" b="1" i="1" dirty="0"/>
          </a:p>
        </p:txBody>
      </p:sp>
    </p:spTree>
    <p:extLst>
      <p:ext uri="{BB962C8B-B14F-4D97-AF65-F5344CB8AC3E}">
        <p14:creationId xmlns:p14="http://schemas.microsoft.com/office/powerpoint/2010/main" val="323094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73263" y="0"/>
            <a:ext cx="8229600" cy="901700"/>
          </a:xfrm>
        </p:spPr>
        <p:txBody>
          <a:bodyPr/>
          <a:lstStyle/>
          <a:p>
            <a:pPr eaLnBrk="1" hangingPunct="1"/>
            <a:r>
              <a:rPr lang="en-US" b="1" dirty="0" smtClean="0">
                <a:effectLst>
                  <a:outerShdw blurRad="38100" dist="38100" dir="2700000" algn="tl">
                    <a:srgbClr val="000000">
                      <a:alpha val="43137"/>
                    </a:srgbClr>
                  </a:outerShdw>
                </a:effectLst>
              </a:rPr>
              <a:t>The </a:t>
            </a:r>
            <a:r>
              <a:rPr lang="en-US" b="1" dirty="0" smtClean="0">
                <a:effectLst>
                  <a:outerShdw blurRad="38100" dist="38100" dir="2700000" algn="tl">
                    <a:srgbClr val="000000">
                      <a:alpha val="43137"/>
                    </a:srgbClr>
                  </a:outerShdw>
                </a:effectLst>
              </a:rPr>
              <a:t>Change Kaleidoscope</a:t>
            </a:r>
            <a:endParaRPr b="1" dirty="0" smtClean="0">
              <a:effectLst>
                <a:outerShdw blurRad="38100" dist="38100" dir="2700000" algn="tl">
                  <a:srgbClr val="000000">
                    <a:alpha val="43137"/>
                  </a:srgbClr>
                </a:outerShdw>
              </a:effectLst>
            </a:endParaRPr>
          </a:p>
        </p:txBody>
      </p:sp>
      <p:sp>
        <p:nvSpPr>
          <p:cNvPr id="13315" name="Rectangle 8"/>
          <p:cNvSpPr>
            <a:spLocks noChangeArrowheads="1"/>
          </p:cNvSpPr>
          <p:nvPr/>
        </p:nvSpPr>
        <p:spPr bwMode="auto">
          <a:xfrm>
            <a:off x="2033590" y="5877272"/>
            <a:ext cx="3488263" cy="369332"/>
          </a:xfrm>
          <a:prstGeom prst="rect">
            <a:avLst/>
          </a:prstGeom>
          <a:noFill/>
          <a:ln>
            <a:noFill/>
          </a:ln>
          <a:extLst/>
        </p:spPr>
        <p:txBody>
          <a:bodyPr wrap="square">
            <a:spAutoFit/>
          </a:bodyPr>
          <a:lstStyle/>
          <a:p>
            <a:pPr eaLnBrk="1" hangingPunct="1">
              <a:defRPr/>
            </a:pPr>
            <a:r>
              <a:rPr lang="en-IN" altLang="en-US" dirty="0" err="1" smtClean="0">
                <a:latin typeface="+mj-lt"/>
              </a:rPr>
              <a:t>Balogun</a:t>
            </a:r>
            <a:r>
              <a:rPr lang="en-IN" altLang="en-US" dirty="0" smtClean="0">
                <a:latin typeface="+mj-lt"/>
              </a:rPr>
              <a:t> </a:t>
            </a:r>
            <a:r>
              <a:rPr lang="en-IN" altLang="en-US" dirty="0">
                <a:latin typeface="+mj-lt"/>
              </a:rPr>
              <a:t>and </a:t>
            </a:r>
            <a:r>
              <a:rPr lang="en-IN" altLang="en-US" dirty="0" smtClean="0">
                <a:latin typeface="+mj-lt"/>
              </a:rPr>
              <a:t>Hailey</a:t>
            </a:r>
            <a:r>
              <a:rPr lang="en-IN" altLang="en-US" dirty="0">
                <a:latin typeface="+mj-lt"/>
              </a:rPr>
              <a:t> </a:t>
            </a:r>
            <a:r>
              <a:rPr lang="en-IN" altLang="en-US" dirty="0" smtClean="0">
                <a:latin typeface="+mj-lt"/>
              </a:rPr>
              <a:t>(2016</a:t>
            </a:r>
            <a:r>
              <a:rPr lang="en-IN" altLang="en-US" dirty="0">
                <a:latin typeface="+mj-lt"/>
              </a:rPr>
              <a:t>).</a:t>
            </a:r>
          </a:p>
        </p:txBody>
      </p:sp>
      <p:pic>
        <p:nvPicPr>
          <p:cNvPr id="13316" name="Picture 4"/>
          <p:cNvPicPr>
            <a:picLocks noChangeAspect="1" noChangeArrowheads="1"/>
          </p:cNvPicPr>
          <p:nvPr/>
        </p:nvPicPr>
        <p:blipFill>
          <a:blip r:embed="rId3" cstate="print"/>
          <a:srcRect/>
          <a:stretch>
            <a:fillRect/>
          </a:stretch>
        </p:blipFill>
        <p:spPr bwMode="auto">
          <a:xfrm>
            <a:off x="2855917" y="996950"/>
            <a:ext cx="6473825" cy="4921250"/>
          </a:xfrm>
          <a:prstGeom prst="rect">
            <a:avLst/>
          </a:prstGeom>
          <a:noFill/>
          <a:ln w="9525">
            <a:noFill/>
            <a:miter lim="800000"/>
            <a:headEnd/>
            <a:tailEnd/>
          </a:ln>
        </p:spPr>
      </p:pic>
    </p:spTree>
    <p:extLst>
      <p:ext uri="{BB962C8B-B14F-4D97-AF65-F5344CB8AC3E}">
        <p14:creationId xmlns:p14="http://schemas.microsoft.com/office/powerpoint/2010/main" val="3025971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55588"/>
            <a:ext cx="8229600" cy="641350"/>
          </a:xfrm>
        </p:spPr>
        <p:txBody>
          <a:bodyPr>
            <a:normAutofit fontScale="90000"/>
          </a:bodyPr>
          <a:lstStyle/>
          <a:p>
            <a:pPr eaLnBrk="1" hangingPunct="1"/>
            <a:r>
              <a:rPr b="1" dirty="0" err="1" smtClean="0">
                <a:effectLst>
                  <a:outerShdw blurRad="38100" dist="38100" dir="2700000" algn="tl">
                    <a:srgbClr val="000000">
                      <a:alpha val="43137"/>
                    </a:srgbClr>
                  </a:outerShdw>
                </a:effectLst>
              </a:rPr>
              <a:t>Forcefield</a:t>
            </a:r>
            <a:r>
              <a:rPr b="1" dirty="0" smtClean="0">
                <a:effectLst>
                  <a:outerShdw blurRad="38100" dist="38100" dir="2700000" algn="tl">
                    <a:srgbClr val="000000">
                      <a:alpha val="43137"/>
                    </a:srgbClr>
                  </a:outerShdw>
                </a:effectLst>
              </a:rPr>
              <a:t> analysis</a:t>
            </a:r>
            <a:r>
              <a:rPr lang="en-GB" b="1" dirty="0" smtClean="0">
                <a:effectLst>
                  <a:outerShdw blurRad="38100" dist="38100" dir="2700000" algn="tl">
                    <a:srgbClr val="000000">
                      <a:alpha val="43137"/>
                    </a:srgbClr>
                  </a:outerShdw>
                </a:effectLst>
              </a:rPr>
              <a:t> (Lewin 1951)</a:t>
            </a:r>
            <a:r>
              <a:rPr b="1" dirty="0" smtClean="0">
                <a:effectLst>
                  <a:outerShdw blurRad="38100" dist="38100" dir="2700000" algn="tl">
                    <a:srgbClr val="000000">
                      <a:alpha val="43137"/>
                    </a:srgbClr>
                  </a:outerShdw>
                </a:effectLst>
              </a:rPr>
              <a:t> </a:t>
            </a:r>
          </a:p>
        </p:txBody>
      </p:sp>
      <p:sp>
        <p:nvSpPr>
          <p:cNvPr id="15363" name="Content Placeholder 2"/>
          <p:cNvSpPr>
            <a:spLocks noGrp="1"/>
          </p:cNvSpPr>
          <p:nvPr>
            <p:ph idx="1"/>
          </p:nvPr>
        </p:nvSpPr>
        <p:spPr>
          <a:xfrm>
            <a:off x="1185333" y="1311275"/>
            <a:ext cx="9068330" cy="4484688"/>
          </a:xfrm>
        </p:spPr>
        <p:txBody>
          <a:bodyPr/>
          <a:lstStyle/>
          <a:p>
            <a:pPr marL="0" indent="0">
              <a:buNone/>
              <a:defRPr/>
            </a:pPr>
            <a:r>
              <a:rPr lang="en-GB" altLang="en-US" sz="3400" b="1" i="1" u="sng" dirty="0" err="1"/>
              <a:t>Forcefield</a:t>
            </a:r>
            <a:r>
              <a:rPr lang="en-GB" altLang="en-US" sz="3400" b="1" i="1" u="sng" dirty="0"/>
              <a:t> analysis</a:t>
            </a:r>
            <a:r>
              <a:rPr lang="en-GB" altLang="en-US" sz="3400" u="sng" dirty="0"/>
              <a:t>:</a:t>
            </a:r>
            <a:r>
              <a:rPr lang="en-GB" altLang="en-US" sz="3400" b="1" i="1" u="sng" dirty="0"/>
              <a:t> </a:t>
            </a:r>
            <a:r>
              <a:rPr lang="en-GB" altLang="en-US" u="sng" dirty="0" smtClean="0"/>
              <a:t>provides a view of forces that act to prevent or facilitate change.</a:t>
            </a:r>
            <a:endParaRPr lang="en-GB" altLang="en-US" sz="3000" u="sng" dirty="0"/>
          </a:p>
          <a:p>
            <a:pPr marL="311150" indent="-311150">
              <a:defRPr/>
            </a:pPr>
            <a:r>
              <a:rPr lang="en-US" altLang="en-US" sz="2800" dirty="0"/>
              <a:t>What aspects of the current situation would block change, and how can these blocks be overcome?</a:t>
            </a:r>
            <a:endParaRPr lang="en-GB" altLang="en-US" sz="2800" dirty="0"/>
          </a:p>
          <a:p>
            <a:pPr marL="311150" indent="-311150">
              <a:defRPr/>
            </a:pPr>
            <a:r>
              <a:rPr lang="en-US" altLang="en-US" sz="2800" dirty="0"/>
              <a:t>What aspects of the current situation might aid change in the desired direction, and how might these be reinforced?</a:t>
            </a:r>
            <a:endParaRPr lang="en-GB" altLang="en-US" sz="2800" dirty="0"/>
          </a:p>
          <a:p>
            <a:pPr marL="311150" indent="-311150">
              <a:defRPr/>
            </a:pPr>
            <a:r>
              <a:rPr lang="en-US" altLang="en-US" sz="2800" dirty="0"/>
              <a:t>What needs to be introduced or developed to add to the forces for change?</a:t>
            </a:r>
            <a:endParaRPr lang="en-GB" altLang="en-US" sz="2800" dirty="0"/>
          </a:p>
        </p:txBody>
      </p:sp>
    </p:spTree>
    <p:extLst>
      <p:ext uri="{BB962C8B-B14F-4D97-AF65-F5344CB8AC3E}">
        <p14:creationId xmlns:p14="http://schemas.microsoft.com/office/powerpoint/2010/main" val="126273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0" y="169866"/>
            <a:ext cx="9144000" cy="810865"/>
          </a:xfrm>
        </p:spPr>
        <p:txBody>
          <a:bodyPr rtlCol="0">
            <a:normAutofit/>
          </a:bodyPr>
          <a:lstStyle/>
          <a:p>
            <a:pPr>
              <a:defRPr/>
            </a:pPr>
            <a:r>
              <a:rPr b="1" dirty="0">
                <a:effectLst>
                  <a:outerShdw blurRad="38100" dist="38100" dir="2700000" algn="tl">
                    <a:srgbClr val="000000">
                      <a:alpha val="43137"/>
                    </a:srgbClr>
                  </a:outerShdw>
                </a:effectLst>
              </a:rPr>
              <a:t>A </a:t>
            </a:r>
            <a:r>
              <a:rPr lang="en-GB" b="1" dirty="0" smtClean="0">
                <a:effectLst>
                  <a:outerShdw blurRad="38100" dist="38100" dir="2700000" algn="tl">
                    <a:srgbClr val="000000">
                      <a:alpha val="43137"/>
                    </a:srgbClr>
                  </a:outerShdw>
                </a:effectLst>
              </a:rPr>
              <a:t>F</a:t>
            </a:r>
            <a:r>
              <a:rPr b="1" dirty="0" err="1" smtClean="0">
                <a:effectLst>
                  <a:outerShdw blurRad="38100" dist="38100" dir="2700000" algn="tl">
                    <a:srgbClr val="000000">
                      <a:alpha val="43137"/>
                    </a:srgbClr>
                  </a:outerShdw>
                </a:effectLst>
              </a:rPr>
              <a:t>orcefield</a:t>
            </a:r>
            <a:r>
              <a:rPr b="1" dirty="0" smtClean="0">
                <a:effectLst>
                  <a:outerShdw blurRad="38100" dist="38100" dir="2700000" algn="tl">
                    <a:srgbClr val="000000">
                      <a:alpha val="43137"/>
                    </a:srgbClr>
                  </a:outerShdw>
                </a:effectLst>
              </a:rPr>
              <a:t> </a:t>
            </a:r>
            <a:r>
              <a:rPr lang="en-GB" b="1" dirty="0" smtClean="0">
                <a:effectLst>
                  <a:outerShdw blurRad="38100" dist="38100" dir="2700000" algn="tl">
                    <a:srgbClr val="000000">
                      <a:alpha val="43137"/>
                    </a:srgbClr>
                  </a:outerShdw>
                </a:effectLst>
              </a:rPr>
              <a:t>A</a:t>
            </a:r>
            <a:r>
              <a:rPr b="1" dirty="0" err="1" smtClean="0">
                <a:effectLst>
                  <a:outerShdw blurRad="38100" dist="38100" dir="2700000" algn="tl">
                    <a:srgbClr val="000000">
                      <a:alpha val="43137"/>
                    </a:srgbClr>
                  </a:outerShdw>
                </a:effectLst>
              </a:rPr>
              <a:t>nalysis</a:t>
            </a:r>
            <a:endParaRPr b="1" dirty="0">
              <a:effectLst>
                <a:outerShdw blurRad="38100" dist="38100" dir="2700000" algn="tl">
                  <a:srgbClr val="000000">
                    <a:alpha val="43137"/>
                  </a:srgbClr>
                </a:outerShdw>
              </a:effectLst>
            </a:endParaRPr>
          </a:p>
        </p:txBody>
      </p:sp>
      <p:pic>
        <p:nvPicPr>
          <p:cNvPr id="17411" name="Picture 4"/>
          <p:cNvPicPr>
            <a:picLocks noChangeAspect="1" noChangeArrowheads="1"/>
          </p:cNvPicPr>
          <p:nvPr/>
        </p:nvPicPr>
        <p:blipFill>
          <a:blip r:embed="rId3" cstate="print"/>
          <a:srcRect/>
          <a:stretch>
            <a:fillRect/>
          </a:stretch>
        </p:blipFill>
        <p:spPr bwMode="auto">
          <a:xfrm>
            <a:off x="1992317" y="1412776"/>
            <a:ext cx="8207375" cy="4176464"/>
          </a:xfrm>
          <a:prstGeom prst="rect">
            <a:avLst/>
          </a:prstGeom>
          <a:noFill/>
          <a:ln w="9525">
            <a:noFill/>
            <a:miter lim="800000"/>
            <a:headEnd/>
            <a:tailEnd/>
          </a:ln>
        </p:spPr>
      </p:pic>
      <p:sp>
        <p:nvSpPr>
          <p:cNvPr id="4" name="TextBox 3"/>
          <p:cNvSpPr txBox="1"/>
          <p:nvPr/>
        </p:nvSpPr>
        <p:spPr>
          <a:xfrm>
            <a:off x="7896202" y="5445224"/>
            <a:ext cx="2294474" cy="369332"/>
          </a:xfrm>
          <a:prstGeom prst="rect">
            <a:avLst/>
          </a:prstGeom>
          <a:noFill/>
        </p:spPr>
        <p:txBody>
          <a:bodyPr wrap="square" rtlCol="0">
            <a:spAutoFit/>
          </a:bodyPr>
          <a:lstStyle/>
          <a:p>
            <a:r>
              <a:rPr lang="en-GB" i="1" dirty="0"/>
              <a:t>Source: </a:t>
            </a:r>
            <a:r>
              <a:rPr lang="en-GB" dirty="0" err="1"/>
              <a:t>Lewin's</a:t>
            </a:r>
            <a:r>
              <a:rPr lang="en-GB" dirty="0"/>
              <a:t> (1951)</a:t>
            </a:r>
          </a:p>
        </p:txBody>
      </p:sp>
    </p:spTree>
    <p:extLst>
      <p:ext uri="{BB962C8B-B14F-4D97-AF65-F5344CB8AC3E}">
        <p14:creationId xmlns:p14="http://schemas.microsoft.com/office/powerpoint/2010/main" val="366888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The Seven Elements of the McKinsey 7-S </a:t>
            </a:r>
            <a:r>
              <a:rPr lang="en-GB" b="1" dirty="0" smtClean="0"/>
              <a:t>Framework (1980)</a:t>
            </a:r>
            <a:r>
              <a:rPr lang="en-GB" b="1" dirty="0"/>
              <a:t/>
            </a:r>
            <a:br>
              <a:rPr lang="en-GB" b="1" dirty="0"/>
            </a:br>
            <a:endParaRPr lang="en-GB" dirty="0"/>
          </a:p>
        </p:txBody>
      </p:sp>
      <p:pic>
        <p:nvPicPr>
          <p:cNvPr id="5" name="Content Placeholder 4"/>
          <p:cNvPicPr>
            <a:picLocks noGrp="1" noChangeAspect="1"/>
          </p:cNvPicPr>
          <p:nvPr>
            <p:ph idx="1"/>
          </p:nvPr>
        </p:nvPicPr>
        <p:blipFill>
          <a:blip r:embed="rId2"/>
          <a:stretch>
            <a:fillRect/>
          </a:stretch>
        </p:blipFill>
        <p:spPr>
          <a:xfrm>
            <a:off x="5317067" y="1027906"/>
            <a:ext cx="5080854" cy="5503224"/>
          </a:xfrm>
          <a:prstGeom prst="rect">
            <a:avLst/>
          </a:prstGeom>
        </p:spPr>
      </p:pic>
    </p:spTree>
    <p:extLst>
      <p:ext uri="{BB962C8B-B14F-4D97-AF65-F5344CB8AC3E}">
        <p14:creationId xmlns:p14="http://schemas.microsoft.com/office/powerpoint/2010/main" val="71309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McKinsey 7-S </a:t>
            </a:r>
            <a:r>
              <a:rPr lang="en-GB" b="1" dirty="0" smtClean="0"/>
              <a:t>Framework</a:t>
            </a:r>
            <a:r>
              <a:rPr lang="en-GB" dirty="0" smtClean="0"/>
              <a:t> </a:t>
            </a:r>
            <a:r>
              <a:rPr lang="en-GB" b="1" dirty="0"/>
              <a:t/>
            </a:r>
            <a:br>
              <a:rPr lang="en-GB" b="1" dirty="0"/>
            </a:br>
            <a:endParaRPr lang="en-GB" dirty="0"/>
          </a:p>
        </p:txBody>
      </p:sp>
      <p:sp>
        <p:nvSpPr>
          <p:cNvPr id="3" name="Content Placeholder 2"/>
          <p:cNvSpPr>
            <a:spLocks noGrp="1"/>
          </p:cNvSpPr>
          <p:nvPr>
            <p:ph idx="1"/>
          </p:nvPr>
        </p:nvSpPr>
        <p:spPr/>
        <p:txBody>
          <a:bodyPr/>
          <a:lstStyle/>
          <a:p>
            <a:r>
              <a:rPr lang="en-GB" sz="2600" dirty="0"/>
              <a:t>The model was developed in the late 1970s by </a:t>
            </a:r>
            <a:r>
              <a:rPr lang="en-GB" sz="2600" b="1" dirty="0">
                <a:hlinkClick r:id="rId2"/>
              </a:rPr>
              <a:t>Tom Peters and Robert Waterman</a:t>
            </a:r>
            <a:r>
              <a:rPr lang="en-GB" sz="2600" dirty="0"/>
              <a:t>, former consultants at McKinsey &amp; Company. </a:t>
            </a:r>
            <a:endParaRPr lang="en-GB" sz="2600" dirty="0" smtClean="0"/>
          </a:p>
          <a:p>
            <a:r>
              <a:rPr lang="en-GB" sz="2600" dirty="0" smtClean="0"/>
              <a:t>They </a:t>
            </a:r>
            <a:r>
              <a:rPr lang="en-GB" sz="2600" dirty="0"/>
              <a:t>identified seven internal elements of an organization that need to align for it to be successful</a:t>
            </a:r>
            <a:r>
              <a:rPr lang="en-GB" sz="2600" dirty="0" smtClean="0"/>
              <a:t>.</a:t>
            </a:r>
          </a:p>
          <a:p>
            <a:r>
              <a:rPr lang="en-GB" sz="2600" dirty="0"/>
              <a:t>Hard Elements are more easily defined and formalized, while Soft Elements can be more difficult to define since they deal with things like attitudes and work </a:t>
            </a:r>
            <a:r>
              <a:rPr lang="en-GB" sz="2600" dirty="0" smtClean="0"/>
              <a:t>styles (see next slide)</a:t>
            </a:r>
          </a:p>
          <a:p>
            <a:r>
              <a:rPr lang="en-GB" sz="2600" dirty="0" smtClean="0"/>
              <a:t>The model can be used to </a:t>
            </a:r>
            <a:r>
              <a:rPr lang="en-GB" sz="2600" dirty="0"/>
              <a:t>help you to improve the performance of your organization, or to determine the best way to implement a proposed strategy.</a:t>
            </a:r>
          </a:p>
        </p:txBody>
      </p:sp>
    </p:spTree>
    <p:extLst>
      <p:ext uri="{BB962C8B-B14F-4D97-AF65-F5344CB8AC3E}">
        <p14:creationId xmlns:p14="http://schemas.microsoft.com/office/powerpoint/2010/main" val="284875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McKinsey 7-S Framework</a:t>
            </a:r>
            <a:br>
              <a:rPr lang="en-GB" b="1" dirty="0"/>
            </a:br>
            <a:endParaRPr lang="en-GB" dirty="0"/>
          </a:p>
        </p:txBody>
      </p:sp>
      <p:sp>
        <p:nvSpPr>
          <p:cNvPr id="3" name="Content Placeholder 2"/>
          <p:cNvSpPr>
            <a:spLocks noGrp="1"/>
          </p:cNvSpPr>
          <p:nvPr>
            <p:ph idx="1"/>
          </p:nvPr>
        </p:nvSpPr>
        <p:spPr>
          <a:xfrm>
            <a:off x="838200" y="1543403"/>
            <a:ext cx="10515600" cy="4351338"/>
          </a:xfrm>
        </p:spPr>
        <p:txBody>
          <a:bodyPr/>
          <a:lstStyle/>
          <a:p>
            <a:pPr fontAlgn="base"/>
            <a:r>
              <a:rPr lang="en-GB" dirty="0" smtClean="0"/>
              <a:t>Shared </a:t>
            </a:r>
            <a:r>
              <a:rPr lang="en-GB" dirty="0"/>
              <a:t>Values (soft)</a:t>
            </a:r>
          </a:p>
          <a:p>
            <a:pPr fontAlgn="base"/>
            <a:r>
              <a:rPr lang="en-GB" dirty="0"/>
              <a:t>Skills (soft)</a:t>
            </a:r>
          </a:p>
          <a:p>
            <a:pPr fontAlgn="base"/>
            <a:r>
              <a:rPr lang="en-GB" dirty="0"/>
              <a:t>Staff (soft)</a:t>
            </a:r>
          </a:p>
          <a:p>
            <a:pPr fontAlgn="base"/>
            <a:r>
              <a:rPr lang="en-GB" dirty="0"/>
              <a:t>Strategy (hard)</a:t>
            </a:r>
          </a:p>
          <a:p>
            <a:pPr fontAlgn="base"/>
            <a:r>
              <a:rPr lang="en-GB" dirty="0"/>
              <a:t>Structure (hard)</a:t>
            </a:r>
          </a:p>
          <a:p>
            <a:pPr fontAlgn="base"/>
            <a:r>
              <a:rPr lang="en-GB" dirty="0"/>
              <a:t>Style (soft)</a:t>
            </a:r>
          </a:p>
          <a:p>
            <a:pPr fontAlgn="base"/>
            <a:r>
              <a:rPr lang="en-GB" dirty="0"/>
              <a:t>Systems (hard</a:t>
            </a:r>
            <a:r>
              <a:rPr lang="en-GB" dirty="0" smtClean="0"/>
              <a:t>)</a:t>
            </a:r>
            <a:endParaRPr lang="en-GB" dirty="0"/>
          </a:p>
        </p:txBody>
      </p:sp>
    </p:spTree>
    <p:extLst>
      <p:ext uri="{BB962C8B-B14F-4D97-AF65-F5344CB8AC3E}">
        <p14:creationId xmlns:p14="http://schemas.microsoft.com/office/powerpoint/2010/main" val="307558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108203" y="231781"/>
            <a:ext cx="7967663" cy="708025"/>
          </a:xfrm>
          <a:prstGeom prst="rect">
            <a:avLst/>
          </a:prstGeom>
          <a:noFill/>
          <a:ln>
            <a:noFill/>
          </a:ln>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4000" b="1" u="sng" dirty="0">
                <a:effectLst>
                  <a:outerShdw blurRad="38100" dist="38100" dir="2700000" algn="tl">
                    <a:srgbClr val="000000">
                      <a:alpha val="43137"/>
                    </a:srgbClr>
                  </a:outerShdw>
                </a:effectLst>
                <a:latin typeface="+mj-lt"/>
                <a:ea typeface="+mj-ea"/>
                <a:cs typeface="+mj-cs"/>
              </a:rPr>
              <a:t>Types of change</a:t>
            </a:r>
          </a:p>
        </p:txBody>
      </p:sp>
      <p:pic>
        <p:nvPicPr>
          <p:cNvPr id="18435" name="Picture 14" descr="Y:\08VOL4\Graphics\Powerpoint\PE_UK\PE528-JOHNSON\Final files\GIF\ch15\M15NF004.gif"/>
          <p:cNvPicPr>
            <a:picLocks noChangeAspect="1" noChangeArrowheads="1"/>
          </p:cNvPicPr>
          <p:nvPr/>
        </p:nvPicPr>
        <p:blipFill>
          <a:blip r:embed="rId3" cstate="print"/>
          <a:srcRect/>
          <a:stretch>
            <a:fillRect/>
          </a:stretch>
        </p:blipFill>
        <p:spPr bwMode="auto">
          <a:xfrm>
            <a:off x="2330452" y="1268417"/>
            <a:ext cx="7531100" cy="4321175"/>
          </a:xfrm>
          <a:prstGeom prst="rect">
            <a:avLst/>
          </a:prstGeom>
          <a:noFill/>
          <a:ln w="9525">
            <a:noFill/>
            <a:miter lim="800000"/>
            <a:headEnd/>
            <a:tailEnd/>
          </a:ln>
        </p:spPr>
      </p:pic>
      <p:sp>
        <p:nvSpPr>
          <p:cNvPr id="18445" name="TextBox 12"/>
          <p:cNvSpPr txBox="1">
            <a:spLocks noChangeArrowheads="1"/>
          </p:cNvSpPr>
          <p:nvPr/>
        </p:nvSpPr>
        <p:spPr bwMode="auto">
          <a:xfrm>
            <a:off x="2044702" y="5805264"/>
            <a:ext cx="7272338" cy="369332"/>
          </a:xfrm>
          <a:prstGeom prst="rect">
            <a:avLst/>
          </a:prstGeom>
          <a:noFill/>
          <a:ln>
            <a:noFill/>
          </a:ln>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altLang="en-US" i="1" dirty="0">
                <a:latin typeface="+mj-lt"/>
              </a:rPr>
              <a:t>Source</a:t>
            </a:r>
            <a:r>
              <a:rPr lang="en-GB" altLang="en-US" dirty="0">
                <a:latin typeface="+mj-lt"/>
              </a:rPr>
              <a:t>: </a:t>
            </a:r>
            <a:r>
              <a:rPr lang="en-GB" altLang="en-US" dirty="0" err="1">
                <a:latin typeface="+mj-lt"/>
              </a:rPr>
              <a:t>Balogun</a:t>
            </a:r>
            <a:r>
              <a:rPr lang="en-GB" altLang="en-US" dirty="0">
                <a:latin typeface="+mj-lt"/>
              </a:rPr>
              <a:t>, Hailey and </a:t>
            </a:r>
            <a:r>
              <a:rPr lang="en-GB" altLang="en-US" dirty="0" err="1">
                <a:latin typeface="+mj-lt"/>
              </a:rPr>
              <a:t>Gustafsson</a:t>
            </a:r>
            <a:r>
              <a:rPr lang="en-GB" altLang="en-US" dirty="0">
                <a:latin typeface="+mj-lt"/>
              </a:rPr>
              <a:t> 2016, p.23.</a:t>
            </a:r>
          </a:p>
        </p:txBody>
      </p:sp>
    </p:spTree>
    <p:extLst>
      <p:ext uri="{BB962C8B-B14F-4D97-AF65-F5344CB8AC3E}">
        <p14:creationId xmlns:p14="http://schemas.microsoft.com/office/powerpoint/2010/main" val="99727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A262462-AC70-464F-9305-3297BB340F4F}"/>
              </a:ext>
            </a:extLst>
          </p:cNvPr>
          <p:cNvSpPr>
            <a:spLocks noGrp="1"/>
          </p:cNvSpPr>
          <p:nvPr>
            <p:ph type="title"/>
          </p:nvPr>
        </p:nvSpPr>
        <p:spPr>
          <a:xfrm>
            <a:off x="2803923" y="836613"/>
            <a:ext cx="6532959" cy="1143000"/>
          </a:xfrm>
        </p:spPr>
        <p:txBody>
          <a:bodyPr rtlCol="0">
            <a:normAutofit fontScale="90000"/>
          </a:bodyPr>
          <a:lstStyle/>
          <a:p>
            <a:pPr>
              <a:defRPr/>
            </a:pPr>
            <a:r>
              <a:rPr lang="en-US" sz="4000" b="1" dirty="0">
                <a:solidFill>
                  <a:srgbClr val="0070C0"/>
                </a:solidFill>
                <a:effectLst>
                  <a:outerShdw blurRad="38100" dist="38100" dir="2700000" algn="tl">
                    <a:srgbClr val="000000">
                      <a:alpha val="43137"/>
                    </a:srgbClr>
                  </a:outerShdw>
                </a:effectLst>
              </a:rPr>
              <a:t>What we’re going to cover today…</a:t>
            </a:r>
          </a:p>
        </p:txBody>
      </p:sp>
      <p:sp>
        <p:nvSpPr>
          <p:cNvPr id="12" name="TextBox 5">
            <a:extLst>
              <a:ext uri="{FF2B5EF4-FFF2-40B4-BE49-F238E27FC236}">
                <a16:creationId xmlns:a16="http://schemas.microsoft.com/office/drawing/2014/main" id="{16071935-A2A1-49F5-B7FF-3ACDE167CC3E}"/>
              </a:ext>
            </a:extLst>
          </p:cNvPr>
          <p:cNvSpPr txBox="1">
            <a:spLocks noChangeArrowheads="1"/>
          </p:cNvSpPr>
          <p:nvPr/>
        </p:nvSpPr>
        <p:spPr bwMode="auto">
          <a:xfrm>
            <a:off x="2801544" y="2276478"/>
            <a:ext cx="2094309" cy="1292662"/>
          </a:xfrm>
          <a:prstGeom prst="rect">
            <a:avLst/>
          </a:prstGeom>
          <a:solidFill>
            <a:schemeClr val="accent6"/>
          </a:solidFill>
          <a:ln w="9525">
            <a:noFill/>
            <a:miter lim="800000"/>
            <a:headEnd/>
            <a:tailEnd/>
          </a:ln>
        </p:spPr>
        <p:txBody>
          <a:bodyPr wrap="square">
            <a:spAutoFit/>
          </a:bodyPr>
          <a:lstStyle/>
          <a:p>
            <a:pPr marL="457200" indent="-457200">
              <a:buFont typeface="+mj-lt"/>
              <a:buAutoNum type="arabicParenR"/>
              <a:defRPr/>
            </a:pPr>
            <a:r>
              <a:rPr lang="en-US" dirty="0">
                <a:solidFill>
                  <a:prstClr val="white"/>
                </a:solidFill>
              </a:rPr>
              <a:t>Strategic leadership roles and styles</a:t>
            </a:r>
          </a:p>
          <a:p>
            <a:pPr marL="742950" indent="-742950">
              <a:buFontTx/>
              <a:buAutoNum type="arabicParenBoth"/>
              <a:defRPr/>
            </a:pPr>
            <a:endParaRPr lang="en-US" sz="2400" dirty="0">
              <a:solidFill>
                <a:prstClr val="white"/>
              </a:solidFill>
            </a:endParaRPr>
          </a:p>
        </p:txBody>
      </p:sp>
      <p:sp>
        <p:nvSpPr>
          <p:cNvPr id="13" name="TextBox 8">
            <a:extLst>
              <a:ext uri="{FF2B5EF4-FFF2-40B4-BE49-F238E27FC236}">
                <a16:creationId xmlns:a16="http://schemas.microsoft.com/office/drawing/2014/main" id="{1097986C-EFE4-49DA-BB8D-8B8E851F895A}"/>
              </a:ext>
            </a:extLst>
          </p:cNvPr>
          <p:cNvSpPr txBox="1">
            <a:spLocks noChangeArrowheads="1"/>
          </p:cNvSpPr>
          <p:nvPr/>
        </p:nvSpPr>
        <p:spPr bwMode="auto">
          <a:xfrm>
            <a:off x="5010151" y="2286005"/>
            <a:ext cx="2060972" cy="1938992"/>
          </a:xfrm>
          <a:prstGeom prst="rect">
            <a:avLst/>
          </a:prstGeom>
          <a:solidFill>
            <a:schemeClr val="accent6"/>
          </a:solidFill>
          <a:ln w="9525">
            <a:noFill/>
            <a:miter lim="800000"/>
            <a:headEnd/>
            <a:tailEnd/>
          </a:ln>
        </p:spPr>
        <p:txBody>
          <a:bodyPr>
            <a:spAutoFit/>
          </a:bodyPr>
          <a:lstStyle/>
          <a:p>
            <a:pPr marL="742950" indent="-742950">
              <a:defRPr/>
            </a:pPr>
            <a:r>
              <a:rPr lang="en-US" dirty="0">
                <a:solidFill>
                  <a:prstClr val="white"/>
                </a:solidFill>
              </a:rPr>
              <a:t>(2) Types and context of strategic change</a:t>
            </a:r>
          </a:p>
          <a:p>
            <a:pPr marL="742950" indent="-742950">
              <a:defRPr/>
            </a:pPr>
            <a:endParaRPr lang="en-US" sz="2400" dirty="0">
              <a:solidFill>
                <a:prstClr val="white"/>
              </a:solidFill>
            </a:endParaRPr>
          </a:p>
          <a:p>
            <a:pPr marL="742950" indent="-742950">
              <a:defRPr/>
            </a:pPr>
            <a:endParaRPr lang="en-US" sz="2400" dirty="0">
              <a:solidFill>
                <a:prstClr val="white"/>
              </a:solidFill>
            </a:endParaRPr>
          </a:p>
        </p:txBody>
      </p:sp>
      <p:sp>
        <p:nvSpPr>
          <p:cNvPr id="16" name="TextBox 5">
            <a:extLst>
              <a:ext uri="{FF2B5EF4-FFF2-40B4-BE49-F238E27FC236}">
                <a16:creationId xmlns:a16="http://schemas.microsoft.com/office/drawing/2014/main" id="{BE2EE84F-D873-4FFB-B246-3F211D27F6BA}"/>
              </a:ext>
            </a:extLst>
          </p:cNvPr>
          <p:cNvSpPr txBox="1">
            <a:spLocks noChangeArrowheads="1"/>
          </p:cNvSpPr>
          <p:nvPr/>
        </p:nvSpPr>
        <p:spPr bwMode="auto">
          <a:xfrm>
            <a:off x="7175897" y="2276482"/>
            <a:ext cx="2076450" cy="1661993"/>
          </a:xfrm>
          <a:prstGeom prst="rect">
            <a:avLst/>
          </a:prstGeom>
          <a:solidFill>
            <a:schemeClr val="accent6"/>
          </a:solidFill>
          <a:ln w="9525">
            <a:noFill/>
            <a:miter lim="800000"/>
            <a:headEnd/>
            <a:tailEnd/>
          </a:ln>
        </p:spPr>
        <p:txBody>
          <a:bodyPr>
            <a:spAutoFit/>
          </a:bodyPr>
          <a:lstStyle/>
          <a:p>
            <a:pPr marL="742950" indent="-742950">
              <a:defRPr/>
            </a:pPr>
            <a:r>
              <a:rPr lang="en-US" dirty="0">
                <a:solidFill>
                  <a:prstClr val="white"/>
                </a:solidFill>
              </a:rPr>
              <a:t>(3) Levers for strategic change </a:t>
            </a:r>
          </a:p>
          <a:p>
            <a:pPr marL="742950" indent="-742950">
              <a:defRPr/>
            </a:pPr>
            <a:endParaRPr lang="en-US" sz="2400" dirty="0">
              <a:solidFill>
                <a:prstClr val="white"/>
              </a:solidFill>
            </a:endParaRPr>
          </a:p>
          <a:p>
            <a:pPr marL="742950" indent="-742950">
              <a:defRPr/>
            </a:pPr>
            <a:endParaRPr lang="en-US" sz="2400" dirty="0">
              <a:solidFill>
                <a:prstClr val="white"/>
              </a:solidFill>
            </a:endParaRPr>
          </a:p>
        </p:txBody>
      </p:sp>
      <p:pic>
        <p:nvPicPr>
          <p:cNvPr id="10246" name="Picture 16" descr="j0422122.jpg">
            <a:extLst>
              <a:ext uri="{FF2B5EF4-FFF2-40B4-BE49-F238E27FC236}">
                <a16:creationId xmlns:a16="http://schemas.microsoft.com/office/drawing/2014/main" id="{B75D6855-A46B-4E62-A939-E291182C3326}"/>
              </a:ext>
            </a:extLst>
          </p:cNvPr>
          <p:cNvPicPr>
            <a:picLocks noChangeAspect="1"/>
          </p:cNvPicPr>
          <p:nvPr/>
        </p:nvPicPr>
        <p:blipFill>
          <a:blip r:embed="rId2" cstate="print">
            <a:extLst>
              <a:ext uri="{28A0092B-C50C-407E-A947-70E740481C1C}">
                <a14:useLocalDpi xmlns:a14="http://schemas.microsoft.com/office/drawing/2010/main" val="0"/>
              </a:ext>
            </a:extLst>
          </a:blip>
          <a:srcRect l="19733" b="10126"/>
          <a:stretch>
            <a:fillRect/>
          </a:stretch>
        </p:blipFill>
        <p:spPr bwMode="auto">
          <a:xfrm>
            <a:off x="2803923" y="3429000"/>
            <a:ext cx="209192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7" descr="j0439502.jpg">
            <a:extLst>
              <a:ext uri="{FF2B5EF4-FFF2-40B4-BE49-F238E27FC236}">
                <a16:creationId xmlns:a16="http://schemas.microsoft.com/office/drawing/2014/main" id="{1073B3D4-2F44-4DAE-ACC7-6BDB686EC290}"/>
              </a:ext>
            </a:extLst>
          </p:cNvPr>
          <p:cNvPicPr>
            <a:picLocks noChangeAspect="1"/>
          </p:cNvPicPr>
          <p:nvPr/>
        </p:nvPicPr>
        <p:blipFill>
          <a:blip r:embed="rId3" cstate="print">
            <a:extLst>
              <a:ext uri="{28A0092B-C50C-407E-A947-70E740481C1C}">
                <a14:useLocalDpi xmlns:a14="http://schemas.microsoft.com/office/drawing/2010/main" val="0"/>
              </a:ext>
            </a:extLst>
          </a:blip>
          <a:srcRect l="19980" b="10001"/>
          <a:stretch>
            <a:fillRect/>
          </a:stretch>
        </p:blipFill>
        <p:spPr bwMode="auto">
          <a:xfrm>
            <a:off x="5010151" y="3429000"/>
            <a:ext cx="206097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0">
            <a:extLst>
              <a:ext uri="{FF2B5EF4-FFF2-40B4-BE49-F238E27FC236}">
                <a16:creationId xmlns:a16="http://schemas.microsoft.com/office/drawing/2014/main" id="{44D22A25-5AA0-4F68-BE61-E844B470CE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2267" r="1031" b="32753"/>
          <a:stretch>
            <a:fillRect/>
          </a:stretch>
        </p:blipFill>
        <p:spPr bwMode="auto">
          <a:xfrm>
            <a:off x="7122326" y="3429011"/>
            <a:ext cx="212764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346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76438" y="250825"/>
            <a:ext cx="8229600" cy="647700"/>
          </a:xfrm>
        </p:spPr>
        <p:txBody>
          <a:bodyPr>
            <a:normAutofit fontScale="90000"/>
          </a:bodyPr>
          <a:lstStyle/>
          <a:p>
            <a:pPr eaLnBrk="1" hangingPunct="1"/>
            <a:r>
              <a:rPr b="1" dirty="0" smtClean="0">
                <a:effectLst>
                  <a:outerShdw blurRad="38100" dist="38100" dir="2700000" algn="tl">
                    <a:srgbClr val="000000">
                      <a:alpha val="43137"/>
                    </a:srgbClr>
                  </a:outerShdw>
                </a:effectLst>
              </a:rPr>
              <a:t>Types of strategic change</a:t>
            </a:r>
          </a:p>
        </p:txBody>
      </p:sp>
      <p:sp>
        <p:nvSpPr>
          <p:cNvPr id="19459" name="Content Placeholder 2"/>
          <p:cNvSpPr>
            <a:spLocks noGrp="1"/>
          </p:cNvSpPr>
          <p:nvPr>
            <p:ph idx="1"/>
          </p:nvPr>
        </p:nvSpPr>
        <p:spPr>
          <a:xfrm>
            <a:off x="2022477" y="1312863"/>
            <a:ext cx="8547100" cy="4914900"/>
          </a:xfrm>
        </p:spPr>
        <p:txBody>
          <a:bodyPr/>
          <a:lstStyle/>
          <a:p>
            <a:pPr marL="0" indent="0">
              <a:buNone/>
            </a:pPr>
            <a:r>
              <a:rPr lang="en-GB" altLang="en-US" smtClean="0"/>
              <a:t>Four types of strategic change:</a:t>
            </a:r>
          </a:p>
          <a:p>
            <a:pPr marL="314325" lvl="1" indent="-314325">
              <a:buFont typeface="Arial" charset="0"/>
              <a:buChar char="•"/>
            </a:pPr>
            <a:r>
              <a:rPr lang="en-GB" altLang="en-US" sz="3200" b="1" i="1"/>
              <a:t>Adaptation </a:t>
            </a:r>
            <a:r>
              <a:rPr lang="en-GB" altLang="en-US" sz="3200"/>
              <a:t>– can be accommodated with the existing culture and can occur incrementally.</a:t>
            </a:r>
            <a:endParaRPr lang="en-GB" altLang="en-US" sz="3200" i="1"/>
          </a:p>
          <a:p>
            <a:pPr marL="314325" lvl="1" indent="-314325">
              <a:buFont typeface="Arial" charset="0"/>
              <a:buChar char="•"/>
            </a:pPr>
            <a:r>
              <a:rPr lang="en-GB" altLang="en-US" sz="3200" b="1" i="1"/>
              <a:t>Reconstruction (turnaround) </a:t>
            </a:r>
            <a:r>
              <a:rPr lang="en-GB" altLang="en-US" sz="3200"/>
              <a:t>– rapid change </a:t>
            </a:r>
            <a:br>
              <a:rPr lang="en-GB" altLang="en-US" sz="3200"/>
            </a:br>
            <a:r>
              <a:rPr lang="en-GB" altLang="en-US" sz="3200"/>
              <a:t>but without fundamentally changing the culture.</a:t>
            </a:r>
            <a:endParaRPr lang="en-GB" altLang="en-US" sz="3200" i="1"/>
          </a:p>
          <a:p>
            <a:pPr marL="314325" lvl="1" indent="-314325">
              <a:buFont typeface="Arial" charset="0"/>
              <a:buChar char="•"/>
            </a:pPr>
            <a:r>
              <a:rPr lang="en-GB" altLang="en-US" sz="3200" b="1" i="1"/>
              <a:t>Revolution </a:t>
            </a:r>
            <a:r>
              <a:rPr lang="en-GB" altLang="en-US" sz="3200"/>
              <a:t>– fundamental changes in both strategy and culture.</a:t>
            </a:r>
            <a:endParaRPr lang="en-GB" altLang="en-US" sz="3200" i="1"/>
          </a:p>
          <a:p>
            <a:pPr marL="314325" lvl="1" indent="-314325">
              <a:buFont typeface="Arial" charset="0"/>
              <a:buChar char="•"/>
            </a:pPr>
            <a:r>
              <a:rPr lang="en-GB" altLang="en-US" sz="3200" b="1" i="1"/>
              <a:t>Evolution </a:t>
            </a:r>
            <a:r>
              <a:rPr lang="en-GB" altLang="en-US" sz="3200"/>
              <a:t>–</a:t>
            </a:r>
            <a:r>
              <a:rPr lang="en-GB" altLang="en-US" sz="3200" b="1" i="1"/>
              <a:t> </a:t>
            </a:r>
            <a:r>
              <a:rPr lang="en-GB" altLang="en-US" sz="3200"/>
              <a:t>cultural change is required but this can be accomplished over time.</a:t>
            </a:r>
          </a:p>
        </p:txBody>
      </p:sp>
    </p:spTree>
    <p:extLst>
      <p:ext uri="{BB962C8B-B14F-4D97-AF65-F5344CB8AC3E}">
        <p14:creationId xmlns:p14="http://schemas.microsoft.com/office/powerpoint/2010/main" val="70808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9FE314B-B08A-4DAE-B4D9-C241B10F1DFD}"/>
              </a:ext>
            </a:extLst>
          </p:cNvPr>
          <p:cNvSpPr>
            <a:spLocks noGrp="1"/>
          </p:cNvSpPr>
          <p:nvPr>
            <p:ph type="title"/>
          </p:nvPr>
        </p:nvSpPr>
        <p:spPr>
          <a:xfrm>
            <a:off x="2667000" y="533400"/>
            <a:ext cx="6858000" cy="1143000"/>
          </a:xfrm>
        </p:spPr>
        <p:txBody>
          <a:bodyPr rtlCol="0">
            <a:normAutofit/>
          </a:bodyPr>
          <a:lstStyle/>
          <a:p>
            <a:pPr>
              <a:defRPr/>
            </a:pPr>
            <a:r>
              <a:rPr lang="en-US" sz="4000" b="1" dirty="0">
                <a:solidFill>
                  <a:srgbClr val="0070C0"/>
                </a:solidFill>
                <a:effectLst>
                  <a:outerShdw blurRad="38100" dist="38100" dir="2700000" algn="tl">
                    <a:srgbClr val="000000">
                      <a:alpha val="43137"/>
                    </a:srgbClr>
                  </a:outerShdw>
                </a:effectLst>
                <a:latin typeface="Calibri" pitchFamily="-112" charset="0"/>
              </a:rPr>
              <a:t>Levers for Strategic Change</a:t>
            </a:r>
            <a:endParaRPr lang="en-US" sz="4000" b="1" dirty="0">
              <a:solidFill>
                <a:srgbClr val="0070C0"/>
              </a:solidFill>
              <a:effectLst>
                <a:outerShdw blurRad="38100" dist="38100" dir="2700000" algn="tl">
                  <a:srgbClr val="000000">
                    <a:alpha val="43137"/>
                  </a:srgbClr>
                </a:outerShdw>
              </a:effectLst>
            </a:endParaRPr>
          </a:p>
        </p:txBody>
      </p:sp>
      <p:pic>
        <p:nvPicPr>
          <p:cNvPr id="5127" name="Picture 16" descr="j0422122.jpg">
            <a:extLst>
              <a:ext uri="{FF2B5EF4-FFF2-40B4-BE49-F238E27FC236}">
                <a16:creationId xmlns:a16="http://schemas.microsoft.com/office/drawing/2014/main" id="{C9241DD4-77EB-4809-AAD4-A5F72F572B50}"/>
              </a:ext>
            </a:extLst>
          </p:cNvPr>
          <p:cNvPicPr>
            <a:picLocks noChangeAspect="1"/>
          </p:cNvPicPr>
          <p:nvPr/>
        </p:nvPicPr>
        <p:blipFill>
          <a:blip r:embed="rId2" cstate="print"/>
          <a:srcRect l="19733" b="10126"/>
          <a:stretch>
            <a:fillRect/>
          </a:stretch>
        </p:blipFill>
        <p:spPr bwMode="auto">
          <a:xfrm>
            <a:off x="4151716" y="1676400"/>
            <a:ext cx="4100513" cy="4032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038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2314578" y="222255"/>
            <a:ext cx="7561263" cy="708025"/>
          </a:xfrm>
          <a:prstGeom prst="rect">
            <a:avLst/>
          </a:prstGeom>
          <a:noFill/>
          <a:ln>
            <a:noFill/>
          </a:ln>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4000" b="1" dirty="0">
                <a:effectLst>
                  <a:outerShdw blurRad="38100" dist="38100" dir="2700000" algn="tl">
                    <a:srgbClr val="000000">
                      <a:alpha val="43137"/>
                    </a:srgbClr>
                  </a:outerShdw>
                </a:effectLst>
                <a:latin typeface="+mj-lt"/>
                <a:ea typeface="+mj-ea"/>
                <a:cs typeface="+mj-cs"/>
              </a:rPr>
              <a:t>Kotter’s </a:t>
            </a:r>
            <a:r>
              <a:rPr lang="en-GB" altLang="en-US" sz="4000" b="1" dirty="0" smtClean="0">
                <a:effectLst>
                  <a:outerShdw blurRad="38100" dist="38100" dir="2700000" algn="tl">
                    <a:srgbClr val="000000">
                      <a:alpha val="43137"/>
                    </a:srgbClr>
                  </a:outerShdw>
                </a:effectLst>
                <a:latin typeface="+mj-lt"/>
                <a:ea typeface="+mj-ea"/>
                <a:cs typeface="+mj-cs"/>
              </a:rPr>
              <a:t>8 steps </a:t>
            </a:r>
            <a:r>
              <a:rPr lang="en-GB" altLang="en-US" sz="4000" b="1" dirty="0">
                <a:effectLst>
                  <a:outerShdw blurRad="38100" dist="38100" dir="2700000" algn="tl">
                    <a:srgbClr val="000000">
                      <a:alpha val="43137"/>
                    </a:srgbClr>
                  </a:outerShdw>
                </a:effectLst>
                <a:latin typeface="+mj-lt"/>
                <a:ea typeface="+mj-ea"/>
                <a:cs typeface="+mj-cs"/>
              </a:rPr>
              <a:t>for change</a:t>
            </a:r>
          </a:p>
        </p:txBody>
      </p:sp>
      <p:pic>
        <p:nvPicPr>
          <p:cNvPr id="26627" name="Picture 12" descr="V:\08VOL4\Graphics\Powerpoint\PE_UK\PE528-JOHNSON\Final files\GIF\ch15\M15NF005.gif"/>
          <p:cNvPicPr>
            <a:picLocks noChangeAspect="1" noChangeArrowheads="1"/>
          </p:cNvPicPr>
          <p:nvPr/>
        </p:nvPicPr>
        <p:blipFill>
          <a:blip r:embed="rId3" cstate="print"/>
          <a:srcRect/>
          <a:stretch>
            <a:fillRect/>
          </a:stretch>
        </p:blipFill>
        <p:spPr bwMode="auto">
          <a:xfrm>
            <a:off x="2347914" y="1633539"/>
            <a:ext cx="7496175" cy="3743325"/>
          </a:xfrm>
          <a:prstGeom prst="rect">
            <a:avLst/>
          </a:prstGeom>
          <a:noFill/>
          <a:ln w="9525">
            <a:noFill/>
            <a:miter lim="800000"/>
            <a:headEnd/>
            <a:tailEnd/>
          </a:ln>
        </p:spPr>
      </p:pic>
      <p:sp>
        <p:nvSpPr>
          <p:cNvPr id="26635" name="TextBox 10"/>
          <p:cNvSpPr txBox="1">
            <a:spLocks noChangeArrowheads="1"/>
          </p:cNvSpPr>
          <p:nvPr/>
        </p:nvSpPr>
        <p:spPr bwMode="auto">
          <a:xfrm>
            <a:off x="2039942" y="5589240"/>
            <a:ext cx="8232775" cy="400110"/>
          </a:xfrm>
          <a:prstGeom prst="rect">
            <a:avLst/>
          </a:prstGeom>
          <a:noFill/>
          <a:ln>
            <a:noFill/>
          </a:ln>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altLang="en-US" sz="2000" i="1" dirty="0">
                <a:latin typeface="+mj-lt"/>
              </a:rPr>
              <a:t>Source</a:t>
            </a:r>
            <a:r>
              <a:rPr lang="en-GB" altLang="en-US" sz="2000" dirty="0">
                <a:latin typeface="+mj-lt"/>
              </a:rPr>
              <a:t>:  </a:t>
            </a:r>
            <a:r>
              <a:rPr lang="en-GB" altLang="en-US" sz="2000" dirty="0" err="1">
                <a:latin typeface="+mj-lt"/>
              </a:rPr>
              <a:t>Kotter</a:t>
            </a:r>
            <a:r>
              <a:rPr lang="en-GB" altLang="en-US" sz="2000" dirty="0">
                <a:latin typeface="+mj-lt"/>
              </a:rPr>
              <a:t> (1996)  p. 61.</a:t>
            </a:r>
          </a:p>
        </p:txBody>
      </p:sp>
    </p:spTree>
    <p:extLst>
      <p:ext uri="{BB962C8B-B14F-4D97-AF65-F5344CB8AC3E}">
        <p14:creationId xmlns:p14="http://schemas.microsoft.com/office/powerpoint/2010/main" val="1263334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76438" y="174625"/>
            <a:ext cx="8229600" cy="788988"/>
          </a:xfrm>
        </p:spPr>
        <p:txBody>
          <a:bodyPr/>
          <a:lstStyle/>
          <a:p>
            <a:pPr eaLnBrk="1" hangingPunct="1"/>
            <a:r>
              <a:rPr lang="en-US" b="1" dirty="0" smtClean="0">
                <a:effectLst>
                  <a:outerShdw blurRad="38100" dist="38100" dir="2700000" algn="tl">
                    <a:srgbClr val="000000">
                      <a:alpha val="43137"/>
                    </a:srgbClr>
                  </a:outerShdw>
                </a:effectLst>
              </a:rPr>
              <a:t>Symbolic management</a:t>
            </a:r>
            <a:endParaRPr b="1" dirty="0" smtClean="0">
              <a:effectLst>
                <a:outerShdw blurRad="38100" dist="38100" dir="2700000" algn="tl">
                  <a:srgbClr val="000000">
                    <a:alpha val="43137"/>
                  </a:srgbClr>
                </a:outerShdw>
              </a:effectLst>
            </a:endParaRPr>
          </a:p>
        </p:txBody>
      </p:sp>
      <p:sp>
        <p:nvSpPr>
          <p:cNvPr id="29699" name="Content Placeholder 2"/>
          <p:cNvSpPr>
            <a:spLocks noGrp="1"/>
          </p:cNvSpPr>
          <p:nvPr>
            <p:ph idx="1"/>
          </p:nvPr>
        </p:nvSpPr>
        <p:spPr>
          <a:xfrm>
            <a:off x="1524000" y="1196753"/>
            <a:ext cx="9144000" cy="5391373"/>
          </a:xfrm>
        </p:spPr>
        <p:txBody>
          <a:bodyPr/>
          <a:lstStyle/>
          <a:p>
            <a:pPr marL="0" indent="0">
              <a:buNone/>
              <a:defRPr/>
            </a:pPr>
            <a:r>
              <a:rPr lang="en-US" altLang="en-US" sz="3000" dirty="0"/>
              <a:t>Change levers are not always of an overt, formal nature: they may also be symbolic.</a:t>
            </a:r>
          </a:p>
          <a:p>
            <a:pPr marL="0" indent="0">
              <a:buNone/>
              <a:defRPr/>
            </a:pPr>
            <a:r>
              <a:rPr lang="en-US" altLang="en-US" sz="3000" dirty="0"/>
              <a:t>Changing symbols can help reshape beliefs and expectations. Three key aspects:</a:t>
            </a:r>
          </a:p>
          <a:p>
            <a:pPr marL="298450" indent="-298450">
              <a:defRPr/>
            </a:pPr>
            <a:r>
              <a:rPr lang="en-GB" altLang="en-US" sz="3000" b="1" i="1" dirty="0"/>
              <a:t>Rituals –</a:t>
            </a:r>
            <a:r>
              <a:rPr lang="en-GB" altLang="en-US" sz="3000" dirty="0"/>
              <a:t> see Table in next slide.</a:t>
            </a:r>
          </a:p>
          <a:p>
            <a:pPr marL="298450" indent="-298450">
              <a:defRPr/>
            </a:pPr>
            <a:r>
              <a:rPr lang="en-GB" altLang="en-US" sz="3000" b="1" i="1" dirty="0"/>
              <a:t>Physical aspects –</a:t>
            </a:r>
            <a:r>
              <a:rPr lang="en-GB" altLang="en-US" sz="3000" dirty="0"/>
              <a:t> locations, dress, offices.</a:t>
            </a:r>
          </a:p>
          <a:p>
            <a:pPr marL="298450" indent="-298450">
              <a:defRPr/>
            </a:pPr>
            <a:r>
              <a:rPr lang="en-GB" altLang="en-US" sz="3000" b="1" i="1" dirty="0"/>
              <a:t>Behaviour of managers – </a:t>
            </a:r>
            <a:r>
              <a:rPr lang="en-US" altLang="en-US" sz="3000" dirty="0"/>
              <a:t>the </a:t>
            </a:r>
            <a:r>
              <a:rPr lang="en-US" altLang="en-US" sz="3000" dirty="0" err="1"/>
              <a:t>behaviour</a:t>
            </a:r>
            <a:r>
              <a:rPr lang="en-US" altLang="en-US" sz="3000" dirty="0"/>
              <a:t> of change agents must be in line with change.</a:t>
            </a:r>
          </a:p>
          <a:p>
            <a:pPr marL="298450" indent="-298450">
              <a:defRPr/>
            </a:pPr>
            <a:r>
              <a:rPr lang="en-US" altLang="en-US" sz="3000" b="1" i="1" dirty="0"/>
              <a:t>Language – </a:t>
            </a:r>
            <a:r>
              <a:rPr lang="en-US" altLang="en-US" sz="3000" dirty="0"/>
              <a:t>can be used to </a:t>
            </a:r>
            <a:r>
              <a:rPr lang="en-US" altLang="en-US" sz="3000" dirty="0" err="1"/>
              <a:t>galvanise</a:t>
            </a:r>
            <a:r>
              <a:rPr lang="en-US" altLang="en-US" sz="3000" dirty="0"/>
              <a:t> the change or (unconsciously) deter it.</a:t>
            </a:r>
            <a:endParaRPr lang="en-GB" altLang="en-US" sz="3000" dirty="0"/>
          </a:p>
        </p:txBody>
      </p:sp>
    </p:spTree>
    <p:extLst>
      <p:ext uri="{BB962C8B-B14F-4D97-AF65-F5344CB8AC3E}">
        <p14:creationId xmlns:p14="http://schemas.microsoft.com/office/powerpoint/2010/main" val="1005062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43117" y="346079"/>
            <a:ext cx="8512175" cy="1052513"/>
          </a:xfrm>
        </p:spPr>
        <p:txBody>
          <a:bodyPr rtlCol="0">
            <a:normAutofit/>
          </a:bodyPr>
          <a:lstStyle/>
          <a:p>
            <a:pPr algn="l">
              <a:defRPr/>
            </a:pPr>
            <a:r>
              <a:rPr b="1" dirty="0" err="1" smtClean="0">
                <a:effectLst>
                  <a:outerShdw blurRad="38100" dist="38100" dir="2700000" algn="tl">
                    <a:srgbClr val="000000">
                      <a:alpha val="43137"/>
                    </a:srgbClr>
                  </a:outerShdw>
                </a:effectLst>
              </a:rPr>
              <a:t>Organisational</a:t>
            </a:r>
            <a:r>
              <a:rPr b="1" dirty="0" smtClean="0">
                <a:effectLst>
                  <a:outerShdw blurRad="38100" dist="38100" dir="2700000" algn="tl">
                    <a:srgbClr val="000000">
                      <a:alpha val="43137"/>
                    </a:srgbClr>
                  </a:outerShdw>
                </a:effectLst>
              </a:rPr>
              <a:t> </a:t>
            </a:r>
            <a:r>
              <a:rPr b="1" dirty="0">
                <a:effectLst>
                  <a:outerShdw blurRad="38100" dist="38100" dir="2700000" algn="tl">
                    <a:srgbClr val="000000">
                      <a:alpha val="43137"/>
                    </a:srgbClr>
                  </a:outerShdw>
                </a:effectLst>
              </a:rPr>
              <a:t>rituals and change</a:t>
            </a:r>
          </a:p>
        </p:txBody>
      </p:sp>
      <p:pic>
        <p:nvPicPr>
          <p:cNvPr id="30723" name="Picture 7"/>
          <p:cNvPicPr>
            <a:picLocks noChangeAspect="1" noChangeArrowheads="1"/>
          </p:cNvPicPr>
          <p:nvPr/>
        </p:nvPicPr>
        <p:blipFill>
          <a:blip r:embed="rId3" cstate="print"/>
          <a:srcRect/>
          <a:stretch>
            <a:fillRect/>
          </a:stretch>
        </p:blipFill>
        <p:spPr bwMode="auto">
          <a:xfrm>
            <a:off x="1601792" y="2120907"/>
            <a:ext cx="8988425" cy="3586163"/>
          </a:xfrm>
          <a:prstGeom prst="rect">
            <a:avLst/>
          </a:prstGeom>
          <a:noFill/>
          <a:ln w="9525">
            <a:noFill/>
            <a:miter lim="800000"/>
            <a:headEnd/>
            <a:tailEnd/>
          </a:ln>
        </p:spPr>
      </p:pic>
    </p:spTree>
    <p:extLst>
      <p:ext uri="{BB962C8B-B14F-4D97-AF65-F5344CB8AC3E}">
        <p14:creationId xmlns:p14="http://schemas.microsoft.com/office/powerpoint/2010/main" val="3893317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524002" y="244475"/>
            <a:ext cx="8893177" cy="654050"/>
          </a:xfrm>
        </p:spPr>
        <p:txBody>
          <a:bodyPr>
            <a:normAutofit fontScale="90000"/>
          </a:bodyPr>
          <a:lstStyle/>
          <a:p>
            <a:pPr eaLnBrk="1" hangingPunct="1"/>
            <a:r>
              <a:rPr b="1" dirty="0" smtClean="0">
                <a:effectLst>
                  <a:outerShdw blurRad="38100" dist="38100" dir="2700000" algn="tl">
                    <a:srgbClr val="000000">
                      <a:alpha val="43137"/>
                    </a:srgbClr>
                  </a:outerShdw>
                </a:effectLst>
              </a:rPr>
              <a:t>Political mechanisms in </a:t>
            </a:r>
            <a:r>
              <a:rPr b="1" dirty="0" err="1" smtClean="0">
                <a:effectLst>
                  <a:outerShdw blurRad="38100" dist="38100" dir="2700000" algn="tl">
                    <a:srgbClr val="000000">
                      <a:alpha val="43137"/>
                    </a:srgbClr>
                  </a:outerShdw>
                </a:effectLst>
              </a:rPr>
              <a:t>organisations</a:t>
            </a:r>
            <a:endParaRPr b="1" dirty="0" smtClean="0">
              <a:effectLst>
                <a:outerShdw blurRad="38100" dist="38100" dir="2700000" algn="tl">
                  <a:srgbClr val="000000">
                    <a:alpha val="43137"/>
                  </a:srgbClr>
                </a:outerShdw>
              </a:effectLst>
            </a:endParaRPr>
          </a:p>
        </p:txBody>
      </p:sp>
      <p:sp>
        <p:nvSpPr>
          <p:cNvPr id="31747" name="Content Placeholder 2"/>
          <p:cNvSpPr>
            <a:spLocks noGrp="1"/>
          </p:cNvSpPr>
          <p:nvPr>
            <p:ph idx="1"/>
          </p:nvPr>
        </p:nvSpPr>
        <p:spPr>
          <a:xfrm>
            <a:off x="1061156" y="1320800"/>
            <a:ext cx="10239021" cy="4413250"/>
          </a:xfrm>
        </p:spPr>
        <p:txBody>
          <a:bodyPr/>
          <a:lstStyle/>
          <a:p>
            <a:pPr marL="0" indent="0">
              <a:buNone/>
              <a:defRPr/>
            </a:pPr>
            <a:r>
              <a:rPr lang="en-GB" altLang="en-US" dirty="0" smtClean="0"/>
              <a:t>Managing change from a political perspective can be achieved using various mechanisms:</a:t>
            </a:r>
          </a:p>
          <a:p>
            <a:pPr marL="298450" indent="-298450">
              <a:defRPr/>
            </a:pPr>
            <a:r>
              <a:rPr lang="en-GB" altLang="en-US" b="1" i="1" dirty="0" smtClean="0"/>
              <a:t>Control of resources</a:t>
            </a:r>
            <a:r>
              <a:rPr lang="en-GB" altLang="en-US" dirty="0" smtClean="0"/>
              <a:t>,</a:t>
            </a:r>
            <a:r>
              <a:rPr lang="en-GB" altLang="en-US" b="1" dirty="0" smtClean="0"/>
              <a:t> </a:t>
            </a:r>
            <a:r>
              <a:rPr lang="en-GB" altLang="en-US" b="1" i="1" dirty="0" smtClean="0"/>
              <a:t>expertise and information.</a:t>
            </a:r>
          </a:p>
          <a:p>
            <a:pPr marL="298450" indent="-298450">
              <a:defRPr/>
            </a:pPr>
            <a:r>
              <a:rPr lang="en-GB" altLang="en-US" b="1" i="1" dirty="0" smtClean="0"/>
              <a:t>Support and association with elites or stakeholders </a:t>
            </a:r>
            <a:r>
              <a:rPr lang="en-GB" altLang="en-US" dirty="0" smtClean="0"/>
              <a:t>(powerful and/or influential people).</a:t>
            </a:r>
          </a:p>
          <a:p>
            <a:pPr marL="298450" indent="-298450">
              <a:defRPr/>
            </a:pPr>
            <a:r>
              <a:rPr lang="en-GB" altLang="en-US" b="1" i="1" dirty="0" smtClean="0"/>
              <a:t>Building of alliances and networks</a:t>
            </a:r>
            <a:r>
              <a:rPr lang="en-GB" altLang="en-US" dirty="0" smtClean="0"/>
              <a:t>.</a:t>
            </a:r>
          </a:p>
          <a:p>
            <a:pPr marL="298450" indent="-288925">
              <a:buNone/>
              <a:defRPr/>
            </a:pPr>
            <a:r>
              <a:rPr lang="en-GB" altLang="en-US" dirty="0" smtClean="0"/>
              <a:t> </a:t>
            </a:r>
          </a:p>
        </p:txBody>
      </p:sp>
    </p:spTree>
    <p:extLst>
      <p:ext uri="{BB962C8B-B14F-4D97-AF65-F5344CB8AC3E}">
        <p14:creationId xmlns:p14="http://schemas.microsoft.com/office/powerpoint/2010/main" val="4268863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76438" y="247650"/>
            <a:ext cx="8229600" cy="641350"/>
          </a:xfrm>
        </p:spPr>
        <p:txBody>
          <a:bodyPr>
            <a:normAutofit fontScale="90000"/>
          </a:bodyPr>
          <a:lstStyle/>
          <a:p>
            <a:pPr eaLnBrk="1" hangingPunct="1"/>
            <a:r>
              <a:rPr b="1" dirty="0" smtClean="0">
                <a:effectLst>
                  <a:outerShdw blurRad="38100" dist="38100" dir="2700000" algn="tl">
                    <a:srgbClr val="000000">
                      <a:alpha val="43137"/>
                    </a:srgbClr>
                  </a:outerShdw>
                </a:effectLst>
              </a:rPr>
              <a:t>Timing</a:t>
            </a:r>
          </a:p>
        </p:txBody>
      </p:sp>
      <p:sp>
        <p:nvSpPr>
          <p:cNvPr id="24579" name="Content Placeholder 2"/>
          <p:cNvSpPr>
            <a:spLocks noGrp="1"/>
          </p:cNvSpPr>
          <p:nvPr>
            <p:ph idx="1"/>
          </p:nvPr>
        </p:nvSpPr>
        <p:spPr>
          <a:xfrm>
            <a:off x="993421" y="1322388"/>
            <a:ext cx="9945511" cy="4881562"/>
          </a:xfrm>
        </p:spPr>
        <p:txBody>
          <a:bodyPr rtlCol="0">
            <a:normAutofit/>
          </a:bodyPr>
          <a:lstStyle/>
          <a:p>
            <a:pPr marL="77788" indent="-77788">
              <a:buNone/>
              <a:defRPr/>
            </a:pPr>
            <a:r>
              <a:rPr lang="en-US" dirty="0" smtClean="0">
                <a:latin typeface="+mj-lt"/>
              </a:rPr>
              <a:t>	The timing of change can be tactically vital.</a:t>
            </a:r>
          </a:p>
          <a:p>
            <a:pPr marL="346075" indent="-298450">
              <a:buFont typeface="Arial" pitchFamily="34" charset="0"/>
              <a:buChar char="•"/>
              <a:defRPr/>
            </a:pPr>
            <a:r>
              <a:rPr lang="en-GB" b="1" i="1" dirty="0" smtClean="0">
                <a:latin typeface="+mj-lt"/>
              </a:rPr>
              <a:t>Building on an actual or perceived crisis.</a:t>
            </a:r>
          </a:p>
          <a:p>
            <a:pPr marL="342900" lvl="1" indent="-295275">
              <a:buFont typeface="Arial" pitchFamily="34" charset="0"/>
              <a:buChar char="•"/>
              <a:defRPr/>
            </a:pPr>
            <a:r>
              <a:rPr lang="en-GB" sz="3200" b="1" i="1" dirty="0">
                <a:latin typeface="+mj-lt"/>
              </a:rPr>
              <a:t>Exploiting windows of opportunity.</a:t>
            </a:r>
          </a:p>
          <a:p>
            <a:pPr marL="346075" lvl="1" indent="-298450">
              <a:buFont typeface="Arial" pitchFamily="34" charset="0"/>
              <a:buChar char="•"/>
              <a:defRPr/>
            </a:pPr>
            <a:r>
              <a:rPr lang="en-GB" sz="3200" b="1" i="1" dirty="0">
                <a:latin typeface="+mj-lt"/>
              </a:rPr>
              <a:t>Symbolic signalling of time frames.</a:t>
            </a:r>
          </a:p>
          <a:p>
            <a:pPr marL="285750" lvl="1" indent="0">
              <a:buNone/>
              <a:defRPr/>
            </a:pPr>
            <a:endParaRPr lang="en-GB" sz="1000" dirty="0">
              <a:latin typeface="+mj-lt"/>
            </a:endParaRPr>
          </a:p>
          <a:p>
            <a:pPr marL="63500" indent="-15875">
              <a:buNone/>
              <a:defRPr/>
            </a:pPr>
            <a:r>
              <a:rPr lang="en-GB" b="1" i="1" dirty="0" smtClean="0">
                <a:latin typeface="+mj-lt"/>
              </a:rPr>
              <a:t>Visible short-term wins </a:t>
            </a:r>
            <a:r>
              <a:rPr lang="en-GB" sz="2700" b="1" dirty="0">
                <a:latin typeface="+mj-lt"/>
              </a:rPr>
              <a:t>–</a:t>
            </a:r>
            <a:r>
              <a:rPr lang="en-GB" sz="3000" dirty="0">
                <a:latin typeface="+mj-lt"/>
              </a:rPr>
              <a:t> the demonstration of such wins can galvanise commitment to the wider change strategy.</a:t>
            </a:r>
          </a:p>
        </p:txBody>
      </p:sp>
    </p:spTree>
    <p:extLst>
      <p:ext uri="{BB962C8B-B14F-4D97-AF65-F5344CB8AC3E}">
        <p14:creationId xmlns:p14="http://schemas.microsoft.com/office/powerpoint/2010/main" val="864711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524000" y="1"/>
            <a:ext cx="9144000" cy="1052736"/>
          </a:xfrm>
        </p:spPr>
        <p:txBody>
          <a:bodyPr>
            <a:normAutofit fontScale="90000"/>
          </a:bodyPr>
          <a:lstStyle/>
          <a:p>
            <a:pPr algn="l" eaLnBrk="1" hangingPunct="1"/>
            <a:r>
              <a:rPr sz="3600" dirty="0"/>
              <a:t/>
            </a:r>
            <a:br>
              <a:rPr sz="3600" dirty="0"/>
            </a:br>
            <a:r>
              <a:rPr sz="3400" b="1" dirty="0">
                <a:effectLst>
                  <a:outerShdw blurRad="38100" dist="38100" dir="2700000" algn="tl">
                    <a:srgbClr val="000000">
                      <a:alpha val="43137"/>
                    </a:srgbClr>
                  </a:outerShdw>
                </a:effectLst>
              </a:rPr>
              <a:t>Problems of formal change</a:t>
            </a:r>
            <a:r>
              <a:rPr lang="en-GB" sz="3400" b="1" dirty="0">
                <a:effectLst>
                  <a:outerShdw blurRad="38100" dist="38100" dir="2700000" algn="tl">
                    <a:srgbClr val="000000">
                      <a:alpha val="43137"/>
                    </a:srgbClr>
                  </a:outerShdw>
                </a:effectLst>
              </a:rPr>
              <a:t> </a:t>
            </a:r>
            <a:r>
              <a:rPr sz="3400" b="1" dirty="0">
                <a:effectLst>
                  <a:outerShdw blurRad="38100" dist="38100" dir="2700000" algn="tl">
                    <a:srgbClr val="000000">
                      <a:alpha val="43137"/>
                    </a:srgbClr>
                  </a:outerShdw>
                </a:effectLst>
              </a:rPr>
              <a:t>programmes </a:t>
            </a:r>
            <a:r>
              <a:rPr sz="3600" dirty="0"/>
              <a:t/>
            </a:r>
            <a:br>
              <a:rPr sz="3600" dirty="0"/>
            </a:br>
            <a:r>
              <a:rPr lang="en-US" sz="3600" dirty="0"/>
              <a:t> </a:t>
            </a:r>
            <a:endParaRPr sz="3600" dirty="0"/>
          </a:p>
        </p:txBody>
      </p:sp>
      <p:sp>
        <p:nvSpPr>
          <p:cNvPr id="35843" name="Content Placeholder 2"/>
          <p:cNvSpPr>
            <a:spLocks noGrp="1"/>
          </p:cNvSpPr>
          <p:nvPr>
            <p:ph idx="1"/>
          </p:nvPr>
        </p:nvSpPr>
        <p:spPr>
          <a:xfrm>
            <a:off x="925689" y="1536700"/>
            <a:ext cx="9337499" cy="4845050"/>
          </a:xfrm>
        </p:spPr>
        <p:txBody>
          <a:bodyPr>
            <a:normAutofit/>
          </a:bodyPr>
          <a:lstStyle/>
          <a:p>
            <a:pPr>
              <a:lnSpc>
                <a:spcPts val="2800"/>
              </a:lnSpc>
              <a:buNone/>
              <a:defRPr/>
            </a:pPr>
            <a:r>
              <a:rPr lang="en-US" altLang="en-US" sz="2600" b="1" dirty="0"/>
              <a:t>What Formal </a:t>
            </a:r>
            <a:r>
              <a:rPr lang="en-US" altLang="en-US" sz="2600" b="1" dirty="0" err="1"/>
              <a:t>Programmes</a:t>
            </a:r>
            <a:r>
              <a:rPr lang="en-US" altLang="en-US" sz="2600" b="1" dirty="0"/>
              <a:t> Forget:</a:t>
            </a:r>
          </a:p>
          <a:p>
            <a:pPr marL="307975" indent="-307975">
              <a:lnSpc>
                <a:spcPts val="2800"/>
              </a:lnSpc>
              <a:defRPr/>
            </a:pPr>
            <a:r>
              <a:rPr lang="en-US" altLang="en-US" sz="2600" dirty="0"/>
              <a:t>A lot of </a:t>
            </a:r>
            <a:r>
              <a:rPr lang="en-US" altLang="en-US" sz="2600" b="1" i="1" dirty="0"/>
              <a:t>change happens </a:t>
            </a:r>
            <a:r>
              <a:rPr lang="en-US" altLang="en-US" sz="2600" dirty="0"/>
              <a:t>regardless of formal </a:t>
            </a:r>
            <a:r>
              <a:rPr lang="en-US" altLang="en-US" sz="2600" dirty="0" err="1"/>
              <a:t>programmes</a:t>
            </a:r>
            <a:r>
              <a:rPr lang="en-US" altLang="en-US" sz="2600" dirty="0"/>
              <a:t>.</a:t>
            </a:r>
          </a:p>
          <a:p>
            <a:pPr marL="307975" indent="-307975">
              <a:lnSpc>
                <a:spcPts val="2800"/>
              </a:lnSpc>
              <a:defRPr/>
            </a:pPr>
            <a:r>
              <a:rPr lang="en-US" altLang="en-US" sz="2600" dirty="0"/>
              <a:t>Employees </a:t>
            </a:r>
            <a:r>
              <a:rPr lang="en-US" altLang="en-US" sz="2600" b="1" i="1" dirty="0"/>
              <a:t>continually adapt </a:t>
            </a:r>
            <a:r>
              <a:rPr lang="en-US" altLang="en-US" sz="2600" dirty="0"/>
              <a:t>and learn in response to changing conditions.</a:t>
            </a:r>
          </a:p>
          <a:p>
            <a:pPr marL="307975" indent="-307975">
              <a:lnSpc>
                <a:spcPts val="2800"/>
              </a:lnSpc>
              <a:defRPr/>
            </a:pPr>
            <a:r>
              <a:rPr lang="en-US" altLang="en-US" sz="2600" dirty="0"/>
              <a:t>Managers </a:t>
            </a:r>
            <a:r>
              <a:rPr lang="en-US" altLang="en-US" sz="2600" b="1" i="1" dirty="0"/>
              <a:t>underestimate</a:t>
            </a:r>
            <a:r>
              <a:rPr lang="en-US" altLang="en-US" sz="2600" dirty="0"/>
              <a:t> spontaneous, emergent change.</a:t>
            </a:r>
            <a:endParaRPr lang="en-GB" altLang="en-US" sz="2600" dirty="0"/>
          </a:p>
          <a:p>
            <a:pPr marL="307975" indent="-307975">
              <a:lnSpc>
                <a:spcPts val="2800"/>
              </a:lnSpc>
              <a:defRPr/>
            </a:pPr>
            <a:r>
              <a:rPr lang="en-US" altLang="en-US" sz="2600" dirty="0"/>
              <a:t>Planned change </a:t>
            </a:r>
            <a:r>
              <a:rPr lang="en-US" altLang="en-US" sz="2600" dirty="0" err="1"/>
              <a:t>programmes</a:t>
            </a:r>
            <a:r>
              <a:rPr lang="en-US" altLang="en-US" sz="2600" dirty="0"/>
              <a:t> can actually </a:t>
            </a:r>
            <a:r>
              <a:rPr lang="en-US" altLang="en-US" sz="2600" b="1" i="1" dirty="0"/>
              <a:t>get in the way of the local adaptations.</a:t>
            </a:r>
          </a:p>
          <a:p>
            <a:pPr marL="307975" indent="-307975">
              <a:lnSpc>
                <a:spcPts val="2800"/>
              </a:lnSpc>
              <a:defRPr/>
            </a:pPr>
            <a:r>
              <a:rPr lang="en-US" altLang="en-US" sz="2600" dirty="0"/>
              <a:t>Management’s job is to </a:t>
            </a:r>
            <a:r>
              <a:rPr lang="en-US" altLang="en-US" sz="2600" b="1" i="1" dirty="0"/>
              <a:t>encourage and multiply successful local adaptations</a:t>
            </a:r>
            <a:r>
              <a:rPr lang="en-US" altLang="en-US" sz="2600" b="1" dirty="0"/>
              <a:t>,</a:t>
            </a:r>
            <a:r>
              <a:rPr lang="en-US" altLang="en-US" sz="2600" dirty="0"/>
              <a:t> not just impose strategic change from the top.</a:t>
            </a:r>
            <a:endParaRPr lang="en-GB" altLang="en-US" sz="2600" b="1" dirty="0"/>
          </a:p>
        </p:txBody>
      </p:sp>
    </p:spTree>
    <p:extLst>
      <p:ext uri="{BB962C8B-B14F-4D97-AF65-F5344CB8AC3E}">
        <p14:creationId xmlns:p14="http://schemas.microsoft.com/office/powerpoint/2010/main" val="73985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5">
            <a:extLst>
              <a:ext uri="{FF2B5EF4-FFF2-40B4-BE49-F238E27FC236}">
                <a16:creationId xmlns:a16="http://schemas.microsoft.com/office/drawing/2014/main" id="{2F1AF6C4-F435-4CC5-BD00-DF4D922F8DBC}"/>
              </a:ext>
            </a:extLst>
          </p:cNvPr>
          <p:cNvSpPr txBox="1">
            <a:spLocks noChangeArrowheads="1"/>
          </p:cNvSpPr>
          <p:nvPr/>
        </p:nvSpPr>
        <p:spPr bwMode="auto">
          <a:xfrm>
            <a:off x="3018236" y="1052516"/>
            <a:ext cx="6048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6000" b="1">
                <a:latin typeface="Calibri" panose="020F0502020204030204" pitchFamily="34" charset="0"/>
                <a:ea typeface="MS PGothic" panose="020B0600070205080204" pitchFamily="34" charset="-128"/>
              </a:rPr>
              <a:t> </a:t>
            </a:r>
            <a:r>
              <a:rPr lang="en-GB" altLang="en-US" sz="4000">
                <a:solidFill>
                  <a:srgbClr val="0070C0"/>
                </a:solidFill>
                <a:latin typeface="Calibri" panose="020F0502020204030204" pitchFamily="34" charset="0"/>
                <a:ea typeface="MS PGothic" panose="020B0600070205080204" pitchFamily="34" charset="-128"/>
              </a:rPr>
              <a:t>Traffic Light </a:t>
            </a:r>
            <a:r>
              <a:rPr lang="en-GB" altLang="en-US" sz="4800" b="1" i="1">
                <a:solidFill>
                  <a:srgbClr val="FF0000"/>
                </a:solidFill>
                <a:latin typeface="Bradley Hand ITC" panose="03070402050302030203" pitchFamily="66" charset="0"/>
                <a:ea typeface="MS PGothic" panose="020B0600070205080204" pitchFamily="34" charset="-128"/>
              </a:rPr>
              <a:t>it</a:t>
            </a:r>
          </a:p>
          <a:p>
            <a:pPr eaLnBrk="1" hangingPunct="1">
              <a:spcBef>
                <a:spcPct val="0"/>
              </a:spcBef>
              <a:buFontTx/>
              <a:buNone/>
            </a:pPr>
            <a:r>
              <a:rPr lang="en-GB" altLang="en-US" sz="3600">
                <a:solidFill>
                  <a:srgbClr val="0070C0"/>
                </a:solidFill>
                <a:latin typeface="Calibri" panose="020F0502020204030204" pitchFamily="34" charset="0"/>
                <a:ea typeface="MS PGothic" panose="020B0600070205080204" pitchFamily="34" charset="-128"/>
              </a:rPr>
              <a:t>Where is your learning at?</a:t>
            </a:r>
          </a:p>
        </p:txBody>
      </p:sp>
      <p:pic>
        <p:nvPicPr>
          <p:cNvPr id="54275" name="Picture 4" descr="http://png.findicons.com/files/icons/2320/x_mac_general/400/traffic_lights.png">
            <a:extLst>
              <a:ext uri="{FF2B5EF4-FFF2-40B4-BE49-F238E27FC236}">
                <a16:creationId xmlns:a16="http://schemas.microsoft.com/office/drawing/2014/main" id="{3D8371A5-8CB2-4BBE-9ACE-56B093AE5D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3" y="3095630"/>
            <a:ext cx="1997869"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870EAD36-A4EE-4F11-81C2-4377DE5718AF}"/>
              </a:ext>
            </a:extLst>
          </p:cNvPr>
          <p:cNvSpPr txBox="1"/>
          <p:nvPr/>
        </p:nvSpPr>
        <p:spPr>
          <a:xfrm>
            <a:off x="4368405" y="3095628"/>
            <a:ext cx="4913709" cy="3139321"/>
          </a:xfrm>
          <a:prstGeom prst="rect">
            <a:avLst/>
          </a:prstGeom>
          <a:noFill/>
        </p:spPr>
        <p:txBody>
          <a:bodyPr>
            <a:spAutoFit/>
          </a:bodyPr>
          <a:lstStyle/>
          <a:p>
            <a:pPr marL="536575" indent="-536575">
              <a:defRPr/>
            </a:pPr>
            <a:r>
              <a:rPr lang="en-GB" b="1" dirty="0">
                <a:solidFill>
                  <a:srgbClr val="FF0000"/>
                </a:solidFill>
              </a:rPr>
              <a:t>Red</a:t>
            </a:r>
            <a:r>
              <a:rPr lang="en-GB" dirty="0"/>
              <a:t> = I have misunderstood some of the topics. (write down 2 questions that you need help with)</a:t>
            </a:r>
          </a:p>
          <a:p>
            <a:pPr marL="536575" indent="-536575">
              <a:defRPr/>
            </a:pPr>
            <a:endParaRPr lang="en-GB" dirty="0"/>
          </a:p>
          <a:p>
            <a:pPr marL="812800" indent="-812800">
              <a:defRPr/>
            </a:pPr>
            <a:r>
              <a:rPr lang="en-GB" b="1" dirty="0">
                <a:solidFill>
                  <a:srgbClr val="FFC000"/>
                </a:solidFill>
              </a:rPr>
              <a:t>Amber</a:t>
            </a:r>
            <a:r>
              <a:rPr lang="en-GB" dirty="0"/>
              <a:t> = I have understood most of the topics so far (write down 1 question and 1 key theme you have understood)</a:t>
            </a:r>
          </a:p>
          <a:p>
            <a:pPr marL="536575" indent="-536575">
              <a:defRPr/>
            </a:pPr>
            <a:endParaRPr lang="en-GB" dirty="0"/>
          </a:p>
          <a:p>
            <a:pPr marL="812800" indent="-812800">
              <a:defRPr/>
            </a:pPr>
            <a:r>
              <a:rPr lang="en-GB" b="1" dirty="0">
                <a:solidFill>
                  <a:srgbClr val="92D050"/>
                </a:solidFill>
              </a:rPr>
              <a:t>Green</a:t>
            </a:r>
            <a:r>
              <a:rPr lang="en-GB" dirty="0"/>
              <a:t> = I have understood the topics so far (write down 2 key themes from the lesson to show your understanding)</a:t>
            </a:r>
          </a:p>
        </p:txBody>
      </p:sp>
    </p:spTree>
    <p:custDataLst>
      <p:tags r:id="rId1"/>
    </p:custDataLst>
    <p:extLst>
      <p:ext uri="{BB962C8B-B14F-4D97-AF65-F5344CB8AC3E}">
        <p14:creationId xmlns:p14="http://schemas.microsoft.com/office/powerpoint/2010/main" val="143546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7ABE-5CD9-489F-9EDE-2FB60764039E}"/>
              </a:ext>
            </a:extLst>
          </p:cNvPr>
          <p:cNvSpPr>
            <a:spLocks noGrp="1"/>
          </p:cNvSpPr>
          <p:nvPr>
            <p:ph type="title"/>
          </p:nvPr>
        </p:nvSpPr>
        <p:spPr>
          <a:xfrm>
            <a:off x="1847851" y="836613"/>
            <a:ext cx="4380421" cy="1143000"/>
          </a:xfrm>
        </p:spPr>
        <p:txBody>
          <a:bodyPr rtlCol="0">
            <a:normAutofit/>
          </a:bodyPr>
          <a:lstStyle/>
          <a:p>
            <a:pPr>
              <a:defRPr/>
            </a:pPr>
            <a:r>
              <a:rPr lang="en-GB" sz="4000" b="1" dirty="0" smtClean="0">
                <a:solidFill>
                  <a:srgbClr val="0070C0"/>
                </a:solidFill>
                <a:effectLst>
                  <a:outerShdw blurRad="38100" dist="38100" dir="2700000" algn="tl">
                    <a:srgbClr val="000000">
                      <a:alpha val="43137"/>
                    </a:srgbClr>
                  </a:outerShdw>
                </a:effectLst>
              </a:rPr>
              <a:t>Reading list </a:t>
            </a:r>
            <a:endParaRPr lang="en-US" sz="4000" b="1"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B624E17-C48F-4DEA-9D74-1DB88B5AC15B}"/>
              </a:ext>
            </a:extLst>
          </p:cNvPr>
          <p:cNvSpPr>
            <a:spLocks noGrp="1"/>
          </p:cNvSpPr>
          <p:nvPr>
            <p:ph idx="1"/>
          </p:nvPr>
        </p:nvSpPr>
        <p:spPr>
          <a:xfrm>
            <a:off x="541867" y="1916113"/>
            <a:ext cx="9535583" cy="4354512"/>
          </a:xfrm>
        </p:spPr>
        <p:txBody>
          <a:bodyPr rtlCol="0">
            <a:normAutofit fontScale="92500" lnSpcReduction="20000"/>
          </a:bodyPr>
          <a:lstStyle/>
          <a:p>
            <a:pPr marL="0" indent="0">
              <a:buNone/>
              <a:defRPr/>
            </a:pPr>
            <a:r>
              <a:rPr lang="en-GB" sz="2600" b="1" dirty="0">
                <a:solidFill>
                  <a:srgbClr val="0070C0"/>
                </a:solidFill>
              </a:rPr>
              <a:t>Essential Reading</a:t>
            </a:r>
          </a:p>
          <a:p>
            <a:pPr>
              <a:defRPr/>
            </a:pPr>
            <a:r>
              <a:rPr lang="en-GB" sz="2600" dirty="0"/>
              <a:t>Lynch, R., (</a:t>
            </a:r>
            <a:r>
              <a:rPr lang="en-GB" sz="2600" dirty="0" smtClean="0"/>
              <a:t>2021) </a:t>
            </a:r>
            <a:r>
              <a:rPr lang="en-GB" sz="2600" i="1" dirty="0"/>
              <a:t>Strategic </a:t>
            </a:r>
            <a:r>
              <a:rPr lang="en-GB" sz="2600" i="1" dirty="0" smtClean="0"/>
              <a:t>Management</a:t>
            </a:r>
            <a:r>
              <a:rPr lang="en-GB" sz="2600" dirty="0" smtClean="0"/>
              <a:t>. 9</a:t>
            </a:r>
            <a:r>
              <a:rPr lang="en-GB" sz="2600" baseline="30000" dirty="0" smtClean="0"/>
              <a:t>th</a:t>
            </a:r>
            <a:r>
              <a:rPr lang="en-GB" sz="2600" dirty="0" smtClean="0"/>
              <a:t> </a:t>
            </a:r>
            <a:r>
              <a:rPr lang="en-GB" sz="2600" dirty="0" err="1"/>
              <a:t>edn</a:t>
            </a:r>
            <a:r>
              <a:rPr lang="en-GB" sz="2600" dirty="0"/>
              <a:t>. London: Pearson Education</a:t>
            </a:r>
          </a:p>
          <a:p>
            <a:pPr>
              <a:defRPr/>
            </a:pPr>
            <a:r>
              <a:rPr lang="en-GB" sz="2600" dirty="0" err="1"/>
              <a:t>Yukl</a:t>
            </a:r>
            <a:r>
              <a:rPr lang="en-GB" sz="2600" dirty="0"/>
              <a:t>, G. (</a:t>
            </a:r>
            <a:r>
              <a:rPr lang="en-GB" sz="2600" dirty="0" smtClean="0"/>
              <a:t>2020), </a:t>
            </a:r>
            <a:r>
              <a:rPr lang="en-GB" sz="2600" i="1" dirty="0"/>
              <a:t>Leadership in Organizations: Global </a:t>
            </a:r>
            <a:r>
              <a:rPr lang="en-GB" sz="2600" i="1" dirty="0" smtClean="0"/>
              <a:t>Edition</a:t>
            </a:r>
            <a:r>
              <a:rPr lang="en-GB" sz="2600" dirty="0" smtClean="0"/>
              <a:t>.  </a:t>
            </a:r>
            <a:r>
              <a:rPr lang="en-GB" sz="2600" dirty="0"/>
              <a:t>9</a:t>
            </a:r>
            <a:r>
              <a:rPr lang="en-GB" sz="2600" baseline="30000" dirty="0" smtClean="0"/>
              <a:t>th</a:t>
            </a:r>
            <a:r>
              <a:rPr lang="en-GB" sz="2600" dirty="0" smtClean="0"/>
              <a:t> </a:t>
            </a:r>
            <a:r>
              <a:rPr lang="en-GB" sz="2600" dirty="0" err="1"/>
              <a:t>edn</a:t>
            </a:r>
            <a:r>
              <a:rPr lang="en-GB" sz="2600" dirty="0" smtClean="0"/>
              <a:t>. Los Angeles: SAGE</a:t>
            </a:r>
            <a:endParaRPr lang="en-GB" sz="2600" dirty="0"/>
          </a:p>
          <a:p>
            <a:pPr marL="0" indent="0">
              <a:buNone/>
              <a:defRPr/>
            </a:pPr>
            <a:r>
              <a:rPr lang="en-GB" sz="2600" b="1" dirty="0"/>
              <a:t> </a:t>
            </a:r>
            <a:endParaRPr lang="en-GB" sz="2600" dirty="0"/>
          </a:p>
          <a:p>
            <a:pPr marL="0" indent="0">
              <a:buNone/>
              <a:defRPr/>
            </a:pPr>
            <a:r>
              <a:rPr lang="en-GB" sz="2600" b="1" dirty="0">
                <a:solidFill>
                  <a:srgbClr val="0070C0"/>
                </a:solidFill>
              </a:rPr>
              <a:t>Recommended Reading</a:t>
            </a:r>
            <a:endParaRPr lang="en-GB" sz="2600" dirty="0">
              <a:solidFill>
                <a:srgbClr val="0070C0"/>
              </a:solidFill>
            </a:endParaRPr>
          </a:p>
          <a:p>
            <a:pPr>
              <a:defRPr/>
            </a:pPr>
            <a:r>
              <a:rPr lang="en-GB" sz="2600" dirty="0"/>
              <a:t>Robbins, S.P., De </a:t>
            </a:r>
            <a:r>
              <a:rPr lang="en-GB" sz="2600" dirty="0" err="1"/>
              <a:t>Cenzo</a:t>
            </a:r>
            <a:r>
              <a:rPr lang="en-GB" sz="2600" dirty="0"/>
              <a:t>, D.A., Coulter, M. (</a:t>
            </a:r>
            <a:r>
              <a:rPr lang="en-GB" sz="2600" dirty="0" smtClean="0"/>
              <a:t>2020) </a:t>
            </a:r>
            <a:r>
              <a:rPr lang="en-GB" sz="2600" i="1" dirty="0"/>
              <a:t>Fundamentals of Management: Management Myths Debunked!</a:t>
            </a:r>
            <a:r>
              <a:rPr lang="en-GB" sz="2600" dirty="0"/>
              <a:t> Global </a:t>
            </a:r>
            <a:r>
              <a:rPr lang="en-GB" sz="2600" dirty="0" smtClean="0"/>
              <a:t>Edition. 11</a:t>
            </a:r>
            <a:r>
              <a:rPr lang="en-GB" sz="2600" baseline="30000" dirty="0" smtClean="0"/>
              <a:t>th</a:t>
            </a:r>
            <a:r>
              <a:rPr lang="en-GB" sz="2600" dirty="0" smtClean="0"/>
              <a:t> </a:t>
            </a:r>
            <a:r>
              <a:rPr lang="en-GB" sz="2600" dirty="0" err="1"/>
              <a:t>edn</a:t>
            </a:r>
            <a:r>
              <a:rPr lang="en-GB" sz="2600" dirty="0"/>
              <a:t>. Harlow: Pearson</a:t>
            </a:r>
          </a:p>
          <a:p>
            <a:pPr>
              <a:defRPr/>
            </a:pPr>
            <a:r>
              <a:rPr lang="en-GB" sz="2600" dirty="0"/>
              <a:t>Johnson, G., Whittington R., Scholes K. (</a:t>
            </a:r>
            <a:r>
              <a:rPr lang="en-GB" sz="2600" dirty="0" smtClean="0"/>
              <a:t>2020)  </a:t>
            </a:r>
            <a:r>
              <a:rPr lang="en-GB" sz="2600" i="1" dirty="0"/>
              <a:t>Exploring Strategy: Texts and Cases. </a:t>
            </a:r>
            <a:r>
              <a:rPr lang="en-GB" sz="2600" dirty="0" smtClean="0"/>
              <a:t>12</a:t>
            </a:r>
            <a:r>
              <a:rPr lang="en-GB" sz="2600" baseline="30000" dirty="0" smtClean="0"/>
              <a:t>th</a:t>
            </a:r>
            <a:r>
              <a:rPr lang="en-GB" sz="2600" dirty="0" smtClean="0"/>
              <a:t> </a:t>
            </a:r>
            <a:r>
              <a:rPr lang="en-GB" sz="2600" dirty="0" err="1"/>
              <a:t>edn</a:t>
            </a:r>
            <a:r>
              <a:rPr lang="en-GB" sz="2600" dirty="0"/>
              <a:t>. Harlow:  Pearson.</a:t>
            </a:r>
          </a:p>
          <a:p>
            <a:pPr>
              <a:defRPr/>
            </a:pPr>
            <a:endParaRPr lang="en-GB" sz="2400" dirty="0"/>
          </a:p>
          <a:p>
            <a:pPr>
              <a:defRPr/>
            </a:pPr>
            <a:endParaRPr lang="en-US" dirty="0"/>
          </a:p>
        </p:txBody>
      </p:sp>
      <p:pic>
        <p:nvPicPr>
          <p:cNvPr id="77828" name="Picture 7" descr="j0439452.jpg">
            <a:extLst>
              <a:ext uri="{FF2B5EF4-FFF2-40B4-BE49-F238E27FC236}">
                <a16:creationId xmlns:a16="http://schemas.microsoft.com/office/drawing/2014/main" id="{65E6354F-1FC4-421F-81E9-07C3887D2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1714" y="-4763"/>
            <a:ext cx="33035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15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EA8E9E73-4076-478A-AEED-6B8E3123477F}"/>
              </a:ext>
            </a:extLst>
          </p:cNvPr>
          <p:cNvSpPr>
            <a:spLocks noGrp="1" noChangeArrowheads="1"/>
          </p:cNvSpPr>
          <p:nvPr>
            <p:ph type="title"/>
          </p:nvPr>
        </p:nvSpPr>
        <p:spPr>
          <a:xfrm>
            <a:off x="1843616" y="221545"/>
            <a:ext cx="8229600" cy="1143000"/>
          </a:xfrm>
        </p:spPr>
        <p:txBody>
          <a:bodyPr rtlCol="0">
            <a:normAutofit/>
          </a:bodyPr>
          <a:lstStyle/>
          <a:p>
            <a:pPr>
              <a:defRPr/>
            </a:pPr>
            <a:r>
              <a:rPr lang="en-GB" sz="3600" b="1" dirty="0">
                <a:solidFill>
                  <a:srgbClr val="0070C0"/>
                </a:solidFill>
                <a:effectLst>
                  <a:outerShdw blurRad="38100" dist="38100" dir="2700000" algn="tl">
                    <a:srgbClr val="000000">
                      <a:alpha val="43137"/>
                    </a:srgbClr>
                  </a:outerShdw>
                </a:effectLst>
              </a:rPr>
              <a:t>Session Learning Outcomes </a:t>
            </a:r>
            <a:endParaRPr lang="en-US" sz="3600" b="1" dirty="0">
              <a:solidFill>
                <a:srgbClr val="0070C0"/>
              </a:solidFill>
              <a:effectLst>
                <a:outerShdw blurRad="38100" dist="38100" dir="2700000" algn="tl">
                  <a:srgbClr val="000000">
                    <a:alpha val="43137"/>
                  </a:srgbClr>
                </a:outerShdw>
              </a:effectLst>
            </a:endParaRPr>
          </a:p>
        </p:txBody>
      </p:sp>
      <p:sp>
        <p:nvSpPr>
          <p:cNvPr id="7171" name="TextBox 2">
            <a:extLst>
              <a:ext uri="{FF2B5EF4-FFF2-40B4-BE49-F238E27FC236}">
                <a16:creationId xmlns:a16="http://schemas.microsoft.com/office/drawing/2014/main" id="{1476029D-220E-4419-8D28-BB1A9767DDDE}"/>
              </a:ext>
            </a:extLst>
          </p:cNvPr>
          <p:cNvSpPr txBox="1">
            <a:spLocks noChangeArrowheads="1"/>
          </p:cNvSpPr>
          <p:nvPr/>
        </p:nvSpPr>
        <p:spPr bwMode="auto">
          <a:xfrm>
            <a:off x="573616" y="1364545"/>
            <a:ext cx="10769599" cy="5632311"/>
          </a:xfrm>
          <a:prstGeom prst="rect">
            <a:avLst/>
          </a:prstGeom>
          <a:noFill/>
          <a:ln w="9525">
            <a:noFill/>
            <a:miter lim="800000"/>
            <a:headEnd/>
            <a:tailEnd/>
          </a:ln>
        </p:spPr>
        <p:txBody>
          <a:bodyPr wrap="square">
            <a:spAutoFit/>
          </a:bodyPr>
          <a:lstStyle/>
          <a:p>
            <a:pPr marL="342900" indent="-342900">
              <a:buFont typeface="+mj-lt"/>
              <a:buAutoNum type="arabicPeriod"/>
              <a:defRPr/>
            </a:pPr>
            <a:r>
              <a:rPr lang="en-GB" sz="2400" b="1" dirty="0"/>
              <a:t>Evaluate and apply conceptual and practical approaches to strategic leadership in a range of different organisational settings. </a:t>
            </a:r>
          </a:p>
          <a:p>
            <a:pPr marL="342900" indent="-342900">
              <a:buFont typeface="+mj-lt"/>
              <a:buAutoNum type="arabicPeriod"/>
              <a:defRPr/>
            </a:pPr>
            <a:r>
              <a:rPr lang="en-GB" sz="2400" b="1" dirty="0"/>
              <a:t>Analyse contemporary research on the role of leadership in managing change. </a:t>
            </a:r>
          </a:p>
          <a:p>
            <a:pPr marL="342900" indent="-342900">
              <a:buFont typeface="+mj-lt"/>
              <a:buAutoNum type="arabicPeriod"/>
              <a:defRPr/>
            </a:pPr>
            <a:r>
              <a:rPr lang="en-GB" sz="2400" dirty="0"/>
              <a:t>Critically assess the relevance of leadership styles to key sector changes including globalisation, internationalisation, strategy, technological innovation and organisation development. </a:t>
            </a:r>
          </a:p>
          <a:p>
            <a:pPr marL="342900" indent="-342900">
              <a:buFont typeface="+mj-lt"/>
              <a:buAutoNum type="arabicPeriod"/>
              <a:defRPr/>
            </a:pPr>
            <a:r>
              <a:rPr lang="en-GB" sz="2400" dirty="0"/>
              <a:t>Identify and critically reflect on  leadership capabilities, styles and strategies of key Business leaders across a range of sectors. </a:t>
            </a:r>
          </a:p>
          <a:p>
            <a:pPr marL="342900" indent="-342900">
              <a:buFont typeface="+mj-lt"/>
              <a:buAutoNum type="arabicPeriod"/>
              <a:defRPr/>
            </a:pPr>
            <a:r>
              <a:rPr lang="en-GB" sz="2400" dirty="0"/>
              <a:t>Evaluate an incident of strategic organisational change by exploring the role of leadership and the measurement and management of Key Performance Indicators (KPI’s). </a:t>
            </a:r>
          </a:p>
          <a:p>
            <a:pPr marL="342900" indent="-342900">
              <a:buFont typeface="+mj-lt"/>
              <a:buAutoNum type="arabicPeriod"/>
              <a:defRPr/>
            </a:pPr>
            <a:r>
              <a:rPr lang="en-GB" sz="2400" b="1" dirty="0"/>
              <a:t>Critically explore the ethical relationships between leaders and followers in relation to decision making, corporate governance and policy practices in organisations. </a:t>
            </a:r>
          </a:p>
          <a:p>
            <a:pPr>
              <a:defRPr/>
            </a:pPr>
            <a:endParaRPr lang="en-US" sz="2400" dirty="0"/>
          </a:p>
        </p:txBody>
      </p:sp>
    </p:spTree>
    <p:extLst>
      <p:ext uri="{BB962C8B-B14F-4D97-AF65-F5344CB8AC3E}">
        <p14:creationId xmlns:p14="http://schemas.microsoft.com/office/powerpoint/2010/main" val="32919023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9FE314B-B08A-4DAE-B4D9-C241B10F1DFD}"/>
              </a:ext>
            </a:extLst>
          </p:cNvPr>
          <p:cNvSpPr>
            <a:spLocks noGrp="1"/>
          </p:cNvSpPr>
          <p:nvPr>
            <p:ph type="title"/>
          </p:nvPr>
        </p:nvSpPr>
        <p:spPr>
          <a:xfrm>
            <a:off x="2667000" y="533400"/>
            <a:ext cx="6858000" cy="1143000"/>
          </a:xfrm>
        </p:spPr>
        <p:txBody>
          <a:bodyPr rtlCol="0">
            <a:normAutofit/>
          </a:bodyPr>
          <a:lstStyle/>
          <a:p>
            <a:pPr>
              <a:defRPr/>
            </a:pPr>
            <a:r>
              <a:rPr lang="en-US" sz="4000" b="1" dirty="0">
                <a:solidFill>
                  <a:srgbClr val="0070C0"/>
                </a:solidFill>
                <a:effectLst>
                  <a:outerShdw blurRad="38100" dist="38100" dir="2700000" algn="tl">
                    <a:srgbClr val="000000">
                      <a:alpha val="43137"/>
                    </a:srgbClr>
                  </a:outerShdw>
                </a:effectLst>
                <a:latin typeface="Calibri" pitchFamily="-112" charset="0"/>
              </a:rPr>
              <a:t>Leadership styles and roles</a:t>
            </a:r>
            <a:endParaRPr lang="en-US" sz="4000" b="1" dirty="0">
              <a:solidFill>
                <a:srgbClr val="0070C0"/>
              </a:solidFill>
              <a:effectLst>
                <a:outerShdw blurRad="38100" dist="38100" dir="2700000" algn="tl">
                  <a:srgbClr val="000000">
                    <a:alpha val="43137"/>
                  </a:srgbClr>
                </a:outerShdw>
              </a:effectLst>
            </a:endParaRPr>
          </a:p>
        </p:txBody>
      </p:sp>
      <p:pic>
        <p:nvPicPr>
          <p:cNvPr id="5127" name="Picture 16" descr="j0422122.jpg">
            <a:extLst>
              <a:ext uri="{FF2B5EF4-FFF2-40B4-BE49-F238E27FC236}">
                <a16:creationId xmlns:a16="http://schemas.microsoft.com/office/drawing/2014/main" id="{C9241DD4-77EB-4809-AAD4-A5F72F572B50}"/>
              </a:ext>
            </a:extLst>
          </p:cNvPr>
          <p:cNvPicPr>
            <a:picLocks noChangeAspect="1"/>
          </p:cNvPicPr>
          <p:nvPr/>
        </p:nvPicPr>
        <p:blipFill>
          <a:blip r:embed="rId2" cstate="print"/>
          <a:srcRect l="19733" b="10126"/>
          <a:stretch>
            <a:fillRect/>
          </a:stretch>
        </p:blipFill>
        <p:spPr bwMode="auto">
          <a:xfrm>
            <a:off x="4151716" y="1676400"/>
            <a:ext cx="4100513" cy="4032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385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0221" y="1720843"/>
            <a:ext cx="10780889" cy="3508653"/>
          </a:xfrm>
          <a:prstGeom prst="rect">
            <a:avLst/>
          </a:prstGeom>
        </p:spPr>
        <p:txBody>
          <a:bodyPr wrap="square">
            <a:spAutoFit/>
          </a:bodyPr>
          <a:lstStyle/>
          <a:p>
            <a:r>
              <a:rPr lang="en-GB" sz="2000" dirty="0"/>
              <a:t>Theory X and Theory Y describe two views of people at work and may be used to describe two opposing management styles</a:t>
            </a:r>
            <a:r>
              <a:rPr lang="en-GB" dirty="0"/>
              <a:t>.</a:t>
            </a:r>
          </a:p>
          <a:p>
            <a:endParaRPr lang="en-GB" dirty="0"/>
          </a:p>
          <a:p>
            <a:r>
              <a:rPr lang="en-GB" sz="2000" b="1" dirty="0">
                <a:effectLst>
                  <a:outerShdw blurRad="38100" dist="38100" dir="2700000" algn="tl">
                    <a:srgbClr val="000000">
                      <a:alpha val="43137"/>
                    </a:srgbClr>
                  </a:outerShdw>
                </a:effectLst>
              </a:rPr>
              <a:t>Theory X: the traditional view of direction and control </a:t>
            </a:r>
          </a:p>
          <a:p>
            <a:endParaRPr lang="en-GB" dirty="0"/>
          </a:p>
          <a:p>
            <a:r>
              <a:rPr lang="en-GB" dirty="0"/>
              <a:t>Theory X is based on the assumptions that: </a:t>
            </a:r>
          </a:p>
          <a:p>
            <a:pPr marL="342900" indent="-342900">
              <a:buAutoNum type="arabicPeriod"/>
            </a:pPr>
            <a:r>
              <a:rPr lang="en-GB" dirty="0"/>
              <a:t>The average human being has an inherent dislike of work and will avoid it if possible. </a:t>
            </a:r>
          </a:p>
          <a:p>
            <a:pPr marL="342900" indent="-342900">
              <a:buAutoNum type="arabicPeriod"/>
            </a:pPr>
            <a:r>
              <a:rPr lang="en-GB" dirty="0"/>
              <a:t>Because of this human dislike of work, most people must be coerced, controlled, directed, and threatened with punishment to get them to put forth adequate effort toward the achievement of organisational objectives. </a:t>
            </a:r>
          </a:p>
          <a:p>
            <a:pPr marL="342900" indent="-342900">
              <a:buAutoNum type="arabicPeriod"/>
            </a:pPr>
            <a:r>
              <a:rPr lang="en-GB" dirty="0"/>
              <a:t>The average human being prefers to be directed, wishes to avoid responsibility, has relatively little ambition, and wants security above all</a:t>
            </a:r>
          </a:p>
        </p:txBody>
      </p:sp>
      <p:sp>
        <p:nvSpPr>
          <p:cNvPr id="3" name="Rectangle 2"/>
          <p:cNvSpPr/>
          <p:nvPr/>
        </p:nvSpPr>
        <p:spPr>
          <a:xfrm>
            <a:off x="1524000" y="4"/>
            <a:ext cx="9144000" cy="769441"/>
          </a:xfrm>
          <a:prstGeom prst="rect">
            <a:avLst/>
          </a:prstGeom>
        </p:spPr>
        <p:txBody>
          <a:bodyPr wrap="square">
            <a:spAutoFit/>
          </a:bodyPr>
          <a:lstStyle/>
          <a:p>
            <a:pPr>
              <a:defRPr/>
            </a:pPr>
            <a:r>
              <a:rPr lang="en-US" sz="4400" b="1" dirty="0">
                <a:effectLst>
                  <a:outerShdw blurRad="38100" dist="38100" dir="2700000" algn="tl">
                    <a:srgbClr val="000000">
                      <a:alpha val="43137"/>
                    </a:srgbClr>
                  </a:outerShdw>
                </a:effectLst>
              </a:rPr>
              <a:t>Theoretical base of </a:t>
            </a:r>
            <a:r>
              <a:rPr lang="en-US" sz="4400" b="1" dirty="0" smtClean="0">
                <a:effectLst>
                  <a:outerShdw blurRad="38100" dist="38100" dir="2700000" algn="tl">
                    <a:srgbClr val="000000">
                      <a:alpha val="43137"/>
                    </a:srgbClr>
                  </a:outerShdw>
                </a:effectLst>
              </a:rPr>
              <a:t>Leadership</a:t>
            </a:r>
            <a:endParaRPr lang="en-US" sz="4400" b="1" dirty="0">
              <a:effectLst>
                <a:outerShdw blurRad="38100" dist="38100" dir="2700000" algn="tl">
                  <a:srgbClr val="000000">
                    <a:alpha val="43137"/>
                  </a:srgbClr>
                </a:outerShdw>
              </a:effectLst>
            </a:endParaRPr>
          </a:p>
        </p:txBody>
      </p:sp>
      <p:sp>
        <p:nvSpPr>
          <p:cNvPr id="4" name="TextBox 3"/>
          <p:cNvSpPr txBox="1"/>
          <p:nvPr/>
        </p:nvSpPr>
        <p:spPr>
          <a:xfrm>
            <a:off x="3241391" y="706535"/>
            <a:ext cx="5178622" cy="1015663"/>
          </a:xfrm>
          <a:prstGeom prst="rect">
            <a:avLst/>
          </a:prstGeom>
          <a:noFill/>
        </p:spPr>
        <p:txBody>
          <a:bodyPr wrap="square" rtlCol="0">
            <a:spAutoFit/>
          </a:bodyPr>
          <a:lstStyle/>
          <a:p>
            <a:pPr marL="533400" indent="-533400" algn="ctr">
              <a:spcBef>
                <a:spcPct val="20000"/>
              </a:spcBef>
              <a:defRPr/>
            </a:pPr>
            <a:r>
              <a:rPr lang="en-US" sz="3200" b="1" dirty="0">
                <a:effectLst>
                  <a:outerShdw blurRad="38100" dist="38100" dir="2700000" algn="tl">
                    <a:srgbClr val="000000">
                      <a:alpha val="43137"/>
                    </a:srgbClr>
                  </a:outerShdw>
                </a:effectLst>
              </a:rPr>
              <a:t>Theory X	and 	Theory </a:t>
            </a:r>
            <a:r>
              <a:rPr lang="en-US" sz="3200" b="1" dirty="0" smtClean="0">
                <a:effectLst>
                  <a:outerShdw blurRad="38100" dist="38100" dir="2700000" algn="tl">
                    <a:srgbClr val="000000">
                      <a:alpha val="43137"/>
                    </a:srgbClr>
                  </a:outerShdw>
                </a:effectLst>
              </a:rPr>
              <a:t>Y </a:t>
            </a:r>
            <a:r>
              <a:rPr lang="en-US" sz="2800" b="1" dirty="0" smtClean="0">
                <a:effectLst>
                  <a:outerShdw blurRad="38100" dist="38100" dir="2700000" algn="tl">
                    <a:srgbClr val="000000">
                      <a:alpha val="43137"/>
                    </a:srgbClr>
                  </a:outerShdw>
                </a:effectLst>
              </a:rPr>
              <a:t>(McGregor 1960)</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0161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652" y="415924"/>
            <a:ext cx="9252520" cy="1417639"/>
          </a:xfrm>
        </p:spPr>
        <p:txBody>
          <a:bodyPr>
            <a:normAutofit/>
          </a:bodyPr>
          <a:lstStyle/>
          <a:p>
            <a:r>
              <a:rPr lang="en-US" sz="2400" b="1" dirty="0">
                <a:effectLst>
                  <a:outerShdw blurRad="38100" dist="38100" dir="2700000" algn="tl">
                    <a:srgbClr val="000000">
                      <a:alpha val="43137"/>
                    </a:srgbClr>
                  </a:outerShdw>
                </a:effectLst>
              </a:rPr>
              <a:t>Theoretical base of Leadership </a:t>
            </a:r>
            <a:r>
              <a:rPr lang="en-US" sz="2400" b="1" dirty="0" smtClean="0">
                <a:solidFill>
                  <a:srgbClr val="0070C0"/>
                </a:solidFill>
                <a:effectLst>
                  <a:outerShdw blurRad="38100" dist="38100" dir="2700000" algn="tl">
                    <a:srgbClr val="000000">
                      <a:alpha val="43137"/>
                    </a:srgbClr>
                  </a:outerShdw>
                </a:effectLst>
              </a:rPr>
              <a:t/>
            </a:r>
            <a:br>
              <a:rPr lang="en-US" sz="2400" b="1" dirty="0" smtClean="0">
                <a:solidFill>
                  <a:srgbClr val="0070C0"/>
                </a:solidFill>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Theory </a:t>
            </a:r>
            <a:r>
              <a:rPr lang="en-US" sz="2400" b="1" dirty="0" smtClean="0">
                <a:effectLst>
                  <a:outerShdw blurRad="38100" dist="38100" dir="2700000" algn="tl">
                    <a:srgbClr val="000000">
                      <a:alpha val="43137"/>
                    </a:srgbClr>
                  </a:outerShdw>
                </a:effectLst>
              </a:rPr>
              <a:t>X</a:t>
            </a:r>
            <a:r>
              <a:rPr lang="en-US" sz="2400" b="1" dirty="0">
                <a:effectLst>
                  <a:outerShdw blurRad="38100" dist="38100" dir="2700000" algn="tl">
                    <a:srgbClr val="000000">
                      <a:alpha val="43137"/>
                    </a:srgbClr>
                  </a:outerShdw>
                </a:effectLst>
              </a:rPr>
              <a:t> </a:t>
            </a:r>
            <a:r>
              <a:rPr lang="en-US" sz="2400" b="1" dirty="0" smtClean="0">
                <a:effectLst>
                  <a:outerShdw blurRad="38100" dist="38100" dir="2700000" algn="tl">
                    <a:srgbClr val="000000">
                      <a:alpha val="43137"/>
                    </a:srgbClr>
                  </a:outerShdw>
                </a:effectLst>
              </a:rPr>
              <a:t>and Theory </a:t>
            </a:r>
            <a:r>
              <a:rPr lang="en-US" sz="2400" b="1" dirty="0">
                <a:effectLst>
                  <a:outerShdw blurRad="38100" dist="38100" dir="2700000" algn="tl">
                    <a:srgbClr val="000000">
                      <a:alpha val="43137"/>
                    </a:srgbClr>
                  </a:outerShdw>
                </a:effectLst>
              </a:rPr>
              <a:t>Y</a:t>
            </a:r>
            <a:r>
              <a:rPr lang="en-US" sz="2400" b="1" dirty="0" smtClean="0">
                <a:effectLst>
                  <a:outerShdw blurRad="38100" dist="38100" dir="2700000" algn="tl">
                    <a:srgbClr val="000000">
                      <a:alpha val="43137"/>
                    </a:srgbClr>
                  </a:outerShdw>
                </a:effectLst>
              </a:rPr>
              <a:t/>
            </a:r>
            <a:br>
              <a:rPr lang="en-US" sz="2400" b="1" dirty="0" smtClean="0">
                <a:effectLst>
                  <a:outerShdw blurRad="38100" dist="38100" dir="2700000" algn="tl">
                    <a:srgbClr val="000000">
                      <a:alpha val="43137"/>
                    </a:srgbClr>
                  </a:outerShdw>
                </a:effectLst>
              </a:rPr>
            </a:br>
            <a:r>
              <a:rPr lang="en-US" sz="2400" b="1" dirty="0" smtClean="0">
                <a:solidFill>
                  <a:srgbClr val="0070C0"/>
                </a:solidFill>
                <a:effectLst>
                  <a:outerShdw blurRad="38100" dist="38100" dir="2700000" algn="tl">
                    <a:srgbClr val="000000">
                      <a:alpha val="43137"/>
                    </a:srgbClr>
                  </a:outerShdw>
                </a:effectLst>
              </a:rPr>
              <a:t/>
            </a:r>
            <a:br>
              <a:rPr lang="en-US" sz="2400" b="1" dirty="0" smtClean="0">
                <a:solidFill>
                  <a:srgbClr val="0070C0"/>
                </a:solidFill>
                <a:effectLst>
                  <a:outerShdw blurRad="38100" dist="38100" dir="2700000" algn="tl">
                    <a:srgbClr val="000000">
                      <a:alpha val="43137"/>
                    </a:srgbClr>
                  </a:outerShdw>
                </a:effectLst>
              </a:rPr>
            </a:br>
            <a:endParaRPr lang="en-GB" sz="2400" dirty="0"/>
          </a:p>
        </p:txBody>
      </p:sp>
      <p:sp>
        <p:nvSpPr>
          <p:cNvPr id="3" name="Content Placeholder 2"/>
          <p:cNvSpPr>
            <a:spLocks noGrp="1"/>
          </p:cNvSpPr>
          <p:nvPr>
            <p:ph idx="1"/>
          </p:nvPr>
        </p:nvSpPr>
        <p:spPr>
          <a:xfrm>
            <a:off x="927463" y="1267096"/>
            <a:ext cx="9740537" cy="5019403"/>
          </a:xfrm>
        </p:spPr>
        <p:txBody>
          <a:bodyPr>
            <a:normAutofit/>
          </a:bodyPr>
          <a:lstStyle/>
          <a:p>
            <a:pPr marL="533400" indent="-533400">
              <a:buNone/>
              <a:defRPr/>
            </a:pPr>
            <a:endParaRPr lang="en-GB" sz="2000" b="1" dirty="0"/>
          </a:p>
          <a:p>
            <a:pPr marL="533400" indent="-533400">
              <a:spcBef>
                <a:spcPts val="0"/>
              </a:spcBef>
              <a:buNone/>
              <a:defRPr/>
            </a:pPr>
            <a:r>
              <a:rPr lang="en-GB" sz="2000" dirty="0"/>
              <a:t>Theory Y is based on the assumptions that</a:t>
            </a:r>
            <a:r>
              <a:rPr lang="en-GB" sz="2400" dirty="0"/>
              <a:t>:</a:t>
            </a:r>
          </a:p>
          <a:p>
            <a:pPr marL="533400" indent="-533400">
              <a:spcBef>
                <a:spcPts val="0"/>
              </a:spcBef>
              <a:buAutoNum type="arabicPeriod"/>
              <a:defRPr/>
            </a:pPr>
            <a:r>
              <a:rPr lang="en-GB" sz="1800" dirty="0"/>
              <a:t>Use of  physical and mental effort in work is as natural as play or rest. The average human being does not inherently dislike work. Depending upon controllable conditions, work may be a source of satisfaction, or a source of punishment. </a:t>
            </a:r>
          </a:p>
          <a:p>
            <a:pPr marL="533400" indent="-533400">
              <a:spcBef>
                <a:spcPts val="0"/>
              </a:spcBef>
              <a:buAutoNum type="arabicPeriod"/>
              <a:defRPr/>
            </a:pPr>
            <a:r>
              <a:rPr lang="en-GB" sz="1800" dirty="0"/>
              <a:t>External control and the threat of punishment are not the only means for bringing about effort toward organisational objectives. People will exercise self-direction and self-control in the service of objectives to which they are committed. </a:t>
            </a:r>
          </a:p>
          <a:p>
            <a:pPr marL="533400" indent="-533400">
              <a:spcBef>
                <a:spcPts val="0"/>
              </a:spcBef>
              <a:buAutoNum type="arabicPeriod"/>
              <a:defRPr/>
            </a:pPr>
            <a:r>
              <a:rPr lang="en-GB" sz="1800" dirty="0"/>
              <a:t>Commitment to objectives is a function of the rewards associated with their achievement. The most significant of such rewards, e.g. the satisfaction of ego and self-actualisation needs, can be direct products of effort directed towards organisational objectives.</a:t>
            </a:r>
          </a:p>
          <a:p>
            <a:pPr marL="533400" indent="-533400">
              <a:spcBef>
                <a:spcPts val="0"/>
              </a:spcBef>
              <a:buAutoNum type="arabicPeriod"/>
              <a:defRPr/>
            </a:pPr>
            <a:r>
              <a:rPr lang="en-GB" sz="1800" dirty="0"/>
              <a:t>The average human being learns, under proper conditions, not only to accept but to seek responsibility.</a:t>
            </a:r>
          </a:p>
          <a:p>
            <a:pPr marL="533400" indent="-533400">
              <a:spcBef>
                <a:spcPts val="0"/>
              </a:spcBef>
              <a:buAutoNum type="arabicPeriod"/>
              <a:defRPr/>
            </a:pPr>
            <a:r>
              <a:rPr lang="en-GB" sz="1800" dirty="0" smtClean="0"/>
              <a:t>Theory </a:t>
            </a:r>
            <a:r>
              <a:rPr lang="en-GB" sz="1800" dirty="0"/>
              <a:t>Y assumptions can lead to more cooperative relationships between managers and workers. A Theory Y management style seeks to establish a working environment in which the personal needs and objectives of individuals can relate to, and harmonise with, the objectives of the organisation.</a:t>
            </a:r>
            <a:endParaRPr lang="en-US"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581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a:xfrm>
            <a:off x="1976438" y="252413"/>
            <a:ext cx="8229600" cy="641350"/>
          </a:xfrm>
        </p:spPr>
        <p:txBody>
          <a:bodyPr>
            <a:normAutofit fontScale="90000"/>
          </a:bodyPr>
          <a:lstStyle/>
          <a:p>
            <a:pPr eaLnBrk="1" hangingPunct="1"/>
            <a:r>
              <a:rPr b="1" dirty="0" smtClean="0">
                <a:effectLst>
                  <a:outerShdw blurRad="38100" dist="38100" dir="2700000" algn="tl">
                    <a:srgbClr val="000000">
                      <a:alpha val="43137"/>
                    </a:srgbClr>
                  </a:outerShdw>
                </a:effectLst>
              </a:rPr>
              <a:t>Managing change – key issues</a:t>
            </a:r>
          </a:p>
        </p:txBody>
      </p:sp>
      <p:sp>
        <p:nvSpPr>
          <p:cNvPr id="6147" name="Content Placeholder 3"/>
          <p:cNvSpPr>
            <a:spLocks noGrp="1"/>
          </p:cNvSpPr>
          <p:nvPr>
            <p:ph idx="1"/>
          </p:nvPr>
        </p:nvSpPr>
        <p:spPr>
          <a:xfrm>
            <a:off x="1524003" y="1308105"/>
            <a:ext cx="9109075" cy="5153025"/>
          </a:xfrm>
        </p:spPr>
        <p:txBody>
          <a:bodyPr/>
          <a:lstStyle/>
          <a:p>
            <a:pPr marL="0" indent="0">
              <a:buNone/>
              <a:defRPr/>
            </a:pPr>
            <a:r>
              <a:rPr lang="en-GB" dirty="0" smtClean="0">
                <a:latin typeface="+mj-lt"/>
              </a:rPr>
              <a:t>K</a:t>
            </a:r>
            <a:r>
              <a:rPr lang="en-GB" sz="3000" dirty="0">
                <a:latin typeface="+mj-lt"/>
              </a:rPr>
              <a:t>ey premises:</a:t>
            </a:r>
          </a:p>
          <a:p>
            <a:pPr marL="301625" lvl="1" indent="-301625">
              <a:buFont typeface="Arial" charset="0"/>
              <a:buChar char="•"/>
              <a:defRPr/>
            </a:pPr>
            <a:r>
              <a:rPr lang="en-US" u="sng" dirty="0" smtClean="0">
                <a:latin typeface="+mj-lt"/>
              </a:rPr>
              <a:t>Leaders have to diagnose the </a:t>
            </a:r>
            <a:r>
              <a:rPr lang="en-US" b="1" i="1" u="sng" dirty="0" err="1" smtClean="0">
                <a:latin typeface="+mj-lt"/>
              </a:rPr>
              <a:t>organisational</a:t>
            </a:r>
            <a:r>
              <a:rPr lang="en-US" b="1" i="1" u="sng" dirty="0" smtClean="0">
                <a:latin typeface="+mj-lt"/>
              </a:rPr>
              <a:t> context</a:t>
            </a:r>
            <a:r>
              <a:rPr lang="en-US" u="sng" dirty="0" smtClean="0">
                <a:latin typeface="+mj-lt"/>
              </a:rPr>
              <a:t>, the extent to which it is receptive or resistant to change – particularly the </a:t>
            </a:r>
            <a:r>
              <a:rPr lang="en-US" b="1" i="1" u="sng" dirty="0" smtClean="0">
                <a:latin typeface="+mj-lt"/>
              </a:rPr>
              <a:t>forces blocking or facilitating change. </a:t>
            </a:r>
            <a:r>
              <a:rPr lang="en-US" sz="2400" b="1" i="1" u="sng" dirty="0">
                <a:latin typeface="+mj-lt"/>
              </a:rPr>
              <a:t> </a:t>
            </a:r>
            <a:endParaRPr lang="en-GB" sz="2600" b="1" i="1" u="sng" dirty="0">
              <a:latin typeface="+mj-lt"/>
            </a:endParaRPr>
          </a:p>
          <a:p>
            <a:pPr marL="301625" lvl="1" indent="-301625">
              <a:buFont typeface="Arial" charset="0"/>
              <a:buChar char="•"/>
              <a:defRPr/>
            </a:pPr>
            <a:r>
              <a:rPr lang="en-US" dirty="0" smtClean="0">
                <a:latin typeface="+mj-lt"/>
              </a:rPr>
              <a:t>Leaders have to identify the </a:t>
            </a:r>
            <a:r>
              <a:rPr lang="en-US" b="1" i="1" dirty="0" smtClean="0">
                <a:latin typeface="+mj-lt"/>
              </a:rPr>
              <a:t>type of strategic change</a:t>
            </a:r>
            <a:r>
              <a:rPr lang="en-US" dirty="0" smtClean="0">
                <a:latin typeface="+mj-lt"/>
              </a:rPr>
              <a:t> required: types of change differ according to speed and scope.  </a:t>
            </a:r>
          </a:p>
          <a:p>
            <a:pPr marL="301625" lvl="1" indent="-301625">
              <a:buFont typeface="Arial" charset="0"/>
              <a:buChar char="•"/>
              <a:defRPr/>
            </a:pPr>
            <a:r>
              <a:rPr lang="en-US" dirty="0" smtClean="0">
                <a:latin typeface="+mj-lt"/>
              </a:rPr>
              <a:t>Understanding the context, and identifying the required type of change, should help leaders select the appropriate </a:t>
            </a:r>
            <a:r>
              <a:rPr lang="en-US" b="1" i="1" dirty="0" smtClean="0">
                <a:latin typeface="+mj-lt"/>
              </a:rPr>
              <a:t>levers for change.</a:t>
            </a:r>
            <a:endParaRPr lang="en-GB" b="1" i="1" dirty="0" smtClean="0">
              <a:latin typeface="+mj-lt"/>
            </a:endParaRPr>
          </a:p>
        </p:txBody>
      </p:sp>
    </p:spTree>
    <p:extLst>
      <p:ext uri="{BB962C8B-B14F-4D97-AF65-F5344CB8AC3E}">
        <p14:creationId xmlns:p14="http://schemas.microsoft.com/office/powerpoint/2010/main" val="101667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76438" y="260350"/>
            <a:ext cx="8229600" cy="641350"/>
          </a:xfrm>
        </p:spPr>
        <p:txBody>
          <a:bodyPr>
            <a:normAutofit fontScale="90000"/>
          </a:bodyPr>
          <a:lstStyle/>
          <a:p>
            <a:pPr eaLnBrk="1" hangingPunct="1"/>
            <a:r>
              <a:rPr b="1" dirty="0" smtClean="0">
                <a:effectLst>
                  <a:outerShdw blurRad="38100" dist="38100" dir="2700000" algn="tl">
                    <a:srgbClr val="000000">
                      <a:alpha val="43137"/>
                    </a:srgbClr>
                  </a:outerShdw>
                </a:effectLst>
              </a:rPr>
              <a:t>Strategic leadership roles </a:t>
            </a:r>
          </a:p>
        </p:txBody>
      </p:sp>
      <p:sp>
        <p:nvSpPr>
          <p:cNvPr id="8195" name="Content Placeholder 2"/>
          <p:cNvSpPr>
            <a:spLocks noGrp="1"/>
          </p:cNvSpPr>
          <p:nvPr>
            <p:ph idx="1"/>
          </p:nvPr>
        </p:nvSpPr>
        <p:spPr>
          <a:xfrm>
            <a:off x="2025650" y="1392244"/>
            <a:ext cx="8229600" cy="4783137"/>
          </a:xfrm>
        </p:spPr>
        <p:txBody>
          <a:bodyPr rtlCol="0">
            <a:normAutofit fontScale="92500"/>
          </a:bodyPr>
          <a:lstStyle/>
          <a:p>
            <a:pPr marL="0" indent="0">
              <a:lnSpc>
                <a:spcPts val="3000"/>
              </a:lnSpc>
              <a:buNone/>
              <a:defRPr/>
            </a:pPr>
            <a:r>
              <a:rPr lang="en-GB" altLang="en-US" u="sng" dirty="0" smtClean="0"/>
              <a:t>Middle managers do not just implement strategy but have key roles in leading change:</a:t>
            </a:r>
            <a:endParaRPr lang="en-GB" altLang="en-US" sz="3600" u="sng" dirty="0"/>
          </a:p>
          <a:p>
            <a:pPr marL="301625" lvl="1" indent="-301625">
              <a:lnSpc>
                <a:spcPts val="3000"/>
              </a:lnSpc>
              <a:buFont typeface="Arial" charset="0"/>
              <a:buChar char="•"/>
              <a:defRPr/>
            </a:pPr>
            <a:r>
              <a:rPr lang="en-GB" altLang="en-US" sz="3200" b="1" i="1" dirty="0"/>
              <a:t>Advisers</a:t>
            </a:r>
            <a:r>
              <a:rPr lang="en-GB" altLang="en-US" sz="3200" dirty="0"/>
              <a:t> – on requirements for change and the likely blockages to change.</a:t>
            </a:r>
          </a:p>
          <a:p>
            <a:pPr marL="301625" lvl="1" indent="-301625">
              <a:lnSpc>
                <a:spcPts val="3000"/>
              </a:lnSpc>
              <a:buFont typeface="Arial" charset="0"/>
              <a:buChar char="•"/>
              <a:defRPr/>
            </a:pPr>
            <a:r>
              <a:rPr lang="en-GB" altLang="en-US" sz="3200" b="1" i="1" dirty="0"/>
              <a:t>Sense making</a:t>
            </a:r>
            <a:r>
              <a:rPr lang="en-GB" altLang="en-US" sz="3200" dirty="0"/>
              <a:t> – interpreting the intended strategy for their specific part of the organisation.</a:t>
            </a:r>
          </a:p>
          <a:p>
            <a:pPr marL="301625" lvl="1" indent="-301625">
              <a:lnSpc>
                <a:spcPts val="3000"/>
              </a:lnSpc>
              <a:buFont typeface="Arial" charset="0"/>
              <a:buChar char="•"/>
              <a:defRPr/>
            </a:pPr>
            <a:r>
              <a:rPr lang="en-GB" altLang="en-US" sz="3200" b="1" i="1" dirty="0"/>
              <a:t>Reinterpretation and adjustment </a:t>
            </a:r>
            <a:r>
              <a:rPr lang="en-GB" altLang="en-US" sz="3200" dirty="0"/>
              <a:t>– of strategic responses and relationships as events unfold.</a:t>
            </a:r>
          </a:p>
          <a:p>
            <a:pPr marL="301625" lvl="1" indent="-301625">
              <a:lnSpc>
                <a:spcPts val="3000"/>
              </a:lnSpc>
              <a:buFont typeface="Arial" charset="0"/>
              <a:buChar char="•"/>
              <a:defRPr/>
            </a:pPr>
            <a:r>
              <a:rPr lang="en-GB" altLang="en-US" sz="3200" b="1" i="1" dirty="0"/>
              <a:t>Local leadership of change </a:t>
            </a:r>
            <a:r>
              <a:rPr lang="en-GB" altLang="en-US" sz="3200" dirty="0"/>
              <a:t>–</a:t>
            </a:r>
            <a:r>
              <a:rPr lang="en-GB" altLang="en-US" sz="3200" i="1" dirty="0"/>
              <a:t> </a:t>
            </a:r>
            <a:r>
              <a:rPr lang="en-GB" altLang="en-US" sz="3200" dirty="0"/>
              <a:t>aligning and embodying change at the local level.</a:t>
            </a:r>
          </a:p>
        </p:txBody>
      </p:sp>
    </p:spTree>
    <p:extLst>
      <p:ext uri="{BB962C8B-B14F-4D97-AF65-F5344CB8AC3E}">
        <p14:creationId xmlns:p14="http://schemas.microsoft.com/office/powerpoint/2010/main" val="280900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76438" y="0"/>
            <a:ext cx="8229600" cy="863600"/>
          </a:xfrm>
        </p:spPr>
        <p:txBody>
          <a:bodyPr/>
          <a:lstStyle/>
          <a:p>
            <a:pPr eaLnBrk="1" hangingPunct="1"/>
            <a:r>
              <a:rPr b="1" dirty="0" smtClean="0">
                <a:effectLst>
                  <a:outerShdw blurRad="38100" dist="38100" dir="2700000" algn="tl">
                    <a:srgbClr val="000000">
                      <a:alpha val="43137"/>
                    </a:srgbClr>
                  </a:outerShdw>
                </a:effectLst>
              </a:rPr>
              <a:t>Leadership styles</a:t>
            </a:r>
          </a:p>
        </p:txBody>
      </p:sp>
      <p:sp>
        <p:nvSpPr>
          <p:cNvPr id="9219" name="Content Placeholder 2"/>
          <p:cNvSpPr>
            <a:spLocks noGrp="1"/>
          </p:cNvSpPr>
          <p:nvPr>
            <p:ph idx="1"/>
          </p:nvPr>
        </p:nvSpPr>
        <p:spPr>
          <a:xfrm>
            <a:off x="711199" y="1052736"/>
            <a:ext cx="11063111" cy="5462364"/>
          </a:xfrm>
        </p:spPr>
        <p:txBody>
          <a:bodyPr/>
          <a:lstStyle/>
          <a:p>
            <a:pPr eaLnBrk="1" hangingPunct="1">
              <a:buFont typeface="Arial" charset="0"/>
              <a:buNone/>
              <a:defRPr/>
            </a:pPr>
            <a:r>
              <a:rPr lang="en-GB" altLang="en-US" dirty="0" smtClean="0"/>
              <a:t>Leaders can be categorised in two ways:</a:t>
            </a:r>
          </a:p>
          <a:p>
            <a:pPr marL="293688" indent="-293688">
              <a:defRPr/>
            </a:pPr>
            <a:r>
              <a:rPr lang="en-US" altLang="en-US" b="1" i="1" dirty="0" smtClean="0"/>
              <a:t>Transformational (or charismatic) leaders </a:t>
            </a:r>
            <a:r>
              <a:rPr lang="en-US" altLang="en-US" u="sng" dirty="0" err="1" smtClean="0"/>
              <a:t>emphasise</a:t>
            </a:r>
            <a:r>
              <a:rPr lang="en-US" altLang="en-US" u="sng" dirty="0" smtClean="0"/>
              <a:t> building a vision for their </a:t>
            </a:r>
            <a:r>
              <a:rPr lang="en-US" altLang="en-US" u="sng" dirty="0" err="1" smtClean="0"/>
              <a:t>organisations</a:t>
            </a:r>
            <a:r>
              <a:rPr lang="en-GB" altLang="en-US" u="sng" dirty="0" smtClean="0"/>
              <a:t>; </a:t>
            </a:r>
            <a:r>
              <a:rPr lang="en-GB" altLang="en-US" dirty="0" smtClean="0"/>
              <a:t>an organisational identity built on collective values and beliefs and energising people to achieve the vision.</a:t>
            </a:r>
          </a:p>
          <a:p>
            <a:pPr marL="293688" indent="-293688">
              <a:defRPr/>
            </a:pPr>
            <a:r>
              <a:rPr lang="en-US" altLang="en-US" b="1" i="1" dirty="0" smtClean="0"/>
              <a:t>Transactional leaders</a:t>
            </a:r>
            <a:r>
              <a:rPr lang="en-US" altLang="en-US" b="1" dirty="0" smtClean="0"/>
              <a:t> </a:t>
            </a:r>
            <a:r>
              <a:rPr lang="en-US" altLang="en-US" u="sng" dirty="0" err="1" smtClean="0"/>
              <a:t>emphasise</a:t>
            </a:r>
            <a:r>
              <a:rPr lang="en-US" altLang="en-US" u="sng" dirty="0" smtClean="0"/>
              <a:t> ‘hard’ levers of change </a:t>
            </a:r>
            <a:r>
              <a:rPr lang="en-GB" altLang="en-US" u="sng" dirty="0" smtClean="0"/>
              <a:t>e.g. designing systems, targets, financial incentives, project management and careful monitoring.</a:t>
            </a:r>
            <a:endParaRPr lang="en-GB" altLang="en-US" i="1" u="sng" dirty="0" smtClean="0"/>
          </a:p>
        </p:txBody>
      </p:sp>
    </p:spTree>
    <p:extLst>
      <p:ext uri="{BB962C8B-B14F-4D97-AF65-F5344CB8AC3E}">
        <p14:creationId xmlns:p14="http://schemas.microsoft.com/office/powerpoint/2010/main" val="460428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1693</Words>
  <Application>Microsoft Office PowerPoint</Application>
  <PresentationFormat>Widescreen</PresentationFormat>
  <Paragraphs>153</Paragraphs>
  <Slides>29</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MS PGothic</vt:lpstr>
      <vt:lpstr>Arial</vt:lpstr>
      <vt:lpstr>Bradley Hand ITC</vt:lpstr>
      <vt:lpstr>Calibri</vt:lpstr>
      <vt:lpstr>Calibri Light</vt:lpstr>
      <vt:lpstr>Serifa BT</vt:lpstr>
      <vt:lpstr>Office Theme</vt:lpstr>
      <vt:lpstr>2_Office Theme</vt:lpstr>
      <vt:lpstr>PowerPoint Presentation</vt:lpstr>
      <vt:lpstr>What we’re going to cover today…</vt:lpstr>
      <vt:lpstr>Session Learning Outcomes </vt:lpstr>
      <vt:lpstr>Leadership styles and roles</vt:lpstr>
      <vt:lpstr>PowerPoint Presentation</vt:lpstr>
      <vt:lpstr>Theoretical base of Leadership  Theory X and Theory Y  </vt:lpstr>
      <vt:lpstr>Managing change – key issues</vt:lpstr>
      <vt:lpstr>Strategic leadership roles </vt:lpstr>
      <vt:lpstr>Leadership styles</vt:lpstr>
      <vt:lpstr>Situational leadership</vt:lpstr>
      <vt:lpstr>Types and Context of Strategic Change</vt:lpstr>
      <vt:lpstr>Diagnosing the change context</vt:lpstr>
      <vt:lpstr>The Change Kaleidoscope</vt:lpstr>
      <vt:lpstr>Forcefield analysis (Lewin 1951) </vt:lpstr>
      <vt:lpstr>A Forcefield Analysis</vt:lpstr>
      <vt:lpstr>The Seven Elements of the McKinsey 7-S Framework (1980) </vt:lpstr>
      <vt:lpstr>McKinsey 7-S Framework  </vt:lpstr>
      <vt:lpstr>McKinsey 7-S Framework </vt:lpstr>
      <vt:lpstr>PowerPoint Presentation</vt:lpstr>
      <vt:lpstr>Types of strategic change</vt:lpstr>
      <vt:lpstr>Levers for Strategic Change</vt:lpstr>
      <vt:lpstr>PowerPoint Presentation</vt:lpstr>
      <vt:lpstr>Symbolic management</vt:lpstr>
      <vt:lpstr>Organisational rituals and change</vt:lpstr>
      <vt:lpstr>Political mechanisms in organisations</vt:lpstr>
      <vt:lpstr>Timing</vt:lpstr>
      <vt:lpstr> Problems of formal change programmes   </vt:lpstr>
      <vt:lpstr>PowerPoint Presentation</vt:lpstr>
      <vt:lpstr>Reading list </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Inderjit Chander</dc:creator>
  <cp:lastModifiedBy>Marion Greenhalgh</cp:lastModifiedBy>
  <cp:revision>27</cp:revision>
  <dcterms:created xsi:type="dcterms:W3CDTF">2021-05-21T09:25:16Z</dcterms:created>
  <dcterms:modified xsi:type="dcterms:W3CDTF">2022-09-22T14:58:22Z</dcterms:modified>
</cp:coreProperties>
</file>