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60" r:id="rId2"/>
    <p:sldMasterId id="2147483694" r:id="rId3"/>
    <p:sldMasterId id="2147483708" r:id="rId4"/>
  </p:sldMasterIdLst>
  <p:notesMasterIdLst>
    <p:notesMasterId r:id="rId35"/>
  </p:notesMasterIdLst>
  <p:sldIdLst>
    <p:sldId id="301" r:id="rId5"/>
    <p:sldId id="261" r:id="rId6"/>
    <p:sldId id="263" r:id="rId7"/>
    <p:sldId id="384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87" r:id="rId16"/>
    <p:sldId id="379" r:id="rId17"/>
    <p:sldId id="380" r:id="rId18"/>
    <p:sldId id="385" r:id="rId19"/>
    <p:sldId id="352" r:id="rId20"/>
    <p:sldId id="338" r:id="rId21"/>
    <p:sldId id="339" r:id="rId22"/>
    <p:sldId id="358" r:id="rId23"/>
    <p:sldId id="359" r:id="rId24"/>
    <p:sldId id="357" r:id="rId25"/>
    <p:sldId id="361" r:id="rId26"/>
    <p:sldId id="360" r:id="rId27"/>
    <p:sldId id="349" r:id="rId28"/>
    <p:sldId id="344" r:id="rId29"/>
    <p:sldId id="393" r:id="rId30"/>
    <p:sldId id="392" r:id="rId31"/>
    <p:sldId id="388" r:id="rId32"/>
    <p:sldId id="294" r:id="rId33"/>
    <p:sldId id="39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719" autoAdjust="0"/>
  </p:normalViewPr>
  <p:slideViewPr>
    <p:cSldViewPr snapToGrid="0" snapToObjects="1">
      <p:cViewPr varScale="1">
        <p:scale>
          <a:sx n="65" d="100"/>
          <a:sy n="65" d="100"/>
        </p:scale>
        <p:origin x="942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1C226-EDF2-4E6D-9279-A1CB8ABAC26F}" type="datetimeFigureOut">
              <a:rPr lang="en-GB" smtClean="0"/>
              <a:pPr/>
              <a:t>04/10/2022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F2049-C778-4C25-87EC-6AB294E84D8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854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0658DA-A40A-463B-9570-355B561A6124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4D9D22-3F24-41E3-9C1A-015077F99E54}" type="slidenum">
              <a:rPr lang="en-GB" altLang="en-US" smtClean="0"/>
              <a:pPr/>
              <a:t>14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1028B-8305-4FC6-BC1D-9E25F61C0C9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DC55F283-9CDC-4FB4-8444-E533BF4F86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B13F96-73E8-4A69-9E1A-79B7BE0E67DD}" type="slidenum">
              <a:rPr lang="en-US" altLang="en-US" sz="1200" b="0"/>
              <a:pPr/>
              <a:t>17</a:t>
            </a:fld>
            <a:endParaRPr lang="en-US" altLang="en-US" sz="12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A2456CA-BC53-4E81-9704-F62D1AB12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0A5243F-BBDE-4AFF-9818-ACD827E6F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A56668D9-82F8-4E3B-A732-BB5E239331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25A75F-F1E7-44F6-9A86-7DC817F889CD}" type="slidenum">
              <a:rPr lang="en-US" altLang="en-US" sz="1200" b="0"/>
              <a:pPr/>
              <a:t>18</a:t>
            </a:fld>
            <a:endParaRPr lang="en-US" altLang="en-US" sz="12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B722B787-1484-4D4E-B34C-2FB3469BC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E29B562-0E17-48EE-9819-48C784A68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30AE71-B9E1-47A3-BDCF-5BA7550BBDB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67CFC-AD10-407D-A147-72D13E7C001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9B2365-42AE-4C94-8822-81DF5F070417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446B02-8D63-4F25-9C1F-451B1B7812B6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7AB7A6-3F81-40D1-BC15-6893E3981F4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B787015-906B-4998-93DE-21F70C105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C3D2D2-454A-4E97-8DED-432633EE1542}" type="slidenum">
              <a:rPr lang="en-US" altLang="en-US" sz="1200" b="0"/>
              <a:pPr/>
              <a:t>25</a:t>
            </a:fld>
            <a:endParaRPr lang="en-US" altLang="en-US" sz="12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E014E0E-2F6A-45C9-B9F6-8FC538C8C8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3D01EC9D-7DAF-4CB6-A9D5-5BE7AA37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en-US" smtClean="0">
              <a:latin typeface="Arial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9ECCF7E-BC5B-43A1-831D-631C8317A1C5}" type="slidenum">
              <a:rPr lang="en-GB" altLang="en-US" smtClean="0"/>
              <a:pPr/>
              <a:t>6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2DDFCFB-A825-451E-9D11-390FF9BF87D7}" type="slidenum">
              <a:rPr lang="en-GB" altLang="en-US" smtClean="0"/>
              <a:pPr/>
              <a:t>7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en-US" smtClean="0">
              <a:latin typeface="Arial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254E44-23CE-4B48-8D15-6503C2594F37}" type="slidenum">
              <a:rPr lang="en-GB" altLang="en-US" smtClean="0"/>
              <a:pPr/>
              <a:t>8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en-US" smtClean="0">
              <a:latin typeface="Arial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644BF92-0F6C-45FC-B9C2-51ABAB08E2BC}" type="slidenum">
              <a:rPr lang="en-GB" altLang="en-US" smtClean="0"/>
              <a:pPr/>
              <a:t>9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altLang="en-US" smtClean="0">
              <a:latin typeface="Arial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B28BA58-1EDC-4602-9BF6-4312AB42D225}" type="slidenum">
              <a:rPr lang="en-GB" altLang="en-US" smtClean="0"/>
              <a:pPr/>
              <a:t>10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extLst/>
        </p:spPr>
        <p:txBody>
          <a:bodyPr/>
          <a:lstStyle/>
          <a:p>
            <a:pPr>
              <a:defRPr/>
            </a:pPr>
            <a:r>
              <a:rPr lang="en-IN" b="1" dirty="0" smtClean="0">
                <a:latin typeface="+mj-lt"/>
              </a:rPr>
              <a:t>Figure 5.3  Stakeholder mapping: the power/attention matrix</a:t>
            </a:r>
            <a:endParaRPr lang="en-GB" altLang="en-US" b="1" i="1" dirty="0" smtClean="0">
              <a:latin typeface="+mj-lt"/>
            </a:endParaRPr>
          </a:p>
          <a:p>
            <a:pPr>
              <a:defRPr/>
            </a:pPr>
            <a:endParaRPr lang="en-GB" altLang="en-US" dirty="0" smtClean="0">
              <a:latin typeface="Arial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BFAB5FE-BF08-4E28-A496-B19C3C768928}" type="slidenum">
              <a:rPr lang="en-GB" altLang="en-US" smtClean="0"/>
              <a:pPr/>
              <a:t>11</a:t>
            </a:fld>
            <a:endParaRPr lang="en-GB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416F11-0715-445E-AFD1-8CD749947910}" type="slidenum">
              <a:rPr lang="en-GB" altLang="en-US" smtClean="0"/>
              <a:pPr/>
              <a:t>12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85696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en-US" smtClean="0">
              <a:latin typeface="Arial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8610754-6498-439E-8E0A-5BDEC8DA2CFE}" type="slidenum">
              <a:rPr lang="en-GB" altLang="en-US" smtClean="0"/>
              <a:pPr/>
              <a:t>13</a:t>
            </a:fld>
            <a:endParaRPr lang="en-GB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9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13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62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994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3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3948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424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8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06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712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30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701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055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701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7234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9281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90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6123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488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94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2339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670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0915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="0" baseline="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AB8A-C53C-46B3-A07A-A460B67AB83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2357E-EEE2-49B5-A741-6B2A4D3B340F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4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011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215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45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601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77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251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2425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10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42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66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5694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8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2323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3437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961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066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7213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06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37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3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78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7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3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6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83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BFC41-FF0C-5A48-8BBB-7A20C083D9CA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5A691-C772-F84D-8094-DBDF7D3A68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1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CF765-D0F8-449F-882F-F21906D37E5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04/10/2022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6BD0E-5F4A-4CB9-9600-F9E58247B7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19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72284-5A93-C84B-B495-6FB01BB097C8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0C0B4-92AC-8D49-B99D-89C76F131B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1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6669" y="3677264"/>
            <a:ext cx="10460428" cy="646331"/>
          </a:xfrm>
          <a:prstGeom prst="rect">
            <a:avLst/>
          </a:prstGeom>
          <a:noFill/>
          <a:ln w="57150"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Power and </a:t>
            </a: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Influence </a:t>
            </a:r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Leadership</a:t>
            </a:r>
            <a:endParaRPr lang="en-GB" sz="36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8203" y="1974962"/>
            <a:ext cx="11064816" cy="144655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GB" sz="4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Strategic Leadership</a:t>
            </a:r>
          </a:p>
          <a:p>
            <a:pPr algn="ctr">
              <a:defRPr/>
            </a:pPr>
            <a:r>
              <a:rPr lang="en-GB" sz="4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/>
              </a:rPr>
              <a:t>607MAN 303MAN</a:t>
            </a:r>
            <a:endParaRPr lang="fa-IR" sz="44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85586" y="5379012"/>
            <a:ext cx="1677845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Week </a:t>
            </a:r>
            <a:r>
              <a:rPr lang="en-GB" sz="24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  S6</a:t>
            </a:r>
            <a:endParaRPr lang="en-GB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9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400" y="290513"/>
            <a:ext cx="10972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Conflicts of stakeholder interests and expectations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184" y="1570038"/>
            <a:ext cx="10972800" cy="4525962"/>
          </a:xfrm>
        </p:spPr>
        <p:txBody>
          <a:bodyPr rtlCol="0">
            <a:normAutofit/>
          </a:bodyPr>
          <a:lstStyle/>
          <a:p>
            <a:pPr marL="315913" indent="-2778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In public services, excellence in specialised services might divert resources from standard services used by the majority (e.g. heart transplants come at the cost of preventative dentistry).</a:t>
            </a:r>
          </a:p>
          <a:p>
            <a:pPr marL="315913" indent="-2778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/>
              <a:t>In large multinational organisations, conflict can result because of a local division's responsibilities simultaneously to the company head-office and to its host country.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 </a:t>
            </a:r>
            <a:endParaRPr lang="en-GB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Box 1"/>
          <p:cNvSpPr txBox="1">
            <a:spLocks noChangeArrowheads="1"/>
          </p:cNvSpPr>
          <p:nvPr/>
        </p:nvSpPr>
        <p:spPr bwMode="auto">
          <a:xfrm>
            <a:off x="239185" y="282575"/>
            <a:ext cx="11713633" cy="64633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GB" altLang="en-US" sz="3600" b="1" dirty="0" smtClean="0">
                <a:solidFill>
                  <a:srgbClr val="007FA3"/>
                </a:solidFill>
                <a:latin typeface="+mj-lt"/>
              </a:rPr>
              <a:t>Stakeholder Mapping: the power/attention matrix. </a:t>
            </a:r>
          </a:p>
        </p:txBody>
      </p:sp>
      <p:pic>
        <p:nvPicPr>
          <p:cNvPr id="13315" name="Picture 16" descr="V:\08VOL4\Graphics\Powerpoint\PE_UK\PE528-JOHNSON\Final files\GIF\ch05\M05NF003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8634" y="1103313"/>
            <a:ext cx="679873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7" name="TextBox 19"/>
          <p:cNvSpPr txBox="1">
            <a:spLocks noChangeArrowheads="1"/>
          </p:cNvSpPr>
          <p:nvPr/>
        </p:nvSpPr>
        <p:spPr bwMode="auto">
          <a:xfrm>
            <a:off x="696385" y="5459195"/>
            <a:ext cx="10596033" cy="58477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altLang="en-US" sz="1600" i="1" dirty="0" smtClean="0">
                <a:latin typeface="+mj-lt"/>
              </a:rPr>
              <a:t>Source</a:t>
            </a:r>
            <a:r>
              <a:rPr lang="en-GB" altLang="en-US" sz="1600" dirty="0" smtClean="0">
                <a:latin typeface="+mj-lt"/>
              </a:rPr>
              <a:t>: Adapted from Newcombe, R. ‘From client to project stakeholders: a stakeholder mapping approach’’, </a:t>
            </a:r>
            <a:r>
              <a:rPr lang="en-GB" altLang="en-US" sz="1600" i="1" dirty="0" smtClean="0">
                <a:latin typeface="+mj-lt"/>
              </a:rPr>
              <a:t>Construction Management and Economics</a:t>
            </a:r>
            <a:r>
              <a:rPr lang="en-GB" altLang="en-US" sz="1600" dirty="0" smtClean="0">
                <a:latin typeface="+mj-lt"/>
              </a:rPr>
              <a:t> vol. 21, no. 8 (2003): 841-8.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269875"/>
            <a:ext cx="109728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Stakeholder Mapping Issues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543985" y="1366838"/>
            <a:ext cx="11154833" cy="4914900"/>
          </a:xfrm>
        </p:spPr>
        <p:txBody>
          <a:bodyPr/>
          <a:lstStyle/>
          <a:p>
            <a:pPr marL="381000" indent="-293688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GB" altLang="en-US" dirty="0" smtClean="0">
                <a:latin typeface="+mj-lt"/>
              </a:rPr>
              <a:t>Determining purpose and strategy – </a:t>
            </a:r>
            <a:r>
              <a:rPr lang="en-GB" altLang="en-US" b="1" i="1" dirty="0" smtClean="0">
                <a:latin typeface="+mj-lt"/>
              </a:rPr>
              <a:t>whose expectations</a:t>
            </a:r>
            <a:r>
              <a:rPr lang="en-GB" altLang="en-US" b="1" dirty="0" smtClean="0">
                <a:latin typeface="+mj-lt"/>
              </a:rPr>
              <a:t> </a:t>
            </a:r>
            <a:r>
              <a:rPr lang="en-GB" altLang="en-US" dirty="0" smtClean="0">
                <a:latin typeface="+mj-lt"/>
              </a:rPr>
              <a:t>need to be prioritised?</a:t>
            </a:r>
          </a:p>
          <a:p>
            <a:pPr marL="381000" indent="-293688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en-US" dirty="0" smtClean="0">
                <a:latin typeface="+mj-lt"/>
              </a:rPr>
              <a:t>Who are the key </a:t>
            </a:r>
            <a:r>
              <a:rPr lang="en-US" altLang="en-US" b="1" i="1" dirty="0" smtClean="0">
                <a:latin typeface="+mj-lt"/>
              </a:rPr>
              <a:t>blockers</a:t>
            </a:r>
            <a:r>
              <a:rPr lang="en-US" altLang="en-US" dirty="0" smtClean="0">
                <a:latin typeface="+mj-lt"/>
              </a:rPr>
              <a:t> and </a:t>
            </a:r>
            <a:r>
              <a:rPr lang="en-US" altLang="en-US" b="1" i="1" dirty="0" smtClean="0">
                <a:latin typeface="+mj-lt"/>
              </a:rPr>
              <a:t>facilitators</a:t>
            </a:r>
            <a:r>
              <a:rPr lang="en-US" altLang="en-US" dirty="0" smtClean="0">
                <a:latin typeface="+mj-lt"/>
              </a:rPr>
              <a:t> of strategy?</a:t>
            </a:r>
          </a:p>
          <a:p>
            <a:pPr marL="381000" indent="-293688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en-US" dirty="0" smtClean="0">
                <a:latin typeface="+mj-lt"/>
              </a:rPr>
              <a:t>Can the level of interest or power of key stakeholders be </a:t>
            </a:r>
            <a:r>
              <a:rPr lang="en-US" altLang="en-US" b="1" i="1" dirty="0" smtClean="0">
                <a:latin typeface="+mj-lt"/>
              </a:rPr>
              <a:t>maintained</a:t>
            </a:r>
            <a:r>
              <a:rPr lang="en-US" altLang="en-US" dirty="0" smtClean="0">
                <a:latin typeface="+mj-lt"/>
              </a:rPr>
              <a:t>?</a:t>
            </a:r>
          </a:p>
          <a:p>
            <a:pPr marL="381000" indent="-293688" eaLnBrk="1" hangingPunct="1">
              <a:lnSpc>
                <a:spcPct val="90000"/>
              </a:lnSpc>
              <a:spcBef>
                <a:spcPct val="15000"/>
              </a:spcBef>
              <a:defRPr/>
            </a:pPr>
            <a:r>
              <a:rPr lang="en-US" altLang="en-US" dirty="0" smtClean="0">
                <a:latin typeface="+mj-lt"/>
              </a:rPr>
              <a:t>Will stakeholder positions </a:t>
            </a:r>
            <a:r>
              <a:rPr lang="en-US" altLang="en-US" b="1" i="1" dirty="0" smtClean="0">
                <a:latin typeface="+mj-lt"/>
              </a:rPr>
              <a:t>shift</a:t>
            </a:r>
            <a:r>
              <a:rPr lang="en-US" altLang="en-US" dirty="0" smtClean="0">
                <a:latin typeface="+mj-lt"/>
              </a:rPr>
              <a:t> according to the issue/strategy being considered?</a:t>
            </a:r>
            <a:endParaRPr lang="en-GB" alt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886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96384" y="309563"/>
            <a:ext cx="10972800" cy="10493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GB" altLang="en-US" sz="3600" dirty="0" smtClean="0"/>
              <a:t/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b="1" dirty="0" smtClean="0"/>
              <a:t>Power and Sources </a:t>
            </a:r>
            <a:r>
              <a:rPr lang="en-GB" altLang="en-US" sz="3600" b="1" dirty="0" smtClean="0"/>
              <a:t>of </a:t>
            </a:r>
            <a:r>
              <a:rPr lang="en-GB" altLang="en-US" sz="3600" b="1" dirty="0" smtClean="0"/>
              <a:t>Power</a:t>
            </a:r>
            <a:r>
              <a:rPr lang="en-GB" altLang="en-US" sz="3600" dirty="0" smtClean="0"/>
              <a:t/>
            </a:r>
            <a:br>
              <a:rPr lang="en-GB" altLang="en-US" sz="3600" dirty="0" smtClean="0"/>
            </a:br>
            <a:r>
              <a:rPr lang="en-GB" altLang="en-US" sz="3600" dirty="0"/>
              <a:t/>
            </a:r>
            <a:br>
              <a:rPr lang="en-GB" altLang="en-US" sz="3600" dirty="0"/>
            </a:br>
            <a:r>
              <a:rPr lang="en-GB" altLang="en-US" sz="3600" dirty="0" smtClean="0"/>
              <a:t/>
            </a:r>
            <a:br>
              <a:rPr lang="en-GB" altLang="en-US" sz="3600" dirty="0" smtClean="0"/>
            </a:br>
            <a:endParaRPr lang="en-GB" altLang="en-US" sz="3600" dirty="0" smtClean="0"/>
          </a:p>
        </p:txBody>
      </p:sp>
      <p:pic>
        <p:nvPicPr>
          <p:cNvPr id="15363" name="Picture 4" descr="V:\08VOL4\Graphics\Powerpoint\PE_UK\PE528-JOHNSON\Final files\GIF\ch05\M05NT002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384" y="2552699"/>
            <a:ext cx="10953751" cy="3517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787400" y="1358901"/>
            <a:ext cx="1027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Power is the ability of individuals or groups to persuade, induce or coerce others into following certain courses of 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96384" y="76200"/>
            <a:ext cx="10972800" cy="1049338"/>
          </a:xfrm>
        </p:spPr>
        <p:txBody>
          <a:bodyPr/>
          <a:lstStyle/>
          <a:p>
            <a:pPr algn="l" eaLnBrk="1" hangingPunct="1"/>
            <a:r>
              <a:rPr lang="en-GB" altLang="en-US" sz="3600" dirty="0" smtClean="0"/>
              <a:t>Indicators of Power</a:t>
            </a:r>
          </a:p>
        </p:txBody>
      </p:sp>
      <p:pic>
        <p:nvPicPr>
          <p:cNvPr id="16387" name="Picture 4" descr="V:\08VOL4\Graphics\Powerpoint\PE_UK\PE528-JOHNSON\Final files\GIF\ch05\M05NT002B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384" y="2044700"/>
            <a:ext cx="10773834" cy="29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457" y="2156059"/>
            <a:ext cx="5476775" cy="1200329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3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2993457" y="3612262"/>
            <a:ext cx="5476775" cy="194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23949" y="394636"/>
            <a:ext cx="59387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 smtClean="0"/>
              <a:t>Power and Influence</a:t>
            </a:r>
          </a:p>
          <a:p>
            <a:pPr algn="ctr"/>
            <a:endParaRPr lang="en-GB" sz="44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6CB67DF-0849-4E5C-8B36-209D256553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Power and Influence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u="sng" dirty="0" smtClean="0"/>
              <a:t>Power</a:t>
            </a:r>
          </a:p>
          <a:p>
            <a:r>
              <a:rPr lang="en-US" altLang="en-US" sz="2400" dirty="0" smtClean="0"/>
              <a:t>The ability of one person or department in an organization to influence other people to bring about desired outcomes</a:t>
            </a:r>
            <a:endParaRPr lang="en-US" altLang="en-US" sz="2800" u="sng" dirty="0" smtClean="0"/>
          </a:p>
          <a:p>
            <a:pPr eaLnBrk="1" hangingPunct="1">
              <a:buFontTx/>
              <a:buNone/>
            </a:pPr>
            <a:r>
              <a:rPr lang="en-US" altLang="en-US" sz="2800" u="sng" dirty="0" smtClean="0"/>
              <a:t>Influence</a:t>
            </a:r>
          </a:p>
          <a:p>
            <a:r>
              <a:rPr lang="en-US" altLang="en-US" sz="2400" dirty="0" smtClean="0"/>
              <a:t>The effect a person’s actions have on the attitudes, values, beliefs, or actions of others.</a:t>
            </a:r>
          </a:p>
          <a:p>
            <a:pPr>
              <a:buNone/>
            </a:pPr>
            <a:r>
              <a:rPr lang="en-US" altLang="en-US" sz="2400" u="sng" dirty="0" smtClean="0">
                <a:ea typeface="ＭＳ Ｐゴシック" panose="020B0600070205080204" pitchFamily="34" charset="-128"/>
              </a:rPr>
              <a:t>Authority</a:t>
            </a:r>
            <a:endParaRPr lang="en-US" altLang="en-US" sz="2400" u="sng" dirty="0" smtClean="0"/>
          </a:p>
          <a:p>
            <a:r>
              <a:rPr lang="en-US" altLang="en-US" sz="2400" dirty="0" smtClean="0"/>
              <a:t>The right to try to change or direct others; notion of legitimacy</a:t>
            </a:r>
          </a:p>
          <a:p>
            <a:endParaRPr lang="en-US" altLang="en-US" sz="2400" b="1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4EAE-ED73-435B-AFFA-AE998E4B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EB92F-98A4-426A-916B-9526E3BD7F6A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55A254F-7F19-4A26-AA1D-57DC17021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 dirty="0" err="1" smtClean="0"/>
              <a:t>Kelman’s</a:t>
            </a:r>
            <a:r>
              <a:rPr lang="en-US" altLang="en-US" b="1" dirty="0" smtClean="0"/>
              <a:t> (1958) </a:t>
            </a:r>
            <a:r>
              <a:rPr lang="en-US" altLang="en-US" b="1" dirty="0"/>
              <a:t>Theory of Influence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35DFDDF-AF4C-4239-944B-824C9DA8B9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Three reasons why people give in to others’ attempts to influence them: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Compliance: behavior results in rewards or avoidance of punishment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Identification: the desire to maintain a personally satisfying relationship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Internalization: the belief that the behavior is consistent with ones own values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82" y="3834581"/>
            <a:ext cx="7745976" cy="2711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8F46ACA-4446-4E9E-A6F5-1C6248BF64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7604"/>
            <a:ext cx="8915400" cy="1575619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b="1" dirty="0"/>
              <a:t>French &amp; </a:t>
            </a:r>
            <a:r>
              <a:rPr lang="en-US" altLang="en-US" b="1" dirty="0" smtClean="0"/>
              <a:t>Raven’s (1968) </a:t>
            </a:r>
            <a:br>
              <a:rPr lang="en-US" altLang="en-US" b="1" dirty="0" smtClean="0"/>
            </a:br>
            <a:r>
              <a:rPr lang="en-US" altLang="en-US" b="1" dirty="0" smtClean="0"/>
              <a:t>Five </a:t>
            </a:r>
            <a:r>
              <a:rPr lang="en-US" altLang="en-US" b="1" dirty="0"/>
              <a:t>Bases of </a:t>
            </a:r>
            <a:r>
              <a:rPr lang="en-US" altLang="en-US" b="1" dirty="0" smtClean="0"/>
              <a:t>Power</a:t>
            </a:r>
            <a:br>
              <a:rPr lang="en-US" altLang="en-US" b="1" dirty="0" smtClean="0"/>
            </a:br>
            <a:endParaRPr lang="en-US" altLang="en-US" b="1" dirty="0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DEC81C2-0F88-4D24-A532-F72A4374F0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2707353"/>
            <a:ext cx="10515600" cy="4351338"/>
          </a:xfrm>
          <a:noFill/>
        </p:spPr>
        <p:txBody>
          <a:bodyPr/>
          <a:lstStyle/>
          <a:p>
            <a:r>
              <a:rPr lang="en-US" altLang="en-US" b="1" dirty="0"/>
              <a:t>Five “sources” from which power is derived</a:t>
            </a:r>
            <a:r>
              <a:rPr lang="en-US" altLang="en-US" b="1" dirty="0" smtClean="0"/>
              <a:t>:</a:t>
            </a:r>
            <a:endParaRPr lang="en-US" altLang="en-US" b="1" dirty="0"/>
          </a:p>
          <a:p>
            <a:pPr lvl="1">
              <a:buFont typeface="Arial" pitchFamily="34" charset="0"/>
              <a:buChar char="•"/>
            </a:pPr>
            <a:r>
              <a:rPr lang="en-US" altLang="en-US" b="1" dirty="0"/>
              <a:t>Reward power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b="1" dirty="0"/>
              <a:t>Coercive power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b="1" dirty="0"/>
              <a:t>Legitimate power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b="1" dirty="0"/>
              <a:t>Referent power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b="1" dirty="0"/>
              <a:t>Expert power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4995" t="13222" r="13754"/>
          <a:stretch/>
        </p:blipFill>
        <p:spPr>
          <a:xfrm>
            <a:off x="6872748" y="158909"/>
            <a:ext cx="5171769" cy="4724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9641A58-58DF-418D-A1AE-1883427F4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Reward Power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Authority to bestow rewards on other people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Appointed leaders may have access to rewards such as pay increases, promotions, physical resources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Influences subordinate’s behavior</a:t>
            </a:r>
          </a:p>
          <a:p>
            <a:pPr marL="457200" lvl="1" indent="0" eaLnBrk="1" hangingPunct="1">
              <a:buNone/>
            </a:pPr>
            <a:endParaRPr lang="en-US" altLang="en-US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59BE-A57C-4371-A3A5-ED9F6885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06AAF-B17C-46C6-ADB3-6C2BBE52781D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30B4D17-8703-4E2D-8D9F-788165EC0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9588" y="193675"/>
            <a:ext cx="82296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Session Outcomes </a:t>
            </a:r>
            <a:endParaRPr 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71" name="TextBox 2">
            <a:extLst>
              <a:ext uri="{FF2B5EF4-FFF2-40B4-BE49-F238E27FC236}">
                <a16:creationId xmlns:a16="http://schemas.microsoft.com/office/drawing/2014/main" id="{88F749B5-EECE-49CD-BBB4-8854CE888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550988"/>
            <a:ext cx="11061700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2000" dirty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Evaluate and apply conceptual and practical approaches to strategic leadership in a range of different organisational settings.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Analyse contemporary research on the role of leadership in managing change.</a:t>
            </a:r>
            <a:r>
              <a:rPr lang="en-GB" dirty="0"/>
              <a:t>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/>
              <a:t>Critically assess the relevance of leadership styles to key sector changes including globalisation, internationalisation, strategy, technological innovation and organisation development.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/>
              <a:t>Identify and critically reflect on leadership capabilities and strategies of key Business leaders across a range of sectors.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dirty="0"/>
              <a:t>Evaluate an incident of strategic organisational change by exploring the role of leadership and the measurement and management of Key Performance Indicators (KPI’s).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b="1" dirty="0"/>
              <a:t>Critically explore the ethical relationships between leaders and followers in relation to decision making, corporate governance and policy practices in organisations. </a:t>
            </a:r>
          </a:p>
        </p:txBody>
      </p:sp>
    </p:spTree>
    <p:extLst>
      <p:ext uri="{BB962C8B-B14F-4D97-AF65-F5344CB8AC3E}">
        <p14:creationId xmlns:p14="http://schemas.microsoft.com/office/powerpoint/2010/main" val="392588999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C0AAA876-B0D8-47A4-8825-A436A2DFF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Coercive Power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Authority to punish or recommend punishment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Opposite of reward power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 smtClean="0"/>
              <a:t>Right to fire, demote, criticize, reprimand or withdraw pay raises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D7B13-61EE-4E9C-94FA-43CBB8CA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2FCA-FF3A-43D8-BAAD-D4AEE82C01E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80296" y="0"/>
            <a:ext cx="1411704" cy="281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D4B9B366-D524-48AF-B5ED-B75407C17C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26156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Legitimate Power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895150"/>
            <a:ext cx="11582399" cy="53831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Authority granted from a formal positions in an organization.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Rights, responsibilities and prerogatives accrue to anyone holding a formal leadership position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 smtClean="0"/>
              <a:t>Set goals, make decisions and direct activities</a:t>
            </a:r>
          </a:p>
          <a:p>
            <a:pPr lvl="1">
              <a:buFont typeface="Arial" pitchFamily="34" charset="0"/>
              <a:buChar char="•"/>
            </a:pPr>
            <a:r>
              <a:rPr lang="en-GB" dirty="0" smtClean="0"/>
              <a:t>The socialization and culture of employees will influence</a:t>
            </a:r>
          </a:p>
          <a:p>
            <a:pPr indent="465138">
              <a:spcBef>
                <a:spcPts val="0"/>
              </a:spcBef>
              <a:buNone/>
            </a:pPr>
            <a:r>
              <a:rPr lang="en-GB" sz="2800" dirty="0" smtClean="0"/>
              <a:t>to some degree how much power a manger has due to</a:t>
            </a:r>
          </a:p>
          <a:p>
            <a:pPr indent="465138">
              <a:spcBef>
                <a:spcPts val="0"/>
              </a:spcBef>
              <a:buNone/>
            </a:pPr>
            <a:r>
              <a:rPr lang="en-GB" sz="2800" dirty="0" smtClean="0"/>
              <a:t>his or her position.</a:t>
            </a:r>
            <a:endParaRPr lang="en-US" altLang="en-US" sz="2800" dirty="0" smtClean="0"/>
          </a:p>
          <a:p>
            <a:pPr lvl="1" eaLnBrk="1" hangingPunct="1">
              <a:buFontTx/>
              <a:buNone/>
            </a:pPr>
            <a:endParaRPr lang="en-US" altLang="en-US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CA2C1-7248-40D9-ADEB-34C84670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457C-AAB5-45A1-9CF4-062FE1A94E36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5082" y="4129238"/>
            <a:ext cx="4616917" cy="1996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CB165A1A-73E8-407E-827B-AC33333F9F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71628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Referent Power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15427"/>
            <a:ext cx="10972800" cy="42107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Comes from personality characteristics that command identification, respect and admirations so that others want to emulate the person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Dependent on personal characteristics rather than title 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 smtClean="0"/>
              <a:t>Strong identification with leader</a:t>
            </a:r>
          </a:p>
          <a:p>
            <a:pPr lvl="1" eaLnBrk="1" hangingPunct="1"/>
            <a:endParaRPr lang="en-US" altLang="en-US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7D0E-70CE-4FE2-9866-7A890AB9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4F656-56CF-45FD-A358-82AD685A9BDA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84118" y="-126933"/>
            <a:ext cx="2698282" cy="2215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43EC78E-7BBB-4E1A-B61B-151593D15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720611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Expert Power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63802"/>
            <a:ext cx="10972800" cy="4525963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Results from special knowledge or skill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Followers go along with recommendations because of his/her superior knowledge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3600" dirty="0" smtClean="0"/>
              <a:t>Usually gained from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2783-B7D4-42EC-A1E8-65FE7179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CFE32-E5C8-4363-B444-687A5B5F7244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37600" y="1"/>
            <a:ext cx="3454399" cy="2040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8E824B29-26A6-4F73-9D70-E8B321538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1110" y="457200"/>
            <a:ext cx="9320980" cy="914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does power come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i="1" dirty="0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38807ED-7D57-4E7E-9E22-3C05A2BA0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7900" y="2406316"/>
            <a:ext cx="9232900" cy="3689684"/>
          </a:xfrm>
        </p:spPr>
        <p:txBody>
          <a:bodyPr/>
          <a:lstStyle/>
          <a:p>
            <a:pPr eaLnBrk="1" hangingPunct="1"/>
            <a:r>
              <a:rPr lang="en-US" altLang="en-US" dirty="0"/>
              <a:t>A written, spoken, or implied contract wherein people accept either a superior or subordinate role and see the use of coercive as well as noncoercive behavior as an acceptable way of achieving desirable results.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F4E8A0-98CD-4ABF-B293-BD813BED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5BC6BE40-9644-479D-8DE2-B2B275F08AE6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1822798"/>
            <a:ext cx="3066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Position Power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54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3743" y="1"/>
            <a:ext cx="3298256" cy="2494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2544DE-3FBD-49CB-BA94-D0DEDFFAB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Informal vs. Formal Power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A8FCA6B-9378-4573-B478-9198FF10D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altLang="en-US" b="1" dirty="0"/>
              <a:t>Informal Power bases (expert &amp; referent)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reside in characteristics of the individual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important for satisfaction &amp; performance</a:t>
            </a:r>
          </a:p>
          <a:p>
            <a:r>
              <a:rPr lang="en-US" altLang="en-US" b="1" dirty="0"/>
              <a:t>Formal power bases (legitimate, reward, coercive)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based upon position in social organization</a:t>
            </a:r>
          </a:p>
          <a:p>
            <a:pPr lvl="1">
              <a:buFont typeface="Arial" pitchFamily="34" charset="0"/>
              <a:buChar char="•"/>
            </a:pPr>
            <a:r>
              <a:rPr lang="en-US" altLang="en-US" dirty="0"/>
              <a:t>have strong impact on immediate behavior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Gender and Power 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21305"/>
            <a:ext cx="10972800" cy="4104860"/>
          </a:xfrm>
        </p:spPr>
        <p:txBody>
          <a:bodyPr/>
          <a:lstStyle/>
          <a:p>
            <a:r>
              <a:rPr lang="en-GB" dirty="0" smtClean="0"/>
              <a:t>Research has found that women view power differently than men do.</a:t>
            </a:r>
          </a:p>
          <a:p>
            <a:r>
              <a:rPr lang="en-GB" dirty="0" smtClean="0"/>
              <a:t>For some women, power may be viewed as dominance vs. submission, associated with personal qualities, not accomplishment</a:t>
            </a:r>
          </a:p>
          <a:p>
            <a:pPr marL="0" indent="0">
              <a:buNone/>
            </a:pPr>
            <a:r>
              <a:rPr lang="en-GB" dirty="0" smtClean="0"/>
              <a:t>											and</a:t>
            </a:r>
          </a:p>
          <a:p>
            <a:r>
              <a:rPr lang="en-US" dirty="0" smtClean="0"/>
              <a:t> </a:t>
            </a:r>
            <a:r>
              <a:rPr lang="en-GB" dirty="0" smtClean="0"/>
              <a:t>depends on personal and physical attribute, not skills.</a:t>
            </a:r>
          </a:p>
          <a:p>
            <a:endParaRPr lang="en-GB" dirty="0"/>
          </a:p>
        </p:txBody>
      </p:sp>
      <p:pic>
        <p:nvPicPr>
          <p:cNvPr id="178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51" y="0"/>
            <a:ext cx="2143125" cy="1809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61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Discuss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 </a:t>
            </a:r>
            <a:r>
              <a:rPr lang="en-US" altLang="en-US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anose="020B0600070205080204" pitchFamily="34" charset="-128"/>
              </a:rPr>
              <a:t>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32037"/>
            <a:ext cx="10972800" cy="4525963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Do you think that there are gender differences in how people view power?</a:t>
            </a:r>
          </a:p>
          <a:p>
            <a:r>
              <a:rPr lang="en-GB" dirty="0" smtClean="0"/>
              <a:t>Who would you think is better in using their authority - men or women?</a:t>
            </a:r>
          </a:p>
          <a:p>
            <a:r>
              <a:rPr lang="en-GB" dirty="0" smtClean="0"/>
              <a:t>Who would you prefer to be your boss?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639" y="247651"/>
            <a:ext cx="3621536" cy="25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41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322C602-6047-4415-BA80-678E8EF6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we’ve covered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193899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</a:t>
            </a:r>
          </a:p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Stakeholders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11269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679575" y="3429000"/>
            <a:ext cx="282733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9139"/>
            <a:ext cx="2656571" cy="230832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(2)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Power and influence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6095999" y="3660202"/>
            <a:ext cx="2656572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4962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15">
            <a:extLst>
              <a:ext uri="{FF2B5EF4-FFF2-40B4-BE49-F238E27FC236}">
                <a16:creationId xmlns:a16="http://schemas.microsoft.com/office/drawing/2014/main" id="{444025D5-FA8E-49C8-A567-D640E5CF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052514"/>
            <a:ext cx="80645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6000" b="1">
                <a:latin typeface="Calibri" panose="020F0502020204030204" pitchFamily="34" charset="0"/>
                <a:ea typeface="MS PGothic" panose="020B0600070205080204" pitchFamily="34" charset="-128"/>
              </a:rPr>
              <a:t> </a:t>
            </a:r>
            <a:r>
              <a:rPr lang="en-GB" altLang="en-US" sz="40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Traffic Light </a:t>
            </a:r>
            <a:r>
              <a:rPr lang="en-GB" altLang="en-US" sz="4800" b="1" i="1">
                <a:solidFill>
                  <a:srgbClr val="FF0000"/>
                </a:solidFill>
                <a:latin typeface="Bradley Hand ITC" panose="03070402050302030203" pitchFamily="66" charset="0"/>
                <a:ea typeface="MS PGothic" panose="020B0600070205080204" pitchFamily="34" charset="-128"/>
              </a:rPr>
              <a:t>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0070C0"/>
                </a:solidFill>
                <a:latin typeface="Calibri" panose="020F0502020204030204" pitchFamily="34" charset="0"/>
                <a:ea typeface="MS PGothic" panose="020B0600070205080204" pitchFamily="34" charset="-128"/>
              </a:rPr>
              <a:t>Where is your learning at?</a:t>
            </a:r>
          </a:p>
        </p:txBody>
      </p:sp>
      <p:pic>
        <p:nvPicPr>
          <p:cNvPr id="50179" name="Picture 4" descr="http://png.findicons.com/files/icons/2320/x_mac_general/400/traffic_lights.png">
            <a:extLst>
              <a:ext uri="{FF2B5EF4-FFF2-40B4-BE49-F238E27FC236}">
                <a16:creationId xmlns:a16="http://schemas.microsoft.com/office/drawing/2014/main" id="{015E15AD-084E-4A44-B147-8EE99D62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3095626"/>
            <a:ext cx="2663825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82978F-7468-4C9E-8058-6C792C2270F8}"/>
              </a:ext>
            </a:extLst>
          </p:cNvPr>
          <p:cNvSpPr txBox="1"/>
          <p:nvPr/>
        </p:nvSpPr>
        <p:spPr>
          <a:xfrm>
            <a:off x="3792538" y="3095626"/>
            <a:ext cx="6551612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536575" indent="-536575">
              <a:defRPr/>
            </a:pPr>
            <a:r>
              <a:rPr lang="en-GB" b="1" dirty="0">
                <a:solidFill>
                  <a:srgbClr val="FF0000"/>
                </a:solidFill>
              </a:rPr>
              <a:t>Red</a:t>
            </a:r>
            <a:r>
              <a:rPr lang="en-GB" dirty="0"/>
              <a:t> = I have misunderstood some of the topics. (write down 2 questions that you need help with)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FFC000"/>
                </a:solidFill>
              </a:rPr>
              <a:t>Amber</a:t>
            </a:r>
            <a:r>
              <a:rPr lang="en-GB" dirty="0"/>
              <a:t> = I have understood most of the topics so far (write down 1 question and 1 key theme you have understood)</a:t>
            </a:r>
          </a:p>
          <a:p>
            <a:pPr marL="536575" indent="-536575">
              <a:defRPr/>
            </a:pPr>
            <a:endParaRPr lang="en-GB" dirty="0"/>
          </a:p>
          <a:p>
            <a:pPr marL="812800" indent="-812800">
              <a:defRPr/>
            </a:pPr>
            <a:r>
              <a:rPr lang="en-GB" b="1" dirty="0">
                <a:solidFill>
                  <a:srgbClr val="92D050"/>
                </a:solidFill>
              </a:rPr>
              <a:t>Green</a:t>
            </a:r>
            <a:r>
              <a:rPr lang="en-GB" dirty="0"/>
              <a:t> = I have understood the topics so far (write down 2 key themes from the lesson to show your understanding)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137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3322C602-6047-4415-BA80-678E8EF64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33400"/>
            <a:ext cx="91440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we’re going to cover today…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9" y="1989139"/>
            <a:ext cx="2803525" cy="1938992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chemeClr val="bg1"/>
                </a:solidFill>
                <a:latin typeface="Calibri" pitchFamily="-112" charset="0"/>
              </a:rPr>
              <a:t>(1)</a:t>
            </a:r>
          </a:p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Stakeholders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11269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1679575" y="3429000"/>
            <a:ext cx="2827338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989139"/>
            <a:ext cx="2656571" cy="230832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(2)</a:t>
            </a: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algn="ctr">
              <a:defRPr/>
            </a:pPr>
            <a:r>
              <a:rPr lang="en-US" sz="2400" dirty="0" smtClean="0">
                <a:solidFill>
                  <a:schemeClr val="bg1"/>
                </a:solidFill>
                <a:latin typeface="Calibri" pitchFamily="-112" charset="0"/>
              </a:rPr>
              <a:t>Power and influence</a:t>
            </a:r>
            <a:endParaRPr lang="en-US" sz="24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8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6095999" y="3527466"/>
            <a:ext cx="2656572" cy="212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99634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ABE-5CD9-489F-9EDE-2FB607640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851" y="836613"/>
            <a:ext cx="4380421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GB" sz="40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Reading list </a:t>
            </a:r>
            <a:endParaRPr lang="en-US" sz="40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4E17-C48F-4DEA-9D74-1DB88B5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916113"/>
            <a:ext cx="11226800" cy="435451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GB" sz="2400" b="1" dirty="0">
                <a:solidFill>
                  <a:srgbClr val="0070C0"/>
                </a:solidFill>
              </a:rPr>
              <a:t>Essential Reading</a:t>
            </a:r>
          </a:p>
          <a:p>
            <a:pPr>
              <a:defRPr/>
            </a:pPr>
            <a:r>
              <a:rPr lang="en-GB" sz="2400" dirty="0"/>
              <a:t>Lynch, R., (</a:t>
            </a:r>
            <a:r>
              <a:rPr lang="en-GB" sz="2400" dirty="0" smtClean="0"/>
              <a:t>2021) </a:t>
            </a:r>
            <a:r>
              <a:rPr lang="en-GB" sz="2400" i="1" dirty="0"/>
              <a:t>Strategic </a:t>
            </a:r>
            <a:r>
              <a:rPr lang="en-GB" sz="2400" i="1" dirty="0" smtClean="0"/>
              <a:t>Management</a:t>
            </a:r>
            <a:r>
              <a:rPr lang="en-GB" sz="2400" dirty="0" smtClean="0"/>
              <a:t>. 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err="1"/>
              <a:t>edn</a:t>
            </a:r>
            <a:r>
              <a:rPr lang="en-GB" sz="2400" dirty="0"/>
              <a:t>. London: Pearson Education</a:t>
            </a:r>
          </a:p>
          <a:p>
            <a:pPr>
              <a:defRPr/>
            </a:pPr>
            <a:r>
              <a:rPr lang="en-GB" sz="2400" dirty="0" err="1"/>
              <a:t>Yukl</a:t>
            </a:r>
            <a:r>
              <a:rPr lang="en-GB" sz="2400" dirty="0"/>
              <a:t>, G. (</a:t>
            </a:r>
            <a:r>
              <a:rPr lang="en-GB" sz="2400" dirty="0" smtClean="0"/>
              <a:t>2020), </a:t>
            </a:r>
            <a:r>
              <a:rPr lang="en-GB" sz="2400" i="1" dirty="0"/>
              <a:t>Leadership in Organizations: Global </a:t>
            </a:r>
            <a:r>
              <a:rPr lang="en-GB" sz="2400" i="1" dirty="0" smtClean="0"/>
              <a:t>Edition</a:t>
            </a:r>
            <a:r>
              <a:rPr lang="en-GB" sz="2400" dirty="0" smtClean="0"/>
              <a:t>.  </a:t>
            </a:r>
            <a:r>
              <a:rPr lang="en-GB" sz="2400" dirty="0"/>
              <a:t>9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err="1"/>
              <a:t>edn</a:t>
            </a:r>
            <a:r>
              <a:rPr lang="en-GB" sz="2400" dirty="0" smtClean="0"/>
              <a:t>. Los Angeles: SAGE</a:t>
            </a:r>
            <a:endParaRPr lang="en-GB" sz="2400" dirty="0"/>
          </a:p>
          <a:p>
            <a:pPr marL="0" indent="0">
              <a:buNone/>
              <a:defRPr/>
            </a:pPr>
            <a:r>
              <a:rPr lang="en-GB" sz="2400" b="1" dirty="0"/>
              <a:t> </a:t>
            </a:r>
            <a:endParaRPr lang="en-GB" sz="2400" dirty="0"/>
          </a:p>
          <a:p>
            <a:pPr marL="0" indent="0">
              <a:buNone/>
              <a:defRPr/>
            </a:pPr>
            <a:r>
              <a:rPr lang="en-GB" sz="2400" b="1" dirty="0">
                <a:solidFill>
                  <a:srgbClr val="0070C0"/>
                </a:solidFill>
              </a:rPr>
              <a:t>Recommended Reading</a:t>
            </a:r>
            <a:endParaRPr lang="en-GB" sz="2400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en-GB" sz="2400" dirty="0"/>
              <a:t>Robbins, S.P., De </a:t>
            </a:r>
            <a:r>
              <a:rPr lang="en-GB" sz="2400" dirty="0" err="1"/>
              <a:t>Cenzo</a:t>
            </a:r>
            <a:r>
              <a:rPr lang="en-GB" sz="2400" dirty="0"/>
              <a:t>, D.A., Coulter, M. (</a:t>
            </a:r>
            <a:r>
              <a:rPr lang="en-GB" sz="2400" dirty="0" smtClean="0"/>
              <a:t>2020) </a:t>
            </a:r>
            <a:r>
              <a:rPr lang="en-GB" sz="2400" i="1" dirty="0"/>
              <a:t>Fundamentals of Management: Management Myths Debunked!</a:t>
            </a:r>
            <a:r>
              <a:rPr lang="en-GB" sz="2400" dirty="0"/>
              <a:t> Global </a:t>
            </a:r>
            <a:r>
              <a:rPr lang="en-GB" sz="2400" dirty="0" smtClean="0"/>
              <a:t>Edition. 11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err="1"/>
              <a:t>edn</a:t>
            </a:r>
            <a:r>
              <a:rPr lang="en-GB" sz="2400" dirty="0"/>
              <a:t>. Harlow: Pearson</a:t>
            </a:r>
          </a:p>
          <a:p>
            <a:pPr>
              <a:defRPr/>
            </a:pPr>
            <a:r>
              <a:rPr lang="en-GB" sz="2400" dirty="0"/>
              <a:t>Johnson, G., Whittington R., Scholes K. (</a:t>
            </a:r>
            <a:r>
              <a:rPr lang="en-GB" sz="2400" dirty="0" smtClean="0"/>
              <a:t>2020)  </a:t>
            </a:r>
            <a:r>
              <a:rPr lang="en-GB" sz="2400" i="1" dirty="0"/>
              <a:t>Exploring Strategy: Texts and Cases. </a:t>
            </a:r>
            <a:r>
              <a:rPr lang="en-GB" sz="2400" dirty="0" smtClean="0"/>
              <a:t>12</a:t>
            </a:r>
            <a:r>
              <a:rPr lang="en-GB" sz="2400" baseline="30000" dirty="0" smtClean="0"/>
              <a:t>th</a:t>
            </a:r>
            <a:r>
              <a:rPr lang="en-GB" sz="2400" dirty="0" smtClean="0"/>
              <a:t> </a:t>
            </a:r>
            <a:r>
              <a:rPr lang="en-GB" sz="2400" dirty="0" err="1"/>
              <a:t>edn</a:t>
            </a:r>
            <a:r>
              <a:rPr lang="en-GB" sz="2400" dirty="0"/>
              <a:t>. Harlow:  Pearson.</a:t>
            </a:r>
          </a:p>
          <a:p>
            <a:pPr>
              <a:defRPr/>
            </a:pPr>
            <a:endParaRPr lang="en-GB" sz="2400" dirty="0"/>
          </a:p>
          <a:p>
            <a:pPr>
              <a:defRPr/>
            </a:pPr>
            <a:endParaRPr lang="en-US" dirty="0"/>
          </a:p>
        </p:txBody>
      </p:sp>
      <p:pic>
        <p:nvPicPr>
          <p:cNvPr id="77828" name="Picture 7" descr="j0439452.jpg">
            <a:extLst>
              <a:ext uri="{FF2B5EF4-FFF2-40B4-BE49-F238E27FC236}">
                <a16:creationId xmlns:a16="http://schemas.microsoft.com/office/drawing/2014/main" id="{65E6354F-1FC4-421F-81E9-07C3887D2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714" y="-4763"/>
            <a:ext cx="3303587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153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CCD15BC1-CA48-4BB1-A318-A447455D9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457" y="894175"/>
            <a:ext cx="5476775" cy="1261884"/>
          </a:xfrm>
          <a:prstGeom prst="rect">
            <a:avLst/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endParaRPr lang="en-US" sz="2400" dirty="0">
              <a:solidFill>
                <a:schemeClr val="bg1"/>
              </a:solidFill>
              <a:latin typeface="Calibri" pitchFamily="-112" charset="0"/>
            </a:endParaRPr>
          </a:p>
          <a:p>
            <a:pPr marL="742950" indent="-742950">
              <a:defRPr/>
            </a:pPr>
            <a:r>
              <a:rPr lang="en-US" sz="2800" dirty="0" smtClean="0">
                <a:solidFill>
                  <a:schemeClr val="bg1"/>
                </a:solidFill>
                <a:latin typeface="Calibri" pitchFamily="-112" charset="0"/>
              </a:rPr>
              <a:t>Stakeholders </a:t>
            </a:r>
            <a:endParaRPr lang="en-US" sz="2800" dirty="0">
              <a:solidFill>
                <a:schemeClr val="bg1"/>
              </a:solidFill>
              <a:latin typeface="Calibri" pitchFamily="-112" charset="0"/>
            </a:endParaRPr>
          </a:p>
        </p:txBody>
      </p:sp>
      <p:pic>
        <p:nvPicPr>
          <p:cNvPr id="3" name="Picture 16" descr="j0422122.jpg">
            <a:extLst>
              <a:ext uri="{FF2B5EF4-FFF2-40B4-BE49-F238E27FC236}">
                <a16:creationId xmlns:a16="http://schemas.microsoft.com/office/drawing/2014/main" id="{A6728EFB-3662-4D45-AE75-EF023BA7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3" b="10126"/>
          <a:stretch>
            <a:fillRect/>
          </a:stretch>
        </p:blipFill>
        <p:spPr bwMode="auto">
          <a:xfrm>
            <a:off x="2993457" y="2578100"/>
            <a:ext cx="5476775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60350"/>
            <a:ext cx="9890125" cy="64135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Who are the stakeholders?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8488" y="1320800"/>
            <a:ext cx="9813925" cy="2413000"/>
          </a:xfrm>
          <a:prstGeom prst="rect">
            <a:avLst/>
          </a:prstGeom>
        </p:spPr>
        <p:txBody>
          <a:bodyPr/>
          <a:lstStyle/>
          <a:p>
            <a:pPr marL="284163" indent="-28575" eaLnBrk="1" hangingPunct="1">
              <a:buFont typeface="Wingdings" pitchFamily="50" charset="0"/>
              <a:buNone/>
              <a:defRPr/>
            </a:pPr>
            <a:r>
              <a:rPr lang="en-GB" altLang="en-US" sz="3000" b="1" i="1" dirty="0" smtClean="0">
                <a:latin typeface="+mj-lt"/>
              </a:rPr>
              <a:t>Stakeholders</a:t>
            </a:r>
            <a:r>
              <a:rPr lang="en-GB" altLang="en-US" sz="3000" b="1" dirty="0" smtClean="0">
                <a:latin typeface="+mj-lt"/>
              </a:rPr>
              <a:t> </a:t>
            </a:r>
            <a:r>
              <a:rPr lang="en-GB" altLang="en-US" sz="3000" dirty="0" smtClean="0">
                <a:latin typeface="+mj-lt"/>
              </a:rPr>
              <a:t>are those individuals or groups that depend on an organisation to fulfil their own goals and on whom, in turn, the organisation depends.</a:t>
            </a:r>
            <a:endParaRPr lang="en-US" altLang="en-US" sz="3000" dirty="0" smtClean="0">
              <a:latin typeface="+mj-lt"/>
            </a:endParaRP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22300" y="125414"/>
            <a:ext cx="10972800" cy="922337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Types of stakeholder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79400" y="1322388"/>
            <a:ext cx="10972800" cy="4824412"/>
          </a:xfrm>
        </p:spPr>
        <p:txBody>
          <a:bodyPr/>
          <a:lstStyle/>
          <a:p>
            <a:pPr marL="298450" indent="-298450" eaLnBrk="1" hangingPunct="1">
              <a:buFont typeface="Arial" charset="0"/>
              <a:buNone/>
              <a:defRPr/>
            </a:pPr>
            <a:r>
              <a:rPr lang="en-GB" altLang="en-US" sz="3000" dirty="0" smtClean="0">
                <a:latin typeface="+mj-lt"/>
              </a:rPr>
              <a:t>	Stakeholders can be divided into </a:t>
            </a:r>
            <a:r>
              <a:rPr lang="en-GB" altLang="en-US" sz="3000" b="1" i="1" dirty="0" smtClean="0">
                <a:latin typeface="+mj-lt"/>
              </a:rPr>
              <a:t>internal stakeholders</a:t>
            </a:r>
            <a:r>
              <a:rPr lang="en-GB" altLang="en-US" sz="3000" b="1" dirty="0" smtClean="0">
                <a:latin typeface="+mj-lt"/>
              </a:rPr>
              <a:t> </a:t>
            </a:r>
            <a:r>
              <a:rPr lang="en-GB" altLang="en-US" sz="3000" dirty="0" smtClean="0">
                <a:latin typeface="+mj-lt"/>
              </a:rPr>
              <a:t>(e.g. managers and employees) and </a:t>
            </a:r>
            <a:r>
              <a:rPr lang="en-GB" altLang="en-US" sz="3000" b="1" i="1" dirty="0" smtClean="0">
                <a:latin typeface="+mj-lt"/>
              </a:rPr>
              <a:t>external stakeholders</a:t>
            </a:r>
            <a:r>
              <a:rPr lang="en-GB" altLang="en-US" sz="3000" dirty="0" smtClean="0">
                <a:latin typeface="+mj-lt"/>
              </a:rPr>
              <a:t>.</a:t>
            </a:r>
          </a:p>
          <a:p>
            <a:pPr marL="298450" indent="-298450" eaLnBrk="1" hangingPunct="1">
              <a:buFont typeface="Arial" charset="0"/>
              <a:buNone/>
              <a:defRPr/>
            </a:pPr>
            <a:r>
              <a:rPr lang="en-GB" altLang="en-US" sz="3000" dirty="0" smtClean="0">
                <a:latin typeface="+mj-lt"/>
              </a:rPr>
              <a:t>	External stakeholders are of 4 types:</a:t>
            </a:r>
          </a:p>
          <a:p>
            <a:pPr marL="606425" lvl="1" indent="-301625" eaLnBrk="1" hangingPunct="1">
              <a:buFont typeface="Arial" charset="0"/>
              <a:buChar char="•"/>
              <a:defRPr/>
            </a:pPr>
            <a:r>
              <a:rPr lang="en-GB" altLang="en-US" sz="3000" b="1" i="1" dirty="0" smtClean="0">
                <a:latin typeface="+mj-lt"/>
              </a:rPr>
              <a:t>Economic </a:t>
            </a:r>
            <a:r>
              <a:rPr lang="en-GB" altLang="en-US" sz="3000" dirty="0" smtClean="0">
                <a:latin typeface="+mj-lt"/>
              </a:rPr>
              <a:t>(e.g. suppliers, shareholders, banks)</a:t>
            </a:r>
          </a:p>
          <a:p>
            <a:pPr marL="606425" lvl="1" indent="-301625" eaLnBrk="1" hangingPunct="1">
              <a:buFont typeface="Arial" charset="0"/>
              <a:buChar char="•"/>
              <a:defRPr/>
            </a:pPr>
            <a:r>
              <a:rPr lang="en-GB" altLang="en-US" sz="3000" b="1" i="1" dirty="0" smtClean="0">
                <a:latin typeface="+mj-lt"/>
              </a:rPr>
              <a:t>Social/political </a:t>
            </a:r>
            <a:r>
              <a:rPr lang="en-GB" altLang="en-US" sz="3000" dirty="0" smtClean="0">
                <a:latin typeface="+mj-lt"/>
              </a:rPr>
              <a:t>(e.g. government agencies)</a:t>
            </a:r>
          </a:p>
          <a:p>
            <a:pPr marL="606425" lvl="1" indent="-301625" eaLnBrk="1" hangingPunct="1">
              <a:buFont typeface="Arial" charset="0"/>
              <a:buChar char="•"/>
              <a:defRPr/>
            </a:pPr>
            <a:r>
              <a:rPr lang="en-GB" altLang="en-US" sz="3000" b="1" i="1" dirty="0" smtClean="0">
                <a:latin typeface="+mj-lt"/>
              </a:rPr>
              <a:t>Technological </a:t>
            </a:r>
            <a:r>
              <a:rPr lang="en-GB" altLang="en-US" sz="3000" dirty="0" smtClean="0">
                <a:latin typeface="+mj-lt"/>
              </a:rPr>
              <a:t>(e.g. standards agencies)</a:t>
            </a:r>
          </a:p>
          <a:p>
            <a:pPr marL="606425" lvl="1" indent="-301625" eaLnBrk="1" hangingPunct="1">
              <a:buFont typeface="Arial" charset="0"/>
              <a:buChar char="•"/>
              <a:defRPr/>
            </a:pPr>
            <a:r>
              <a:rPr lang="en-GB" altLang="en-US" sz="3000" b="1" i="1" dirty="0" smtClean="0">
                <a:latin typeface="+mj-lt"/>
              </a:rPr>
              <a:t>Community </a:t>
            </a:r>
            <a:r>
              <a:rPr lang="en-GB" altLang="en-US" sz="3000" dirty="0" smtClean="0">
                <a:latin typeface="+mj-lt"/>
              </a:rPr>
              <a:t>(e.g. local residents)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641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altLang="en-US" dirty="0" smtClean="0"/>
              <a:t>Stakeholder Mapping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706967" y="1322388"/>
            <a:ext cx="10957984" cy="353695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  <a:defRPr/>
            </a:pPr>
            <a:r>
              <a:rPr lang="en-GB" altLang="en-US" sz="3000" b="1" i="1" dirty="0" smtClean="0">
                <a:latin typeface="+mj-lt"/>
              </a:rPr>
              <a:t>Stakeholder mapping </a:t>
            </a:r>
            <a:r>
              <a:rPr lang="en-US" altLang="en-US" sz="3000" dirty="0" smtClean="0">
                <a:latin typeface="+mj-lt"/>
              </a:rPr>
              <a:t>identifies stakeholder power and attention in order to understand political priorities. </a:t>
            </a:r>
            <a:endParaRPr lang="en-GB" altLang="en-US" sz="3000" dirty="0" smtClean="0">
              <a:latin typeface="+mj-lt"/>
            </a:endParaRPr>
          </a:p>
          <a:p>
            <a:pPr eaLnBrk="1" hangingPunct="1">
              <a:buFont typeface="Arial" charset="0"/>
              <a:buNone/>
              <a:defRPr/>
            </a:pPr>
            <a:endParaRPr lang="en-GB" altLang="en-US" sz="3000" dirty="0" smtClean="0">
              <a:latin typeface="+mj-lt"/>
            </a:endParaRP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GB" altLang="en-US" sz="3000" dirty="0" smtClean="0">
                <a:latin typeface="+mj-lt"/>
              </a:rPr>
              <a:t>The power and interest of stakeholders depend on the particular issue being considered – different issues require different maps.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90513"/>
            <a:ext cx="10972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Conflicts of stakeholder interests and expectations</a:t>
            </a:r>
            <a:endParaRPr lang="en-GB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56167" y="1497014"/>
            <a:ext cx="10972800" cy="3971925"/>
          </a:xfrm>
        </p:spPr>
        <p:txBody>
          <a:bodyPr/>
          <a:lstStyle/>
          <a:p>
            <a:pPr marL="290513" indent="-290513" eaLnBrk="1" hangingPunct="1">
              <a:defRPr/>
            </a:pPr>
            <a:r>
              <a:rPr lang="en-GB" altLang="en-US" sz="3000" dirty="0" smtClean="0">
                <a:latin typeface="+mj-lt"/>
              </a:rPr>
              <a:t>Pursuit of short-term profits may suit shareholders and managerial bonuses but come at the expense of investment in long-term projects.</a:t>
            </a:r>
          </a:p>
          <a:p>
            <a:pPr marL="290513" indent="-290513" eaLnBrk="1" hangingPunct="1">
              <a:defRPr/>
            </a:pPr>
            <a:r>
              <a:rPr lang="en-GB" altLang="en-US" sz="3000" dirty="0" smtClean="0">
                <a:latin typeface="+mj-lt"/>
              </a:rPr>
              <a:t>Family business owners may want business growth, but also fear the loss of family control if they need to appoint professional managers to cope with larger-scale operations.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B1DF3D4-664F-4577-BE04-FCA2594C5A12}" type="slidenum">
              <a:rPr lang="en-GB" altLang="en-US" smtClean="0">
                <a:latin typeface="Calibri" pitchFamily="34" charset="0"/>
              </a:rPr>
              <a:pPr/>
              <a:t>8</a:t>
            </a:fld>
            <a:endParaRPr lang="en-GB" altLang="en-US" smtClean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60400" y="290513"/>
            <a:ext cx="10972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Conflicts of stakeholder interests and expectations</a:t>
            </a:r>
            <a:endParaRPr lang="en-GB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751" y="1487488"/>
            <a:ext cx="10972800" cy="4525962"/>
          </a:xfrm>
        </p:spPr>
        <p:txBody>
          <a:bodyPr rtlCol="0">
            <a:normAutofit/>
          </a:bodyPr>
          <a:lstStyle/>
          <a:p>
            <a:pPr marL="290513" indent="-2905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j-lt"/>
              </a:rPr>
              <a:t>Investing in growth strategies may require additional funding through share issue or loans, but thereby risk financial security and independence.</a:t>
            </a:r>
          </a:p>
          <a:p>
            <a:pPr marL="290513" indent="-2905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j-lt"/>
              </a:rPr>
              <a:t>Going public on the stock market may raise funds, but require unwelcome degrees of openness and accountability from management.</a:t>
            </a:r>
          </a:p>
          <a:p>
            <a:pPr marL="290513" indent="-290513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dirty="0" smtClean="0">
                <a:latin typeface="+mj-lt"/>
              </a:rPr>
              <a:t>Expanding into mass markets may require a reduction in quality standards.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GB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1498</TotalTime>
  <Words>1325</Words>
  <Application>Microsoft Office PowerPoint</Application>
  <PresentationFormat>Widescreen</PresentationFormat>
  <Paragraphs>170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ＭＳ Ｐゴシック</vt:lpstr>
      <vt:lpstr>Arial</vt:lpstr>
      <vt:lpstr>Bradley Hand ITC</vt:lpstr>
      <vt:lpstr>Calibri</vt:lpstr>
      <vt:lpstr>Calibri Light</vt:lpstr>
      <vt:lpstr>Times New Roman</vt:lpstr>
      <vt:lpstr>Wingdings</vt:lpstr>
      <vt:lpstr>1_Office Theme</vt:lpstr>
      <vt:lpstr>Custom Design</vt:lpstr>
      <vt:lpstr>2_Office Theme</vt:lpstr>
      <vt:lpstr>Office Theme</vt:lpstr>
      <vt:lpstr>PowerPoint Presentation</vt:lpstr>
      <vt:lpstr>Session Outcomes </vt:lpstr>
      <vt:lpstr>What we’re going to cover today…</vt:lpstr>
      <vt:lpstr>PowerPoint Presentation</vt:lpstr>
      <vt:lpstr>Who are the stakeholders?</vt:lpstr>
      <vt:lpstr>Types of stakeholder</vt:lpstr>
      <vt:lpstr>Stakeholder Mapping</vt:lpstr>
      <vt:lpstr>Conflicts of stakeholder interests and expectations</vt:lpstr>
      <vt:lpstr>Conflicts of stakeholder interests and expectations</vt:lpstr>
      <vt:lpstr>Conflicts of stakeholder interests and expectations</vt:lpstr>
      <vt:lpstr>PowerPoint Presentation</vt:lpstr>
      <vt:lpstr>Stakeholder Mapping Issues</vt:lpstr>
      <vt:lpstr>  Power and Sources of Power   </vt:lpstr>
      <vt:lpstr>Indicators of Power</vt:lpstr>
      <vt:lpstr>PowerPoint Presentation</vt:lpstr>
      <vt:lpstr>Power and Influence</vt:lpstr>
      <vt:lpstr>Kelman’s (1958) Theory of Influence</vt:lpstr>
      <vt:lpstr>French &amp; Raven’s (1968)  Five Bases of Power </vt:lpstr>
      <vt:lpstr>Reward Power</vt:lpstr>
      <vt:lpstr>Coercive Power</vt:lpstr>
      <vt:lpstr>Legitimate Power</vt:lpstr>
      <vt:lpstr>Referent Power</vt:lpstr>
      <vt:lpstr>Expert Power</vt:lpstr>
      <vt:lpstr>Where does power come from?  </vt:lpstr>
      <vt:lpstr>Informal vs. Formal Power</vt:lpstr>
      <vt:lpstr>Gender and Power </vt:lpstr>
      <vt:lpstr>Discuss It</vt:lpstr>
      <vt:lpstr>What we’ve covered today…</vt:lpstr>
      <vt:lpstr>PowerPoint Presentation</vt:lpstr>
      <vt:lpstr>Reading list </vt:lpstr>
    </vt:vector>
  </TitlesOfParts>
  <Company>Coventry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 Services</dc:creator>
  <cp:lastModifiedBy>Marion Greenhalgh</cp:lastModifiedBy>
  <cp:revision>169</cp:revision>
  <dcterms:created xsi:type="dcterms:W3CDTF">2016-04-05T14:39:36Z</dcterms:created>
  <dcterms:modified xsi:type="dcterms:W3CDTF">2022-10-04T12:53:30Z</dcterms:modified>
</cp:coreProperties>
</file>