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60" r:id="rId2"/>
    <p:sldMasterId id="2147483693" r:id="rId3"/>
    <p:sldMasterId id="2147483706" r:id="rId4"/>
  </p:sldMasterIdLst>
  <p:notesMasterIdLst>
    <p:notesMasterId r:id="rId29"/>
  </p:notesMasterIdLst>
  <p:handoutMasterIdLst>
    <p:handoutMasterId r:id="rId30"/>
  </p:handoutMasterIdLst>
  <p:sldIdLst>
    <p:sldId id="299" r:id="rId5"/>
    <p:sldId id="262" r:id="rId6"/>
    <p:sldId id="260" r:id="rId7"/>
    <p:sldId id="320" r:id="rId8"/>
    <p:sldId id="263" r:id="rId9"/>
    <p:sldId id="265" r:id="rId10"/>
    <p:sldId id="316" r:id="rId11"/>
    <p:sldId id="317" r:id="rId12"/>
    <p:sldId id="267" r:id="rId13"/>
    <p:sldId id="268" r:id="rId14"/>
    <p:sldId id="270" r:id="rId15"/>
    <p:sldId id="301" r:id="rId16"/>
    <p:sldId id="304" r:id="rId17"/>
    <p:sldId id="313" r:id="rId18"/>
    <p:sldId id="314" r:id="rId19"/>
    <p:sldId id="280" r:id="rId20"/>
    <p:sldId id="281" r:id="rId21"/>
    <p:sldId id="282" r:id="rId22"/>
    <p:sldId id="283" r:id="rId23"/>
    <p:sldId id="284" r:id="rId24"/>
    <p:sldId id="291" r:id="rId25"/>
    <p:sldId id="294" r:id="rId26"/>
    <p:sldId id="295" r:id="rId27"/>
    <p:sldId id="318" r:id="rId28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75314" autoAdjust="0"/>
  </p:normalViewPr>
  <p:slideViewPr>
    <p:cSldViewPr snapToGrid="0" snapToObjects="1">
      <p:cViewPr varScale="1">
        <p:scale>
          <a:sx n="55" d="100"/>
          <a:sy n="55" d="100"/>
        </p:scale>
        <p:origin x="134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66FCA-05C1-45C1-B271-2C5CB62C135C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658EA-62D6-4930-897C-733636A16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59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1C226-EDF2-4E6D-9279-A1CB8ABAC26F}" type="datetimeFigureOut">
              <a:rPr lang="en-GB" smtClean="0"/>
              <a:pPr/>
              <a:t>04/10/2022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F2049-C778-4C25-87EC-6AB294E84D8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5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B21527F0-5C1B-4BB3-B78C-E7F0F4C2A4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856C64CD-1CC8-4358-A50C-2245E9DB46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altLang="en-US" i="1" dirty="0" smtClean="0"/>
              <a:t>See</a:t>
            </a:r>
            <a:r>
              <a:rPr lang="en-GB" altLang="en-US" dirty="0" smtClean="0"/>
              <a:t>: Lynch Ch 4, Sections 4.1 and 4.6</a:t>
            </a:r>
            <a:endParaRPr lang="en-GB" altLang="en-US" dirty="0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1A65DBC6-F9F7-4EAA-89B9-1EF189FCC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836538-03A7-4A44-93D9-6D8B90FC6D51}" type="slidenum">
              <a:rPr lang="en-GB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01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A940837-7BE0-456A-9CE7-DD5DB0A2DC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09550" y="815975"/>
            <a:ext cx="7158038" cy="40274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E7B670A-A4BC-4DBA-AAE9-4370CC571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 i="1"/>
              <a:t>See</a:t>
            </a:r>
            <a:r>
              <a:rPr lang="en-GB" altLang="en-US"/>
              <a:t>: Lynch, Ch 4, Section 4.7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582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16F987F-DC53-4449-A65B-16B62441AE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11138" y="815975"/>
            <a:ext cx="7159626" cy="4027488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DD285DD-A648-4A1B-AF6A-6A582952E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</a:pPr>
            <a:r>
              <a:rPr lang="en-GB" altLang="en-US"/>
              <a:t>Advantages over competitors that cannot easily be imitated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</a:pPr>
            <a:r>
              <a:rPr lang="en-GB" altLang="en-US"/>
              <a:t>Sustainable over time by being deeply embedded in the organisation</a:t>
            </a:r>
          </a:p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49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>
            <a:extLst>
              <a:ext uri="{FF2B5EF4-FFF2-40B4-BE49-F238E27FC236}">
                <a16:creationId xmlns:a16="http://schemas.microsoft.com/office/drawing/2014/main" id="{9244B0D2-F7EE-4C86-BCBC-E766BA8B68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>
            <a:extLst>
              <a:ext uri="{FF2B5EF4-FFF2-40B4-BE49-F238E27FC236}">
                <a16:creationId xmlns:a16="http://schemas.microsoft.com/office/drawing/2014/main" id="{0E18A8C8-7DC8-48BD-9C03-673411F1C1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altLang="en-US">
                <a:latin typeface="Arial" panose="020B0604020202020204" pitchFamily="34" charset="0"/>
              </a:rPr>
              <a:t>See Lynch Ch. 4, Section 4.6</a:t>
            </a:r>
          </a:p>
          <a:p>
            <a:pPr>
              <a:spcBef>
                <a:spcPct val="0"/>
              </a:spcBef>
            </a:pPr>
            <a:endParaRPr lang="en-GB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E7F08671-2464-44EE-A299-8C01E846D4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5AA91C-7909-416A-992F-B980B1F1204F}" type="slidenum">
              <a:rPr lang="en-GB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47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AE3C426C-8D3C-473B-994A-6AD349B75C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544A12A5-9D58-497F-AE8A-A18F0E543C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799D1733-562A-4539-A1FA-39E6C1F919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7475D59-AAA0-4938-94CF-1FEA848C1156}" type="slidenum">
              <a:rPr lang="en-GB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446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C5DA6E8E-2DC9-4331-84CA-D24C510B9B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3CAECBF5-DA9E-4970-8D6D-5C1B1A2E7D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r">
              <a:spcBef>
                <a:spcPct val="50000"/>
              </a:spcBef>
            </a:pPr>
            <a:endParaRPr lang="en-GB" altLang="en-US" dirty="0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B61B5828-3276-4175-9E54-FBA939547C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D391E0E-D416-41C6-A73C-C06C1665705E}" type="slidenum">
              <a:rPr lang="en-GB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5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1AA62F-FE74-4A2C-81EF-90BA7B07578A}" type="slidenum">
              <a:rPr lang="en-GB" altLang="en-US" smtClean="0"/>
              <a:pPr/>
              <a:t>14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extLst/>
        </p:spPr>
        <p:txBody>
          <a:bodyPr/>
          <a:lstStyle/>
          <a:p>
            <a:pPr>
              <a:defRPr/>
            </a:pPr>
            <a:endParaRPr lang="en-IN" dirty="0" smtClean="0"/>
          </a:p>
          <a:p>
            <a:pPr>
              <a:defRPr/>
            </a:pPr>
            <a:endParaRPr lang="en-GB" alt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2764AD-DC8C-4E98-8F63-7309027C941B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09707536-6DC5-400E-9A3E-A8A739A44E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39F3A092-BF27-4E57-8241-3967673E79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</a:pPr>
            <a:r>
              <a:rPr lang="en-GB" altLang="en-US" dirty="0"/>
              <a:t>Given the vague nature of the RBV, it is useful to have some additional guidance on how to identify the resources and capabilities of an organisation From a number of strategy studies, three areas may prove particularly useful: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</a:pPr>
            <a:endParaRPr lang="en-GB" altLang="en-US" dirty="0"/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</a:pPr>
            <a:r>
              <a:rPr lang="en-GB" altLang="en-US" dirty="0"/>
              <a:t>But none of these is a substitute for a fundamental exploration of the organisation’s SCA and its sources of value added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</a:pPr>
            <a:endParaRPr lang="en-GB" altLang="en-US" dirty="0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85EEEF5E-54C7-4A54-BB6F-776D53EE3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AD9F62-B0BB-441B-8A67-3A1E227FAA99}" type="slidenum">
              <a:rPr lang="en-GB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2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A2F23107-6272-481A-A09D-F8746F17EB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01AA821D-5C80-4069-8807-3E222795D18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altLang="en-US" i="1"/>
              <a:t>See</a:t>
            </a:r>
            <a:r>
              <a:rPr lang="en-GB" altLang="en-US"/>
              <a:t>: Lynch, Ch 4, Section 4.7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A4C8FFF1-9ED8-4B0D-804F-FFEC54313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94A571-2720-477C-8573-DC7FBEB88B6A}" type="slidenum">
              <a:rPr lang="en-GB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3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C558E18D-382D-4BE9-B47E-C1A61AC722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72F5EA32-4F46-400A-A93A-3659B29417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</a:pPr>
            <a:r>
              <a:rPr lang="en-GB" altLang="en-US" i="1" dirty="0">
                <a:solidFill>
                  <a:schemeClr val="tx2"/>
                </a:solidFill>
              </a:rPr>
              <a:t>Core competencies</a:t>
            </a:r>
            <a:r>
              <a:rPr lang="en-GB" altLang="en-US" dirty="0"/>
              <a:t>: “a group of production skills and technologies that enables an organisation to provide a particular benefit to customers” - developed by Hamel and </a:t>
            </a:r>
            <a:r>
              <a:rPr lang="en-GB" altLang="en-US" dirty="0" err="1"/>
              <a:t>Prahalad</a:t>
            </a:r>
            <a:endParaRPr lang="en-GB" altLang="en-US" dirty="0"/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</a:pPr>
            <a:r>
              <a:rPr lang="en-GB" altLang="en-US" dirty="0"/>
              <a:t>Can be built in a variety of ways in existing and new products to deliver competitive advantage</a:t>
            </a:r>
          </a:p>
          <a:p>
            <a:pPr>
              <a:spcBef>
                <a:spcPct val="0"/>
              </a:spcBef>
            </a:pPr>
            <a:endParaRPr lang="en-GB" altLang="en-US" i="1" dirty="0"/>
          </a:p>
          <a:p>
            <a:pPr>
              <a:spcBef>
                <a:spcPct val="0"/>
              </a:spcBef>
            </a:pPr>
            <a:r>
              <a:rPr lang="en-GB" altLang="en-US" i="1" dirty="0"/>
              <a:t>See</a:t>
            </a:r>
            <a:r>
              <a:rPr lang="en-GB" altLang="en-US" dirty="0"/>
              <a:t>: Lynch, </a:t>
            </a:r>
            <a:r>
              <a:rPr lang="en-GB" altLang="en-US" dirty="0" err="1"/>
              <a:t>Ch</a:t>
            </a:r>
            <a:r>
              <a:rPr lang="en-GB" altLang="en-US" dirty="0"/>
              <a:t> 4, Section 4.7</a:t>
            </a:r>
          </a:p>
          <a:p>
            <a:pPr>
              <a:spcBef>
                <a:spcPct val="0"/>
              </a:spcBef>
            </a:pPr>
            <a:endParaRPr lang="en-GB" altLang="en-US" dirty="0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CC7F6495-BEEF-4D28-BE11-7BA89B6B1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537DBC0-FFA2-4322-B5B1-C63183CEACE7}" type="slidenum">
              <a:rPr lang="en-GB" altLang="en-US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811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1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62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99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8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94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42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8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6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71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3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701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55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01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234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281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0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123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99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23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67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915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B8A-C53C-46B3-A07A-A460B67AB83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357E-EEE2-49B5-A741-6B2A4D3B340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84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631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082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454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779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033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7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25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881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326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947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564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046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7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232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343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961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66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721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806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37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3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7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7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3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8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19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1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649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rategicmanagementinsight.com/topics/competitive-advantage.html" TargetMode="Externa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6669" y="3677264"/>
            <a:ext cx="10460428" cy="523220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rifa BT" panose="02060503030505020204" pitchFamily="18" charset="0"/>
              </a:rPr>
              <a:t>Analysing strategic resources &amp; capabilities </a:t>
            </a:r>
            <a:endParaRPr lang="en-GB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rifa BT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8203" y="1974962"/>
            <a:ext cx="11064816" cy="132343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4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Strategic Leadership</a:t>
            </a:r>
          </a:p>
          <a:p>
            <a:pPr algn="ctr">
              <a:defRPr/>
            </a:pPr>
            <a:r>
              <a:rPr lang="en-GB" sz="40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607MAN 303MAN</a:t>
            </a:r>
            <a:endParaRPr lang="fa-IR" sz="4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040630"/>
            <a:ext cx="4143023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GB" sz="2400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85587" y="5379012"/>
            <a:ext cx="1866473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</a:t>
            </a:r>
            <a:r>
              <a:rPr lang="en-GB" sz="24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en-GB" sz="24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 S7 </a:t>
            </a:r>
            <a:endParaRPr lang="en-GB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9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0731-93FC-4503-980C-4E0E8C54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88" y="765175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value</a:t>
            </a:r>
          </a:p>
        </p:txBody>
      </p:sp>
      <p:pic>
        <p:nvPicPr>
          <p:cNvPr id="4" name="Picture 17" descr="j0439502.jpg">
            <a:extLst>
              <a:ext uri="{FF2B5EF4-FFF2-40B4-BE49-F238E27FC236}">
                <a16:creationId xmlns:a16="http://schemas.microsoft.com/office/drawing/2014/main" id="{056F3354-3309-4382-8053-44FF8BA4E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9980" b="10001"/>
          <a:stretch>
            <a:fillRect/>
          </a:stretch>
        </p:blipFill>
        <p:spPr>
          <a:xfrm>
            <a:off x="3359150" y="2044700"/>
            <a:ext cx="5257800" cy="3937000"/>
          </a:xfrm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432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5D71B537-02A0-4826-85EF-84BAA2020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549275"/>
            <a:ext cx="77724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Identifying value </a:t>
            </a: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added</a:t>
            </a:r>
            <a:endParaRPr lang="en-GB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BEDC6EF-7553-4C63-BE9C-0EC973BB4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4825" y="1754188"/>
            <a:ext cx="8750300" cy="4195762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Clr>
                <a:schemeClr val="tx2"/>
              </a:buClr>
              <a:buNone/>
            </a:pPr>
            <a:r>
              <a:rPr lang="en-GB" altLang="en-US" sz="2400" dirty="0"/>
              <a:t> Begin with broad survey of value added in organisation:</a:t>
            </a:r>
          </a:p>
          <a:p>
            <a:pPr marL="914400" lvl="1" indent="-457200">
              <a:lnSpc>
                <a:spcPct val="90000"/>
              </a:lnSpc>
              <a:buClr>
                <a:schemeClr val="tx2"/>
              </a:buClr>
              <a:buFontTx/>
              <a:buAutoNum type="arabicParenR"/>
            </a:pPr>
            <a:r>
              <a:rPr lang="en-GB" altLang="en-US" sz="2400" b="1" dirty="0">
                <a:solidFill>
                  <a:schemeClr val="tx2"/>
                </a:solidFill>
              </a:rPr>
              <a:t>Products or services </a:t>
            </a:r>
            <a:r>
              <a:rPr lang="en-GB" altLang="en-US" sz="2400" dirty="0"/>
              <a:t>– the size, range and profitability of the organisation’s main products or services</a:t>
            </a:r>
          </a:p>
          <a:p>
            <a:pPr marL="914400" lvl="1" indent="-457200">
              <a:lnSpc>
                <a:spcPct val="90000"/>
              </a:lnSpc>
              <a:buClr>
                <a:schemeClr val="tx2"/>
              </a:buClr>
              <a:buFontTx/>
              <a:buAutoNum type="arabicParenR"/>
            </a:pPr>
            <a:r>
              <a:rPr lang="en-GB" altLang="en-US" sz="2400" b="1" dirty="0">
                <a:solidFill>
                  <a:schemeClr val="tx2"/>
                </a:solidFill>
              </a:rPr>
              <a:t>Competitive position </a:t>
            </a:r>
            <a:r>
              <a:rPr lang="en-GB" altLang="en-US" sz="2400" dirty="0"/>
              <a:t>– the relative market position, the relative quality of service and reputation, the relative costs</a:t>
            </a:r>
          </a:p>
          <a:p>
            <a:pPr marL="914400" lvl="1" indent="-457200">
              <a:lnSpc>
                <a:spcPct val="90000"/>
              </a:lnSpc>
              <a:buClr>
                <a:schemeClr val="tx2"/>
              </a:buClr>
              <a:buFontTx/>
              <a:buAutoNum type="arabicParenR"/>
            </a:pPr>
            <a:r>
              <a:rPr lang="en-GB" altLang="en-US" sz="2400" b="1" dirty="0">
                <a:solidFill>
                  <a:schemeClr val="tx2"/>
                </a:solidFill>
              </a:rPr>
              <a:t>Leadership and people </a:t>
            </a:r>
            <a:r>
              <a:rPr lang="en-GB" altLang="en-US" sz="2400" dirty="0"/>
              <a:t>– the people who make up the organisation, their skills, size and leadership</a:t>
            </a:r>
          </a:p>
          <a:p>
            <a:pPr marL="914400" lvl="1" indent="-457200">
              <a:lnSpc>
                <a:spcPct val="90000"/>
              </a:lnSpc>
              <a:buClr>
                <a:schemeClr val="tx2"/>
              </a:buClr>
              <a:buFontTx/>
              <a:buAutoNum type="arabicParenR"/>
            </a:pPr>
            <a:r>
              <a:rPr lang="en-GB" altLang="en-US" sz="2400" b="1" dirty="0">
                <a:solidFill>
                  <a:schemeClr val="tx2"/>
                </a:solidFill>
              </a:rPr>
              <a:t>Suppliers and customers </a:t>
            </a:r>
            <a:r>
              <a:rPr lang="en-GB" altLang="en-US" sz="2400" dirty="0"/>
              <a:t>-the relationships that the organisation has with its outside networks 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0E174EA8-2C60-47E2-BF68-03F69C437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377" y="5661025"/>
            <a:ext cx="15225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 dirty="0"/>
              <a:t>(</a:t>
            </a:r>
            <a:r>
              <a:rPr lang="en-GB" altLang="en-US" dirty="0" smtClean="0"/>
              <a:t>Lynch 2018</a:t>
            </a:r>
            <a:r>
              <a:rPr lang="en-GB" altLang="en-US" b="1" dirty="0" smtClean="0"/>
              <a:t>)</a:t>
            </a:r>
            <a:endParaRPr lang="en-GB" altLang="en-US" b="1" dirty="0"/>
          </a:p>
        </p:txBody>
      </p:sp>
    </p:spTree>
    <p:extLst>
      <p:ext uri="{BB962C8B-B14F-4D97-AF65-F5344CB8AC3E}">
        <p14:creationId xmlns:p14="http://schemas.microsoft.com/office/powerpoint/2010/main" val="393055261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>
          <a:xfrm>
            <a:off x="625856" y="514350"/>
            <a:ext cx="10940291" cy="5087889"/>
            <a:chOff x="179512" y="287376"/>
            <a:chExt cx="8856984" cy="5517888"/>
          </a:xfrm>
        </p:grpSpPr>
        <p:sp>
          <p:nvSpPr>
            <p:cNvPr id="28" name="Pentagon 27"/>
            <p:cNvSpPr/>
            <p:nvPr/>
          </p:nvSpPr>
          <p:spPr>
            <a:xfrm>
              <a:off x="179512" y="287376"/>
              <a:ext cx="8856984" cy="5517888"/>
            </a:xfrm>
            <a:prstGeom prst="homePlate">
              <a:avLst>
                <a:gd name="adj" fmla="val 13518"/>
              </a:avLst>
            </a:prstGeom>
            <a:solidFill>
              <a:schemeClr val="bg1">
                <a:lumMod val="75000"/>
              </a:schemeClr>
            </a:solidFill>
            <a:ln w="603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Pentagon 3"/>
            <p:cNvSpPr/>
            <p:nvPr/>
          </p:nvSpPr>
          <p:spPr>
            <a:xfrm>
              <a:off x="359532" y="2489172"/>
              <a:ext cx="1872208" cy="2972126"/>
            </a:xfrm>
            <a:prstGeom prst="homePlate">
              <a:avLst>
                <a:gd name="adj" fmla="val 36242"/>
              </a:avLst>
            </a:prstGeom>
            <a:solidFill>
              <a:srgbClr val="9FFBAE"/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9532" y="2636869"/>
              <a:ext cx="1390289" cy="2192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Added value from negotiating lower prices and higher quality from its </a:t>
              </a:r>
              <a:r>
                <a:rPr lang="en-GB" b="1" dirty="0" smtClean="0"/>
                <a:t>suppliers</a:t>
              </a:r>
              <a:endParaRPr lang="en-GB" b="1" dirty="0"/>
            </a:p>
          </p:txBody>
        </p:sp>
        <p:sp>
          <p:nvSpPr>
            <p:cNvPr id="15" name="Pentagon 14"/>
            <p:cNvSpPr/>
            <p:nvPr/>
          </p:nvSpPr>
          <p:spPr>
            <a:xfrm>
              <a:off x="1923178" y="2489172"/>
              <a:ext cx="1841260" cy="2998510"/>
            </a:xfrm>
            <a:prstGeom prst="homePlate">
              <a:avLst>
                <a:gd name="adj" fmla="val 37225"/>
              </a:avLst>
            </a:prstGeom>
            <a:solidFill>
              <a:srgbClr val="9FFBAE"/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Pentagon 15"/>
            <p:cNvSpPr/>
            <p:nvPr/>
          </p:nvSpPr>
          <p:spPr>
            <a:xfrm>
              <a:off x="3614760" y="2555811"/>
              <a:ext cx="1905654" cy="2905487"/>
            </a:xfrm>
            <a:prstGeom prst="homePlate">
              <a:avLst>
                <a:gd name="adj" fmla="val 27095"/>
              </a:avLst>
            </a:prstGeom>
            <a:solidFill>
              <a:srgbClr val="9FFBAE"/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23178" y="2819167"/>
              <a:ext cx="1584176" cy="1893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Added value from superior </a:t>
              </a:r>
              <a:r>
                <a:rPr lang="en-GB" b="1" dirty="0" smtClean="0"/>
                <a:t>manufacturing </a:t>
              </a:r>
              <a:r>
                <a:rPr lang="en-GB" dirty="0" smtClean="0"/>
                <a:t>through lower costs  and high quality</a:t>
              </a:r>
              <a:endParaRPr lang="en-GB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64438" y="2864303"/>
              <a:ext cx="1383626" cy="1594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Added value at the firm by its superior </a:t>
              </a:r>
              <a:r>
                <a:rPr lang="en-GB" b="1" dirty="0" smtClean="0"/>
                <a:t>marketing and selling</a:t>
              </a:r>
              <a:endParaRPr lang="en-GB" b="1" dirty="0"/>
            </a:p>
          </p:txBody>
        </p:sp>
        <p:sp>
          <p:nvSpPr>
            <p:cNvPr id="19" name="Pentagon 18"/>
            <p:cNvSpPr/>
            <p:nvPr/>
          </p:nvSpPr>
          <p:spPr>
            <a:xfrm>
              <a:off x="5312572" y="2566921"/>
              <a:ext cx="1656184" cy="2905487"/>
            </a:xfrm>
            <a:prstGeom prst="homePlate">
              <a:avLst>
                <a:gd name="adj" fmla="val 27449"/>
              </a:avLst>
            </a:prstGeom>
            <a:solidFill>
              <a:srgbClr val="9FFBAE"/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12572" y="2602783"/>
              <a:ext cx="1368152" cy="1893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Added value through lower costs and more efficient </a:t>
              </a:r>
              <a:r>
                <a:rPr lang="en-GB" b="1" dirty="0" smtClean="0"/>
                <a:t>distribution </a:t>
              </a:r>
              <a:r>
                <a:rPr lang="en-GB" dirty="0" smtClean="0"/>
                <a:t>to customers</a:t>
              </a:r>
              <a:endParaRPr lang="en-GB" dirty="0"/>
            </a:p>
          </p:txBody>
        </p:sp>
        <p:sp>
          <p:nvSpPr>
            <p:cNvPr id="21" name="Pentagon 20"/>
            <p:cNvSpPr/>
            <p:nvPr/>
          </p:nvSpPr>
          <p:spPr>
            <a:xfrm>
              <a:off x="6872718" y="2535683"/>
              <a:ext cx="1689907" cy="2905487"/>
            </a:xfrm>
            <a:prstGeom prst="homePlate">
              <a:avLst>
                <a:gd name="adj" fmla="val 35225"/>
              </a:avLst>
            </a:prstGeom>
            <a:solidFill>
              <a:srgbClr val="9FFBAE"/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18526" y="2841808"/>
              <a:ext cx="1296144" cy="1594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Added value through higher levels of </a:t>
              </a:r>
              <a:r>
                <a:rPr lang="en-GB" b="1" dirty="0" smtClean="0"/>
                <a:t>service</a:t>
              </a:r>
              <a:r>
                <a:rPr lang="en-GB" dirty="0" smtClean="0"/>
                <a:t> to customers</a:t>
              </a:r>
              <a:endParaRPr lang="en-GB" dirty="0"/>
            </a:p>
          </p:txBody>
        </p:sp>
        <p:sp>
          <p:nvSpPr>
            <p:cNvPr id="23" name="Pentagon 22"/>
            <p:cNvSpPr/>
            <p:nvPr/>
          </p:nvSpPr>
          <p:spPr>
            <a:xfrm>
              <a:off x="539552" y="456712"/>
              <a:ext cx="7817505" cy="917760"/>
            </a:xfrm>
            <a:prstGeom prst="homePlate">
              <a:avLst>
                <a:gd name="adj" fmla="val 35225"/>
              </a:avLst>
            </a:prstGeom>
            <a:solidFill>
              <a:srgbClr val="FFFFCC"/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9869" y="592426"/>
              <a:ext cx="7402752" cy="631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Added value through better </a:t>
              </a:r>
              <a:r>
                <a:rPr lang="en-GB" sz="1600" b="1" dirty="0" smtClean="0"/>
                <a:t>organisation structure, leadership and human resources </a:t>
              </a:r>
              <a:r>
                <a:rPr lang="en-GB" sz="1600" dirty="0" smtClean="0"/>
                <a:t>than its competitors across many areas of the company</a:t>
              </a:r>
              <a:endParaRPr lang="en-GB" sz="1600" dirty="0"/>
            </a:p>
          </p:txBody>
        </p:sp>
        <p:sp>
          <p:nvSpPr>
            <p:cNvPr id="25" name="Pentagon 24"/>
            <p:cNvSpPr/>
            <p:nvPr/>
          </p:nvSpPr>
          <p:spPr>
            <a:xfrm>
              <a:off x="539552" y="1433921"/>
              <a:ext cx="7848872" cy="917760"/>
            </a:xfrm>
            <a:prstGeom prst="homePlate">
              <a:avLst>
                <a:gd name="adj" fmla="val 35225"/>
              </a:avLst>
            </a:prstGeom>
            <a:solidFill>
              <a:srgbClr val="FFFFCC"/>
            </a:solidFill>
            <a:ln w="44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6300" y="1552893"/>
              <a:ext cx="7964295" cy="631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Added value through superior </a:t>
              </a:r>
              <a:r>
                <a:rPr lang="en-GB" sz="1600" b="1" dirty="0" smtClean="0"/>
                <a:t>research and development </a:t>
              </a:r>
              <a:r>
                <a:rPr lang="en-GB" sz="1600" dirty="0" smtClean="0"/>
                <a:t>and through exceptional </a:t>
              </a:r>
              <a:r>
                <a:rPr lang="en-GB" sz="1600" b="1" dirty="0" smtClean="0"/>
                <a:t>procurement</a:t>
              </a:r>
              <a:r>
                <a:rPr lang="en-GB" sz="1600" dirty="0" smtClean="0"/>
                <a:t> skills with outside companies compared to competitors</a:t>
              </a:r>
              <a:endParaRPr lang="en-GB" sz="16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87358" y="5602239"/>
            <a:ext cx="11617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The </a:t>
            </a:r>
            <a:r>
              <a:rPr lang="en-GB" sz="2400" b="1" u="sng" dirty="0" smtClean="0">
                <a:solidFill>
                  <a:schemeClr val="accent1"/>
                </a:solidFill>
              </a:rPr>
              <a:t>Value Chain </a:t>
            </a:r>
            <a:r>
              <a:rPr lang="en-GB" sz="2400" b="1" dirty="0" smtClean="0"/>
              <a:t>of a Manufacturing Company: Where does it add more value than rivals?</a:t>
            </a:r>
            <a:endParaRPr lang="en-GB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0" y="-205740"/>
            <a:ext cx="8694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we identify value added?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21365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7169"/>
            <a:ext cx="12192000" cy="914401"/>
          </a:xfrm>
        </p:spPr>
        <p:txBody>
          <a:bodyPr>
            <a:noAutofit/>
          </a:bodyPr>
          <a:lstStyle/>
          <a:p>
            <a:r>
              <a:rPr lang="en-GB" altLang="en-US" sz="3200" b="1" dirty="0" smtClean="0">
                <a:solidFill>
                  <a:schemeClr val="tx2"/>
                </a:solidFill>
                <a:effectLst/>
              </a:rPr>
              <a:t>How can we identify strategic resources and capabilities?-</a:t>
            </a:r>
            <a:endParaRPr lang="en-GB" altLang="en-US" sz="3200" b="1" dirty="0" smtClean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04739" y="1203563"/>
            <a:ext cx="10968567" cy="4495800"/>
          </a:xfrm>
        </p:spPr>
        <p:txBody>
          <a:bodyPr/>
          <a:lstStyle/>
          <a:p>
            <a:pPr marL="361950" indent="-361950">
              <a:lnSpc>
                <a:spcPct val="90000"/>
              </a:lnSpc>
              <a:buClr>
                <a:schemeClr val="tx2"/>
              </a:buClr>
            </a:pPr>
            <a:r>
              <a:rPr lang="en-GB" altLang="en-US" sz="2800" dirty="0" smtClean="0"/>
              <a:t>Resources difficult to analyse because many of them are vague and difficult to identify, e.g. organisational skills</a:t>
            </a:r>
          </a:p>
          <a:p>
            <a:pPr marL="361950" indent="-361950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n-GB" altLang="en-US" sz="2800" dirty="0" smtClean="0"/>
              <a:t> </a:t>
            </a:r>
          </a:p>
          <a:p>
            <a:pPr marL="361950" indent="-361950">
              <a:lnSpc>
                <a:spcPct val="90000"/>
              </a:lnSpc>
              <a:buClr>
                <a:schemeClr val="tx2"/>
              </a:buClr>
            </a:pPr>
            <a:r>
              <a:rPr lang="en-GB" altLang="en-US" sz="2800" dirty="0" smtClean="0"/>
              <a:t>Useful to divide into three broad categories:</a:t>
            </a:r>
          </a:p>
          <a:p>
            <a:pPr marL="681038" lvl="1" indent="-287338">
              <a:lnSpc>
                <a:spcPct val="9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en-GB" altLang="en-US" b="1" dirty="0" smtClean="0">
                <a:solidFill>
                  <a:schemeClr val="tx2"/>
                </a:solidFill>
              </a:rPr>
              <a:t>Tangible assets </a:t>
            </a:r>
            <a:r>
              <a:rPr lang="en-GB" altLang="en-US" dirty="0" smtClean="0"/>
              <a:t>– the physical assets – e.g. plant and location</a:t>
            </a:r>
          </a:p>
          <a:p>
            <a:pPr marL="681038" lvl="1" indent="-287338">
              <a:lnSpc>
                <a:spcPct val="90000"/>
              </a:lnSpc>
              <a:buClr>
                <a:schemeClr val="tx2"/>
              </a:buClr>
              <a:buFontTx/>
              <a:buAutoNum type="arabicPeriod"/>
            </a:pPr>
            <a:r>
              <a:rPr lang="en-GB" altLang="en-US" b="1" dirty="0" smtClean="0">
                <a:solidFill>
                  <a:schemeClr val="tx2"/>
                </a:solidFill>
              </a:rPr>
              <a:t>Intangible assets </a:t>
            </a:r>
            <a:r>
              <a:rPr lang="en-GB" altLang="en-US" dirty="0" smtClean="0"/>
              <a:t>– resources that have no physical presence but provide benefits – e.g. brand names and patents</a:t>
            </a:r>
          </a:p>
          <a:p>
            <a:pPr marL="681038" lvl="1" indent="-287338">
              <a:lnSpc>
                <a:spcPct val="90000"/>
              </a:lnSpc>
              <a:buClr>
                <a:schemeClr val="tx2"/>
              </a:buClr>
              <a:buFontTx/>
              <a:buAutoNum type="arabicPeriod"/>
            </a:pPr>
            <a:r>
              <a:rPr lang="en-GB" altLang="en-US" b="1" dirty="0" smtClean="0">
                <a:solidFill>
                  <a:schemeClr val="tx2"/>
                </a:solidFill>
              </a:rPr>
              <a:t>Organisational capability </a:t>
            </a:r>
            <a:r>
              <a:rPr lang="en-GB" altLang="en-US" dirty="0" smtClean="0"/>
              <a:t>– the skills, routines, management and leadership of the organisation</a:t>
            </a:r>
          </a:p>
        </p:txBody>
      </p:sp>
    </p:spTree>
    <p:extLst>
      <p:ext uri="{BB962C8B-B14F-4D97-AF65-F5344CB8AC3E}">
        <p14:creationId xmlns:p14="http://schemas.microsoft.com/office/powerpoint/2010/main" val="337128444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03824" y="339725"/>
            <a:ext cx="11265876" cy="10922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GB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VRIO - Strategic </a:t>
            </a:r>
            <a:r>
              <a:rPr lang="en-GB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capabilities and competitive advantage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3824" y="1557338"/>
            <a:ext cx="10972800" cy="49323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charset="0"/>
              <a:buNone/>
              <a:tabLst>
                <a:tab pos="273050" algn="l"/>
              </a:tabLst>
              <a:defRPr/>
            </a:pPr>
            <a:r>
              <a:rPr lang="en-GB" altLang="en-US" sz="3000" dirty="0" smtClean="0"/>
              <a:t>The four key criteria by which capabilities can be assessed in terms of providing a basis for </a:t>
            </a:r>
            <a:r>
              <a:rPr lang="en-GB" altLang="en-US" sz="3000" dirty="0" smtClean="0"/>
              <a:t>achieving </a:t>
            </a:r>
            <a:r>
              <a:rPr lang="en-GB" altLang="en-US" sz="3000" b="1" i="1" dirty="0" smtClean="0"/>
              <a:t>sustainable</a:t>
            </a:r>
            <a:r>
              <a:rPr lang="en-GB" altLang="en-US" sz="3000" dirty="0" smtClean="0"/>
              <a:t> competitive advantage are: </a:t>
            </a:r>
          </a:p>
          <a:p>
            <a:pPr marL="85725" indent="187325" eaLnBrk="1" hangingPunct="1">
              <a:lnSpc>
                <a:spcPct val="90000"/>
              </a:lnSpc>
              <a:tabLst>
                <a:tab pos="273050" algn="l"/>
              </a:tabLst>
              <a:defRPr/>
            </a:pPr>
            <a:r>
              <a:rPr lang="en-GB" altLang="en-US" sz="3000" b="1" i="1" dirty="0" smtClean="0"/>
              <a:t>value </a:t>
            </a:r>
          </a:p>
          <a:p>
            <a:pPr marL="85725" indent="187325" eaLnBrk="1" hangingPunct="1">
              <a:lnSpc>
                <a:spcPct val="90000"/>
              </a:lnSpc>
              <a:tabLst>
                <a:tab pos="273050" algn="l"/>
              </a:tabLst>
              <a:defRPr/>
            </a:pPr>
            <a:r>
              <a:rPr lang="en-GB" altLang="en-US" sz="3000" b="1" i="1" dirty="0" smtClean="0"/>
              <a:t>rarity </a:t>
            </a:r>
          </a:p>
          <a:p>
            <a:pPr marL="85725" indent="187325" eaLnBrk="1" hangingPunct="1">
              <a:lnSpc>
                <a:spcPct val="90000"/>
              </a:lnSpc>
              <a:tabLst>
                <a:tab pos="273050" algn="l"/>
              </a:tabLst>
              <a:defRPr/>
            </a:pPr>
            <a:r>
              <a:rPr lang="en-GB" altLang="en-US" sz="3000" b="1" i="1" dirty="0" smtClean="0"/>
              <a:t>inimitability and </a:t>
            </a:r>
          </a:p>
          <a:p>
            <a:pPr marL="85725" indent="187325" eaLnBrk="1" hangingPunct="1">
              <a:lnSpc>
                <a:spcPct val="90000"/>
              </a:lnSpc>
              <a:tabLst>
                <a:tab pos="273050" algn="l"/>
              </a:tabLst>
              <a:defRPr/>
            </a:pPr>
            <a:r>
              <a:rPr lang="en-GB" altLang="en-US" sz="3000" b="1" i="1" dirty="0" smtClean="0"/>
              <a:t>organisational support</a:t>
            </a:r>
            <a:endParaRPr lang="en-GB" altLang="en-US" sz="900" b="1" i="1" baseline="30000" dirty="0" smtClean="0"/>
          </a:p>
          <a:p>
            <a:pPr marL="0" indent="273050" eaLnBrk="1" hangingPunct="1">
              <a:lnSpc>
                <a:spcPct val="90000"/>
              </a:lnSpc>
              <a:tabLst>
                <a:tab pos="273050" algn="l"/>
              </a:tabLst>
              <a:defRPr/>
            </a:pPr>
            <a:endParaRPr lang="en-GB" altLang="en-US" sz="900" b="1" dirty="0" smtClean="0"/>
          </a:p>
          <a:p>
            <a:pPr marL="0" indent="273050" eaLnBrk="1" hangingPunct="1">
              <a:lnSpc>
                <a:spcPct val="90000"/>
              </a:lnSpc>
              <a:tabLst>
                <a:tab pos="273050" algn="l"/>
              </a:tabLst>
              <a:defRPr/>
            </a:pPr>
            <a:endParaRPr lang="en-GB" altLang="en-US" sz="900" b="1" dirty="0" smtClean="0"/>
          </a:p>
          <a:p>
            <a:pPr marL="0" indent="273050" eaLnBrk="1" hangingPunct="1">
              <a:lnSpc>
                <a:spcPct val="90000"/>
              </a:lnSpc>
              <a:buFont typeface="Arial" charset="0"/>
              <a:buNone/>
              <a:tabLst>
                <a:tab pos="273050" algn="l"/>
              </a:tabLst>
              <a:defRPr/>
            </a:pPr>
            <a:r>
              <a:rPr lang="en-GB" altLang="en-US" sz="900" b="1" dirty="0" smtClean="0"/>
              <a:t>	</a:t>
            </a:r>
          </a:p>
          <a:p>
            <a:pPr marL="0" indent="0">
              <a:lnSpc>
                <a:spcPct val="90000"/>
              </a:lnSpc>
              <a:buNone/>
              <a:tabLst>
                <a:tab pos="273050" algn="l"/>
              </a:tabLst>
              <a:defRPr/>
            </a:pPr>
            <a:r>
              <a:rPr lang="en-GB" altLang="en-US" sz="1800" i="1" dirty="0" smtClean="0"/>
              <a:t>Source: Barney (</a:t>
            </a:r>
            <a:r>
              <a:rPr lang="nl-NL" altLang="en-US" sz="1800" i="1" dirty="0" smtClean="0"/>
              <a:t>1991)</a:t>
            </a:r>
            <a:endParaRPr lang="en-GB" altLang="en-US" sz="1800" b="1" i="1" dirty="0" smtClean="0"/>
          </a:p>
          <a:p>
            <a:pPr marL="0" indent="0" eaLnBrk="1" hangingPunct="1">
              <a:lnSpc>
                <a:spcPct val="90000"/>
              </a:lnSpc>
              <a:buFont typeface="Arial" charset="0"/>
              <a:buNone/>
              <a:tabLst>
                <a:tab pos="273050" algn="l"/>
              </a:tabLst>
              <a:defRPr/>
            </a:pPr>
            <a:endParaRPr lang="en-GB" altLang="en-US" sz="1800" b="1" i="1" dirty="0" smtClean="0"/>
          </a:p>
        </p:txBody>
      </p:sp>
      <p:sp>
        <p:nvSpPr>
          <p:cNvPr id="13317" name="TextBox 5"/>
          <p:cNvSpPr txBox="1">
            <a:spLocks noChangeArrowheads="1"/>
          </p:cNvSpPr>
          <p:nvPr/>
        </p:nvSpPr>
        <p:spPr bwMode="auto">
          <a:xfrm>
            <a:off x="8208434" y="3895725"/>
            <a:ext cx="18245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GB" altLang="en-US" sz="2400" b="1"/>
              <a:t>VRIO</a:t>
            </a:r>
            <a:r>
              <a:rPr lang="en-GB" altLang="en-US" sz="2400" b="1" baseline="30000"/>
              <a:t>1</a:t>
            </a:r>
            <a:endParaRPr lang="en-US" altLang="en-US" sz="2400" baseline="30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9226" b="14451"/>
          <a:stretch/>
        </p:blipFill>
        <p:spPr>
          <a:xfrm>
            <a:off x="4434153" y="2567354"/>
            <a:ext cx="7548562" cy="36576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1102785" y="211139"/>
            <a:ext cx="998643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GB" altLang="en-US" sz="4000" b="1" dirty="0" smtClean="0">
                <a:solidFill>
                  <a:srgbClr val="007FA3"/>
                </a:solidFill>
                <a:latin typeface="+mj-lt"/>
              </a:rPr>
              <a:t>VRIO</a:t>
            </a:r>
            <a:endParaRPr lang="en-GB" altLang="en-US" sz="4000" b="1" dirty="0">
              <a:solidFill>
                <a:srgbClr val="007FA3"/>
              </a:solidFill>
              <a:latin typeface="+mj-lt"/>
            </a:endParaRPr>
          </a:p>
        </p:txBody>
      </p:sp>
      <p:pic>
        <p:nvPicPr>
          <p:cNvPr id="14339" name="Picture 4" descr="Y:\08VOL4\Graphics\Powerpoint\PE_UK\PE528-JOHNSON\Final files\GIF\ch04\M04NF00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018" y="1587996"/>
            <a:ext cx="11247967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95726F6-21B4-4C6A-AB0C-70116526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92150"/>
            <a:ext cx="9144000" cy="1143000"/>
          </a:xfrm>
        </p:spPr>
        <p:txBody>
          <a:bodyPr rtlCol="0">
            <a:normAutofit/>
          </a:bodyPr>
          <a:lstStyle/>
          <a:p>
            <a:pPr marL="742950" indent="-742950">
              <a:defRPr/>
            </a:pP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2" charset="0"/>
              </a:rPr>
              <a:t>Identifying strategic capabilities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867" name="Picture 8">
            <a:extLst>
              <a:ext uri="{FF2B5EF4-FFF2-40B4-BE49-F238E27FC236}">
                <a16:creationId xmlns:a16="http://schemas.microsoft.com/office/drawing/2014/main" id="{6FFCAAA3-E119-4F84-8871-F3C9BF6B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7" r="1031" b="32753"/>
          <a:stretch>
            <a:fillRect/>
          </a:stretch>
        </p:blipFill>
        <p:spPr bwMode="auto">
          <a:xfrm>
            <a:off x="3371850" y="1989138"/>
            <a:ext cx="544830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312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>
            <a:extLst>
              <a:ext uri="{FF2B5EF4-FFF2-40B4-BE49-F238E27FC236}">
                <a16:creationId xmlns:a16="http://schemas.microsoft.com/office/drawing/2014/main" id="{5DFE004D-5F66-464D-8662-515E59FE2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537329"/>
            <a:ext cx="8856663" cy="687388"/>
          </a:xfrm>
        </p:spPr>
        <p:txBody>
          <a:bodyPr rtlCol="0" anchor="b">
            <a:no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key areas of focus  – step 3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C0CDEA2-C43C-4E02-906E-6618611F45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4738" y="2241551"/>
            <a:ext cx="9575312" cy="1800225"/>
          </a:xfrm>
        </p:spPr>
        <p:txBody>
          <a:bodyPr>
            <a:noAutofit/>
          </a:bodyPr>
          <a:lstStyle/>
          <a:p>
            <a:pPr marL="914400" lvl="1" indent="-457200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AutoNum type="arabicPeriod"/>
            </a:pPr>
            <a:r>
              <a:rPr lang="en-GB" altLang="en-US" sz="3200" dirty="0">
                <a:solidFill>
                  <a:schemeClr val="tx2"/>
                </a:solidFill>
              </a:rPr>
              <a:t>Distinctive capabilities</a:t>
            </a:r>
            <a:r>
              <a:rPr lang="en-GB" altLang="en-US" sz="3200" dirty="0"/>
              <a:t> </a:t>
            </a:r>
            <a:r>
              <a:rPr lang="en-GB" altLang="en-US" sz="3200" dirty="0" smtClean="0"/>
              <a:t>from Barney 1991; 2001.</a:t>
            </a:r>
            <a:endParaRPr lang="en-GB" altLang="en-US" sz="3200" dirty="0"/>
          </a:p>
          <a:p>
            <a:pPr marL="914400" lvl="1" indent="-457200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AutoNum type="arabicPeriod"/>
            </a:pPr>
            <a:r>
              <a:rPr lang="en-GB" altLang="en-US" sz="3200" dirty="0">
                <a:solidFill>
                  <a:schemeClr val="tx2"/>
                </a:solidFill>
              </a:rPr>
              <a:t>Core competences</a:t>
            </a:r>
            <a:r>
              <a:rPr lang="en-GB" altLang="en-US" sz="3200" dirty="0"/>
              <a:t> from </a:t>
            </a:r>
            <a:r>
              <a:rPr lang="en-GB" altLang="en-US" sz="3200" dirty="0" smtClean="0"/>
              <a:t>Hamel and </a:t>
            </a:r>
            <a:r>
              <a:rPr lang="en-GB" altLang="en-US" sz="3200" dirty="0" err="1" smtClean="0"/>
              <a:t>Prahalad</a:t>
            </a:r>
            <a:r>
              <a:rPr lang="en-GB" altLang="en-US" sz="3200" dirty="0" smtClean="0"/>
              <a:t> 1990.</a:t>
            </a:r>
            <a:endParaRPr lang="en-GB" altLang="en-US" sz="3200" dirty="0"/>
          </a:p>
          <a:p>
            <a:pPr marL="914400" lvl="1" indent="-457200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AutoNum type="arabicPeriod"/>
            </a:pPr>
            <a:r>
              <a:rPr lang="en-GB" altLang="en-US" sz="3200" dirty="0">
                <a:solidFill>
                  <a:schemeClr val="tx2"/>
                </a:solidFill>
              </a:rPr>
              <a:t>Knowledge</a:t>
            </a:r>
            <a:r>
              <a:rPr lang="en-GB" altLang="en-US" sz="3200" dirty="0"/>
              <a:t> from several sources</a:t>
            </a:r>
          </a:p>
        </p:txBody>
      </p:sp>
      <p:sp>
        <p:nvSpPr>
          <p:cNvPr id="37892" name="Rectangle 1">
            <a:extLst>
              <a:ext uri="{FF2B5EF4-FFF2-40B4-BE49-F238E27FC236}">
                <a16:creationId xmlns:a16="http://schemas.microsoft.com/office/drawing/2014/main" id="{AFB26F69-FCE5-46B0-B62B-F4BFE7FF7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2277" y="5732464"/>
            <a:ext cx="15225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 dirty="0"/>
              <a:t>(</a:t>
            </a:r>
            <a:r>
              <a:rPr lang="en-GB" altLang="en-US" dirty="0" smtClean="0"/>
              <a:t>Lynch 2012</a:t>
            </a:r>
            <a:r>
              <a:rPr lang="en-GB" alt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4673717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A643B1C8-AF91-4268-B85A-0977D1691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951" y="836613"/>
            <a:ext cx="8620125" cy="647700"/>
          </a:xfrm>
        </p:spPr>
        <p:txBody>
          <a:bodyPr rtlCol="0" anchor="b">
            <a:no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Distinctive capabilities in 3 </a:t>
            </a: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areas </a:t>
            </a:r>
            <a:endParaRPr lang="en-GB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9C7BC05-1234-4373-B69E-0C1F2E11CC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02322" y="1705709"/>
            <a:ext cx="10480431" cy="3955318"/>
          </a:xfrm>
        </p:spPr>
        <p:txBody>
          <a:bodyPr>
            <a:normAutofit/>
          </a:bodyPr>
          <a:lstStyle/>
          <a:p>
            <a:pPr marL="971550" lvl="1" indent="-514350">
              <a:buClr>
                <a:schemeClr val="tx2"/>
              </a:buClr>
              <a:buFont typeface="Arial" panose="020B0604020202020204" pitchFamily="34" charset="0"/>
              <a:buAutoNum type="arabicPeriod"/>
            </a:pPr>
            <a:r>
              <a:rPr lang="en-GB" altLang="en-US" sz="3200" i="1" dirty="0">
                <a:solidFill>
                  <a:schemeClr val="tx2"/>
                </a:solidFill>
              </a:rPr>
              <a:t>Architecture</a:t>
            </a:r>
            <a:r>
              <a:rPr lang="en-GB" altLang="en-US" sz="3200" dirty="0"/>
              <a:t>: the network of relationships both within and outside the firm</a:t>
            </a:r>
          </a:p>
          <a:p>
            <a:pPr marL="971550" lvl="1" indent="-514350">
              <a:buClr>
                <a:schemeClr val="tx2"/>
              </a:buClr>
              <a:buFont typeface="Arial" panose="020B0604020202020204" pitchFamily="34" charset="0"/>
              <a:buAutoNum type="arabicPeriod"/>
            </a:pPr>
            <a:r>
              <a:rPr lang="en-GB" altLang="en-US" sz="3200" i="1" dirty="0">
                <a:solidFill>
                  <a:schemeClr val="tx2"/>
                </a:solidFill>
              </a:rPr>
              <a:t>Reputation</a:t>
            </a:r>
            <a:r>
              <a:rPr lang="en-GB" altLang="en-US" sz="3200" dirty="0"/>
              <a:t>: the standing of the firm in the community at large</a:t>
            </a:r>
          </a:p>
          <a:p>
            <a:pPr marL="971550" lvl="1" indent="-514350">
              <a:buClr>
                <a:schemeClr val="tx2"/>
              </a:buClr>
              <a:buFont typeface="Arial" panose="020B0604020202020204" pitchFamily="34" charset="0"/>
              <a:buAutoNum type="arabicPeriod"/>
            </a:pPr>
            <a:r>
              <a:rPr lang="en-GB" altLang="en-US" sz="3200" i="1" dirty="0">
                <a:solidFill>
                  <a:schemeClr val="tx2"/>
                </a:solidFill>
              </a:rPr>
              <a:t>Innovative ability</a:t>
            </a:r>
            <a:r>
              <a:rPr lang="en-GB" altLang="en-US" sz="3200" dirty="0"/>
              <a:t>: the structures, skills, procedures and rewards that allow some organisations to innovate better than others</a:t>
            </a:r>
          </a:p>
        </p:txBody>
      </p:sp>
      <p:sp>
        <p:nvSpPr>
          <p:cNvPr id="39940" name="Rectangle 1">
            <a:extLst>
              <a:ext uri="{FF2B5EF4-FFF2-40B4-BE49-F238E27FC236}">
                <a16:creationId xmlns:a16="http://schemas.microsoft.com/office/drawing/2014/main" id="{776789D9-C7FA-4851-9141-8DA1FC364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0684" y="5661025"/>
            <a:ext cx="15225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 dirty="0"/>
              <a:t>(</a:t>
            </a:r>
            <a:r>
              <a:rPr lang="en-GB" altLang="en-US" dirty="0" smtClean="0"/>
              <a:t>Lynch 2012</a:t>
            </a:r>
            <a:r>
              <a:rPr lang="en-GB" alt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17340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60FC59BA-16F9-4043-807A-B8170AF65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02467"/>
            <a:ext cx="7772400" cy="742950"/>
          </a:xfrm>
        </p:spPr>
        <p:txBody>
          <a:bodyPr rtlCol="0" anchor="b">
            <a:normAutofit/>
          </a:bodyPr>
          <a:lstStyle/>
          <a:p>
            <a:pPr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competencies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F65AB89D-6177-4883-8F40-90E34F1F59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0767" y="998171"/>
            <a:ext cx="10867292" cy="4371731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</a:pPr>
            <a:r>
              <a:rPr lang="en-GB" altLang="en-US" sz="2400" i="1" dirty="0">
                <a:solidFill>
                  <a:schemeClr val="tx2"/>
                </a:solidFill>
              </a:rPr>
              <a:t>Core competencies</a:t>
            </a:r>
            <a:r>
              <a:rPr lang="en-GB" altLang="en-US" sz="2400" dirty="0"/>
              <a:t>: “a group of production skills and technologies that enables an organisation to provide a particular benefit to customers” - developed by Hamel and </a:t>
            </a:r>
            <a:r>
              <a:rPr lang="en-GB" altLang="en-US" sz="2400" dirty="0" err="1"/>
              <a:t>Prahalad</a:t>
            </a:r>
            <a:endParaRPr lang="en-GB" altLang="en-US" sz="2400" dirty="0"/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tx2"/>
              </a:buClr>
            </a:pPr>
            <a:r>
              <a:rPr lang="en-GB" altLang="en-US" sz="2400" dirty="0"/>
              <a:t>Can be built in a variety of ways in existing and new products to deliver competitive advantage</a:t>
            </a:r>
          </a:p>
          <a:p>
            <a:pPr marL="0" indent="0">
              <a:lnSpc>
                <a:spcPct val="90000"/>
              </a:lnSpc>
              <a:buClr>
                <a:schemeClr val="tx2"/>
              </a:buClr>
              <a:buNone/>
            </a:pPr>
            <a:endParaRPr lang="en-GB" altLang="en-US" sz="2400" dirty="0" smtClean="0"/>
          </a:p>
          <a:p>
            <a:pPr marL="0" indent="0">
              <a:lnSpc>
                <a:spcPct val="90000"/>
              </a:lnSpc>
              <a:buClr>
                <a:schemeClr val="tx2"/>
              </a:buClr>
              <a:buNone/>
            </a:pPr>
            <a:r>
              <a:rPr lang="en-GB" altLang="en-US" sz="2400" dirty="0" smtClean="0"/>
              <a:t>Three </a:t>
            </a:r>
            <a:r>
              <a:rPr lang="en-GB" altLang="en-US" sz="2400" dirty="0"/>
              <a:t>distinguishing features of successful core competences:</a:t>
            </a:r>
          </a:p>
          <a:p>
            <a:pPr marL="914400" lvl="1" indent="-457200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AutoNum type="arabicPeriod"/>
            </a:pPr>
            <a:r>
              <a:rPr lang="en-GB" altLang="en-US" sz="2400" i="1" dirty="0">
                <a:solidFill>
                  <a:schemeClr val="tx2"/>
                </a:solidFill>
              </a:rPr>
              <a:t>Customer value</a:t>
            </a:r>
            <a:r>
              <a:rPr lang="en-GB" altLang="en-US" sz="2400" dirty="0"/>
              <a:t>: must make a real impact on how the customer perceives the organisation</a:t>
            </a:r>
          </a:p>
          <a:p>
            <a:pPr marL="914400" lvl="1" indent="-457200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AutoNum type="arabicPeriod"/>
            </a:pPr>
            <a:r>
              <a:rPr lang="en-GB" altLang="en-US" sz="2400" i="1" dirty="0">
                <a:solidFill>
                  <a:schemeClr val="tx2"/>
                </a:solidFill>
              </a:rPr>
              <a:t>Competitor differentiation</a:t>
            </a:r>
            <a:r>
              <a:rPr lang="en-GB" altLang="en-US" sz="2400" dirty="0"/>
              <a:t>: competencies must be unique against competition</a:t>
            </a:r>
          </a:p>
          <a:p>
            <a:pPr marL="914400" lvl="1" indent="-457200">
              <a:lnSpc>
                <a:spcPct val="90000"/>
              </a:lnSpc>
              <a:buClr>
                <a:schemeClr val="tx2"/>
              </a:buClr>
              <a:buFont typeface="Arial" panose="020B0604020202020204" pitchFamily="34" charset="0"/>
              <a:buAutoNum type="arabicPeriod"/>
            </a:pPr>
            <a:r>
              <a:rPr lang="en-GB" altLang="en-US" sz="2400" i="1" dirty="0">
                <a:solidFill>
                  <a:schemeClr val="tx2"/>
                </a:solidFill>
              </a:rPr>
              <a:t>Extendable</a:t>
            </a:r>
            <a:r>
              <a:rPr lang="en-GB" altLang="en-US" sz="2400" dirty="0"/>
              <a:t>: core competencies need to be capable of providing the basis for products or services that go beyond those currently available</a:t>
            </a:r>
          </a:p>
        </p:txBody>
      </p:sp>
      <p:sp>
        <p:nvSpPr>
          <p:cNvPr id="41988" name="Rectangle 1">
            <a:extLst>
              <a:ext uri="{FF2B5EF4-FFF2-40B4-BE49-F238E27FC236}">
                <a16:creationId xmlns:a16="http://schemas.microsoft.com/office/drawing/2014/main" id="{13A572AC-F494-4885-A952-41B1E7613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971" y="5661025"/>
            <a:ext cx="15225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 dirty="0"/>
              <a:t>(</a:t>
            </a:r>
            <a:r>
              <a:rPr lang="en-GB" altLang="en-US" dirty="0" smtClean="0"/>
              <a:t>Lynch 2017</a:t>
            </a:r>
            <a:r>
              <a:rPr lang="en-GB" altLang="en-US" b="1" dirty="0" smtClean="0"/>
              <a:t>)</a:t>
            </a:r>
            <a:endParaRPr lang="en-GB" altLang="en-US" b="1" dirty="0"/>
          </a:p>
        </p:txBody>
      </p:sp>
    </p:spTree>
    <p:extLst>
      <p:ext uri="{BB962C8B-B14F-4D97-AF65-F5344CB8AC3E}">
        <p14:creationId xmlns:p14="http://schemas.microsoft.com/office/powerpoint/2010/main" val="25891445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E4A3ACF-2FCF-4818-BAE0-DF94A410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we’re going to cover today…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9DC8DFB2-7E46-48E5-AF08-6CE71243D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989139"/>
            <a:ext cx="2803525" cy="2308225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(1) </a:t>
            </a:r>
          </a:p>
          <a:p>
            <a:pPr marL="742950" indent="-742950"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Organisations</a:t>
            </a:r>
          </a:p>
          <a:p>
            <a:pPr marL="742950" indent="-742950"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Resources and</a:t>
            </a:r>
          </a:p>
          <a:p>
            <a:pPr marL="742950" indent="-742950"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capabilities</a:t>
            </a: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7B3A40F8-1767-4A55-8F8B-76A9DDC2D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1989139"/>
            <a:ext cx="2771775" cy="1570037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(2) </a:t>
            </a:r>
          </a:p>
          <a:p>
            <a:pPr marL="742950" indent="-742950" algn="ctr">
              <a:defRPr/>
            </a:pPr>
            <a:r>
              <a:rPr lang="en-GB" sz="2400" dirty="0">
                <a:solidFill>
                  <a:schemeClr val="bg1"/>
                </a:solidFill>
                <a:latin typeface="Calibri" pitchFamily="-112" charset="0"/>
              </a:rPr>
              <a:t>Adding value</a:t>
            </a:r>
          </a:p>
          <a:p>
            <a:pPr marL="742950" indent="-742950">
              <a:defRPr/>
            </a:pPr>
            <a:endParaRPr lang="en-GB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F77277CB-83FE-493F-9573-379F07446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3" y="1992313"/>
            <a:ext cx="2768600" cy="1693862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(3) </a:t>
            </a:r>
          </a:p>
          <a:p>
            <a:pPr marL="742950" indent="-742950" algn="ctr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-112" charset="0"/>
              </a:rPr>
              <a:t>Identifying</a:t>
            </a:r>
          </a:p>
          <a:p>
            <a:pPr marL="742950" indent="-742950" algn="ctr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-112" charset="0"/>
              </a:rPr>
              <a:t> strategic </a:t>
            </a:r>
          </a:p>
          <a:p>
            <a:pPr marL="742950" indent="-742950" algn="ctr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-112" charset="0"/>
              </a:rPr>
              <a:t>Capabilities</a:t>
            </a:r>
          </a:p>
          <a:p>
            <a:pPr marL="742950" indent="-742950" algn="ctr">
              <a:defRPr/>
            </a:pPr>
            <a:endParaRPr lang="en-US" sz="2000" dirty="0">
              <a:solidFill>
                <a:schemeClr val="bg1"/>
              </a:solidFill>
              <a:latin typeface="Calibri" pitchFamily="-112" charset="0"/>
            </a:endParaRPr>
          </a:p>
        </p:txBody>
      </p:sp>
      <p:pic>
        <p:nvPicPr>
          <p:cNvPr id="9222" name="Picture 16" descr="j0422122.jpg">
            <a:extLst>
              <a:ext uri="{FF2B5EF4-FFF2-40B4-BE49-F238E27FC236}">
                <a16:creationId xmlns:a16="http://schemas.microsoft.com/office/drawing/2014/main" id="{8706E21F-1BB8-4AC4-9611-A0AFCE9CF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3" b="10126"/>
          <a:stretch>
            <a:fillRect/>
          </a:stretch>
        </p:blipFill>
        <p:spPr bwMode="auto">
          <a:xfrm>
            <a:off x="1703389" y="3473450"/>
            <a:ext cx="2803525" cy="20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17" descr="j0439502.jpg">
            <a:extLst>
              <a:ext uri="{FF2B5EF4-FFF2-40B4-BE49-F238E27FC236}">
                <a16:creationId xmlns:a16="http://schemas.microsoft.com/office/drawing/2014/main" id="{58FF3AB1-4046-4D4D-9577-52BC85D2D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0" b="10001"/>
          <a:stretch>
            <a:fillRect/>
          </a:stretch>
        </p:blipFill>
        <p:spPr bwMode="auto">
          <a:xfrm>
            <a:off x="4656139" y="3429000"/>
            <a:ext cx="2771775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743C49E1-BF4B-4373-B1F6-058B0C6A6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7" r="1031" b="32753"/>
          <a:stretch>
            <a:fillRect/>
          </a:stretch>
        </p:blipFill>
        <p:spPr bwMode="auto">
          <a:xfrm>
            <a:off x="7535863" y="3429000"/>
            <a:ext cx="273685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11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>
            <a:extLst>
              <a:ext uri="{FF2B5EF4-FFF2-40B4-BE49-F238E27FC236}">
                <a16:creationId xmlns:a16="http://schemas.microsoft.com/office/drawing/2014/main" id="{C83E1D73-C66A-45A7-B9A8-D1E491E53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6564" y="1125415"/>
            <a:ext cx="10077205" cy="4972173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400" dirty="0">
                <a:solidFill>
                  <a:schemeClr val="tx2"/>
                </a:solidFill>
              </a:rPr>
              <a:t>Knowledge</a:t>
            </a:r>
            <a:r>
              <a:rPr lang="en-GB" sz="2400" dirty="0"/>
              <a:t> can deliver SCA: important to distinguish between tacit and explicit knowledge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400" i="1" dirty="0">
                <a:solidFill>
                  <a:schemeClr val="tx2"/>
                </a:solidFill>
              </a:rPr>
              <a:t>Tacit knowledge</a:t>
            </a:r>
            <a:r>
              <a:rPr lang="en-GB" sz="2400" dirty="0"/>
              <a:t>: difficult to specify, fuzzy, perhaps complex and often unrecorded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400" i="1" dirty="0">
                <a:solidFill>
                  <a:schemeClr val="tx2"/>
                </a:solidFill>
              </a:rPr>
              <a:t>Explicit knowledge</a:t>
            </a:r>
            <a:r>
              <a:rPr lang="en-GB" sz="2400" dirty="0"/>
              <a:t>: carefully analysed, often defined precisely, often written down</a:t>
            </a:r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400" dirty="0"/>
              <a:t>Both types can provide sustainable competitive advantage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400" dirty="0"/>
              <a:t>Tacit because it is more difficult for competitors to copy what remains only partially known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400" dirty="0"/>
              <a:t>Explicit because it may be exclusive to the organisation, such as a patent.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0A3507-5613-457C-865E-EEA38BFC4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6564" y="149227"/>
            <a:ext cx="8569325" cy="687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ctr">
              <a:defRPr/>
            </a:pPr>
            <a:r>
              <a:rPr lang="en-GB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 can deliver SCA</a:t>
            </a:r>
            <a:endParaRPr lang="en-GB" sz="4000" b="1" kern="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416418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C158F12-E9F6-4027-8859-EF4888499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4894" y="0"/>
            <a:ext cx="8702919" cy="914853"/>
          </a:xfrm>
          <a:extLst/>
        </p:spPr>
        <p:txBody>
          <a:bodyPr rtlCol="0" anchor="b">
            <a:noAutofit/>
          </a:bodyPr>
          <a:lstStyle/>
          <a:p>
            <a:pPr>
              <a:defRPr/>
            </a:pPr>
            <a:r>
              <a:rPr lang="en-GB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Sources of sustainable competitive advantage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EF5C8D7-D001-4F22-B222-EDF62E4150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646" y="1547446"/>
            <a:ext cx="10269416" cy="4185419"/>
          </a:xfrm>
        </p:spPr>
        <p:txBody>
          <a:bodyPr/>
          <a:lstStyle/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GB" altLang="en-US" sz="2400" dirty="0"/>
              <a:t>Differentiation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GB" altLang="en-US" sz="2400" dirty="0"/>
              <a:t>Low costs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GB" altLang="en-US" sz="2400" dirty="0"/>
              <a:t>Niche marketing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GB" altLang="en-US" sz="2400" dirty="0"/>
              <a:t>High performance technology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GB" altLang="en-US" sz="2400" dirty="0"/>
              <a:t>Superior quality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GB" altLang="en-US" sz="2400" dirty="0"/>
              <a:t>Superior service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GB" altLang="en-US" sz="2400" dirty="0"/>
              <a:t>Vertical integration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GB" altLang="en-US" sz="2400" dirty="0"/>
              <a:t>Synergy</a:t>
            </a:r>
          </a:p>
          <a:p>
            <a:pPr lvl="1">
              <a:lnSpc>
                <a:spcPct val="90000"/>
              </a:lnSpc>
              <a:buClr>
                <a:schemeClr val="tx2"/>
              </a:buClr>
            </a:pPr>
            <a:r>
              <a:rPr lang="en-GB" altLang="en-US" sz="2400" dirty="0"/>
              <a:t>Culture, leadership and style of organisation</a:t>
            </a:r>
          </a:p>
        </p:txBody>
      </p:sp>
    </p:spTree>
    <p:extLst>
      <p:ext uri="{BB962C8B-B14F-4D97-AF65-F5344CB8AC3E}">
        <p14:creationId xmlns:p14="http://schemas.microsoft.com/office/powerpoint/2010/main" val="1874236444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9060AB6-0DA6-4D6F-A78C-51889550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</a:t>
            </a:r>
            <a:r>
              <a:rPr lang="en-US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we’ve </a:t>
            </a: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covered today…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9A3E179A-97F3-4CD5-AC5E-798F7CB00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989139"/>
            <a:ext cx="2803525" cy="2124075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(1) </a:t>
            </a:r>
          </a:p>
          <a:p>
            <a:pPr marL="742950" indent="-742950" algn="ctr">
              <a:defRPr/>
            </a:pPr>
            <a:r>
              <a:rPr lang="en-US" sz="2000" dirty="0" err="1">
                <a:solidFill>
                  <a:schemeClr val="bg1"/>
                </a:solidFill>
                <a:latin typeface="Calibri" pitchFamily="-112" charset="0"/>
              </a:rPr>
              <a:t>Organisations</a:t>
            </a:r>
            <a:endParaRPr lang="en-US" sz="20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 algn="ctr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-112" charset="0"/>
              </a:rPr>
              <a:t>Resources and</a:t>
            </a:r>
          </a:p>
          <a:p>
            <a:pPr marL="742950" indent="-742950" algn="ctr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-112" charset="0"/>
              </a:rPr>
              <a:t>capabilities</a:t>
            </a: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832937E-D571-4C33-A612-9ABEB5E33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1989139"/>
            <a:ext cx="2771775" cy="1570037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(2) </a:t>
            </a:r>
          </a:p>
          <a:p>
            <a:pPr marL="742950" indent="-742950" algn="ctr">
              <a:defRPr/>
            </a:pPr>
            <a:r>
              <a:rPr lang="en-GB" sz="2400" dirty="0">
                <a:solidFill>
                  <a:schemeClr val="bg1"/>
                </a:solidFill>
                <a:latin typeface="Calibri" pitchFamily="-112" charset="0"/>
              </a:rPr>
              <a:t>Adding value</a:t>
            </a:r>
          </a:p>
          <a:p>
            <a:pPr marL="742950" indent="-742950">
              <a:defRPr/>
            </a:pPr>
            <a:endParaRPr lang="en-GB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F9074F6A-A9FE-499F-AA60-364545C27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550" y="1989139"/>
            <a:ext cx="2768600" cy="1692275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742950"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(3) </a:t>
            </a:r>
          </a:p>
          <a:p>
            <a:pPr marL="742950" indent="-742950" algn="ctr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-112" charset="0"/>
              </a:rPr>
              <a:t>Identifying</a:t>
            </a:r>
          </a:p>
          <a:p>
            <a:pPr marL="742950" indent="-742950" algn="ctr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-112" charset="0"/>
              </a:rPr>
              <a:t> strategic </a:t>
            </a:r>
          </a:p>
          <a:p>
            <a:pPr marL="742950" indent="-742950" algn="ctr">
              <a:defRPr/>
            </a:pPr>
            <a:r>
              <a:rPr lang="en-US" sz="2000" dirty="0">
                <a:solidFill>
                  <a:schemeClr val="bg1"/>
                </a:solidFill>
                <a:latin typeface="Calibri" pitchFamily="-112" charset="0"/>
              </a:rPr>
              <a:t>Capabilities</a:t>
            </a:r>
          </a:p>
          <a:p>
            <a:pPr marL="742950" indent="-742950" algn="ctr">
              <a:defRPr/>
            </a:pPr>
            <a:endParaRPr lang="en-US" sz="2000" dirty="0">
              <a:solidFill>
                <a:schemeClr val="bg1"/>
              </a:solidFill>
              <a:latin typeface="Calibri" pitchFamily="-112" charset="0"/>
            </a:endParaRPr>
          </a:p>
        </p:txBody>
      </p:sp>
      <p:pic>
        <p:nvPicPr>
          <p:cNvPr id="61446" name="Picture 16" descr="j0422122.jpg">
            <a:extLst>
              <a:ext uri="{FF2B5EF4-FFF2-40B4-BE49-F238E27FC236}">
                <a16:creationId xmlns:a16="http://schemas.microsoft.com/office/drawing/2014/main" id="{C9FA813B-312C-4FFD-A6B2-0E66F3E01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3" b="10126"/>
          <a:stretch>
            <a:fillRect/>
          </a:stretch>
        </p:blipFill>
        <p:spPr bwMode="auto">
          <a:xfrm>
            <a:off x="1703389" y="3429001"/>
            <a:ext cx="2803525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7" name="Picture 17" descr="j0439502.jpg">
            <a:extLst>
              <a:ext uri="{FF2B5EF4-FFF2-40B4-BE49-F238E27FC236}">
                <a16:creationId xmlns:a16="http://schemas.microsoft.com/office/drawing/2014/main" id="{8B68B2F9-4A75-4BC3-8058-F1C50940F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0" b="10001"/>
          <a:stretch>
            <a:fillRect/>
          </a:stretch>
        </p:blipFill>
        <p:spPr bwMode="auto">
          <a:xfrm>
            <a:off x="4656139" y="3429000"/>
            <a:ext cx="2771775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8">
            <a:extLst>
              <a:ext uri="{FF2B5EF4-FFF2-40B4-BE49-F238E27FC236}">
                <a16:creationId xmlns:a16="http://schemas.microsoft.com/office/drawing/2014/main" id="{28ACBCC2-BFCD-48D8-A94B-55E3E76EC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7" r="1031" b="32753"/>
          <a:stretch>
            <a:fillRect/>
          </a:stretch>
        </p:blipFill>
        <p:spPr bwMode="auto">
          <a:xfrm>
            <a:off x="7535864" y="3429000"/>
            <a:ext cx="2808287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676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15">
            <a:extLst>
              <a:ext uri="{FF2B5EF4-FFF2-40B4-BE49-F238E27FC236}">
                <a16:creationId xmlns:a16="http://schemas.microsoft.com/office/drawing/2014/main" id="{4D4CFA62-4A3E-4F33-A208-5DC02CF33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052514"/>
            <a:ext cx="80645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0" b="1"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  <a:r>
              <a:rPr lang="en-GB" altLang="en-US" sz="4000">
                <a:solidFill>
                  <a:srgbClr val="0070C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Traffic Light </a:t>
            </a:r>
            <a:r>
              <a:rPr lang="en-GB" altLang="en-US" sz="4800" b="1" i="1">
                <a:solidFill>
                  <a:srgbClr val="FF0000"/>
                </a:solidFill>
                <a:latin typeface="Bradley Hand ITC" panose="03070402050302030203" pitchFamily="66" charset="0"/>
                <a:ea typeface="MS PGothic" panose="020B0600070205080204" pitchFamily="34" charset="-128"/>
              </a:rPr>
              <a:t>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>
                <a:solidFill>
                  <a:srgbClr val="0070C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Where is your learning at?</a:t>
            </a:r>
          </a:p>
        </p:txBody>
      </p:sp>
      <p:pic>
        <p:nvPicPr>
          <p:cNvPr id="62467" name="Picture 4" descr="http://png.findicons.com/files/icons/2320/x_mac_general/400/traffic_lights.png">
            <a:extLst>
              <a:ext uri="{FF2B5EF4-FFF2-40B4-BE49-F238E27FC236}">
                <a16:creationId xmlns:a16="http://schemas.microsoft.com/office/drawing/2014/main" id="{20F40DD2-7C9B-4B41-9AFD-95C8C006C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095626"/>
            <a:ext cx="26638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3650E0-42C2-4994-8DDA-D5CB9268414A}"/>
              </a:ext>
            </a:extLst>
          </p:cNvPr>
          <p:cNvSpPr txBox="1"/>
          <p:nvPr/>
        </p:nvSpPr>
        <p:spPr>
          <a:xfrm>
            <a:off x="3792538" y="3095626"/>
            <a:ext cx="6551612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36575" indent="-536575">
              <a:defRPr/>
            </a:pPr>
            <a:r>
              <a:rPr lang="en-GB" b="1" dirty="0">
                <a:solidFill>
                  <a:srgbClr val="FF0000"/>
                </a:solidFill>
              </a:rPr>
              <a:t>Red</a:t>
            </a:r>
            <a:r>
              <a:rPr lang="en-GB" dirty="0"/>
              <a:t> = I have misunderstood some of the topics. (write down 2 questions that you need help with)</a:t>
            </a:r>
          </a:p>
          <a:p>
            <a:pPr marL="536575" indent="-536575">
              <a:defRPr/>
            </a:pPr>
            <a:endParaRPr lang="en-GB" dirty="0"/>
          </a:p>
          <a:p>
            <a:pPr marL="812800" indent="-812800">
              <a:defRPr/>
            </a:pPr>
            <a:r>
              <a:rPr lang="en-GB" b="1" dirty="0">
                <a:solidFill>
                  <a:srgbClr val="FFC000"/>
                </a:solidFill>
              </a:rPr>
              <a:t>Amber</a:t>
            </a:r>
            <a:r>
              <a:rPr lang="en-GB" dirty="0"/>
              <a:t> = I have understood most of the topics so far (write down 1 question and 1 key theme you have understood)</a:t>
            </a:r>
          </a:p>
          <a:p>
            <a:pPr marL="536575" indent="-536575">
              <a:defRPr/>
            </a:pPr>
            <a:endParaRPr lang="en-GB" dirty="0"/>
          </a:p>
          <a:p>
            <a:pPr marL="812800" indent="-812800">
              <a:defRPr/>
            </a:pPr>
            <a:r>
              <a:rPr lang="en-GB" b="1" dirty="0">
                <a:solidFill>
                  <a:srgbClr val="92D050"/>
                </a:solidFill>
              </a:rPr>
              <a:t>Green</a:t>
            </a:r>
            <a:r>
              <a:rPr lang="en-GB" dirty="0"/>
              <a:t> = I have understood the topics so far (write down 2 key themes from the lesson to show your understanding)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3863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7ABE-5CD9-489F-9EDE-2FB60764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836613"/>
            <a:ext cx="4380421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list 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4E17-C48F-4DEA-9D74-1DB88B5AC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77" y="2143593"/>
            <a:ext cx="11272603" cy="4127032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GB" b="1" dirty="0">
                <a:solidFill>
                  <a:srgbClr val="0070C0"/>
                </a:solidFill>
              </a:rPr>
              <a:t>Essential Reading</a:t>
            </a:r>
          </a:p>
          <a:p>
            <a:pPr>
              <a:defRPr/>
            </a:pPr>
            <a:r>
              <a:rPr lang="en-GB" dirty="0"/>
              <a:t>Lynch, R., (</a:t>
            </a:r>
            <a:r>
              <a:rPr lang="en-GB" dirty="0" smtClean="0"/>
              <a:t>2021) </a:t>
            </a:r>
            <a:r>
              <a:rPr lang="en-GB" i="1" dirty="0"/>
              <a:t>Strategic </a:t>
            </a:r>
            <a:r>
              <a:rPr lang="en-GB" i="1" dirty="0" smtClean="0"/>
              <a:t>Management</a:t>
            </a:r>
            <a:r>
              <a:rPr lang="en-GB" dirty="0" smtClean="0"/>
              <a:t>. 9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err="1"/>
              <a:t>edn</a:t>
            </a:r>
            <a:r>
              <a:rPr lang="en-GB" dirty="0"/>
              <a:t>. London: Pearson Education</a:t>
            </a:r>
          </a:p>
          <a:p>
            <a:pPr>
              <a:defRPr/>
            </a:pPr>
            <a:r>
              <a:rPr lang="en-GB" dirty="0" err="1"/>
              <a:t>Yukl</a:t>
            </a:r>
            <a:r>
              <a:rPr lang="en-GB" dirty="0"/>
              <a:t>, G. (</a:t>
            </a:r>
            <a:r>
              <a:rPr lang="en-GB" dirty="0" smtClean="0"/>
              <a:t>2020), </a:t>
            </a:r>
            <a:r>
              <a:rPr lang="en-GB" i="1" dirty="0"/>
              <a:t>Leadership in Organizations: Global </a:t>
            </a:r>
            <a:r>
              <a:rPr lang="en-GB" i="1" dirty="0" smtClean="0"/>
              <a:t>Edition</a:t>
            </a:r>
            <a:r>
              <a:rPr lang="en-GB" dirty="0" smtClean="0"/>
              <a:t>.  </a:t>
            </a:r>
            <a:r>
              <a:rPr lang="en-GB" dirty="0"/>
              <a:t>9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err="1"/>
              <a:t>edn</a:t>
            </a:r>
            <a:r>
              <a:rPr lang="en-GB" dirty="0" smtClean="0"/>
              <a:t>. Los Angeles: SAGE</a:t>
            </a:r>
            <a:endParaRPr lang="en-GB" dirty="0"/>
          </a:p>
          <a:p>
            <a:pPr marL="0" indent="0">
              <a:buNone/>
              <a:defRPr/>
            </a:pPr>
            <a:r>
              <a:rPr lang="en-GB" b="1" dirty="0"/>
              <a:t> </a:t>
            </a:r>
            <a:endParaRPr lang="en-GB" dirty="0"/>
          </a:p>
          <a:p>
            <a:pPr marL="0" indent="0">
              <a:buNone/>
              <a:defRPr/>
            </a:pPr>
            <a:r>
              <a:rPr lang="en-GB" b="1" dirty="0">
                <a:solidFill>
                  <a:srgbClr val="0070C0"/>
                </a:solidFill>
              </a:rPr>
              <a:t>Recommended Reading</a:t>
            </a:r>
            <a:endParaRPr lang="en-GB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GB" dirty="0"/>
              <a:t>Robbins, S.P., De </a:t>
            </a:r>
            <a:r>
              <a:rPr lang="en-GB" dirty="0" err="1"/>
              <a:t>Cenzo</a:t>
            </a:r>
            <a:r>
              <a:rPr lang="en-GB" dirty="0"/>
              <a:t>, D.A., Coulter, M. (</a:t>
            </a:r>
            <a:r>
              <a:rPr lang="en-GB" dirty="0" smtClean="0"/>
              <a:t>2020) </a:t>
            </a:r>
            <a:r>
              <a:rPr lang="en-GB" i="1" dirty="0"/>
              <a:t>Fundamentals of Management: Management Myths Debunked!</a:t>
            </a:r>
            <a:r>
              <a:rPr lang="en-GB" dirty="0"/>
              <a:t> Global </a:t>
            </a:r>
            <a:r>
              <a:rPr lang="en-GB" dirty="0" smtClean="0"/>
              <a:t>Edition. 11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err="1"/>
              <a:t>edn</a:t>
            </a:r>
            <a:r>
              <a:rPr lang="en-GB" dirty="0"/>
              <a:t>. Harlow: Pearson</a:t>
            </a:r>
          </a:p>
          <a:p>
            <a:pPr>
              <a:defRPr/>
            </a:pPr>
            <a:r>
              <a:rPr lang="en-GB" dirty="0"/>
              <a:t>Johnson, G., Whittington R., Scholes K. (</a:t>
            </a:r>
            <a:r>
              <a:rPr lang="en-GB" dirty="0" smtClean="0"/>
              <a:t>2020)  </a:t>
            </a:r>
            <a:r>
              <a:rPr lang="en-GB" i="1" dirty="0"/>
              <a:t>Exploring Strategy: Texts and Cases. </a:t>
            </a:r>
            <a:r>
              <a:rPr lang="en-GB" dirty="0" smtClean="0"/>
              <a:t>12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err="1"/>
              <a:t>edn</a:t>
            </a:r>
            <a:r>
              <a:rPr lang="en-GB" dirty="0"/>
              <a:t>. Harlow:  Pearson.</a:t>
            </a:r>
          </a:p>
          <a:p>
            <a:pPr>
              <a:defRPr/>
            </a:pPr>
            <a:endParaRPr lang="en-GB" sz="2400" dirty="0"/>
          </a:p>
          <a:p>
            <a:pPr>
              <a:defRPr/>
            </a:pPr>
            <a:endParaRPr lang="en-US" dirty="0"/>
          </a:p>
        </p:txBody>
      </p:sp>
      <p:pic>
        <p:nvPicPr>
          <p:cNvPr id="77828" name="Picture 7" descr="j0439452.jpg">
            <a:extLst>
              <a:ext uri="{FF2B5EF4-FFF2-40B4-BE49-F238E27FC236}">
                <a16:creationId xmlns:a16="http://schemas.microsoft.com/office/drawing/2014/main" id="{65E6354F-1FC4-421F-81E9-07C3887D2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4" y="-4763"/>
            <a:ext cx="3303587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57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A3F2B628-DCDD-4D20-BA58-78230C2F2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9445" y="407989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Outcomes 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TextBox 2">
            <a:extLst>
              <a:ext uri="{FF2B5EF4-FFF2-40B4-BE49-F238E27FC236}">
                <a16:creationId xmlns:a16="http://schemas.microsoft.com/office/drawing/2014/main" id="{3BE700BE-6929-41EB-B801-D42F5FB98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79" y="1550989"/>
            <a:ext cx="1058305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/>
              <a:t>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b="1" dirty="0"/>
              <a:t>Evaluate and apply conceptual and practical approaches to strategic leadership in a range of different organisational settings.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b="1" dirty="0"/>
              <a:t>Analyse contemporary research on the role of leadership in managing change.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b="1" dirty="0"/>
              <a:t>Critically assess the relevance of leadership styles to key sector changes including globalisation, internationalisation, strategy, technological innovation and organisation development.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/>
              <a:t>Identify and critically reflect on leadership capabilities and strategies of key Business leaders across a range of sectors.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b="1" dirty="0"/>
              <a:t>Evaluate an incident of strategic organisational change by exploring the role of leadership and the measurement and management of Key Performance Indicators (KPI’s).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/>
              <a:t>Critically explore the ethical relationships between leaders and followers in relation to decision making, corporate governance and policy practices in organisations. </a:t>
            </a:r>
          </a:p>
        </p:txBody>
      </p:sp>
    </p:spTree>
    <p:extLst>
      <p:ext uri="{BB962C8B-B14F-4D97-AF65-F5344CB8AC3E}">
        <p14:creationId xmlns:p14="http://schemas.microsoft.com/office/powerpoint/2010/main" val="32480551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0E2D7B0-816F-4313-B19A-6CB095497F55}"/>
              </a:ext>
            </a:extLst>
          </p:cNvPr>
          <p:cNvSpPr txBox="1"/>
          <p:nvPr/>
        </p:nvSpPr>
        <p:spPr>
          <a:xfrm>
            <a:off x="9164638" y="669925"/>
            <a:ext cx="1060450" cy="3698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2060"/>
                </a:solidFill>
              </a:rPr>
              <a:t>Report</a:t>
            </a:r>
          </a:p>
        </p:txBody>
      </p:sp>
      <p:pic>
        <p:nvPicPr>
          <p:cNvPr id="11267" name="Picture 61" descr="BU009455.png">
            <a:extLst>
              <a:ext uri="{FF2B5EF4-FFF2-40B4-BE49-F238E27FC236}">
                <a16:creationId xmlns:a16="http://schemas.microsoft.com/office/drawing/2014/main" id="{3005C4CF-FA26-4327-9BB1-E2DC24B6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2749">
            <a:off x="8451850" y="560389"/>
            <a:ext cx="5778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TextBox 62">
            <a:extLst>
              <a:ext uri="{FF2B5EF4-FFF2-40B4-BE49-F238E27FC236}">
                <a16:creationId xmlns:a16="http://schemas.microsoft.com/office/drawing/2014/main" id="{0B32CC1C-C237-4982-AFC9-1AC24D82F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850" y="1112838"/>
            <a:ext cx="1295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30 minutes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2B62ECF-A460-48DB-9725-DBA1CF1A6171}"/>
              </a:ext>
            </a:extLst>
          </p:cNvPr>
          <p:cNvSpPr txBox="1">
            <a:spLocks/>
          </p:cNvSpPr>
          <p:nvPr/>
        </p:nvSpPr>
        <p:spPr>
          <a:xfrm>
            <a:off x="2030414" y="819151"/>
            <a:ext cx="7488237" cy="410527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2400"/>
              </a:spcAft>
              <a:defRPr/>
            </a:pPr>
            <a:r>
              <a:rPr lang="en-GB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discussion </a:t>
            </a:r>
            <a:r>
              <a:rPr lang="en-GB" sz="4800" b="1" i="1" dirty="0" smtClean="0">
                <a:solidFill>
                  <a:srgbClr val="FF0000"/>
                </a:solidFill>
                <a:latin typeface="Bradley Hand ITC" pitchFamily="66" charset="0"/>
              </a:rPr>
              <a:t> </a:t>
            </a:r>
            <a:endParaRPr lang="en-GB" sz="4800" b="1" i="1" dirty="0">
              <a:solidFill>
                <a:srgbClr val="FF0000"/>
              </a:solidFill>
              <a:latin typeface="Bradley Hand ITC" pitchFamily="66" charset="0"/>
            </a:endParaRPr>
          </a:p>
          <a:p>
            <a:pPr>
              <a:defRPr/>
            </a:pPr>
            <a:endParaRPr lang="en-US" sz="44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B80DCA7-12E7-432D-9945-6753C98B96C5}"/>
              </a:ext>
            </a:extLst>
          </p:cNvPr>
          <p:cNvSpPr/>
          <p:nvPr/>
        </p:nvSpPr>
        <p:spPr>
          <a:xfrm>
            <a:off x="8210550" y="333375"/>
            <a:ext cx="2376488" cy="12954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573C1D-76E4-4901-BAC4-2EC82D3A50F2}"/>
              </a:ext>
            </a:extLst>
          </p:cNvPr>
          <p:cNvSpPr/>
          <p:nvPr/>
        </p:nvSpPr>
        <p:spPr>
          <a:xfrm>
            <a:off x="8420100" y="368301"/>
            <a:ext cx="2032000" cy="119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a:endParaRPr>
          </a:p>
        </p:txBody>
      </p:sp>
      <p:pic>
        <p:nvPicPr>
          <p:cNvPr id="11273" name="Picture 3">
            <a:extLst>
              <a:ext uri="{FF2B5EF4-FFF2-40B4-BE49-F238E27FC236}">
                <a16:creationId xmlns:a16="http://schemas.microsoft.com/office/drawing/2014/main" id="{016320C4-705E-4A6D-8B9B-3D49F4C40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651" y="579438"/>
            <a:ext cx="1109663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C42573-335B-4A38-895C-EB4837EE0A83}"/>
              </a:ext>
            </a:extLst>
          </p:cNvPr>
          <p:cNvSpPr/>
          <p:nvPr/>
        </p:nvSpPr>
        <p:spPr>
          <a:xfrm>
            <a:off x="2030414" y="1916112"/>
            <a:ext cx="883687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GB" sz="2400" dirty="0"/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GB" sz="2800" dirty="0" smtClean="0"/>
              <a:t>What would you consider to be the </a:t>
            </a:r>
            <a:r>
              <a:rPr lang="en-GB" sz="2800" dirty="0"/>
              <a:t>resources and capabilities </a:t>
            </a:r>
            <a:r>
              <a:rPr lang="en-GB" sz="2800" dirty="0" smtClean="0"/>
              <a:t>of most organisation</a:t>
            </a:r>
            <a:r>
              <a:rPr lang="en-GB" sz="2800" dirty="0"/>
              <a:t>? </a:t>
            </a:r>
          </a:p>
          <a:p>
            <a:pPr marL="457200" indent="-457200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GB" sz="2800" dirty="0"/>
              <a:t>Why are resources and capabilities important in strategy?</a:t>
            </a:r>
          </a:p>
          <a:p>
            <a:pPr>
              <a:defRPr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2607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F7DD98C-59AB-45C3-92C1-0E4A16B4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143000"/>
          </a:xfrm>
        </p:spPr>
        <p:txBody>
          <a:bodyPr rtlCol="0">
            <a:normAutofit fontScale="90000"/>
          </a:bodyPr>
          <a:lstStyle/>
          <a:p>
            <a:pPr marL="742950" indent="-742950">
              <a:defRPr/>
            </a:pP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2" charset="0"/>
              </a:rPr>
              <a:t>Organisation’s </a:t>
            </a:r>
            <a:r>
              <a:rPr lang="en-US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-112" charset="0"/>
              </a:rPr>
              <a:t>resources and capabilities</a:t>
            </a:r>
          </a:p>
        </p:txBody>
      </p:sp>
      <p:pic>
        <p:nvPicPr>
          <p:cNvPr id="5127" name="Picture 16" descr="j0422122.jpg">
            <a:extLst>
              <a:ext uri="{FF2B5EF4-FFF2-40B4-BE49-F238E27FC236}">
                <a16:creationId xmlns:a16="http://schemas.microsoft.com/office/drawing/2014/main" id="{6C1F20DF-5DFD-407F-B59C-D52E632584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33" b="10126"/>
          <a:stretch>
            <a:fillRect/>
          </a:stretch>
        </p:blipFill>
        <p:spPr bwMode="auto">
          <a:xfrm>
            <a:off x="3503614" y="1676401"/>
            <a:ext cx="5437187" cy="4010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518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D80D7F95-640E-4A4B-92F4-9B69152C7C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4085" y="369393"/>
            <a:ext cx="9683646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strategic resources and capabilities </a:t>
            </a:r>
            <a:r>
              <a:rPr lang="en-GB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important </a:t>
            </a:r>
            <a:endParaRPr lang="en-GB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charset="0"/>
            </a:endParaRPr>
          </a:p>
        </p:txBody>
      </p:sp>
      <p:sp>
        <p:nvSpPr>
          <p:cNvPr id="410627" name="Rectangle 3">
            <a:extLst>
              <a:ext uri="{FF2B5EF4-FFF2-40B4-BE49-F238E27FC236}">
                <a16:creationId xmlns:a16="http://schemas.microsoft.com/office/drawing/2014/main" id="{80FB614A-AFEC-4EB7-8533-032B7287FE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54243" y="1700213"/>
            <a:ext cx="10163331" cy="4176712"/>
          </a:xfrm>
        </p:spPr>
        <p:txBody>
          <a:bodyPr rtlCol="0">
            <a:normAutofit/>
          </a:bodyPr>
          <a:lstStyle/>
          <a:p>
            <a:pPr marL="361950" indent="-361950">
              <a:buClr>
                <a:schemeClr val="tx2"/>
              </a:buClr>
              <a:defRPr/>
            </a:pPr>
            <a:r>
              <a:rPr lang="en-GB" sz="2800" dirty="0"/>
              <a:t>Underpinning economic assumption: organisations wish to generate above-average returns</a:t>
            </a:r>
          </a:p>
          <a:p>
            <a:pPr marL="361950" indent="-361950">
              <a:buClr>
                <a:schemeClr val="tx2"/>
              </a:buClr>
              <a:defRPr/>
            </a:pPr>
            <a:r>
              <a:rPr lang="en-GB" sz="2800" dirty="0"/>
              <a:t>During the 1980s and 1990s, strategy took a fundamental shift from the </a:t>
            </a:r>
            <a:r>
              <a:rPr lang="en-GB" sz="2800" dirty="0">
                <a:solidFill>
                  <a:srgbClr val="FFAE0D"/>
                </a:solidFill>
              </a:rPr>
              <a:t>market-based</a:t>
            </a:r>
            <a:r>
              <a:rPr lang="en-GB" sz="2800" dirty="0"/>
              <a:t> approach of Prof Porter and others towards a greater emphasis on the </a:t>
            </a:r>
            <a:r>
              <a:rPr lang="en-GB" sz="2800" dirty="0">
                <a:solidFill>
                  <a:srgbClr val="FFAE0D"/>
                </a:solidFill>
              </a:rPr>
              <a:t>competitive resources </a:t>
            </a:r>
            <a:r>
              <a:rPr lang="en-GB" sz="2800" dirty="0"/>
              <a:t>of an individual company</a:t>
            </a:r>
          </a:p>
          <a:p>
            <a:pPr marL="361950" indent="-361950">
              <a:buClr>
                <a:schemeClr val="tx2"/>
              </a:buClr>
              <a:defRPr/>
            </a:pPr>
            <a:r>
              <a:rPr lang="en-GB" sz="2800" dirty="0"/>
              <a:t>The new approach was called the </a:t>
            </a:r>
            <a:r>
              <a:rPr lang="en-GB" sz="2800" i="1" dirty="0">
                <a:solidFill>
                  <a:srgbClr val="FFAE0D"/>
                </a:solidFill>
              </a:rPr>
              <a:t>Resource-based View</a:t>
            </a:r>
            <a:r>
              <a:rPr lang="en-GB" sz="2800" dirty="0">
                <a:solidFill>
                  <a:srgbClr val="FFAE0D"/>
                </a:solidFill>
              </a:rPr>
              <a:t> (RBV)</a:t>
            </a:r>
            <a:r>
              <a:rPr lang="en-GB" sz="2800" dirty="0"/>
              <a:t> of the organisation</a:t>
            </a:r>
          </a:p>
          <a:p>
            <a:pPr marL="533400" indent="-533400" algn="r">
              <a:buClr>
                <a:schemeClr val="tx2"/>
              </a:buClr>
              <a:buNone/>
              <a:defRPr/>
            </a:pPr>
            <a:endParaRPr lang="en-GB" sz="2800" dirty="0"/>
          </a:p>
          <a:p>
            <a:pPr marL="533400" indent="-533400" algn="r">
              <a:buClr>
                <a:schemeClr val="tx2"/>
              </a:buClr>
              <a:buNone/>
              <a:defRPr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235479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Resource-Based 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50497"/>
            <a:ext cx="10972800" cy="4525963"/>
          </a:xfrm>
        </p:spPr>
        <p:txBody>
          <a:bodyPr/>
          <a:lstStyle/>
          <a:p>
            <a:r>
              <a:rPr lang="en-GB" sz="2800" dirty="0"/>
              <a:t>RBV is an approach to achieving </a:t>
            </a:r>
            <a:r>
              <a:rPr lang="en-GB" sz="2800" dirty="0">
                <a:hlinkClick r:id="rId2"/>
              </a:rPr>
              <a:t>competitive advantage</a:t>
            </a:r>
            <a:r>
              <a:rPr lang="en-GB" sz="2800" dirty="0"/>
              <a:t> that emerged in 1980s and 1990s, after the major works published by </a:t>
            </a:r>
            <a:r>
              <a:rPr lang="en-GB" sz="2800" dirty="0" err="1"/>
              <a:t>Wernerfelt</a:t>
            </a:r>
            <a:r>
              <a:rPr lang="en-GB" sz="2800" dirty="0"/>
              <a:t>, B. (“The Resource-Based View of the Firm”), </a:t>
            </a:r>
            <a:r>
              <a:rPr lang="en-GB" sz="2800" dirty="0" err="1"/>
              <a:t>Prahalad</a:t>
            </a:r>
            <a:r>
              <a:rPr lang="en-GB" sz="2800" dirty="0"/>
              <a:t> and Hamel (“The Core Competence of The Corporation”), Barney, J. (“Firm resources and sustained competitive advantage”) and others. </a:t>
            </a:r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The </a:t>
            </a:r>
            <a:r>
              <a:rPr lang="en-GB" sz="2800" dirty="0"/>
              <a:t>supporters of this view argue that organizations should look inside the company to find the sources of competitive advantage instead of looking at competitive environment for it.</a:t>
            </a:r>
          </a:p>
        </p:txBody>
      </p:sp>
    </p:spTree>
    <p:extLst>
      <p:ext uri="{BB962C8B-B14F-4D97-AF65-F5344CB8AC3E}">
        <p14:creationId xmlns:p14="http://schemas.microsoft.com/office/powerpoint/2010/main" val="121913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>
            <a:extLst>
              <a:ext uri="{FF2B5EF4-FFF2-40B4-BE49-F238E27FC236}">
                <a16:creationId xmlns:a16="http://schemas.microsoft.com/office/drawing/2014/main" id="{8E3DBC58-62E8-46C6-8F94-9E06F100D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003" y="120650"/>
            <a:ext cx="10777926" cy="1143000"/>
          </a:xfrm>
          <a:extLst/>
        </p:spPr>
        <p:txBody>
          <a:bodyPr rtlCol="0" anchor="b">
            <a:noAutofit/>
          </a:bodyPr>
          <a:lstStyle/>
          <a:p>
            <a:pPr>
              <a:defRPr/>
            </a:pPr>
            <a:r>
              <a:rPr lang="en-GB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Resource-based view (RBV) of strategy development</a:t>
            </a:r>
          </a:p>
        </p:txBody>
      </p:sp>
      <p:sp>
        <p:nvSpPr>
          <p:cNvPr id="36867" name="Rectangle 1027">
            <a:extLst>
              <a:ext uri="{FF2B5EF4-FFF2-40B4-BE49-F238E27FC236}">
                <a16:creationId xmlns:a16="http://schemas.microsoft.com/office/drawing/2014/main" id="{19CD6777-A14D-4ED1-955A-C897475534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4577" y="2049464"/>
            <a:ext cx="11002779" cy="3971925"/>
          </a:xfrm>
        </p:spPr>
        <p:txBody>
          <a:bodyPr rtlCol="0">
            <a:normAutofit/>
          </a:bodyPr>
          <a:lstStyle/>
          <a:p>
            <a:pPr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400" dirty="0"/>
              <a:t>Resource-based view (RBV) of strategy development represents revised view of strategy development.</a:t>
            </a:r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400" b="1" dirty="0"/>
              <a:t>Focuses on the </a:t>
            </a:r>
            <a:r>
              <a:rPr lang="en-GB" sz="2400" b="1" i="1" dirty="0">
                <a:solidFill>
                  <a:schemeClr val="tx2"/>
                </a:solidFill>
              </a:rPr>
              <a:t>individual</a:t>
            </a:r>
            <a:r>
              <a:rPr lang="en-GB" sz="2400" b="1" dirty="0"/>
              <a:t> </a:t>
            </a:r>
            <a:r>
              <a:rPr lang="en-GB" sz="2400" b="1" dirty="0">
                <a:solidFill>
                  <a:schemeClr val="tx2"/>
                </a:solidFill>
              </a:rPr>
              <a:t>resources</a:t>
            </a:r>
            <a:r>
              <a:rPr lang="en-GB" sz="2400" b="1" dirty="0"/>
              <a:t> of the organisation, rather than strategies common to all companies in an industry.</a:t>
            </a:r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400" i="1" dirty="0"/>
              <a:t>Basic argument</a:t>
            </a:r>
            <a:r>
              <a:rPr lang="en-GB" sz="2400" dirty="0"/>
              <a:t>: important to understand the competitive forces in an industry, </a:t>
            </a:r>
            <a:r>
              <a:rPr lang="en-GB" sz="2400" b="1" dirty="0"/>
              <a:t>but organisations should seek their </a:t>
            </a:r>
            <a:r>
              <a:rPr lang="en-GB" sz="2400" b="1" i="1" dirty="0"/>
              <a:t>individual</a:t>
            </a:r>
            <a:r>
              <a:rPr lang="en-GB" sz="2400" b="1" dirty="0"/>
              <a:t> solutions within this context.</a:t>
            </a:r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400" i="1" dirty="0"/>
              <a:t>Competitive advantage</a:t>
            </a:r>
            <a:r>
              <a:rPr lang="en-GB" sz="2400" dirty="0"/>
              <a:t>: derives from the exploitation of the relevant resources of the </a:t>
            </a:r>
            <a:r>
              <a:rPr lang="en-GB" sz="2400" i="1" dirty="0"/>
              <a:t>individual</a:t>
            </a:r>
            <a:r>
              <a:rPr lang="en-GB" sz="2400" dirty="0"/>
              <a:t> organisation when compared to others in the industry.</a:t>
            </a:r>
          </a:p>
          <a:p>
            <a:pPr>
              <a:lnSpc>
                <a:spcPct val="90000"/>
              </a:lnSpc>
              <a:buClr>
                <a:schemeClr val="tx2"/>
              </a:buClr>
              <a:defRPr/>
            </a:pPr>
            <a:r>
              <a:rPr lang="en-GB" sz="2400" b="1" dirty="0" err="1"/>
              <a:t>Keypoint</a:t>
            </a:r>
            <a:r>
              <a:rPr lang="en-GB" sz="2400" dirty="0"/>
              <a:t>: RBV represents newer insight</a:t>
            </a:r>
          </a:p>
        </p:txBody>
      </p:sp>
      <p:sp>
        <p:nvSpPr>
          <p:cNvPr id="53252" name="Rectangle 1">
            <a:extLst>
              <a:ext uri="{FF2B5EF4-FFF2-40B4-BE49-F238E27FC236}">
                <a16:creationId xmlns:a16="http://schemas.microsoft.com/office/drawing/2014/main" id="{660E5842-4FAC-43E5-9028-7E2583AFD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046" y="5795964"/>
            <a:ext cx="15225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 dirty="0"/>
              <a:t>(</a:t>
            </a:r>
            <a:r>
              <a:rPr lang="en-GB" altLang="en-US" dirty="0" smtClean="0"/>
              <a:t>Lynch 2012</a:t>
            </a:r>
            <a:r>
              <a:rPr lang="en-GB" alt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75896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>
            <a:extLst>
              <a:ext uri="{FF2B5EF4-FFF2-40B4-BE49-F238E27FC236}">
                <a16:creationId xmlns:a16="http://schemas.microsoft.com/office/drawing/2014/main" id="{90802B04-A172-4DD4-A105-134A78ED5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272" y="674688"/>
            <a:ext cx="101783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GB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Why are strategic resources and capabilities important? </a:t>
            </a:r>
          </a:p>
        </p:txBody>
      </p:sp>
      <p:grpSp>
        <p:nvGrpSpPr>
          <p:cNvPr id="15363" name="Group 12">
            <a:extLst>
              <a:ext uri="{FF2B5EF4-FFF2-40B4-BE49-F238E27FC236}">
                <a16:creationId xmlns:a16="http://schemas.microsoft.com/office/drawing/2014/main" id="{30391F0B-9717-409E-B685-2F95807F44AE}"/>
              </a:ext>
            </a:extLst>
          </p:cNvPr>
          <p:cNvGrpSpPr>
            <a:grpSpLocks/>
          </p:cNvGrpSpPr>
          <p:nvPr/>
        </p:nvGrpSpPr>
        <p:grpSpPr bwMode="auto">
          <a:xfrm>
            <a:off x="2352676" y="1268413"/>
            <a:ext cx="6911975" cy="4757800"/>
            <a:chOff x="56051" y="1485972"/>
            <a:chExt cx="8016411" cy="5110439"/>
          </a:xfrm>
        </p:grpSpPr>
        <p:sp>
          <p:nvSpPr>
            <p:cNvPr id="15365" name="AutoShape 15">
              <a:extLst>
                <a:ext uri="{FF2B5EF4-FFF2-40B4-BE49-F238E27FC236}">
                  <a16:creationId xmlns:a16="http://schemas.microsoft.com/office/drawing/2014/main" id="{A7E739E2-5C4F-4B1F-8621-10120B2DB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765" y="3970339"/>
              <a:ext cx="2759093" cy="2620889"/>
            </a:xfrm>
            <a:prstGeom prst="rightArrow">
              <a:avLst>
                <a:gd name="adj1" fmla="val 50000"/>
                <a:gd name="adj2" fmla="val 26318"/>
              </a:avLst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6" name="Oval 2">
              <a:extLst>
                <a:ext uri="{FF2B5EF4-FFF2-40B4-BE49-F238E27FC236}">
                  <a16:creationId xmlns:a16="http://schemas.microsoft.com/office/drawing/2014/main" id="{0A7E041E-66B3-4CAD-A602-976661B8E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38" y="2244776"/>
              <a:ext cx="2661691" cy="317332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7" name="AutoShape 4">
              <a:extLst>
                <a:ext uri="{FF2B5EF4-FFF2-40B4-BE49-F238E27FC236}">
                  <a16:creationId xmlns:a16="http://schemas.microsoft.com/office/drawing/2014/main" id="{02509079-D5AD-48E5-B44A-AF8548DEC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765" y="1485972"/>
              <a:ext cx="2759093" cy="2620888"/>
            </a:xfrm>
            <a:prstGeom prst="rightArrow">
              <a:avLst>
                <a:gd name="adj1" fmla="val 50000"/>
                <a:gd name="adj2" fmla="val 26318"/>
              </a:avLst>
            </a:prstGeom>
            <a:solidFill>
              <a:srgbClr val="99CC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68" name="Text Box 9">
              <a:extLst>
                <a:ext uri="{FF2B5EF4-FFF2-40B4-BE49-F238E27FC236}">
                  <a16:creationId xmlns:a16="http://schemas.microsoft.com/office/drawing/2014/main" id="{255F4479-3045-426C-A3A1-1006841B2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153" y="2703727"/>
              <a:ext cx="1997506" cy="2479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Why are resources and capabilities important in strategy</a:t>
              </a:r>
              <a:r>
                <a:rPr lang="en-GB" altLang="en-US" sz="18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?</a:t>
              </a:r>
            </a:p>
          </p:txBody>
        </p:sp>
        <p:sp>
          <p:nvSpPr>
            <p:cNvPr id="15369" name="Text Box 11">
              <a:extLst>
                <a:ext uri="{FF2B5EF4-FFF2-40B4-BE49-F238E27FC236}">
                  <a16:creationId xmlns:a16="http://schemas.microsoft.com/office/drawing/2014/main" id="{20389E27-03AB-4ABA-AF70-210894012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926" y="4668563"/>
              <a:ext cx="2690608" cy="1686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 b="1">
                  <a:latin typeface="Times New Roman" panose="02020603050405020304" pitchFamily="18" charset="0"/>
                </a:rPr>
                <a:t>…Because they deliver </a:t>
              </a:r>
              <a:r>
                <a:rPr lang="en-GB" altLang="en-US" sz="2400" b="1" i="1">
                  <a:latin typeface="Times New Roman" panose="02020603050405020304" pitchFamily="18" charset="0"/>
                </a:rPr>
                <a:t>competitive </a:t>
              </a:r>
              <a:r>
                <a:rPr lang="en-GB" altLang="en-US" sz="2400" b="1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advantage</a:t>
              </a:r>
            </a:p>
          </p:txBody>
        </p:sp>
        <p:sp>
          <p:nvSpPr>
            <p:cNvPr id="15370" name="Text Box 12">
              <a:extLst>
                <a:ext uri="{FF2B5EF4-FFF2-40B4-BE49-F238E27FC236}">
                  <a16:creationId xmlns:a16="http://schemas.microsoft.com/office/drawing/2014/main" id="{86EC2BB9-C188-4949-A1D5-30687D716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5244" y="2237205"/>
              <a:ext cx="2069698" cy="1289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..</a:t>
              </a:r>
              <a:r>
                <a:rPr lang="en-GB" altLang="en-US" sz="2400" b="1">
                  <a:latin typeface="Times New Roman" panose="02020603050405020304" pitchFamily="18" charset="0"/>
                </a:rPr>
                <a:t>Because they deliver </a:t>
              </a:r>
              <a:r>
                <a:rPr lang="en-GB" altLang="en-US" sz="2400" b="1" i="1">
                  <a:latin typeface="Times New Roman" panose="02020603050405020304" pitchFamily="18" charset="0"/>
                </a:rPr>
                <a:t>value added</a:t>
              </a:r>
            </a:p>
          </p:txBody>
        </p:sp>
        <p:sp>
          <p:nvSpPr>
            <p:cNvPr id="15371" name="Text Box 16">
              <a:extLst>
                <a:ext uri="{FF2B5EF4-FFF2-40B4-BE49-F238E27FC236}">
                  <a16:creationId xmlns:a16="http://schemas.microsoft.com/office/drawing/2014/main" id="{F22093BE-FD40-4CF3-AB10-FF6AC826D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2764" y="2037892"/>
              <a:ext cx="2069698" cy="2082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Value added</a:t>
              </a:r>
              <a:r>
                <a:rPr lang="en-GB" altLang="en-US" sz="2400">
                  <a:latin typeface="Times New Roman" panose="02020603050405020304" pitchFamily="18" charset="0"/>
                </a:rPr>
                <a:t>: the company’s profits over time</a:t>
              </a:r>
            </a:p>
          </p:txBody>
        </p:sp>
        <p:sp>
          <p:nvSpPr>
            <p:cNvPr id="15372" name="Text Box 17">
              <a:extLst>
                <a:ext uri="{FF2B5EF4-FFF2-40B4-BE49-F238E27FC236}">
                  <a16:creationId xmlns:a16="http://schemas.microsoft.com/office/drawing/2014/main" id="{1202921F-04FA-44C1-AB8B-D7F5D33C0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7258" y="4116999"/>
              <a:ext cx="2000708" cy="2479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Competitive advantage</a:t>
              </a:r>
              <a:r>
                <a:rPr lang="en-GB" altLang="en-US" sz="2400">
                  <a:latin typeface="Times New Roman" panose="02020603050405020304" pitchFamily="18" charset="0"/>
                </a:rPr>
                <a:t>: its brands, patents, distribution, etc.</a:t>
              </a:r>
            </a:p>
          </p:txBody>
        </p:sp>
        <p:sp>
          <p:nvSpPr>
            <p:cNvPr id="15373" name="Text Box 18">
              <a:extLst>
                <a:ext uri="{FF2B5EF4-FFF2-40B4-BE49-F238E27FC236}">
                  <a16:creationId xmlns:a16="http://schemas.microsoft.com/office/drawing/2014/main" id="{73336ECB-B2C8-4304-9FB8-4B646402A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51" y="5824515"/>
              <a:ext cx="2138688" cy="330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GB" altLang="en-US" sz="1400">
                <a:latin typeface="Times New Roman" panose="02020603050405020304" pitchFamily="18" charset="0"/>
              </a:endParaRPr>
            </a:p>
          </p:txBody>
        </p:sp>
      </p:grpSp>
      <p:sp>
        <p:nvSpPr>
          <p:cNvPr id="15364" name="Rectangle 1">
            <a:extLst>
              <a:ext uri="{FF2B5EF4-FFF2-40B4-BE49-F238E27FC236}">
                <a16:creationId xmlns:a16="http://schemas.microsoft.com/office/drawing/2014/main" id="{F7D26BE6-40AA-40D9-A845-9A36B595D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6740" y="5707064"/>
            <a:ext cx="15225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b="1" dirty="0"/>
              <a:t>(</a:t>
            </a:r>
            <a:r>
              <a:rPr lang="en-GB" altLang="en-US" dirty="0" smtClean="0"/>
              <a:t>Lynch 2018</a:t>
            </a:r>
            <a:r>
              <a:rPr lang="en-GB" altLang="en-US" b="1" dirty="0" smtClean="0"/>
              <a:t>)</a:t>
            </a:r>
            <a:endParaRPr lang="en-GB" altLang="en-US" b="1" dirty="0"/>
          </a:p>
        </p:txBody>
      </p:sp>
    </p:spTree>
    <p:extLst>
      <p:ext uri="{BB962C8B-B14F-4D97-AF65-F5344CB8AC3E}">
        <p14:creationId xmlns:p14="http://schemas.microsoft.com/office/powerpoint/2010/main" val="289733438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1524</Words>
  <Application>Microsoft Office PowerPoint</Application>
  <PresentationFormat>Widescreen</PresentationFormat>
  <Paragraphs>173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MS PGothic</vt:lpstr>
      <vt:lpstr>Arial</vt:lpstr>
      <vt:lpstr>Bradley Hand ITC</vt:lpstr>
      <vt:lpstr>Calibri</vt:lpstr>
      <vt:lpstr>Calibri Light</vt:lpstr>
      <vt:lpstr>Serifa BT</vt:lpstr>
      <vt:lpstr>Times New Roman</vt:lpstr>
      <vt:lpstr>Wingdings</vt:lpstr>
      <vt:lpstr>1_Office Theme</vt:lpstr>
      <vt:lpstr>Custom Design</vt:lpstr>
      <vt:lpstr>2_Office Theme</vt:lpstr>
      <vt:lpstr>Office Theme</vt:lpstr>
      <vt:lpstr>PowerPoint Presentation</vt:lpstr>
      <vt:lpstr>What we’re going to cover today…</vt:lpstr>
      <vt:lpstr>Session Outcomes </vt:lpstr>
      <vt:lpstr>PowerPoint Presentation</vt:lpstr>
      <vt:lpstr>Organisation’s resources and capabilities</vt:lpstr>
      <vt:lpstr>Why strategic resources and capabilities are important </vt:lpstr>
      <vt:lpstr>Resource-Based View</vt:lpstr>
      <vt:lpstr>Resource-based view (RBV) of strategy development</vt:lpstr>
      <vt:lpstr>PowerPoint Presentation</vt:lpstr>
      <vt:lpstr>Adding value</vt:lpstr>
      <vt:lpstr>Identifying value added</vt:lpstr>
      <vt:lpstr>PowerPoint Presentation</vt:lpstr>
      <vt:lpstr>How can we identify strategic resources and capabilities?-</vt:lpstr>
      <vt:lpstr>VRIO - Strategic capabilities and competitive advantage</vt:lpstr>
      <vt:lpstr>PowerPoint Presentation</vt:lpstr>
      <vt:lpstr>Identifying strategic capabilities</vt:lpstr>
      <vt:lpstr>Three key areas of focus  – step 3</vt:lpstr>
      <vt:lpstr>Distinctive capabilities in 3 areas </vt:lpstr>
      <vt:lpstr>Core competencies</vt:lpstr>
      <vt:lpstr>PowerPoint Presentation</vt:lpstr>
      <vt:lpstr>Sources of sustainable competitive advantage</vt:lpstr>
      <vt:lpstr>What we’ve covered today…</vt:lpstr>
      <vt:lpstr>PowerPoint Presentation</vt:lpstr>
      <vt:lpstr>Reading list 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Services</dc:creator>
  <cp:lastModifiedBy>Marion Greenhalgh</cp:lastModifiedBy>
  <cp:revision>135</cp:revision>
  <cp:lastPrinted>2022-10-04T13:53:43Z</cp:lastPrinted>
  <dcterms:created xsi:type="dcterms:W3CDTF">2016-04-05T14:39:36Z</dcterms:created>
  <dcterms:modified xsi:type="dcterms:W3CDTF">2022-10-04T13:56:01Z</dcterms:modified>
</cp:coreProperties>
</file>