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60" r:id="rId2"/>
    <p:sldMasterId id="2147483694" r:id="rId3"/>
    <p:sldMasterId id="2147483707" r:id="rId4"/>
  </p:sldMasterIdLst>
  <p:notesMasterIdLst>
    <p:notesMasterId r:id="rId29"/>
  </p:notesMasterIdLst>
  <p:sldIdLst>
    <p:sldId id="305" r:id="rId5"/>
    <p:sldId id="262" r:id="rId6"/>
    <p:sldId id="260" r:id="rId7"/>
    <p:sldId id="315" r:id="rId8"/>
    <p:sldId id="316" r:id="rId9"/>
    <p:sldId id="317" r:id="rId10"/>
    <p:sldId id="285" r:id="rId11"/>
    <p:sldId id="310" r:id="rId12"/>
    <p:sldId id="287" r:id="rId13"/>
    <p:sldId id="288" r:id="rId14"/>
    <p:sldId id="307" r:id="rId15"/>
    <p:sldId id="289" r:id="rId16"/>
    <p:sldId id="308" r:id="rId17"/>
    <p:sldId id="309" r:id="rId18"/>
    <p:sldId id="291" r:id="rId19"/>
    <p:sldId id="297" r:id="rId20"/>
    <p:sldId id="319" r:id="rId21"/>
    <p:sldId id="320" r:id="rId22"/>
    <p:sldId id="321" r:id="rId23"/>
    <p:sldId id="322" r:id="rId24"/>
    <p:sldId id="323" r:id="rId25"/>
    <p:sldId id="318" r:id="rId26"/>
    <p:sldId id="302" r:id="rId27"/>
    <p:sldId id="32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2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1C226-EDF2-4E6D-9279-A1CB8ABAC26F}" type="datetimeFigureOut">
              <a:rPr lang="en-GB" smtClean="0"/>
              <a:pPr/>
              <a:t>04/10/2022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2049-C778-4C25-87EC-6AB294E84D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5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B18AED39-2BE7-42D4-8A56-15269AB31A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F414099A-4B64-4DEA-994B-50873ABCE3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/>
              <a:t>Important to include a global context given the diversity of the students and the likelihood of international demands in future roles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88B1B6AA-4DFA-4E3D-8A63-CAD88D3D6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C0C6F-8F86-4531-BE2A-629737B4300A}" type="slidenum">
              <a:rPr lang="en-GB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9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1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9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8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94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42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6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1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3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701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55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01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234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281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0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123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99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23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67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91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B8A-C53C-46B3-A07A-A460B67AB83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357E-EEE2-49B5-A741-6B2A4D3B340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84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3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637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6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554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19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25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360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35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85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1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079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1488"/>
            <a:ext cx="10972800" cy="747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5949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32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43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66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5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21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806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37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3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7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9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649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6669" y="3677264"/>
            <a:ext cx="10460428" cy="707886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Leadership Styles &amp; Ethical Leadership</a:t>
            </a:r>
            <a:endParaRPr lang="en-GB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8203" y="1974962"/>
            <a:ext cx="11064816" cy="132343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Strategic Leadership</a:t>
            </a:r>
          </a:p>
          <a:p>
            <a:pPr algn="ctr">
              <a:defRPr/>
            </a:pPr>
            <a:r>
              <a:rPr lang="en-GB" sz="4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607MAN 303MAN</a:t>
            </a:r>
            <a:endParaRPr lang="fa-IR" sz="4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85587" y="5379012"/>
            <a:ext cx="1505797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</a:t>
            </a:r>
            <a:r>
              <a:rPr lang="en-GB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S8</a:t>
            </a:r>
            <a:endParaRPr lang="en-GB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832048-1DE2-49B6-BF72-175BBFCE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9" y="836613"/>
            <a:ext cx="8497887" cy="1016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Hersey and Blanchard’s Four styles of Leadership</a:t>
            </a:r>
          </a:p>
        </p:txBody>
      </p:sp>
      <p:pic>
        <p:nvPicPr>
          <p:cNvPr id="37891" name="Picture 2" descr="Z:\Graphics\Powerpoint\PE_UK\PE323-Torrington Batch2\Final files\GIF\ch13\M13NT002.gif">
            <a:extLst>
              <a:ext uri="{FF2B5EF4-FFF2-40B4-BE49-F238E27FC236}">
                <a16:creationId xmlns:a16="http://schemas.microsoft.com/office/drawing/2014/main" id="{8E49E6E2-2F5B-4CFC-8808-8BF7243C8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742303"/>
            <a:ext cx="8345487" cy="341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Box 1">
            <a:extLst>
              <a:ext uri="{FF2B5EF4-FFF2-40B4-BE49-F238E27FC236}">
                <a16:creationId xmlns:a16="http://schemas.microsoft.com/office/drawing/2014/main" id="{B1AD00B7-0B94-4FEF-B6D8-848C2F6F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1" y="5589588"/>
            <a:ext cx="540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/>
              <a:t>(Hersey &amp; Blanchard 1988: 169, cited in </a:t>
            </a:r>
            <a:r>
              <a:rPr lang="en-GB" altLang="en-US" dirty="0" smtClean="0"/>
              <a:t>Torrington)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5695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9" y="686823"/>
            <a:ext cx="4791074" cy="52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03543483-6E17-4CBA-8F08-D73586D2B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125539"/>
            <a:ext cx="8291512" cy="54927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Contingency Models</a:t>
            </a: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35806E12-33B6-4235-949A-E111A707A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9" y="2060576"/>
            <a:ext cx="8281987" cy="355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8300" indent="-368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28688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 dirty="0" smtClean="0">
                <a:solidFill>
                  <a:srgbClr val="FF0000"/>
                </a:solidFill>
              </a:rPr>
              <a:t>Fiedler </a:t>
            </a:r>
            <a:r>
              <a:rPr lang="en-US" altLang="en-US" sz="2600" dirty="0"/>
              <a:t>– leadership </a:t>
            </a:r>
            <a:r>
              <a:rPr lang="en-US" altLang="en-US" sz="2600" dirty="0" err="1"/>
              <a:t>behaviour</a:t>
            </a:r>
            <a:r>
              <a:rPr lang="en-US" altLang="en-US" sz="2600" dirty="0"/>
              <a:t> is matched to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Nature of relationship between leader and members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Extent to which tasks are highly structured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Position power of leader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 dirty="0">
                <a:solidFill>
                  <a:srgbClr val="FF0000"/>
                </a:solidFill>
              </a:rPr>
              <a:t>Goleman</a:t>
            </a:r>
            <a:r>
              <a:rPr lang="en-US" altLang="en-US" sz="2600" dirty="0"/>
              <a:t> – leadership styles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Coercive, authoritative, affiliative, democratic, pacesetting, coaching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Use of more than one style is effective</a:t>
            </a:r>
          </a:p>
        </p:txBody>
      </p:sp>
    </p:spTree>
    <p:extLst>
      <p:ext uri="{BB962C8B-B14F-4D97-AF65-F5344CB8AC3E}">
        <p14:creationId xmlns:p14="http://schemas.microsoft.com/office/powerpoint/2010/main" val="38807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432851"/>
            <a:ext cx="7372350" cy="55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3" y="0"/>
            <a:ext cx="8015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188FE6E6-924B-4AB3-8D4B-935233CA7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388" y="1125539"/>
            <a:ext cx="8640762" cy="54927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Transformational Leadership</a:t>
            </a: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521A05B7-9B15-42E2-88A3-BD5C19C42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951" y="1927654"/>
            <a:ext cx="8731637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8300" indent="-368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 dirty="0"/>
              <a:t>Focus on leader’s role at strategic levels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 dirty="0"/>
              <a:t>Shows elements of the trait approach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 dirty="0"/>
              <a:t>Use a set of ideal </a:t>
            </a:r>
            <a:r>
              <a:rPr lang="en-US" altLang="en-US" sz="2600" dirty="0" err="1"/>
              <a:t>behaviours</a:t>
            </a:r>
            <a:endParaRPr lang="en-US" altLang="en-US" sz="26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 dirty="0"/>
              <a:t>Leader usually </a:t>
            </a:r>
            <a:r>
              <a:rPr lang="en-US" altLang="en-US" sz="2600" dirty="0" err="1"/>
              <a:t>characterised</a:t>
            </a:r>
            <a:r>
              <a:rPr lang="en-US" altLang="en-US" sz="2600" dirty="0"/>
              <a:t> as hero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 dirty="0"/>
              <a:t>Leaders involve followers by generating high commitment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 dirty="0"/>
              <a:t>Leaders communicate high expectations and promote self-confidence</a:t>
            </a:r>
          </a:p>
        </p:txBody>
      </p:sp>
    </p:spTree>
    <p:extLst>
      <p:ext uri="{BB962C8B-B14F-4D97-AF65-F5344CB8AC3E}">
        <p14:creationId xmlns:p14="http://schemas.microsoft.com/office/powerpoint/2010/main" val="32380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06B5BE93-3601-48D9-9ACE-D40B44BA7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325" y="503239"/>
            <a:ext cx="8229600" cy="54927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Implications for Leadership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C97F7B3-90CA-47D2-A83F-11E9899319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913" y="2205038"/>
            <a:ext cx="11158537" cy="3229602"/>
          </a:xfrm>
        </p:spPr>
        <p:txBody>
          <a:bodyPr wrap="square">
            <a:spAutoFit/>
          </a:bodyPr>
          <a:lstStyle/>
          <a:p>
            <a:pPr marL="368300" indent="-368300"/>
            <a:r>
              <a:rPr lang="en-US" altLang="en-US" sz="2600" dirty="0"/>
              <a:t>Emphasis has moved away from one leader at the top of an organisation</a:t>
            </a:r>
            <a:br>
              <a:rPr lang="en-US" altLang="en-US" sz="2600" dirty="0"/>
            </a:br>
            <a:endParaRPr lang="en-US" altLang="en-US" sz="2600" dirty="0"/>
          </a:p>
          <a:p>
            <a:pPr marL="368300" indent="-368300"/>
            <a:r>
              <a:rPr lang="en-US" altLang="en-US" sz="2600" u="sng" dirty="0"/>
              <a:t>Empowering leaders can facilitate many members of the organisation taking on leadership roles</a:t>
            </a:r>
            <a:br>
              <a:rPr lang="en-US" altLang="en-US" sz="2600" u="sng" dirty="0"/>
            </a:br>
            <a:endParaRPr lang="en-US" altLang="en-US" sz="2600" u="sng" dirty="0"/>
          </a:p>
          <a:p>
            <a:pPr marL="368300" indent="-368300"/>
            <a:r>
              <a:rPr lang="en-US" altLang="en-US" sz="2600" dirty="0"/>
              <a:t>Feminine leadership styles may be more effective in consensually driven organisations  (see evidence links with cultural nuances cited in GLOBE reports</a:t>
            </a:r>
            <a:r>
              <a:rPr lang="en-US" altLang="en-US" sz="2600" dirty="0" smtClean="0"/>
              <a:t>) – Global Leadership and Organisational </a:t>
            </a:r>
            <a:r>
              <a:rPr lang="en-US" altLang="en-US" sz="2600" dirty="0" err="1" smtClean="0"/>
              <a:t>Behaviour</a:t>
            </a:r>
            <a:r>
              <a:rPr lang="en-US" altLang="en-US" sz="2600" dirty="0" smtClean="0"/>
              <a:t> Effectiveness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5912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9A99453-2557-498A-9300-B0A226BF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36613"/>
            <a:ext cx="9144000" cy="76835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Ethical Leadership 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771" name="Picture 17" descr="j0439502.jpg">
            <a:extLst>
              <a:ext uri="{FF2B5EF4-FFF2-40B4-BE49-F238E27FC236}">
                <a16:creationId xmlns:a16="http://schemas.microsoft.com/office/drawing/2014/main" id="{B063C4B5-3EEE-4D7A-A831-959548E9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0" b="10001"/>
          <a:stretch>
            <a:fillRect/>
          </a:stretch>
        </p:blipFill>
        <p:spPr bwMode="auto">
          <a:xfrm>
            <a:off x="3421064" y="1773238"/>
            <a:ext cx="534987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195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Definition of leadership and ethical leadership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4000" b="1" dirty="0"/>
              <a:t>Components of leadership: </a:t>
            </a:r>
          </a:p>
          <a:p>
            <a:pPr marL="1485717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Leadership is a process </a:t>
            </a:r>
          </a:p>
          <a:p>
            <a:pPr marL="1485717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Leadership involves influence</a:t>
            </a:r>
          </a:p>
          <a:p>
            <a:pPr marL="1485717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Leadership occurs in groups</a:t>
            </a:r>
          </a:p>
          <a:p>
            <a:pPr marL="1485717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Leadership involves common goals</a:t>
            </a:r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4000" b="1" dirty="0"/>
              <a:t>Ethical leadership: </a:t>
            </a:r>
          </a:p>
          <a:p>
            <a:pPr marL="1485717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i="1" dirty="0"/>
              <a:t>“setting and pursuing ethical goals and influencing others in an ethical manner”</a:t>
            </a:r>
          </a:p>
          <a:p>
            <a:pPr marL="1485717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i="1" dirty="0"/>
              <a:t> “influencing the activities of a group toward goal achievement in a socially responsible way”</a:t>
            </a:r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9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The importance of ethical leadership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The </a:t>
            </a:r>
            <a:r>
              <a:rPr lang="en-GB" b="1" dirty="0"/>
              <a:t>‘interpersonal trust’ model developed by Schindler and </a:t>
            </a:r>
            <a:r>
              <a:rPr lang="en-GB" b="1" dirty="0" smtClean="0"/>
              <a:t>Thomas (1993)</a:t>
            </a:r>
          </a:p>
          <a:p>
            <a:r>
              <a:rPr lang="en-GB" dirty="0"/>
              <a:t>The importance of each of five underlying interpersonal trust components (competence, consistency, integrity, loyalty, and openness) as they affect trust among supervisors, subordinates, and peers was examined. </a:t>
            </a:r>
            <a:endParaRPr lang="en-GB" b="1" dirty="0"/>
          </a:p>
          <a:p>
            <a:r>
              <a:rPr lang="en-GB" b="1" dirty="0"/>
              <a:t>The ‘social power’ model developed by French and </a:t>
            </a:r>
            <a:r>
              <a:rPr lang="en-GB" b="1" dirty="0" smtClean="0"/>
              <a:t>Raven </a:t>
            </a:r>
            <a:r>
              <a:rPr lang="en-GB" dirty="0" smtClean="0"/>
              <a:t>(refer to last week’s slides)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39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A262462-AC70-464F-9305-3297BB34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63" y="836613"/>
            <a:ext cx="8710612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we’re going to cover today…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16071935-A2A1-49F5-B7FF-3ACDE167C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228850"/>
            <a:ext cx="2792412" cy="120015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>
              <a:buFontTx/>
              <a:buAutoNum type="arabicParenBoth"/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Traits of Leaders</a:t>
            </a:r>
          </a:p>
          <a:p>
            <a:pPr marL="742950" indent="-742950">
              <a:buFontTx/>
              <a:buAutoNum type="arabicParenBoth"/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097986C-EFE4-49DA-BB8D-8B8E851F8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943" y="2261394"/>
            <a:ext cx="2747963" cy="120015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(2) Leadership Styles</a:t>
            </a: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pic>
        <p:nvPicPr>
          <p:cNvPr id="10246" name="Picture 16" descr="j0422122.jpg">
            <a:extLst>
              <a:ext uri="{FF2B5EF4-FFF2-40B4-BE49-F238E27FC236}">
                <a16:creationId xmlns:a16="http://schemas.microsoft.com/office/drawing/2014/main" id="{B75D6855-A46B-4E62-A939-E291182C3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b="10126"/>
          <a:stretch>
            <a:fillRect/>
          </a:stretch>
        </p:blipFill>
        <p:spPr bwMode="auto">
          <a:xfrm>
            <a:off x="849313" y="3476625"/>
            <a:ext cx="278923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7" descr="j0439502.jpg">
            <a:extLst>
              <a:ext uri="{FF2B5EF4-FFF2-40B4-BE49-F238E27FC236}">
                <a16:creationId xmlns:a16="http://schemas.microsoft.com/office/drawing/2014/main" id="{1073B3D4-2F44-4DAE-ACC7-6BDB686EC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0" b="10001"/>
          <a:stretch>
            <a:fillRect/>
          </a:stretch>
        </p:blipFill>
        <p:spPr bwMode="auto">
          <a:xfrm>
            <a:off x="4502944" y="3429000"/>
            <a:ext cx="27479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1097986C-EFE4-49DA-BB8D-8B8E851F8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743" y="2253060"/>
            <a:ext cx="2747963" cy="156966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>
              <a:defRPr/>
            </a:pPr>
            <a:r>
              <a:rPr lang="en-US" sz="2400" dirty="0" smtClean="0">
                <a:solidFill>
                  <a:schemeClr val="bg1"/>
                </a:solidFill>
                <a:latin typeface="Calibri" pitchFamily="-112" charset="0"/>
              </a:rPr>
              <a:t>(3) Ethical Leadership</a:t>
            </a: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pic>
        <p:nvPicPr>
          <p:cNvPr id="8" name="Picture 17" descr="j0439502.jpg">
            <a:extLst>
              <a:ext uri="{FF2B5EF4-FFF2-40B4-BE49-F238E27FC236}">
                <a16:creationId xmlns:a16="http://schemas.microsoft.com/office/drawing/2014/main" id="{1073B3D4-2F44-4DAE-ACC7-6BDB686EC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0" b="10001"/>
          <a:stretch>
            <a:fillRect/>
          </a:stretch>
        </p:blipFill>
        <p:spPr bwMode="auto">
          <a:xfrm>
            <a:off x="7855743" y="3438525"/>
            <a:ext cx="27479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37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sz="3600" b="1" dirty="0" err="1" smtClean="0">
                <a:latin typeface="Apex"/>
              </a:rPr>
              <a:t>Daft’s</a:t>
            </a:r>
            <a:r>
              <a:rPr lang="en-US" sz="3600" b="1" dirty="0" smtClean="0">
                <a:latin typeface="Apex"/>
              </a:rPr>
              <a:t> (2008)</a:t>
            </a:r>
            <a:r>
              <a:rPr lang="en-US" sz="3600" b="1" dirty="0">
                <a:latin typeface="Apex"/>
              </a:rPr>
              <a:t> ten activities of a moral </a:t>
            </a:r>
            <a:r>
              <a:rPr lang="en-US" sz="3600" b="1" dirty="0" smtClean="0">
                <a:latin typeface="Apex"/>
              </a:rPr>
              <a:t>leader</a:t>
            </a:r>
            <a:r>
              <a:rPr lang="en-US" sz="3600" b="1" dirty="0">
                <a:latin typeface="Apex"/>
              </a:rPr>
              <a:t/>
            </a:r>
            <a:br>
              <a:rPr lang="en-US" sz="3600" b="1" dirty="0">
                <a:latin typeface="Apex"/>
              </a:rPr>
            </a:b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57264"/>
            <a:ext cx="10972800" cy="5168902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Apex"/>
              </a:rPr>
              <a:t>Develop</a:t>
            </a:r>
            <a:r>
              <a:rPr lang="en-GB" sz="1800" dirty="0">
                <a:latin typeface="Apex"/>
              </a:rPr>
              <a:t>, articulate, and uphold high moral principles.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Apex"/>
              </a:rPr>
              <a:t>Focus on what is right for the organization as well as all the people involved.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Apex"/>
              </a:rPr>
              <a:t>Set the example you want others to live by.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Apex"/>
              </a:rPr>
              <a:t>Be honest with yourself and others.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Apex"/>
              </a:rPr>
              <a:t>Drive out fear and eliminate issues that cannot be discussed.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Apex"/>
              </a:rPr>
              <a:t>Establish and communicate ethics policies.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Apex"/>
              </a:rPr>
              <a:t>Develop a backbone - show zero tolerance for ethical violations.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Apex"/>
              </a:rPr>
              <a:t>Reward ethical conduct.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Apex"/>
              </a:rPr>
              <a:t>Treat everyone with fairness, dignity, and respect, from the lowest to the highest level of the organization.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Apex"/>
              </a:rPr>
              <a:t>Do the right thing in both your private and professional life - even if no one is </a:t>
            </a:r>
            <a:r>
              <a:rPr lang="en-GB" sz="1800" dirty="0" smtClean="0">
                <a:latin typeface="Apex"/>
              </a:rPr>
              <a:t>looking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latin typeface="Apex"/>
              </a:rPr>
              <a:t>(Refer to </a:t>
            </a:r>
            <a:r>
              <a:rPr lang="en-GB" sz="1800" b="1" dirty="0" err="1" smtClean="0">
                <a:latin typeface="Apex"/>
              </a:rPr>
              <a:t>Daft’s</a:t>
            </a:r>
            <a:r>
              <a:rPr lang="en-GB" sz="1800" b="1" dirty="0" smtClean="0">
                <a:latin typeface="Apex"/>
              </a:rPr>
              <a:t> The Leadership Experience)</a:t>
            </a:r>
            <a:endParaRPr lang="en-US" sz="1800" b="1" dirty="0">
              <a:latin typeface="Apex"/>
            </a:endParaRP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8192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dirty="0" err="1" smtClean="0">
                <a:latin typeface="Apex"/>
              </a:rPr>
              <a:t>Northouse’s</a:t>
            </a:r>
            <a:r>
              <a:rPr lang="en-GB" sz="4000" b="1" dirty="0" smtClean="0">
                <a:latin typeface="Apex"/>
              </a:rPr>
              <a:t> (2013) </a:t>
            </a:r>
            <a:r>
              <a:rPr lang="en-GB" sz="4000" b="1" dirty="0">
                <a:latin typeface="Apex"/>
              </a:rPr>
              <a:t>five principles of ethical </a:t>
            </a:r>
            <a:r>
              <a:rPr lang="en-GB" sz="4000" b="1" dirty="0" smtClean="0">
                <a:latin typeface="Apex"/>
              </a:rPr>
              <a:t>leadership</a:t>
            </a:r>
            <a:r>
              <a:rPr lang="en-GB" sz="4000" b="1" dirty="0">
                <a:latin typeface="Apex"/>
              </a:rPr>
              <a:t/>
            </a:r>
            <a:br>
              <a:rPr lang="en-GB" sz="4000" b="1" dirty="0">
                <a:latin typeface="Apex"/>
              </a:rPr>
            </a:b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1163300" cy="46862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Ethical Leaders Respect Others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Ethical Leaders Serve Others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Apex"/>
              </a:rPr>
              <a:t>Ethical Leaders Are Just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Apex"/>
              </a:rPr>
              <a:t>Ethical Leaders Are Honest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Ethical Leaders Build </a:t>
            </a:r>
            <a:r>
              <a:rPr lang="en-US" sz="2400" dirty="0" smtClean="0"/>
              <a:t>Community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dirty="0" smtClean="0"/>
              <a:t>(Refer to Leadership Theory and Practice)</a:t>
            </a:r>
          </a:p>
          <a:p>
            <a:pPr>
              <a:lnSpc>
                <a:spcPct val="200000"/>
              </a:lnSpc>
            </a:pPr>
            <a:endParaRPr lang="en-US" sz="2800" dirty="0">
              <a:latin typeface="Apex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6936" y="2571750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336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A262462-AC70-464F-9305-3297BB34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63" y="836613"/>
            <a:ext cx="8710612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we’ve covered today…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16071935-A2A1-49F5-B7FF-3ACDE167C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228850"/>
            <a:ext cx="2792412" cy="120015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>
              <a:buFontTx/>
              <a:buAutoNum type="arabicParenBoth"/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Traits of Leaders</a:t>
            </a:r>
          </a:p>
          <a:p>
            <a:pPr marL="742950" indent="-742950">
              <a:buFontTx/>
              <a:buAutoNum type="arabicParenBoth"/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097986C-EFE4-49DA-BB8D-8B8E851F8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943" y="2261394"/>
            <a:ext cx="2747963" cy="120015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(2) Leadership Styles</a:t>
            </a: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pic>
        <p:nvPicPr>
          <p:cNvPr id="10246" name="Picture 16" descr="j0422122.jpg">
            <a:extLst>
              <a:ext uri="{FF2B5EF4-FFF2-40B4-BE49-F238E27FC236}">
                <a16:creationId xmlns:a16="http://schemas.microsoft.com/office/drawing/2014/main" id="{B75D6855-A46B-4E62-A939-E291182C3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b="10126"/>
          <a:stretch>
            <a:fillRect/>
          </a:stretch>
        </p:blipFill>
        <p:spPr bwMode="auto">
          <a:xfrm>
            <a:off x="849313" y="3476625"/>
            <a:ext cx="278923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7" descr="j0439502.jpg">
            <a:extLst>
              <a:ext uri="{FF2B5EF4-FFF2-40B4-BE49-F238E27FC236}">
                <a16:creationId xmlns:a16="http://schemas.microsoft.com/office/drawing/2014/main" id="{1073B3D4-2F44-4DAE-ACC7-6BDB686EC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0" b="10001"/>
          <a:stretch>
            <a:fillRect/>
          </a:stretch>
        </p:blipFill>
        <p:spPr bwMode="auto">
          <a:xfrm>
            <a:off x="4502944" y="3429000"/>
            <a:ext cx="27479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1097986C-EFE4-49DA-BB8D-8B8E851F8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743" y="2253060"/>
            <a:ext cx="2747963" cy="156966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>
              <a:defRPr/>
            </a:pPr>
            <a:r>
              <a:rPr lang="en-US" sz="2400" dirty="0" smtClean="0">
                <a:solidFill>
                  <a:schemeClr val="bg1"/>
                </a:solidFill>
                <a:latin typeface="Calibri" pitchFamily="-112" charset="0"/>
              </a:rPr>
              <a:t>(3) Ethical Leadership</a:t>
            </a: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pic>
        <p:nvPicPr>
          <p:cNvPr id="8" name="Picture 17" descr="j0439502.jpg">
            <a:extLst>
              <a:ext uri="{FF2B5EF4-FFF2-40B4-BE49-F238E27FC236}">
                <a16:creationId xmlns:a16="http://schemas.microsoft.com/office/drawing/2014/main" id="{1073B3D4-2F44-4DAE-ACC7-6BDB686EC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0" b="10001"/>
          <a:stretch>
            <a:fillRect/>
          </a:stretch>
        </p:blipFill>
        <p:spPr bwMode="auto">
          <a:xfrm>
            <a:off x="7855743" y="3438525"/>
            <a:ext cx="27479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45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15">
            <a:extLst>
              <a:ext uri="{FF2B5EF4-FFF2-40B4-BE49-F238E27FC236}">
                <a16:creationId xmlns:a16="http://schemas.microsoft.com/office/drawing/2014/main" id="{2F1AF6C4-F435-4CC5-BD00-DF4D922F8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052514"/>
            <a:ext cx="80645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0" b="1"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  <a:r>
              <a:rPr lang="en-GB" altLang="en-US" sz="4000">
                <a:solidFill>
                  <a:srgbClr val="0070C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Traffic Light </a:t>
            </a:r>
            <a:r>
              <a:rPr lang="en-GB" altLang="en-US" sz="4800" b="1" i="1">
                <a:solidFill>
                  <a:srgbClr val="FF0000"/>
                </a:solidFill>
                <a:latin typeface="Bradley Hand ITC" panose="03070402050302030203" pitchFamily="66" charset="0"/>
                <a:ea typeface="MS PGothic" panose="020B0600070205080204" pitchFamily="34" charset="-128"/>
              </a:rPr>
              <a:t>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rgbClr val="0070C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Where is your learning at?</a:t>
            </a:r>
          </a:p>
        </p:txBody>
      </p:sp>
      <p:pic>
        <p:nvPicPr>
          <p:cNvPr id="54275" name="Picture 4" descr="http://png.findicons.com/files/icons/2320/x_mac_general/400/traffic_lights.png">
            <a:extLst>
              <a:ext uri="{FF2B5EF4-FFF2-40B4-BE49-F238E27FC236}">
                <a16:creationId xmlns:a16="http://schemas.microsoft.com/office/drawing/2014/main" id="{3D8371A5-8CB2-4BBE-9ACE-56B093AE5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095626"/>
            <a:ext cx="26638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EAD36-A4EE-4F11-81C2-4377DE5718AF}"/>
              </a:ext>
            </a:extLst>
          </p:cNvPr>
          <p:cNvSpPr txBox="1"/>
          <p:nvPr/>
        </p:nvSpPr>
        <p:spPr>
          <a:xfrm>
            <a:off x="3792538" y="3095626"/>
            <a:ext cx="655161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36575" indent="-536575">
              <a:defRPr/>
            </a:pPr>
            <a:r>
              <a:rPr lang="en-GB" b="1" dirty="0">
                <a:solidFill>
                  <a:srgbClr val="FF0000"/>
                </a:solidFill>
              </a:rPr>
              <a:t>Red</a:t>
            </a:r>
            <a:r>
              <a:rPr lang="en-GB" dirty="0"/>
              <a:t> = I have misunderstood some of the topics. (write down 2 questions that you need help with)</a:t>
            </a:r>
          </a:p>
          <a:p>
            <a:pPr marL="536575" indent="-536575">
              <a:defRPr/>
            </a:pPr>
            <a:endParaRPr lang="en-GB" dirty="0"/>
          </a:p>
          <a:p>
            <a:pPr marL="812800" indent="-812800">
              <a:defRPr/>
            </a:pPr>
            <a:r>
              <a:rPr lang="en-GB" b="1" dirty="0">
                <a:solidFill>
                  <a:srgbClr val="FFC000"/>
                </a:solidFill>
              </a:rPr>
              <a:t>Amber</a:t>
            </a:r>
            <a:r>
              <a:rPr lang="en-GB" dirty="0"/>
              <a:t> = I have understood most of the topics so far (write down 1 question and 1 key theme you have understood)</a:t>
            </a:r>
          </a:p>
          <a:p>
            <a:pPr marL="536575" indent="-536575">
              <a:defRPr/>
            </a:pPr>
            <a:endParaRPr lang="en-GB" dirty="0"/>
          </a:p>
          <a:p>
            <a:pPr marL="812800" indent="-812800">
              <a:defRPr/>
            </a:pPr>
            <a:r>
              <a:rPr lang="en-GB" b="1" dirty="0">
                <a:solidFill>
                  <a:srgbClr val="92D050"/>
                </a:solidFill>
              </a:rPr>
              <a:t>Green</a:t>
            </a:r>
            <a:r>
              <a:rPr lang="en-GB" dirty="0"/>
              <a:t> = I have understood the topics so far (write down 2 key themes from the lesson to show your understanding)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94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7ABE-5CD9-489F-9EDE-2FB60764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836613"/>
            <a:ext cx="4380421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list 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4E17-C48F-4DEA-9D74-1DB88B5A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3" y="1916113"/>
            <a:ext cx="9632607" cy="4354512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GB" sz="2600" b="1" dirty="0">
                <a:solidFill>
                  <a:srgbClr val="0070C0"/>
                </a:solidFill>
              </a:rPr>
              <a:t>Essential Reading</a:t>
            </a:r>
          </a:p>
          <a:p>
            <a:pPr>
              <a:defRPr/>
            </a:pPr>
            <a:r>
              <a:rPr lang="en-GB" sz="2600" dirty="0"/>
              <a:t>Lynch, R., (</a:t>
            </a:r>
            <a:r>
              <a:rPr lang="en-GB" sz="2600" dirty="0" smtClean="0"/>
              <a:t>2021) </a:t>
            </a:r>
            <a:r>
              <a:rPr lang="en-GB" sz="2600" i="1" dirty="0"/>
              <a:t>Strategic </a:t>
            </a:r>
            <a:r>
              <a:rPr lang="en-GB" sz="2600" i="1" dirty="0" smtClean="0"/>
              <a:t>Management</a:t>
            </a:r>
            <a:r>
              <a:rPr lang="en-GB" sz="2600" dirty="0" smtClean="0"/>
              <a:t>. 9</a:t>
            </a:r>
            <a:r>
              <a:rPr lang="en-GB" sz="2600" baseline="30000" dirty="0" smtClean="0"/>
              <a:t>th</a:t>
            </a:r>
            <a:r>
              <a:rPr lang="en-GB" sz="2600" dirty="0" smtClean="0"/>
              <a:t> </a:t>
            </a:r>
            <a:r>
              <a:rPr lang="en-GB" sz="2600" dirty="0" err="1"/>
              <a:t>edn</a:t>
            </a:r>
            <a:r>
              <a:rPr lang="en-GB" sz="2600" dirty="0"/>
              <a:t>. London: Pearson Education</a:t>
            </a:r>
          </a:p>
          <a:p>
            <a:pPr>
              <a:defRPr/>
            </a:pPr>
            <a:r>
              <a:rPr lang="en-GB" sz="2600" dirty="0" err="1"/>
              <a:t>Yukl</a:t>
            </a:r>
            <a:r>
              <a:rPr lang="en-GB" sz="2600" dirty="0"/>
              <a:t>, G. (</a:t>
            </a:r>
            <a:r>
              <a:rPr lang="en-GB" sz="2600" dirty="0" smtClean="0"/>
              <a:t>2020), </a:t>
            </a:r>
            <a:r>
              <a:rPr lang="en-GB" sz="2600" i="1" dirty="0"/>
              <a:t>Leadership in Organizations: Global </a:t>
            </a:r>
            <a:r>
              <a:rPr lang="en-GB" sz="2600" i="1" dirty="0" smtClean="0"/>
              <a:t>Edition</a:t>
            </a:r>
            <a:r>
              <a:rPr lang="en-GB" sz="2600" dirty="0" smtClean="0"/>
              <a:t>.  </a:t>
            </a:r>
            <a:r>
              <a:rPr lang="en-GB" sz="2600" dirty="0"/>
              <a:t>9</a:t>
            </a:r>
            <a:r>
              <a:rPr lang="en-GB" sz="2600" baseline="30000" dirty="0" smtClean="0"/>
              <a:t>th</a:t>
            </a:r>
            <a:r>
              <a:rPr lang="en-GB" sz="2600" dirty="0" smtClean="0"/>
              <a:t> </a:t>
            </a:r>
            <a:r>
              <a:rPr lang="en-GB" sz="2600" dirty="0" err="1"/>
              <a:t>edn</a:t>
            </a:r>
            <a:r>
              <a:rPr lang="en-GB" sz="2600" dirty="0" smtClean="0"/>
              <a:t>. Los Angeles: SAGE</a:t>
            </a:r>
            <a:endParaRPr lang="en-GB" sz="2600" dirty="0"/>
          </a:p>
          <a:p>
            <a:pPr marL="0" indent="0">
              <a:buNone/>
              <a:defRPr/>
            </a:pPr>
            <a:r>
              <a:rPr lang="en-GB" sz="2600" b="1" dirty="0"/>
              <a:t> </a:t>
            </a:r>
            <a:endParaRPr lang="en-GB" sz="2600" dirty="0"/>
          </a:p>
          <a:p>
            <a:pPr marL="0" indent="0">
              <a:buNone/>
              <a:defRPr/>
            </a:pPr>
            <a:r>
              <a:rPr lang="en-GB" sz="2600" b="1" dirty="0">
                <a:solidFill>
                  <a:srgbClr val="0070C0"/>
                </a:solidFill>
              </a:rPr>
              <a:t>Recommended Reading</a:t>
            </a:r>
            <a:endParaRPr lang="en-GB" sz="26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GB" sz="2600" dirty="0"/>
              <a:t>Robbins, S.P., De </a:t>
            </a:r>
            <a:r>
              <a:rPr lang="en-GB" sz="2600" dirty="0" err="1"/>
              <a:t>Cenzo</a:t>
            </a:r>
            <a:r>
              <a:rPr lang="en-GB" sz="2600" dirty="0"/>
              <a:t>, D.A., Coulter, M. (</a:t>
            </a:r>
            <a:r>
              <a:rPr lang="en-GB" sz="2600" dirty="0" smtClean="0"/>
              <a:t>2020) </a:t>
            </a:r>
            <a:r>
              <a:rPr lang="en-GB" sz="2600" i="1" dirty="0"/>
              <a:t>Fundamentals of Management: Management Myths Debunked!</a:t>
            </a:r>
            <a:r>
              <a:rPr lang="en-GB" sz="2600" dirty="0"/>
              <a:t> Global </a:t>
            </a:r>
            <a:r>
              <a:rPr lang="en-GB" sz="2600" dirty="0" smtClean="0"/>
              <a:t>Edition. 11</a:t>
            </a:r>
            <a:r>
              <a:rPr lang="en-GB" sz="2600" baseline="30000" dirty="0" smtClean="0"/>
              <a:t>th</a:t>
            </a:r>
            <a:r>
              <a:rPr lang="en-GB" sz="2600" dirty="0" smtClean="0"/>
              <a:t> </a:t>
            </a:r>
            <a:r>
              <a:rPr lang="en-GB" sz="2600" dirty="0" err="1"/>
              <a:t>edn</a:t>
            </a:r>
            <a:r>
              <a:rPr lang="en-GB" sz="2600" dirty="0"/>
              <a:t>. Harlow: Pearson</a:t>
            </a:r>
          </a:p>
          <a:p>
            <a:pPr>
              <a:defRPr/>
            </a:pPr>
            <a:r>
              <a:rPr lang="en-GB" sz="2600" dirty="0"/>
              <a:t>Johnson, G., Whittington R., Scholes K. (</a:t>
            </a:r>
            <a:r>
              <a:rPr lang="en-GB" sz="2600" dirty="0" smtClean="0"/>
              <a:t>2020)  </a:t>
            </a:r>
            <a:r>
              <a:rPr lang="en-GB" sz="2600" i="1" dirty="0"/>
              <a:t>Exploring Strategy: Texts and Cases. </a:t>
            </a:r>
            <a:r>
              <a:rPr lang="en-GB" sz="2600" dirty="0" smtClean="0"/>
              <a:t>12</a:t>
            </a:r>
            <a:r>
              <a:rPr lang="en-GB" sz="2600" baseline="30000" dirty="0" smtClean="0"/>
              <a:t>th</a:t>
            </a:r>
            <a:r>
              <a:rPr lang="en-GB" sz="2600" dirty="0" smtClean="0"/>
              <a:t> </a:t>
            </a:r>
            <a:r>
              <a:rPr lang="en-GB" sz="2600" dirty="0" err="1"/>
              <a:t>edn</a:t>
            </a:r>
            <a:r>
              <a:rPr lang="en-GB" sz="2600" dirty="0"/>
              <a:t>. Harlow:  Pearson.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endParaRPr lang="en-US" dirty="0"/>
          </a:p>
        </p:txBody>
      </p:sp>
      <p:pic>
        <p:nvPicPr>
          <p:cNvPr id="77828" name="Picture 7" descr="j0439452.jpg">
            <a:extLst>
              <a:ext uri="{FF2B5EF4-FFF2-40B4-BE49-F238E27FC236}">
                <a16:creationId xmlns:a16="http://schemas.microsoft.com/office/drawing/2014/main" id="{65E6354F-1FC4-421F-81E9-07C3887D2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4" y="-4763"/>
            <a:ext cx="3303587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84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4625FEA-A0D6-4D97-8427-94C7C6644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1350" y="571500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Learning Outcomes </a:t>
            </a:r>
            <a:endParaRPr 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E680993D-5E00-4F6B-B975-55C89C203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95" y="1700213"/>
            <a:ext cx="11071654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GB" sz="2000" b="1" dirty="0"/>
              <a:t>Evaluate and apply conceptual and practical approaches to strategic leadership in a range of different organisational settings.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2000" dirty="0"/>
              <a:t>Analyse contemporary research on the role of leadership in managing change.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2000" b="1" dirty="0"/>
              <a:t>Critically assess the relevance of leadership styles to key sector changes including globalisation, internationalisation, strategy, technological innovation and organisation development.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2000" b="1" dirty="0"/>
              <a:t>Identify and critically reflect on  leadership capabilities, styles and strategies of key Business leaders across a range of sectors.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2000" dirty="0"/>
              <a:t>Evaluate an incident of strategic organisational change by exploring the role of leadership and the measurement and management of Key Performance Indicators (KPI’s).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2000" b="1" dirty="0"/>
              <a:t>Critically explore the ethical relationships between leaders and followers in relation to decision making, corporate governance and policy practices in organisations. 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8995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4625FEA-A0D6-4D97-8427-94C7C6644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Leadership Traits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65405" y="1315996"/>
            <a:ext cx="9152238" cy="4525963"/>
          </a:xfrm>
        </p:spPr>
        <p:txBody>
          <a:bodyPr>
            <a:normAutofit lnSpcReduction="10000"/>
          </a:bodyPr>
          <a:lstStyle/>
          <a:p>
            <a:pPr marL="381000" lvl="0" indent="-381000">
              <a:buFontTx/>
              <a:buChar char="•"/>
              <a:defRPr/>
            </a:pP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Drive to achieve</a:t>
            </a:r>
            <a:b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</a:b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81000" lvl="0" indent="-381000">
              <a:buFontTx/>
              <a:buChar char="•"/>
              <a:defRPr/>
            </a:pP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Motivation to lead</a:t>
            </a:r>
            <a:b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</a:b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81000" lvl="0" indent="-381000">
              <a:buFontTx/>
              <a:buChar char="•"/>
              <a:defRPr/>
            </a:pP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Honesty and integrity</a:t>
            </a:r>
            <a:b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</a:b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81000" lvl="0" indent="-381000">
              <a:buFontTx/>
              <a:buChar char="•"/>
              <a:defRPr/>
            </a:pP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Self-confidence</a:t>
            </a:r>
            <a:b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</a:b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81000" lvl="0" indent="-381000">
              <a:buFontTx/>
              <a:buChar char="•"/>
              <a:defRPr/>
            </a:pP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Ability to withstand </a:t>
            </a:r>
            <a:r>
              <a:rPr lang="en-US" altLang="en-US" sz="2800" dirty="0" smtClean="0">
                <a:solidFill>
                  <a:prstClr val="black"/>
                </a:solidFill>
                <a:latin typeface="Arial" panose="020B0604020202020204" pitchFamily="34" charset="0"/>
              </a:rPr>
              <a:t>setbacks</a:t>
            </a:r>
          </a:p>
          <a:p>
            <a:pPr marL="0" indent="0">
              <a:buNone/>
              <a:defRPr/>
            </a:pPr>
            <a:r>
              <a:rPr lang="en-US" altLang="en-US" sz="2800" dirty="0" smtClean="0">
                <a:solidFill>
                  <a:prstClr val="black"/>
                </a:solidFill>
                <a:latin typeface="Arial" panose="020B0604020202020204" pitchFamily="34" charset="0"/>
              </a:rPr>
              <a:t>                                               (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Kilpatrick and Locke 1991)</a:t>
            </a:r>
            <a:endParaRPr lang="en-GB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81000" lvl="0" indent="-381000">
              <a:buFontTx/>
              <a:buChar char="•"/>
              <a:defRPr/>
            </a:pP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509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4625FEA-A0D6-4D97-8427-94C7C6644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Leadership Traits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lvl="0" indent="-381000">
              <a:buFontTx/>
              <a:buChar char="•"/>
              <a:defRPr/>
            </a:pP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Standing firm</a:t>
            </a:r>
            <a:b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</a:b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81000" lvl="0" indent="-381000">
              <a:buFontTx/>
              <a:buChar char="•"/>
              <a:defRPr/>
            </a:pP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Emotionally resilient</a:t>
            </a:r>
            <a:b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</a:b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81000" lvl="0" indent="-381000">
              <a:buFontTx/>
              <a:buChar char="•"/>
              <a:defRPr/>
            </a:pP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Cognitive ability</a:t>
            </a:r>
            <a:b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</a:b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81000" lvl="0" indent="-381000">
              <a:buFontTx/>
              <a:buChar char="•"/>
              <a:defRPr/>
            </a:pP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Knowledge of the business</a:t>
            </a:r>
            <a:b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</a:b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81000" lvl="0" indent="-381000"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(Kilpatrick and Locke 1991</a:t>
            </a:r>
            <a:r>
              <a:rPr lang="en-US" altLang="en-US" sz="2800" dirty="0" smtClean="0">
                <a:solidFill>
                  <a:prstClr val="black"/>
                </a:solidFill>
                <a:latin typeface="Arial" panose="020B0604020202020204" pitchFamily="34" charset="0"/>
              </a:rPr>
              <a:t>)</a:t>
            </a: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363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4625FEA-A0D6-4D97-8427-94C7C6644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Traits of Charismatic Leaders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 lvl="0" indent="-368300">
              <a:buFontTx/>
              <a:buChar char="•"/>
              <a:defRPr/>
            </a:pPr>
            <a:endParaRPr lang="en-US" altLang="en-US" sz="2800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68300" lvl="0" indent="-368300">
              <a:buFontTx/>
              <a:buChar char="•"/>
              <a:defRPr/>
            </a:pP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68300" lvl="0" indent="-368300">
              <a:buFontTx/>
              <a:buChar char="•"/>
              <a:defRPr/>
            </a:pPr>
            <a:r>
              <a:rPr lang="en-US" altLang="en-US" sz="2800" dirty="0" smtClean="0">
                <a:solidFill>
                  <a:prstClr val="black"/>
                </a:solidFill>
                <a:latin typeface="Arial" panose="020B0604020202020204" pitchFamily="34" charset="0"/>
              </a:rPr>
              <a:t>Dominant</a:t>
            </a: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68300" lvl="0" indent="-368300">
              <a:buFontTx/>
              <a:buChar char="•"/>
              <a:defRPr/>
            </a:pP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Strong desire to influence</a:t>
            </a:r>
          </a:p>
          <a:p>
            <a:pPr marL="368300" lvl="0" indent="-368300">
              <a:buFontTx/>
              <a:buChar char="•"/>
              <a:defRPr/>
            </a:pP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Self-confident</a:t>
            </a:r>
          </a:p>
          <a:p>
            <a:pPr marL="368300" lvl="0" indent="-368300">
              <a:buFontTx/>
              <a:buChar char="•"/>
              <a:defRPr/>
            </a:pP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Strong sense of moral values          (House 1976)</a:t>
            </a:r>
          </a:p>
          <a:p>
            <a:pPr marL="381000" lvl="0" indent="-381000">
              <a:buFontTx/>
              <a:buChar char="•"/>
              <a:defRPr/>
            </a:pP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391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B8C64DD2-0C16-4117-B262-79C453EB5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4603" y="1890218"/>
            <a:ext cx="8785225" cy="54927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Blake and Mouton’s Four Leadership Styles</a:t>
            </a:r>
          </a:p>
        </p:txBody>
      </p:sp>
      <p:pic>
        <p:nvPicPr>
          <p:cNvPr id="34819" name="Picture 11" descr="F:\Powerpoint\Pe_Uk\PE123-Torrington\Final_Files\GIF\ch14\C14NT001.gif">
            <a:extLst>
              <a:ext uri="{FF2B5EF4-FFF2-40B4-BE49-F238E27FC236}">
                <a16:creationId xmlns:a16="http://schemas.microsoft.com/office/drawing/2014/main" id="{9C7A8146-BDA6-4D91-8E66-B33CD88D0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2" y="2701882"/>
            <a:ext cx="10586164" cy="319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1">
            <a:extLst>
              <a:ext uri="{FF2B5EF4-FFF2-40B4-BE49-F238E27FC236}">
                <a16:creationId xmlns:a16="http://schemas.microsoft.com/office/drawing/2014/main" id="{7F6FDC9B-A0E1-4D72-9728-D4FEA262B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6143626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(Blake &amp; Mouton 1964, cited in Torrington et al. 2014: 218)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52" y="449058"/>
            <a:ext cx="9370364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5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489966"/>
            <a:ext cx="6029325" cy="526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EEEC1EA7-8E5B-4D5B-A59D-ECC5512E9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7675" y="1125539"/>
            <a:ext cx="8928100" cy="54927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Leadership Styles for Different Situations</a:t>
            </a:r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2CB3BAFF-EF36-4C45-B3DC-B0DD941D9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395" y="2420938"/>
            <a:ext cx="9375818" cy="27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 dirty="0"/>
              <a:t>Contingency models address the importance of context </a:t>
            </a:r>
            <a:br>
              <a:rPr lang="en-US" altLang="en-US" sz="2600" dirty="0"/>
            </a:br>
            <a:endParaRPr lang="en-US" altLang="en-US" sz="26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 dirty="0"/>
              <a:t>Complex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6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 u="sng" dirty="0"/>
              <a:t>Appropriate leadership style can be dependent on diagnosis of readiness of followers – situational leadership</a:t>
            </a:r>
          </a:p>
        </p:txBody>
      </p:sp>
    </p:spTree>
    <p:extLst>
      <p:ext uri="{BB962C8B-B14F-4D97-AF65-F5344CB8AC3E}">
        <p14:creationId xmlns:p14="http://schemas.microsoft.com/office/powerpoint/2010/main" val="926804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</TotalTime>
  <Words>982</Words>
  <Application>Microsoft Office PowerPoint</Application>
  <PresentationFormat>Widescreen</PresentationFormat>
  <Paragraphs>118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MS PGothic</vt:lpstr>
      <vt:lpstr>Apex</vt:lpstr>
      <vt:lpstr>Arial</vt:lpstr>
      <vt:lpstr>Arial Narrow</vt:lpstr>
      <vt:lpstr>Bradley Hand ITC</vt:lpstr>
      <vt:lpstr>Calibri</vt:lpstr>
      <vt:lpstr>Calibri Light</vt:lpstr>
      <vt:lpstr>Courier New</vt:lpstr>
      <vt:lpstr>Wingdings</vt:lpstr>
      <vt:lpstr>1_Office Theme</vt:lpstr>
      <vt:lpstr>Custom Design</vt:lpstr>
      <vt:lpstr>2_Office Theme</vt:lpstr>
      <vt:lpstr>Office Theme</vt:lpstr>
      <vt:lpstr>PowerPoint Presentation</vt:lpstr>
      <vt:lpstr>What we’re going to cover today…</vt:lpstr>
      <vt:lpstr>Session Learning Outcomes </vt:lpstr>
      <vt:lpstr>Leadership Traits </vt:lpstr>
      <vt:lpstr>Leadership Traits </vt:lpstr>
      <vt:lpstr>Traits of Charismatic Leaders </vt:lpstr>
      <vt:lpstr>Blake and Mouton’s Four Leadership Styles</vt:lpstr>
      <vt:lpstr>PowerPoint Presentation</vt:lpstr>
      <vt:lpstr>Leadership Styles for Different Situations</vt:lpstr>
      <vt:lpstr>Hersey and Blanchard’s Four styles of Leadership</vt:lpstr>
      <vt:lpstr>PowerPoint Presentation</vt:lpstr>
      <vt:lpstr>Other Contingency Models</vt:lpstr>
      <vt:lpstr>PowerPoint Presentation</vt:lpstr>
      <vt:lpstr>PowerPoint Presentation</vt:lpstr>
      <vt:lpstr>Transformational Leadership</vt:lpstr>
      <vt:lpstr>Implications for Leadership</vt:lpstr>
      <vt:lpstr>Ethical Leadership </vt:lpstr>
      <vt:lpstr>Definition of leadership and ethical leadership</vt:lpstr>
      <vt:lpstr>The importance of ethical leadership</vt:lpstr>
      <vt:lpstr>Daft’s (2008) ten activities of a moral leader </vt:lpstr>
      <vt:lpstr>Northouse’s (2013) five principles of ethical leadership </vt:lpstr>
      <vt:lpstr>What we’ve covered today…</vt:lpstr>
      <vt:lpstr>PowerPoint Presentation</vt:lpstr>
      <vt:lpstr>Reading list 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Marion Greenhalgh</cp:lastModifiedBy>
  <cp:revision>153</cp:revision>
  <dcterms:created xsi:type="dcterms:W3CDTF">2016-04-05T14:39:36Z</dcterms:created>
  <dcterms:modified xsi:type="dcterms:W3CDTF">2022-10-04T14:07:55Z</dcterms:modified>
</cp:coreProperties>
</file>