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9144000" cy="5143500" type="screen16x9"/>
  <p:notesSz cx="6858000" cy="9144000"/>
  <p:embeddedFontLst>
    <p:embeddedFont>
      <p:font typeface="Lato"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pPr lvl="0" algn="r">
                <a:spcBef>
                  <a:spcPts val="0"/>
                </a:spcBef>
                <a:buNone/>
              </a:pPr>
              <a:t>‹#›</a:t>
            </a:fld>
            <a:endParaRPr lang="en-GB"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nfection" TargetMode="External"/><Relationship Id="rId3" Type="http://schemas.openxmlformats.org/officeDocument/2006/relationships/hyperlink" Target="https://en.wikipedia.org/wiki/Antigen" TargetMode="External"/><Relationship Id="rId7" Type="http://schemas.openxmlformats.org/officeDocument/2006/relationships/hyperlink" Target="https://en.wikipedia.org/wiki/Morbidit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wikipedia.org/wiki/Pathogen" TargetMode="External"/><Relationship Id="rId5" Type="http://schemas.openxmlformats.org/officeDocument/2006/relationships/hyperlink" Target="https://en.wikipedia.org/wiki/Immunity_(medical)" TargetMode="External"/><Relationship Id="rId4" Type="http://schemas.openxmlformats.org/officeDocument/2006/relationships/hyperlink" Target="https://en.wikipedia.org/wiki/Adaptive_immune_syste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311700" y="834075"/>
            <a:ext cx="8520600" cy="973200"/>
          </a:xfrm>
          <a:prstGeom prst="rect">
            <a:avLst/>
          </a:prstGeom>
        </p:spPr>
        <p:txBody>
          <a:bodyPr lIns="91425" tIns="91425" rIns="91425" bIns="91425" anchor="b" anchorCtr="0">
            <a:noAutofit/>
          </a:bodyPr>
          <a:lstStyle/>
          <a:p>
            <a:pPr lvl="0">
              <a:spcBef>
                <a:spcPts val="0"/>
              </a:spcBef>
              <a:buNone/>
            </a:pPr>
            <a:r>
              <a:rPr lang="en-GB" sz="6000">
                <a:latin typeface="Times New Roman"/>
                <a:ea typeface="Times New Roman"/>
                <a:cs typeface="Times New Roman"/>
                <a:sym typeface="Times New Roman"/>
              </a:rPr>
              <a:t> Tikakaran</a:t>
            </a:r>
          </a:p>
        </p:txBody>
      </p:sp>
      <p:sp>
        <p:nvSpPr>
          <p:cNvPr id="86" name="Shape 86"/>
          <p:cNvSpPr txBox="1">
            <a:spLocks noGrp="1"/>
          </p:cNvSpPr>
          <p:nvPr>
            <p:ph type="subTitle" idx="1"/>
          </p:nvPr>
        </p:nvSpPr>
        <p:spPr>
          <a:xfrm>
            <a:off x="311700" y="1657450"/>
            <a:ext cx="8546580" cy="3486050"/>
          </a:xfrm>
          <a:prstGeom prst="rect">
            <a:avLst/>
          </a:prstGeom>
        </p:spPr>
        <p:txBody>
          <a:bodyPr lIns="91425" tIns="91425" rIns="91425" bIns="91425" anchor="t" anchorCtr="0">
            <a:noAutofit/>
          </a:bodyPr>
          <a:lstStyle/>
          <a:p>
            <a:pPr lvl="0">
              <a:spcBef>
                <a:spcPts val="0"/>
              </a:spcBef>
              <a:buNone/>
            </a:pPr>
            <a:endParaRPr>
              <a:latin typeface="Times New Roman"/>
              <a:ea typeface="Times New Roman"/>
              <a:cs typeface="Times New Roman"/>
              <a:sym typeface="Times New Roman"/>
            </a:endParaRPr>
          </a:p>
          <a:p>
            <a:pPr lvl="0">
              <a:spcBef>
                <a:spcPts val="0"/>
              </a:spcBef>
              <a:buNone/>
            </a:pPr>
            <a:endParaRPr>
              <a:latin typeface="Times New Roman"/>
              <a:ea typeface="Times New Roman"/>
              <a:cs typeface="Times New Roman"/>
              <a:sym typeface="Times New Roman"/>
            </a:endParaRPr>
          </a:p>
          <a:p>
            <a:pPr lvl="0" algn="l">
              <a:spcBef>
                <a:spcPts val="0"/>
              </a:spcBef>
              <a:buNone/>
            </a:pPr>
            <a:endParaRPr>
              <a:latin typeface="Times New Roman"/>
              <a:ea typeface="Times New Roman"/>
              <a:cs typeface="Times New Roman"/>
              <a:sym typeface="Times New Roman"/>
            </a:endParaRPr>
          </a:p>
          <a:p>
            <a:pPr lvl="0" algn="l" rtl="0">
              <a:spcBef>
                <a:spcPts val="0"/>
              </a:spcBef>
              <a:buNone/>
            </a:pPr>
            <a:r>
              <a:rPr lang="en-GB" dirty="0">
                <a:latin typeface="Times New Roman"/>
                <a:ea typeface="Times New Roman"/>
                <a:cs typeface="Times New Roman"/>
                <a:sym typeface="Times New Roman"/>
              </a:rPr>
              <a:t>			                      Name: </a:t>
            </a:r>
            <a:r>
              <a:rPr lang="en-GB" dirty="0" err="1">
                <a:latin typeface="Times New Roman"/>
                <a:ea typeface="Times New Roman"/>
                <a:cs typeface="Times New Roman"/>
                <a:sym typeface="Times New Roman"/>
              </a:rPr>
              <a:t>Vikram</a:t>
            </a:r>
            <a:r>
              <a:rPr lang="en-GB" dirty="0">
                <a:latin typeface="Times New Roman"/>
                <a:ea typeface="Times New Roman"/>
                <a:cs typeface="Times New Roman"/>
                <a:sym typeface="Times New Roman"/>
              </a:rPr>
              <a:t> </a:t>
            </a:r>
            <a:r>
              <a:rPr lang="en-GB" dirty="0" err="1">
                <a:latin typeface="Times New Roman"/>
                <a:ea typeface="Times New Roman"/>
                <a:cs typeface="Times New Roman"/>
                <a:sym typeface="Times New Roman"/>
              </a:rPr>
              <a:t>Badhan</a:t>
            </a:r>
            <a:endParaRPr lang="en-GB" dirty="0">
              <a:latin typeface="Times New Roman"/>
              <a:ea typeface="Times New Roman"/>
              <a:cs typeface="Times New Roman"/>
              <a:sym typeface="Times New Roman"/>
            </a:endParaRPr>
          </a:p>
          <a:p>
            <a:pPr lvl="0" algn="l" rtl="0">
              <a:spcBef>
                <a:spcPts val="0"/>
              </a:spcBef>
              <a:buNone/>
            </a:pPr>
            <a:r>
              <a:rPr lang="en-GB" dirty="0">
                <a:latin typeface="Times New Roman"/>
                <a:ea typeface="Times New Roman"/>
                <a:cs typeface="Times New Roman"/>
                <a:sym typeface="Times New Roman"/>
              </a:rPr>
              <a:t>                                                                </a:t>
            </a:r>
            <a:r>
              <a:rPr lang="en-GB" dirty="0" err="1">
                <a:latin typeface="Times New Roman"/>
                <a:ea typeface="Times New Roman"/>
                <a:cs typeface="Times New Roman"/>
                <a:sym typeface="Times New Roman"/>
              </a:rPr>
              <a:t>Enroll</a:t>
            </a:r>
            <a:r>
              <a:rPr lang="en-GB" dirty="0">
                <a:latin typeface="Times New Roman"/>
                <a:ea typeface="Times New Roman"/>
                <a:cs typeface="Times New Roman"/>
                <a:sym typeface="Times New Roman"/>
              </a:rPr>
              <a:t> No: 05415003114                                                                                                                                                                    </a:t>
            </a:r>
          </a:p>
          <a:p>
            <a:pPr lvl="0" algn="l" rtl="0">
              <a:spcBef>
                <a:spcPts val="0"/>
              </a:spcBef>
              <a:buNone/>
            </a:pPr>
            <a:r>
              <a:rPr lang="en-GB" dirty="0">
                <a:latin typeface="Times New Roman"/>
                <a:ea typeface="Times New Roman"/>
                <a:cs typeface="Times New Roman"/>
                <a:sym typeface="Times New Roman"/>
              </a:rPr>
              <a:t>                                                           Maharaja </a:t>
            </a:r>
            <a:r>
              <a:rPr lang="en-GB" dirty="0" err="1">
                <a:latin typeface="Times New Roman"/>
                <a:ea typeface="Times New Roman"/>
                <a:cs typeface="Times New Roman"/>
                <a:sym typeface="Times New Roman"/>
              </a:rPr>
              <a:t>Surajmal</a:t>
            </a:r>
            <a:r>
              <a:rPr lang="en-GB" dirty="0">
                <a:latin typeface="Times New Roman"/>
                <a:ea typeface="Times New Roman"/>
                <a:cs typeface="Times New Roman"/>
                <a:sym typeface="Times New Roman"/>
              </a:rPr>
              <a:t> Institute of </a:t>
            </a:r>
          </a:p>
          <a:p>
            <a:pPr lvl="0" algn="l" rtl="0">
              <a:spcBef>
                <a:spcPts val="0"/>
              </a:spcBef>
              <a:buNone/>
            </a:pPr>
            <a:r>
              <a:rPr lang="en-GB" dirty="0">
                <a:latin typeface="Times New Roman"/>
                <a:ea typeface="Times New Roman"/>
                <a:cs typeface="Times New Roman"/>
                <a:sym typeface="Times New Roman"/>
              </a:rPr>
              <a:t>                                                                         Technology</a:t>
            </a:r>
          </a:p>
          <a:p>
            <a:pPr lvl="0" algn="l">
              <a:spcBef>
                <a:spcPts val="0"/>
              </a:spcBef>
              <a:buNone/>
            </a:pPr>
            <a:r>
              <a:rPr lang="en-GB" dirty="0">
                <a:latin typeface="Times New Roman"/>
                <a:ea typeface="Times New Roman"/>
                <a:cs typeface="Times New Roman"/>
                <a:sym typeface="Times New Roman"/>
              </a:rPr>
              <a:t>                                                             IT-3rd year</a:t>
            </a:r>
            <a:r>
              <a:rPr lang="en-GB">
                <a:latin typeface="Times New Roman"/>
                <a:ea typeface="Times New Roman"/>
                <a:cs typeface="Times New Roman"/>
                <a:sym typeface="Times New Roman"/>
              </a:rPr>
              <a:t>, Morning Shift       </a:t>
            </a:r>
            <a:endParaRPr lang="en-GB" dirty="0">
              <a:latin typeface="Times New Roman"/>
              <a:ea typeface="Times New Roman"/>
              <a:cs typeface="Times New Roman"/>
              <a:sym typeface="Times New Roman"/>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Tika at Home</a:t>
            </a:r>
          </a:p>
        </p:txBody>
      </p:sp>
      <p:sp>
        <p:nvSpPr>
          <p:cNvPr id="139" name="Shape 13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GB"/>
              <a:t>This service is home </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203175"/>
            <a:ext cx="8520600" cy="630900"/>
          </a:xfrm>
          <a:prstGeom prst="rect">
            <a:avLst/>
          </a:prstGeom>
        </p:spPr>
        <p:txBody>
          <a:bodyPr lIns="91425" tIns="91425" rIns="91425" bIns="91425" anchor="t" anchorCtr="0">
            <a:noAutofit/>
          </a:bodyPr>
          <a:lstStyle/>
          <a:p>
            <a:pPr lvl="0">
              <a:spcBef>
                <a:spcPts val="0"/>
              </a:spcBef>
              <a:buNone/>
            </a:pPr>
            <a:r>
              <a:rPr lang="en-GB"/>
              <a:t> </a:t>
            </a:r>
          </a:p>
        </p:txBody>
      </p:sp>
      <p:sp>
        <p:nvSpPr>
          <p:cNvPr id="145" name="Shape 145"/>
          <p:cNvSpPr txBox="1">
            <a:spLocks noGrp="1"/>
          </p:cNvSpPr>
          <p:nvPr>
            <p:ph type="body" idx="1"/>
          </p:nvPr>
        </p:nvSpPr>
        <p:spPr>
          <a:xfrm>
            <a:off x="311750" y="1152475"/>
            <a:ext cx="8520600" cy="36060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endParaRPr sz="3000">
              <a:solidFill>
                <a:schemeClr val="dk1"/>
              </a:solidFill>
            </a:endParaRPr>
          </a:p>
          <a:p>
            <a:pPr lvl="0" algn="ctr" rtl="0">
              <a:lnSpc>
                <a:spcPct val="100000"/>
              </a:lnSpc>
              <a:spcBef>
                <a:spcPts val="0"/>
              </a:spcBef>
              <a:spcAft>
                <a:spcPts val="0"/>
              </a:spcAft>
              <a:buNone/>
            </a:pPr>
            <a:endParaRPr sz="3000">
              <a:solidFill>
                <a:schemeClr val="dk1"/>
              </a:solidFill>
            </a:endParaRPr>
          </a:p>
          <a:p>
            <a:pPr lvl="0" algn="ctr">
              <a:lnSpc>
                <a:spcPct val="100000"/>
              </a:lnSpc>
              <a:spcBef>
                <a:spcPts val="0"/>
              </a:spcBef>
              <a:spcAft>
                <a:spcPts val="0"/>
              </a:spcAft>
              <a:buNone/>
            </a:pPr>
            <a:r>
              <a:rPr lang="en-GB" sz="3000">
                <a:solidFill>
                  <a:schemeClr val="dk1"/>
                </a:solidFill>
              </a:rPr>
              <a:t>Flow of website </a:t>
            </a:r>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For new registration</a:t>
            </a:r>
          </a:p>
        </p:txBody>
      </p:sp>
      <p:sp>
        <p:nvSpPr>
          <p:cNvPr id="158" name="Shape 15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r>
              <a:rPr lang="en-GB"/>
              <a:t>         If user is not registered</a:t>
            </a:r>
          </a:p>
        </p:txBody>
      </p:sp>
      <p:pic>
        <p:nvPicPr>
          <p:cNvPr id="159" name="Shape 159"/>
          <p:cNvPicPr preferRelativeResize="0"/>
          <p:nvPr/>
        </p:nvPicPr>
        <p:blipFill>
          <a:blip r:embed="rId3">
            <a:alphaModFix/>
          </a:blip>
          <a:stretch>
            <a:fillRect/>
          </a:stretch>
        </p:blipFill>
        <p:spPr>
          <a:xfrm>
            <a:off x="4540900" y="1303325"/>
            <a:ext cx="4229100" cy="3114675"/>
          </a:xfrm>
          <a:prstGeom prst="rect">
            <a:avLst/>
          </a:prstGeom>
          <a:noFill/>
          <a:ln>
            <a:noFill/>
          </a:ln>
        </p:spPr>
      </p:pic>
      <p:cxnSp>
        <p:nvCxnSpPr>
          <p:cNvPr id="160" name="Shape 160"/>
          <p:cNvCxnSpPr/>
          <p:nvPr/>
        </p:nvCxnSpPr>
        <p:spPr>
          <a:xfrm>
            <a:off x="3282850" y="2523625"/>
            <a:ext cx="2053200" cy="556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By clicking on New Registration</a:t>
            </a:r>
          </a:p>
        </p:txBody>
      </p:sp>
      <p:sp>
        <p:nvSpPr>
          <p:cNvPr id="166" name="Shape 166"/>
          <p:cNvSpPr txBox="1">
            <a:spLocks noGrp="1"/>
          </p:cNvSpPr>
          <p:nvPr>
            <p:ph type="body" idx="1"/>
          </p:nvPr>
        </p:nvSpPr>
        <p:spPr>
          <a:xfrm>
            <a:off x="311700" y="1345550"/>
            <a:ext cx="5428500" cy="3223200"/>
          </a:xfrm>
          <a:prstGeom prst="rect">
            <a:avLst/>
          </a:prstGeom>
        </p:spPr>
        <p:txBody>
          <a:bodyPr lIns="91425" tIns="91425" rIns="91425" bIns="91425" anchor="t" anchorCtr="0">
            <a:noAutofit/>
          </a:bodyPr>
          <a:lstStyle/>
          <a:p>
            <a:pPr lvl="0">
              <a:spcBef>
                <a:spcPts val="0"/>
              </a:spcBef>
              <a:buNone/>
            </a:pPr>
            <a:r>
              <a:rPr lang="en-GB"/>
              <a:t>In this , user enter all the details </a:t>
            </a:r>
          </a:p>
          <a:p>
            <a:pPr lvl="0">
              <a:spcBef>
                <a:spcPts val="0"/>
              </a:spcBef>
              <a:buNone/>
            </a:pPr>
            <a:r>
              <a:rPr lang="en-GB"/>
              <a:t>Like name of child , father’s name etc.</a:t>
            </a:r>
          </a:p>
          <a:p>
            <a:pPr lvl="0">
              <a:spcBef>
                <a:spcPts val="0"/>
              </a:spcBef>
              <a:buNone/>
            </a:pPr>
            <a:endParaRPr/>
          </a:p>
          <a:p>
            <a:pPr lvl="0">
              <a:spcBef>
                <a:spcPts val="0"/>
              </a:spcBef>
              <a:buNone/>
            </a:pPr>
            <a:endParaRPr/>
          </a:p>
          <a:p>
            <a:pPr lvl="0">
              <a:spcBef>
                <a:spcPts val="0"/>
              </a:spcBef>
              <a:buNone/>
            </a:pPr>
            <a:r>
              <a:rPr lang="en-GB"/>
              <a:t>By clicking on Register button , page direct to log in page.</a:t>
            </a:r>
          </a:p>
          <a:p>
            <a:pPr lvl="0">
              <a:spcBef>
                <a:spcPts val="0"/>
              </a:spcBef>
              <a:buNone/>
            </a:pPr>
            <a:r>
              <a:rPr lang="en-GB"/>
              <a:t> </a:t>
            </a:r>
          </a:p>
        </p:txBody>
      </p:sp>
      <p:pic>
        <p:nvPicPr>
          <p:cNvPr id="167" name="Shape 167"/>
          <p:cNvPicPr preferRelativeResize="0"/>
          <p:nvPr/>
        </p:nvPicPr>
        <p:blipFill>
          <a:blip r:embed="rId3">
            <a:alphaModFix/>
          </a:blip>
          <a:stretch>
            <a:fillRect/>
          </a:stretch>
        </p:blipFill>
        <p:spPr>
          <a:xfrm>
            <a:off x="5783375" y="0"/>
            <a:ext cx="3180475" cy="2473688"/>
          </a:xfrm>
          <a:prstGeom prst="rect">
            <a:avLst/>
          </a:prstGeom>
          <a:noFill/>
          <a:ln>
            <a:noFill/>
          </a:ln>
        </p:spPr>
      </p:pic>
      <p:pic>
        <p:nvPicPr>
          <p:cNvPr id="168" name="Shape 168"/>
          <p:cNvPicPr preferRelativeResize="0"/>
          <p:nvPr/>
        </p:nvPicPr>
        <p:blipFill>
          <a:blip r:embed="rId4">
            <a:alphaModFix/>
          </a:blip>
          <a:stretch>
            <a:fillRect/>
          </a:stretch>
        </p:blipFill>
        <p:spPr>
          <a:xfrm>
            <a:off x="5880475" y="2650025"/>
            <a:ext cx="2986274" cy="2421600"/>
          </a:xfrm>
          <a:prstGeom prst="rect">
            <a:avLst/>
          </a:prstGeom>
          <a:noFill/>
          <a:ln>
            <a:noFill/>
          </a:ln>
        </p:spPr>
      </p:pic>
      <p:cxnSp>
        <p:nvCxnSpPr>
          <p:cNvPr id="169" name="Shape 169"/>
          <p:cNvCxnSpPr/>
          <p:nvPr/>
        </p:nvCxnSpPr>
        <p:spPr>
          <a:xfrm>
            <a:off x="5218350" y="3785450"/>
            <a:ext cx="2790900" cy="9840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dirty="0"/>
              <a:t>If the user already Exists </a:t>
            </a:r>
          </a:p>
        </p:txBody>
      </p:sp>
      <p:sp>
        <p:nvSpPr>
          <p:cNvPr id="175" name="Shape 175"/>
          <p:cNvSpPr txBox="1">
            <a:spLocks noGrp="1"/>
          </p:cNvSpPr>
          <p:nvPr>
            <p:ph type="body" idx="1"/>
          </p:nvPr>
        </p:nvSpPr>
        <p:spPr>
          <a:xfrm>
            <a:off x="311700" y="1152475"/>
            <a:ext cx="8520600" cy="3730500"/>
          </a:xfrm>
          <a:prstGeom prst="rect">
            <a:avLst/>
          </a:prstGeom>
        </p:spPr>
        <p:txBody>
          <a:bodyPr lIns="91425" tIns="91425" rIns="91425" bIns="91425" anchor="t" anchorCtr="0">
            <a:noAutofit/>
          </a:bodyPr>
          <a:lstStyle/>
          <a:p>
            <a:pPr lvl="0">
              <a:spcBef>
                <a:spcPts val="0"/>
              </a:spcBef>
              <a:buNone/>
            </a:pPr>
            <a:r>
              <a:rPr lang="en-GB" dirty="0"/>
              <a:t>                                                                              </a:t>
            </a:r>
          </a:p>
          <a:p>
            <a:pPr lvl="0">
              <a:spcBef>
                <a:spcPts val="0"/>
              </a:spcBef>
              <a:buNone/>
            </a:pPr>
            <a:endParaRPr/>
          </a:p>
          <a:p>
            <a:pPr lvl="0">
              <a:spcBef>
                <a:spcPts val="0"/>
              </a:spcBef>
              <a:buNone/>
            </a:pPr>
            <a:endParaRPr/>
          </a:p>
          <a:p>
            <a:pPr lvl="0">
              <a:spcBef>
                <a:spcPts val="0"/>
              </a:spcBef>
              <a:buNone/>
            </a:pPr>
            <a:r>
              <a:rPr lang="en-GB" dirty="0"/>
              <a:t>                                                                                 Then user clicked on this</a:t>
            </a:r>
          </a:p>
        </p:txBody>
      </p:sp>
      <p:pic>
        <p:nvPicPr>
          <p:cNvPr id="176" name="Shape 176"/>
          <p:cNvPicPr preferRelativeResize="0"/>
          <p:nvPr/>
        </p:nvPicPr>
        <p:blipFill>
          <a:blip r:embed="rId3">
            <a:alphaModFix/>
          </a:blip>
          <a:stretch>
            <a:fillRect/>
          </a:stretch>
        </p:blipFill>
        <p:spPr>
          <a:xfrm>
            <a:off x="428275" y="1394237"/>
            <a:ext cx="4229100" cy="3114675"/>
          </a:xfrm>
          <a:prstGeom prst="rect">
            <a:avLst/>
          </a:prstGeom>
          <a:noFill/>
          <a:ln>
            <a:noFill/>
          </a:ln>
        </p:spPr>
      </p:pic>
      <p:cxnSp>
        <p:nvCxnSpPr>
          <p:cNvPr id="177" name="Shape 177"/>
          <p:cNvCxnSpPr/>
          <p:nvPr/>
        </p:nvCxnSpPr>
        <p:spPr>
          <a:xfrm flipH="1">
            <a:off x="3407300" y="2973250"/>
            <a:ext cx="1649400" cy="8463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By clicking on existing user</a:t>
            </a:r>
          </a:p>
        </p:txBody>
      </p:sp>
      <p:sp>
        <p:nvSpPr>
          <p:cNvPr id="183" name="Shape 183"/>
          <p:cNvSpPr txBox="1">
            <a:spLocks noGrp="1"/>
          </p:cNvSpPr>
          <p:nvPr>
            <p:ph type="body" idx="1"/>
          </p:nvPr>
        </p:nvSpPr>
        <p:spPr>
          <a:xfrm>
            <a:off x="311700" y="1152475"/>
            <a:ext cx="8615400" cy="3741300"/>
          </a:xfrm>
          <a:prstGeom prst="rect">
            <a:avLst/>
          </a:prstGeom>
        </p:spPr>
        <p:txBody>
          <a:bodyPr lIns="91425" tIns="91425" rIns="91425" bIns="91425" anchor="t" anchorCtr="0">
            <a:noAutofit/>
          </a:bodyPr>
          <a:lstStyle/>
          <a:p>
            <a:pPr lvl="0">
              <a:spcBef>
                <a:spcPts val="0"/>
              </a:spcBef>
              <a:buNone/>
            </a:pPr>
            <a:r>
              <a:rPr lang="en-GB"/>
              <a:t>User enter the same details </a:t>
            </a:r>
          </a:p>
          <a:p>
            <a:pPr lvl="0">
              <a:spcBef>
                <a:spcPts val="0"/>
              </a:spcBef>
              <a:buNone/>
            </a:pPr>
            <a:r>
              <a:rPr lang="en-GB"/>
              <a:t>as  mentioned in registration </a:t>
            </a:r>
          </a:p>
          <a:p>
            <a:pPr lvl="0">
              <a:spcBef>
                <a:spcPts val="0"/>
              </a:spcBef>
              <a:buNone/>
            </a:pPr>
            <a:r>
              <a:rPr lang="en-GB"/>
              <a:t>time .</a:t>
            </a:r>
          </a:p>
          <a:p>
            <a:pPr lvl="0">
              <a:spcBef>
                <a:spcPts val="0"/>
              </a:spcBef>
              <a:buNone/>
            </a:pPr>
            <a:r>
              <a:rPr lang="en-GB"/>
              <a:t>By clicking on login button, </a:t>
            </a:r>
          </a:p>
          <a:p>
            <a:pPr lvl="0">
              <a:spcBef>
                <a:spcPts val="0"/>
              </a:spcBef>
              <a:buNone/>
            </a:pPr>
            <a:r>
              <a:rPr lang="en-GB"/>
              <a:t>user get the scheduler of </a:t>
            </a:r>
          </a:p>
          <a:p>
            <a:pPr lvl="0">
              <a:spcBef>
                <a:spcPts val="0"/>
              </a:spcBef>
              <a:buNone/>
            </a:pPr>
            <a:r>
              <a:rPr lang="en-GB"/>
              <a:t>tikakaran for child.</a:t>
            </a:r>
          </a:p>
        </p:txBody>
      </p:sp>
      <p:pic>
        <p:nvPicPr>
          <p:cNvPr id="184" name="Shape 184"/>
          <p:cNvPicPr preferRelativeResize="0"/>
          <p:nvPr/>
        </p:nvPicPr>
        <p:blipFill>
          <a:blip r:embed="rId3">
            <a:alphaModFix/>
          </a:blip>
          <a:stretch>
            <a:fillRect/>
          </a:stretch>
        </p:blipFill>
        <p:spPr>
          <a:xfrm>
            <a:off x="3565025" y="1321575"/>
            <a:ext cx="5362075" cy="319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1486625"/>
            <a:ext cx="8520600" cy="1139400"/>
          </a:xfrm>
          <a:prstGeom prst="rect">
            <a:avLst/>
          </a:prstGeom>
        </p:spPr>
        <p:txBody>
          <a:bodyPr lIns="91425" tIns="91425" rIns="91425" bIns="91425" anchor="b" anchorCtr="0">
            <a:noAutofit/>
          </a:bodyPr>
          <a:lstStyle/>
          <a:p>
            <a:pPr lvl="0" algn="ctr">
              <a:spcBef>
                <a:spcPts val="0"/>
              </a:spcBef>
              <a:buNone/>
            </a:pPr>
            <a:r>
              <a:rPr lang="en-GB"/>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67544" y="224550"/>
            <a:ext cx="8364756" cy="474992"/>
          </a:xfrm>
          <a:prstGeom prst="rect">
            <a:avLst/>
          </a:prstGeom>
        </p:spPr>
        <p:txBody>
          <a:bodyPr lIns="91425" tIns="91425" rIns="91425" bIns="91425" anchor="t" anchorCtr="0">
            <a:noAutofit/>
          </a:bodyPr>
          <a:lstStyle/>
          <a:p>
            <a:pPr lvl="0" algn="ctr">
              <a:spcBef>
                <a:spcPts val="0"/>
              </a:spcBef>
              <a:buNone/>
            </a:pPr>
            <a:r>
              <a:rPr lang="en-GB" dirty="0"/>
              <a:t>What is </a:t>
            </a:r>
            <a:r>
              <a:rPr lang="en-GB" dirty="0" err="1"/>
              <a:t>Tikakaran</a:t>
            </a:r>
            <a:r>
              <a:rPr lang="en-GB" dirty="0"/>
              <a:t>????</a:t>
            </a:r>
          </a:p>
        </p:txBody>
      </p:sp>
      <p:sp>
        <p:nvSpPr>
          <p:cNvPr id="92" name="Shape 92"/>
          <p:cNvSpPr txBox="1">
            <a:spLocks noGrp="1"/>
          </p:cNvSpPr>
          <p:nvPr>
            <p:ph type="body" idx="1"/>
          </p:nvPr>
        </p:nvSpPr>
        <p:spPr>
          <a:xfrm>
            <a:off x="297523" y="843558"/>
            <a:ext cx="8520600" cy="3816424"/>
          </a:xfrm>
          <a:prstGeom prst="rect">
            <a:avLst/>
          </a:prstGeom>
        </p:spPr>
        <p:txBody>
          <a:bodyPr lIns="91425" tIns="91425" rIns="91425" bIns="91425" anchor="t" anchorCtr="0">
            <a:noAutofit/>
          </a:bodyPr>
          <a:lstStyle/>
          <a:p>
            <a:pPr lvl="0">
              <a:spcBef>
                <a:spcPts val="0"/>
              </a:spcBef>
              <a:buNone/>
            </a:pPr>
            <a:r>
              <a:rPr lang="en-GB" sz="1200" b="1" dirty="0" err="1">
                <a:solidFill>
                  <a:srgbClr val="000000"/>
                </a:solidFill>
                <a:highlight>
                  <a:srgbClr val="FFFFFF"/>
                </a:highlight>
                <a:latin typeface="Times New Roman"/>
                <a:ea typeface="Times New Roman"/>
                <a:cs typeface="Times New Roman"/>
                <a:sym typeface="Times New Roman"/>
              </a:rPr>
              <a:t>Tikakaran</a:t>
            </a:r>
            <a:r>
              <a:rPr lang="en-GB" sz="1200" dirty="0">
                <a:solidFill>
                  <a:srgbClr val="000000"/>
                </a:solidFill>
                <a:highlight>
                  <a:srgbClr val="FFFFFF"/>
                </a:highlight>
                <a:latin typeface="Times New Roman"/>
                <a:ea typeface="Times New Roman"/>
                <a:cs typeface="Times New Roman"/>
                <a:sym typeface="Times New Roman"/>
              </a:rPr>
              <a:t> is the administration of </a:t>
            </a:r>
            <a:r>
              <a:rPr lang="en-GB" sz="1200" dirty="0">
                <a:solidFill>
                  <a:srgbClr val="000000"/>
                </a:solidFill>
                <a:highlight>
                  <a:srgbClr val="FFFFFF"/>
                </a:highlight>
                <a:latin typeface="Times New Roman"/>
                <a:ea typeface="Times New Roman"/>
                <a:cs typeface="Times New Roman"/>
                <a:sym typeface="Times New Roman"/>
                <a:hlinkClick r:id="rId3"/>
              </a:rPr>
              <a:t>antigenic</a:t>
            </a:r>
            <a:r>
              <a:rPr lang="en-GB" sz="1200" dirty="0">
                <a:solidFill>
                  <a:srgbClr val="000000"/>
                </a:solidFill>
                <a:highlight>
                  <a:srgbClr val="FFFFFF"/>
                </a:highlight>
                <a:latin typeface="Times New Roman"/>
                <a:ea typeface="Times New Roman"/>
                <a:cs typeface="Times New Roman"/>
                <a:sym typeface="Times New Roman"/>
              </a:rPr>
              <a:t> material (a tika) to stimulate an individual's immune system to develop </a:t>
            </a:r>
            <a:r>
              <a:rPr lang="en-GB" sz="1200" dirty="0">
                <a:solidFill>
                  <a:srgbClr val="000000"/>
                </a:solidFill>
                <a:highlight>
                  <a:srgbClr val="FFFFFF"/>
                </a:highlight>
                <a:latin typeface="Times New Roman"/>
                <a:ea typeface="Times New Roman"/>
                <a:cs typeface="Times New Roman"/>
                <a:sym typeface="Times New Roman"/>
                <a:hlinkClick r:id="rId4"/>
              </a:rPr>
              <a:t>adaptive</a:t>
            </a:r>
            <a:r>
              <a:rPr lang="en-GB" sz="1200" dirty="0">
                <a:solidFill>
                  <a:srgbClr val="000000"/>
                </a:solidFill>
                <a:highlight>
                  <a:srgbClr val="FFFFFF"/>
                </a:highlight>
                <a:latin typeface="Times New Roman"/>
                <a:ea typeface="Times New Roman"/>
                <a:cs typeface="Times New Roman"/>
                <a:sym typeface="Times New Roman"/>
              </a:rPr>
              <a:t> </a:t>
            </a:r>
            <a:r>
              <a:rPr lang="en-GB" sz="1200" dirty="0">
                <a:solidFill>
                  <a:srgbClr val="000000"/>
                </a:solidFill>
                <a:highlight>
                  <a:srgbClr val="FFFFFF"/>
                </a:highlight>
                <a:latin typeface="Times New Roman"/>
                <a:ea typeface="Times New Roman"/>
                <a:cs typeface="Times New Roman"/>
                <a:sym typeface="Times New Roman"/>
                <a:hlinkClick r:id="rId5"/>
              </a:rPr>
              <a:t>immunity</a:t>
            </a:r>
            <a:r>
              <a:rPr lang="en-GB" sz="1200" dirty="0">
                <a:solidFill>
                  <a:srgbClr val="000000"/>
                </a:solidFill>
                <a:highlight>
                  <a:srgbClr val="FFFFFF"/>
                </a:highlight>
                <a:latin typeface="Times New Roman"/>
                <a:ea typeface="Times New Roman"/>
                <a:cs typeface="Times New Roman"/>
                <a:sym typeface="Times New Roman"/>
              </a:rPr>
              <a:t> to a </a:t>
            </a:r>
            <a:r>
              <a:rPr lang="en-GB" sz="1200" dirty="0">
                <a:solidFill>
                  <a:srgbClr val="000000"/>
                </a:solidFill>
                <a:highlight>
                  <a:srgbClr val="FFFFFF"/>
                </a:highlight>
                <a:latin typeface="Times New Roman"/>
                <a:ea typeface="Times New Roman"/>
                <a:cs typeface="Times New Roman"/>
                <a:sym typeface="Times New Roman"/>
                <a:hlinkClick r:id="rId6"/>
              </a:rPr>
              <a:t>pathogen</a:t>
            </a:r>
            <a:r>
              <a:rPr lang="en-GB" sz="1200" dirty="0">
                <a:solidFill>
                  <a:srgbClr val="000000"/>
                </a:solidFill>
                <a:highlight>
                  <a:srgbClr val="FFFFFF"/>
                </a:highlight>
                <a:latin typeface="Times New Roman"/>
                <a:ea typeface="Times New Roman"/>
                <a:cs typeface="Times New Roman"/>
                <a:sym typeface="Times New Roman"/>
              </a:rPr>
              <a:t>. Tika can prevent or ameliorate </a:t>
            </a:r>
            <a:r>
              <a:rPr lang="en-GB" sz="1200" dirty="0">
                <a:solidFill>
                  <a:srgbClr val="000000"/>
                </a:solidFill>
                <a:highlight>
                  <a:srgbClr val="FFFFFF"/>
                </a:highlight>
                <a:latin typeface="Times New Roman"/>
                <a:ea typeface="Times New Roman"/>
                <a:cs typeface="Times New Roman"/>
                <a:sym typeface="Times New Roman"/>
                <a:hlinkClick r:id="rId7"/>
              </a:rPr>
              <a:t>morbidity</a:t>
            </a:r>
            <a:r>
              <a:rPr lang="en-GB" sz="1200" dirty="0">
                <a:solidFill>
                  <a:srgbClr val="000000"/>
                </a:solidFill>
                <a:highlight>
                  <a:srgbClr val="FFFFFF"/>
                </a:highlight>
                <a:latin typeface="Times New Roman"/>
                <a:ea typeface="Times New Roman"/>
                <a:cs typeface="Times New Roman"/>
                <a:sym typeface="Times New Roman"/>
              </a:rPr>
              <a:t> from </a:t>
            </a:r>
            <a:r>
              <a:rPr lang="en-GB" sz="1200" dirty="0">
                <a:solidFill>
                  <a:srgbClr val="000000"/>
                </a:solidFill>
                <a:highlight>
                  <a:srgbClr val="FFFFFF"/>
                </a:highlight>
                <a:latin typeface="Times New Roman"/>
                <a:ea typeface="Times New Roman"/>
                <a:cs typeface="Times New Roman"/>
                <a:sym typeface="Times New Roman"/>
                <a:hlinkClick r:id="rId8"/>
              </a:rPr>
              <a:t>infection</a:t>
            </a:r>
            <a:r>
              <a:rPr lang="en-GB" sz="1200" dirty="0">
                <a:solidFill>
                  <a:srgbClr val="000000"/>
                </a:solidFill>
                <a:highlight>
                  <a:srgbClr val="FFFFFF"/>
                </a:highlight>
                <a:latin typeface="Times New Roman"/>
                <a:ea typeface="Times New Roman"/>
                <a:cs typeface="Times New Roman"/>
                <a:sym typeface="Times New Roman"/>
              </a:rPr>
              <a:t>. </a:t>
            </a:r>
          </a:p>
          <a:p>
            <a:pPr lvl="0">
              <a:spcBef>
                <a:spcPts val="0"/>
              </a:spcBef>
              <a:buNone/>
            </a:pPr>
            <a:r>
              <a:rPr lang="en-GB" sz="1200" dirty="0">
                <a:solidFill>
                  <a:srgbClr val="000000"/>
                </a:solidFill>
                <a:highlight>
                  <a:srgbClr val="FFFFFF"/>
                </a:highlight>
                <a:latin typeface="Times New Roman"/>
                <a:ea typeface="Times New Roman"/>
                <a:cs typeface="Times New Roman"/>
                <a:sym typeface="Times New Roman"/>
              </a:rPr>
              <a:t>Tika create immunity that protects us from an infection without causing the suffering of the disease itself.</a:t>
            </a:r>
          </a:p>
          <a:p>
            <a:pPr lvl="0">
              <a:lnSpc>
                <a:spcPct val="130000"/>
              </a:lnSpc>
              <a:spcBef>
                <a:spcPts val="800"/>
              </a:spcBef>
              <a:spcAft>
                <a:spcPts val="800"/>
              </a:spcAft>
              <a:buNone/>
            </a:pPr>
            <a:r>
              <a:rPr lang="en-GB" sz="1200" dirty="0">
                <a:solidFill>
                  <a:srgbClr val="000000"/>
                </a:solidFill>
                <a:latin typeface="Times New Roman"/>
                <a:ea typeface="Times New Roman"/>
                <a:cs typeface="Times New Roman"/>
                <a:sym typeface="Times New Roman"/>
              </a:rPr>
              <a:t>Here's how tika work:</a:t>
            </a:r>
          </a:p>
          <a:p>
            <a:pPr marL="749300" lvl="0" indent="-317500">
              <a:lnSpc>
                <a:spcPct val="130000"/>
              </a:lnSpc>
              <a:spcBef>
                <a:spcPts val="800"/>
              </a:spcBef>
              <a:buClr>
                <a:srgbClr val="000000"/>
              </a:buClr>
              <a:buSzPct val="100000"/>
              <a:buFont typeface="Wingdings"/>
              <a:buChar char="§"/>
            </a:pPr>
            <a:r>
              <a:rPr lang="en-GB" sz="1200" dirty="0">
                <a:solidFill>
                  <a:srgbClr val="000000"/>
                </a:solidFill>
                <a:latin typeface="Times New Roman"/>
                <a:ea typeface="Times New Roman"/>
                <a:cs typeface="Times New Roman"/>
                <a:sym typeface="Times New Roman"/>
              </a:rPr>
              <a:t>Mostly tika contain a little bit of a disease germ that is weak or dead. It does not contain the type of germ that makes you sick. Some do not contain any germs.</a:t>
            </a:r>
          </a:p>
          <a:p>
            <a:pPr marL="749300" lvl="0" indent="-317500">
              <a:lnSpc>
                <a:spcPct val="130000"/>
              </a:lnSpc>
              <a:spcBef>
                <a:spcPts val="800"/>
              </a:spcBef>
              <a:buClr>
                <a:srgbClr val="000000"/>
              </a:buClr>
              <a:buSzPct val="100000"/>
              <a:buFont typeface="Wingdings"/>
              <a:buChar char="§"/>
            </a:pPr>
            <a:r>
              <a:rPr lang="en-GB" sz="1200" dirty="0">
                <a:solidFill>
                  <a:srgbClr val="000000"/>
                </a:solidFill>
                <a:latin typeface="Times New Roman"/>
                <a:ea typeface="Times New Roman"/>
                <a:cs typeface="Times New Roman"/>
                <a:sym typeface="Times New Roman"/>
              </a:rPr>
              <a:t>Having this little bit of the germ inside your body makes your body's defence system build </a:t>
            </a:r>
            <a:r>
              <a:rPr lang="en-GB" sz="1200" b="1" dirty="0">
                <a:solidFill>
                  <a:srgbClr val="000000"/>
                </a:solidFill>
                <a:latin typeface="Times New Roman"/>
                <a:ea typeface="Times New Roman"/>
                <a:cs typeface="Times New Roman"/>
                <a:sym typeface="Times New Roman"/>
              </a:rPr>
              <a:t>antibodies</a:t>
            </a:r>
            <a:r>
              <a:rPr lang="en-GB" sz="1200" dirty="0">
                <a:solidFill>
                  <a:srgbClr val="000000"/>
                </a:solidFill>
                <a:latin typeface="Times New Roman"/>
                <a:ea typeface="Times New Roman"/>
                <a:cs typeface="Times New Roman"/>
                <a:sym typeface="Times New Roman"/>
              </a:rPr>
              <a:t> to fight off this kind of germ. Antibodies help trap and kill germs that could lead to disease.</a:t>
            </a:r>
          </a:p>
          <a:p>
            <a:pPr marL="749300" lvl="0" indent="-317500" rtl="0">
              <a:lnSpc>
                <a:spcPct val="130000"/>
              </a:lnSpc>
              <a:spcBef>
                <a:spcPts val="800"/>
              </a:spcBef>
              <a:buClr>
                <a:srgbClr val="000000"/>
              </a:buClr>
              <a:buSzPct val="100000"/>
              <a:buFont typeface="Wingdings"/>
              <a:buChar char="§"/>
            </a:pPr>
            <a:r>
              <a:rPr lang="en-GB" sz="1200" dirty="0">
                <a:solidFill>
                  <a:srgbClr val="000000"/>
                </a:solidFill>
                <a:latin typeface="Times New Roman"/>
                <a:ea typeface="Times New Roman"/>
                <a:cs typeface="Times New Roman"/>
                <a:sym typeface="Times New Roman"/>
              </a:rPr>
              <a:t>Your body can make antibodies in two ways: by getting the disease or by getting the tika. Getting the tika is a much safer way to make antibodies without having the suffering of the disease itself an</a:t>
            </a:r>
            <a:r>
              <a:rPr lang="en-GB" sz="1200" dirty="0">
                <a:solidFill>
                  <a:srgbClr val="000000"/>
                </a:solidFill>
                <a:highlight>
                  <a:srgbClr val="FFFFFF"/>
                </a:highlight>
                <a:latin typeface="Times New Roman"/>
                <a:ea typeface="Times New Roman"/>
                <a:cs typeface="Times New Roman"/>
                <a:sym typeface="Times New Roman"/>
              </a:rPr>
              <a:t>d the risk of becoming disabled or even dying.</a:t>
            </a:r>
          </a:p>
          <a:p>
            <a:pPr lvl="0">
              <a:spcBef>
                <a:spcPts val="0"/>
              </a:spcBef>
              <a:buNone/>
            </a:pPr>
            <a:endParaRPr sz="1400" dirty="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245950"/>
            <a:ext cx="8520600" cy="492000"/>
          </a:xfrm>
          <a:prstGeom prst="rect">
            <a:avLst/>
          </a:prstGeom>
        </p:spPr>
        <p:txBody>
          <a:bodyPr lIns="91425" tIns="91425" rIns="91425" bIns="91425" anchor="t" anchorCtr="0">
            <a:noAutofit/>
          </a:bodyPr>
          <a:lstStyle/>
          <a:p>
            <a:pPr lvl="0">
              <a:spcBef>
                <a:spcPts val="0"/>
              </a:spcBef>
              <a:buNone/>
            </a:pPr>
            <a:r>
              <a:rPr lang="en-GB" sz="2400"/>
              <a:t>Why Tikakaran</a:t>
            </a:r>
          </a:p>
        </p:txBody>
      </p:sp>
      <p:sp>
        <p:nvSpPr>
          <p:cNvPr id="98" name="Shape 98"/>
          <p:cNvSpPr txBox="1">
            <a:spLocks noGrp="1"/>
          </p:cNvSpPr>
          <p:nvPr>
            <p:ph type="body" idx="1"/>
          </p:nvPr>
        </p:nvSpPr>
        <p:spPr>
          <a:xfrm>
            <a:off x="311700" y="737950"/>
            <a:ext cx="8520600" cy="3831000"/>
          </a:xfrm>
          <a:prstGeom prst="rect">
            <a:avLst/>
          </a:prstGeom>
        </p:spPr>
        <p:txBody>
          <a:bodyPr lIns="91425" tIns="91425" rIns="91425" bIns="91425" anchor="t" anchorCtr="0">
            <a:noAutofit/>
          </a:bodyPr>
          <a:lstStyle/>
          <a:p>
            <a:pPr lvl="0">
              <a:spcBef>
                <a:spcPts val="0"/>
              </a:spcBef>
              <a:buNone/>
            </a:pPr>
            <a:r>
              <a:rPr lang="en-GB" sz="1400" dirty="0" err="1">
                <a:solidFill>
                  <a:srgbClr val="000000"/>
                </a:solidFill>
                <a:highlight>
                  <a:srgbClr val="FFFFFF"/>
                </a:highlight>
                <a:latin typeface="Times New Roman"/>
                <a:ea typeface="Times New Roman"/>
                <a:cs typeface="Times New Roman"/>
                <a:sym typeface="Times New Roman"/>
              </a:rPr>
              <a:t>Tikakaran</a:t>
            </a:r>
            <a:r>
              <a:rPr lang="en-GB" sz="1400" dirty="0">
                <a:solidFill>
                  <a:srgbClr val="000000"/>
                </a:solidFill>
                <a:highlight>
                  <a:srgbClr val="FFFFFF"/>
                </a:highlight>
                <a:latin typeface="Times New Roman"/>
                <a:ea typeface="Times New Roman"/>
                <a:cs typeface="Times New Roman"/>
                <a:sym typeface="Times New Roman"/>
              </a:rPr>
              <a:t> protect us from specific diseases that can make us very sick, disable or even kill us. They boost our body's own defence system, which is also called the immune system. </a:t>
            </a:r>
          </a:p>
          <a:p>
            <a:pPr lvl="0">
              <a:lnSpc>
                <a:spcPct val="141176"/>
              </a:lnSpc>
              <a:spcBef>
                <a:spcPts val="800"/>
              </a:spcBef>
              <a:spcAft>
                <a:spcPts val="800"/>
              </a:spcAft>
              <a:buNone/>
            </a:pPr>
            <a:r>
              <a:rPr lang="en-GB" b="1" dirty="0">
                <a:solidFill>
                  <a:srgbClr val="FF0000"/>
                </a:solidFill>
                <a:highlight>
                  <a:srgbClr val="FFFFFF"/>
                </a:highlight>
                <a:latin typeface="Lato"/>
                <a:ea typeface="Lato"/>
                <a:cs typeface="Lato"/>
                <a:sym typeface="Lato"/>
              </a:rPr>
              <a:t>More Facts</a:t>
            </a:r>
          </a:p>
          <a:p>
            <a:pPr marL="698500" lvl="0" indent="-304800" algn="just">
              <a:lnSpc>
                <a:spcPct val="178571"/>
              </a:lnSpc>
              <a:spcBef>
                <a:spcPts val="0"/>
              </a:spcBef>
              <a:spcAft>
                <a:spcPts val="800"/>
              </a:spcAft>
              <a:buClr>
                <a:srgbClr val="000000"/>
              </a:buClr>
              <a:buSzPct val="100000"/>
              <a:buFont typeface="Arial" panose="020B0604020202020204" pitchFamily="34" charset="0"/>
              <a:buChar char="•"/>
            </a:pPr>
            <a:r>
              <a:rPr lang="en-GB" sz="1100" dirty="0" err="1">
                <a:solidFill>
                  <a:srgbClr val="000000"/>
                </a:solidFill>
                <a:highlight>
                  <a:srgbClr val="FFFFFF"/>
                </a:highlight>
                <a:latin typeface="Lato"/>
                <a:ea typeface="Lato"/>
                <a:cs typeface="Lato"/>
                <a:sym typeface="Lato"/>
              </a:rPr>
              <a:t>Newborn</a:t>
            </a:r>
            <a:r>
              <a:rPr lang="en-GB" sz="1100" dirty="0">
                <a:solidFill>
                  <a:srgbClr val="000000"/>
                </a:solidFill>
                <a:highlight>
                  <a:srgbClr val="FFFFFF"/>
                </a:highlight>
                <a:latin typeface="Lato"/>
                <a:ea typeface="Lato"/>
                <a:cs typeface="Lato"/>
                <a:sym typeface="Lato"/>
              </a:rPr>
              <a:t> babies are immune to many diseases because they have antibodies they got from their mothers. However, this immunity goes away during the first year of life.</a:t>
            </a:r>
          </a:p>
          <a:p>
            <a:pPr marL="698500" lvl="0" indent="-304800" algn="just">
              <a:lnSpc>
                <a:spcPct val="178571"/>
              </a:lnSpc>
              <a:spcBef>
                <a:spcPts val="0"/>
              </a:spcBef>
              <a:spcAft>
                <a:spcPts val="800"/>
              </a:spcAft>
              <a:buClr>
                <a:srgbClr val="000000"/>
              </a:buClr>
              <a:buSzPct val="100000"/>
              <a:buFont typeface="Arial" panose="020B0604020202020204" pitchFamily="34" charset="0"/>
              <a:buChar char="•"/>
            </a:pPr>
            <a:r>
              <a:rPr lang="en-GB" sz="1100" dirty="0">
                <a:solidFill>
                  <a:srgbClr val="000000"/>
                </a:solidFill>
                <a:highlight>
                  <a:srgbClr val="FFFFFF"/>
                </a:highlight>
                <a:latin typeface="Lato"/>
                <a:ea typeface="Lato"/>
                <a:cs typeface="Lato"/>
                <a:sym typeface="Lato"/>
              </a:rPr>
              <a:t>If an unvaccinated child is exposed to a disease germ, the child's body may not be strong enough to fight the disease. Before vaccines, many children died from diseases that vaccines now prevent, such as whooping cough, measles, and polio. Those same germs exist today, but because babies are protected by vaccines, we don’t see these diseases nearly as often.</a:t>
            </a:r>
          </a:p>
          <a:p>
            <a:pPr marL="698500" lvl="0" indent="-304800" algn="just" rtl="0">
              <a:lnSpc>
                <a:spcPct val="178571"/>
              </a:lnSpc>
              <a:spcBef>
                <a:spcPts val="0"/>
              </a:spcBef>
              <a:spcAft>
                <a:spcPts val="800"/>
              </a:spcAft>
              <a:buClr>
                <a:srgbClr val="000000"/>
              </a:buClr>
              <a:buSzPct val="100000"/>
              <a:buFont typeface="Arial" panose="020B0604020202020204" pitchFamily="34" charset="0"/>
              <a:buChar char="•"/>
            </a:pPr>
            <a:r>
              <a:rPr lang="en-GB" sz="1100" dirty="0">
                <a:solidFill>
                  <a:srgbClr val="000000"/>
                </a:solidFill>
                <a:highlight>
                  <a:srgbClr val="FFFFFF"/>
                </a:highlight>
                <a:latin typeface="Lato"/>
                <a:ea typeface="Lato"/>
                <a:cs typeface="Lato"/>
                <a:sym typeface="Lato"/>
              </a:rPr>
              <a:t>Immunizing individual children also helps to protect the health of our community, especially those people who cannot be immunized (children who are too young to be vaccinated, or those who can’t receive certain vaccines for medical reasons).</a:t>
            </a:r>
          </a:p>
          <a:p>
            <a:pPr lvl="0">
              <a:spcBef>
                <a:spcPts val="0"/>
              </a:spcBef>
              <a:buNone/>
            </a:pPr>
            <a:endParaRPr sz="1400" dirty="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4350" y="1700250"/>
            <a:ext cx="9099600" cy="1646700"/>
          </a:xfrm>
          <a:prstGeom prst="rect">
            <a:avLst/>
          </a:prstGeom>
        </p:spPr>
        <p:txBody>
          <a:bodyPr lIns="91425" tIns="91425" rIns="91425" bIns="91425" anchor="t" anchorCtr="0">
            <a:noAutofit/>
          </a:bodyPr>
          <a:lstStyle/>
          <a:p>
            <a:pPr lvl="0" algn="ctr">
              <a:spcBef>
                <a:spcPts val="0"/>
              </a:spcBef>
              <a:buNone/>
            </a:pPr>
            <a:r>
              <a:rPr lang="en-GB"/>
              <a:t>Tikakaran Portal</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lgn="ctr">
              <a:spcBef>
                <a:spcPts val="0"/>
              </a:spcBef>
              <a:buNone/>
            </a:pPr>
            <a:r>
              <a:rPr lang="en-GB"/>
              <a:t>Features Added </a:t>
            </a:r>
          </a:p>
        </p:txBody>
      </p:sp>
      <p:sp>
        <p:nvSpPr>
          <p:cNvPr id="109" name="Shape 109"/>
          <p:cNvSpPr txBox="1">
            <a:spLocks noGrp="1"/>
          </p:cNvSpPr>
          <p:nvPr>
            <p:ph type="body" idx="1"/>
          </p:nvPr>
        </p:nvSpPr>
        <p:spPr>
          <a:xfrm>
            <a:off x="311700" y="1229875"/>
            <a:ext cx="8520600" cy="3339000"/>
          </a:xfrm>
          <a:prstGeom prst="rect">
            <a:avLst/>
          </a:prstGeom>
        </p:spPr>
        <p:txBody>
          <a:bodyPr lIns="91425" tIns="91425" rIns="91425" bIns="91425" anchor="ctr" anchorCtr="0">
            <a:noAutofit/>
          </a:bodyPr>
          <a:lstStyle/>
          <a:p>
            <a:pPr lvl="0" algn="l">
              <a:spcBef>
                <a:spcPts val="0"/>
              </a:spcBef>
              <a:buNone/>
            </a:pPr>
            <a:r>
              <a:rPr lang="en-GB">
                <a:solidFill>
                  <a:srgbClr val="B45F06"/>
                </a:solidFill>
              </a:rPr>
              <a:t>     (i) Home: This shows the introduction part of our web project-Tikakaran </a:t>
            </a:r>
          </a:p>
          <a:p>
            <a:pPr lvl="0" algn="ctr">
              <a:spcBef>
                <a:spcPts val="0"/>
              </a:spcBef>
              <a:buNone/>
            </a:pPr>
            <a:r>
              <a:rPr lang="en-GB">
                <a:solidFill>
                  <a:srgbClr val="B45F06"/>
                </a:solidFill>
              </a:rPr>
              <a:t>(ii) About us - This feature provide a detailed information regarding Tikakaran</a:t>
            </a:r>
          </a:p>
          <a:p>
            <a:pPr lvl="0" algn="l">
              <a:spcBef>
                <a:spcPts val="0"/>
              </a:spcBef>
              <a:buNone/>
            </a:pPr>
            <a:r>
              <a:rPr lang="en-GB">
                <a:solidFill>
                  <a:srgbClr val="B45F06"/>
                </a:solidFill>
              </a:rPr>
              <a:t>     (iii) Contact- This feature is provided as a helpline     </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lgn="ctr">
              <a:spcBef>
                <a:spcPts val="0"/>
              </a:spcBef>
              <a:buNone/>
            </a:pPr>
            <a:r>
              <a:rPr lang="en-GB"/>
              <a:t>Services</a:t>
            </a:r>
          </a:p>
        </p:txBody>
      </p:sp>
      <p:sp>
        <p:nvSpPr>
          <p:cNvPr id="115" name="Shape 115"/>
          <p:cNvSpPr txBox="1">
            <a:spLocks noGrp="1"/>
          </p:cNvSpPr>
          <p:nvPr>
            <p:ph type="body" idx="1"/>
          </p:nvPr>
        </p:nvSpPr>
        <p:spPr>
          <a:xfrm>
            <a:off x="258225" y="1017725"/>
            <a:ext cx="8520600" cy="3416400"/>
          </a:xfrm>
          <a:prstGeom prst="rect">
            <a:avLst/>
          </a:prstGeom>
        </p:spPr>
        <p:txBody>
          <a:bodyPr lIns="91425" tIns="91425" rIns="91425" bIns="91425" anchor="ctr" anchorCtr="0">
            <a:noAutofit/>
          </a:bodyPr>
          <a:lstStyle/>
          <a:p>
            <a:pPr lvl="0" algn="ctr">
              <a:spcBef>
                <a:spcPts val="0"/>
              </a:spcBef>
              <a:buNone/>
            </a:pPr>
            <a:r>
              <a:rPr lang="en-GB" sz="2400"/>
              <a:t>(i) Tika Scheduler</a:t>
            </a:r>
          </a:p>
          <a:p>
            <a:pPr lvl="0" algn="ctr">
              <a:spcBef>
                <a:spcPts val="0"/>
              </a:spcBef>
              <a:buNone/>
            </a:pPr>
            <a:r>
              <a:rPr lang="en-GB" sz="2400"/>
              <a:t>(ii) Tika Reminder </a:t>
            </a:r>
          </a:p>
          <a:p>
            <a:pPr lvl="0" algn="ctr">
              <a:spcBef>
                <a:spcPts val="0"/>
              </a:spcBef>
              <a:buNone/>
            </a:pPr>
            <a:r>
              <a:rPr lang="en-GB" sz="2400"/>
              <a:t>(iii) Tika locator</a:t>
            </a:r>
          </a:p>
          <a:p>
            <a:pPr lvl="0" algn="ctr">
              <a:spcBef>
                <a:spcPts val="0"/>
              </a:spcBef>
              <a:buNone/>
            </a:pPr>
            <a:r>
              <a:rPr lang="en-GB" sz="2400"/>
              <a:t>(iv) Tika at Home</a:t>
            </a:r>
          </a:p>
        </p:txBody>
      </p:sp>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lgn="ctr">
              <a:spcBef>
                <a:spcPts val="0"/>
              </a:spcBef>
              <a:buNone/>
            </a:pPr>
            <a:r>
              <a:rPr lang="en-GB"/>
              <a:t>Tika Scheduler</a:t>
            </a:r>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GB" b="1">
                <a:solidFill>
                  <a:srgbClr val="000000"/>
                </a:solidFill>
                <a:highlight>
                  <a:srgbClr val="FFFFFF"/>
                </a:highlight>
                <a:latin typeface="Lato"/>
                <a:ea typeface="Lato"/>
                <a:cs typeface="Lato"/>
                <a:sym typeface="Lato"/>
              </a:rPr>
              <a:t>This schedular provides generally recommended dates for tikakaran based on  child's birth . </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54475" y="445025"/>
            <a:ext cx="8520600" cy="572700"/>
          </a:xfrm>
          <a:prstGeom prst="rect">
            <a:avLst/>
          </a:prstGeom>
        </p:spPr>
        <p:txBody>
          <a:bodyPr lIns="91425" tIns="91425" rIns="91425" bIns="91425" anchor="t" anchorCtr="0">
            <a:noAutofit/>
          </a:bodyPr>
          <a:lstStyle/>
          <a:p>
            <a:pPr lvl="0" algn="ctr">
              <a:spcBef>
                <a:spcPts val="0"/>
              </a:spcBef>
              <a:buNone/>
            </a:pPr>
            <a:r>
              <a:rPr lang="en-GB"/>
              <a:t>Tika Reminder</a:t>
            </a:r>
          </a:p>
        </p:txBody>
      </p:sp>
      <p:sp>
        <p:nvSpPr>
          <p:cNvPr id="127" name="Shape 12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GB" b="1"/>
              <a:t>This service sends the reminder message to the user . So that user knows about tika date of a child.</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Tika Locator</a:t>
            </a:r>
          </a:p>
        </p:txBody>
      </p:sp>
      <p:sp>
        <p:nvSpPr>
          <p:cNvPr id="133" name="Shape 13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GB" b="1"/>
              <a:t>This service locates the nearby tika center for the child </a:t>
            </a:r>
          </a:p>
        </p:txBody>
      </p:sp>
    </p:spTree>
  </p:cSld>
  <p:clrMapOvr>
    <a:masterClrMapping/>
  </p:clrMapOvr>
  <p:transition>
    <p:dissolve/>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609</Words>
  <Application>Microsoft Office PowerPoint</Application>
  <PresentationFormat>On-screen Show (16:9)</PresentationFormat>
  <Paragraphs>68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Roboto</vt:lpstr>
      <vt:lpstr>Wingdings</vt:lpstr>
      <vt:lpstr>Arial</vt:lpstr>
      <vt:lpstr>Lato</vt:lpstr>
      <vt:lpstr>geometric</vt:lpstr>
      <vt:lpstr> Tikakaran</vt:lpstr>
      <vt:lpstr>What is Tikakaran????</vt:lpstr>
      <vt:lpstr>Why Tikakaran</vt:lpstr>
      <vt:lpstr>Tikakaran Portal</vt:lpstr>
      <vt:lpstr>Features Added </vt:lpstr>
      <vt:lpstr>Services</vt:lpstr>
      <vt:lpstr>Tika Scheduler</vt:lpstr>
      <vt:lpstr>Tika Reminder</vt:lpstr>
      <vt:lpstr>Tika Locator</vt:lpstr>
      <vt:lpstr>Tika at Home</vt:lpstr>
      <vt:lpstr> </vt:lpstr>
      <vt:lpstr>For new registration</vt:lpstr>
      <vt:lpstr>By clicking on New Registration</vt:lpstr>
      <vt:lpstr>If the user already Exists </vt:lpstr>
      <vt:lpstr>By clicking on existing user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Tikakaran</dc:title>
  <cp:lastModifiedBy>Vikram Badhan</cp:lastModifiedBy>
  <cp:revision>7</cp:revision>
  <dcterms:modified xsi:type="dcterms:W3CDTF">2021-08-05T15:59:17Z</dcterms:modified>
</cp:coreProperties>
</file>