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7" r:id="rId2"/>
    <p:sldId id="258" r:id="rId3"/>
    <p:sldId id="259" r:id="rId4"/>
    <p:sldId id="260" r:id="rId5"/>
    <p:sldId id="262" r:id="rId6"/>
    <p:sldId id="261" r:id="rId7"/>
    <p:sldId id="263" r:id="rId8"/>
  </p:sldIdLst>
  <p:sldSz cx="9144000" cy="5143500" type="screen16x9"/>
  <p:notesSz cx="6858000" cy="9144000"/>
  <p:embeddedFontLst>
    <p:embeddedFont>
      <p:font typeface="Proxima Nova"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363864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sz="3600" dirty="0"/>
              <a:t>Retail Sales Prediction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90500"/>
          </a:xfrm>
          <a:prstGeom prst="rect">
            <a:avLst/>
          </a:prstGeom>
          <a:noFill/>
          <a:ln>
            <a:noFill/>
          </a:ln>
        </p:spPr>
        <p:txBody>
          <a:bodyPr wrap="square" lIns="190500" tIns="0" rIns="0" bIns="190500" anchor="t">
            <a:spAutoFit/>
          </a:bodyPr>
          <a:lstStyle/>
          <a:p>
            <a:pPr algn="l"/>
            <a:endParaRPr/>
          </a:p>
          <a:p>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fp5quclt.png"/>
          <p:cNvPicPr>
            <a:picLocks noChangeAspect="1"/>
          </p:cNvPicPr>
          <p:nvPr/>
        </p:nvPicPr>
        <p:blipFill>
          <a:blip r:embed="rId2"/>
          <a:stretch>
            <a:fillRect/>
          </a:stretch>
        </p:blipFill>
        <p:spPr>
          <a:xfrm>
            <a:off x="2324099"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p:cNvSpPr txBox="1"/>
          <p:nvPr/>
        </p:nvSpPr>
        <p:spPr>
          <a:xfrm>
            <a:off x="3417792" y="4096642"/>
            <a:ext cx="2613216" cy="307777"/>
          </a:xfrm>
          <a:prstGeom prst="rect">
            <a:avLst/>
          </a:prstGeom>
          <a:noFill/>
        </p:spPr>
        <p:txBody>
          <a:bodyPr wrap="none" rtlCol="0">
            <a:spAutoFit/>
          </a:bodyPr>
          <a:lstStyle/>
          <a:p>
            <a:r>
              <a:rPr lang="en-US" dirty="0" smtClean="0"/>
              <a:t>Made by: </a:t>
            </a:r>
            <a:r>
              <a:rPr lang="en-US" dirty="0" err="1" smtClean="0"/>
              <a:t>Vikram</a:t>
            </a:r>
            <a:r>
              <a:rPr lang="en-US" dirty="0" smtClean="0"/>
              <a:t> </a:t>
            </a:r>
            <a:r>
              <a:rPr lang="en-US" dirty="0" err="1" smtClean="0"/>
              <a:t>Pratap</a:t>
            </a:r>
            <a:r>
              <a:rPr lang="en-US" dirty="0" smtClean="0"/>
              <a:t> Singh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Problem Statement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8215604" cy="2357056"/>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Retail Sales Forecast:</a:t>
            </a:r>
            <a:r>
              <a:rPr sz="1300" b="0" i="0" dirty="0">
                <a:solidFill>
                  <a:srgbClr val="616161"/>
                </a:solidFill>
                <a:latin typeface="Proxima Nova"/>
              </a:rPr>
              <a:t> Employs advanced machine learning techniques, prioritizing careful data preprocessing, feature enhancement, and comprehensive algorithm assessment and selection.</a:t>
            </a:r>
          </a:p>
          <a:p>
            <a:pPr marL="228600" lvl="1" indent="-91440" algn="l">
              <a:spcBef>
                <a:spcPts val="1200"/>
              </a:spcBef>
              <a:spcAft>
                <a:spcPts val="0"/>
              </a:spcAft>
              <a:buSzPct val="100000"/>
              <a:buFont typeface="Arial"/>
              <a:buChar char="•"/>
            </a:pPr>
            <a:r>
              <a:rPr sz="1300" b="1" i="0" dirty="0">
                <a:solidFill>
                  <a:srgbClr val="616161"/>
                </a:solidFill>
                <a:latin typeface="Proxima Nova"/>
              </a:rPr>
              <a:t>Exploratory Data Analysis (EDA):</a:t>
            </a:r>
            <a:r>
              <a:rPr sz="1300" b="0" i="0" dirty="0">
                <a:solidFill>
                  <a:srgbClr val="616161"/>
                </a:solidFill>
                <a:latin typeface="Proxima Nova"/>
              </a:rPr>
              <a:t> The streamlined </a:t>
            </a:r>
            <a:r>
              <a:rPr sz="1300" b="0" i="0" dirty="0" err="1">
                <a:solidFill>
                  <a:srgbClr val="616161"/>
                </a:solidFill>
                <a:latin typeface="Proxima Nova"/>
              </a:rPr>
              <a:t>Streamlit</a:t>
            </a:r>
            <a:r>
              <a:rPr sz="1300" b="0" i="0" dirty="0">
                <a:solidFill>
                  <a:srgbClr val="616161"/>
                </a:solidFill>
                <a:latin typeface="Proxima Nova"/>
              </a:rPr>
              <a:t> application integrates EDA to find trends, patterns, and data insights.</a:t>
            </a:r>
          </a:p>
          <a:p>
            <a:pPr marL="228600" lvl="1" indent="-91440" algn="l">
              <a:spcBef>
                <a:spcPts val="1200"/>
              </a:spcBef>
              <a:spcAft>
                <a:spcPts val="0"/>
              </a:spcAft>
              <a:buSzPct val="100000"/>
              <a:buFont typeface="Arial"/>
              <a:buChar char="•"/>
            </a:pPr>
            <a:r>
              <a:rPr sz="1300" b="1" i="0" dirty="0">
                <a:solidFill>
                  <a:srgbClr val="616161"/>
                </a:solidFill>
                <a:latin typeface="Proxima Nova"/>
              </a:rPr>
              <a:t>User Tools:</a:t>
            </a:r>
            <a:r>
              <a:rPr sz="1300" b="0" i="0" dirty="0">
                <a:solidFill>
                  <a:srgbClr val="616161"/>
                </a:solidFill>
                <a:latin typeface="Proxima Nova"/>
              </a:rPr>
              <a:t> It offers users interactive tools to explore top-performing stores and departments, conduct insightful feature comparisons, and obtain personalized sales forecasts.</a:t>
            </a:r>
          </a:p>
          <a:p>
            <a:pPr marL="228600" lvl="1" indent="-91440" algn="l">
              <a:spcBef>
                <a:spcPts val="1200"/>
              </a:spcBef>
              <a:spcAft>
                <a:spcPts val="0"/>
              </a:spcAft>
              <a:buSzPct val="100000"/>
              <a:buFont typeface="Arial"/>
              <a:buChar char="•"/>
            </a:pPr>
            <a:r>
              <a:rPr sz="1300" b="1" i="0" dirty="0">
                <a:solidFill>
                  <a:srgbClr val="616161"/>
                </a:solidFill>
                <a:latin typeface="Proxima Nova"/>
              </a:rPr>
              <a:t>Objective:</a:t>
            </a:r>
            <a:r>
              <a:rPr sz="1300" b="0" i="0" dirty="0">
                <a:solidFill>
                  <a:srgbClr val="616161"/>
                </a:solidFill>
                <a:latin typeface="Proxima Nova"/>
              </a:rPr>
              <a:t> With a commitment to delivering actionable insights, the project aims to optimize decision-making processes within the dynamic retail landscape.</a:t>
            </a:r>
          </a:p>
        </p:txBody>
      </p:sp>
      <p:sp>
        <p:nvSpPr>
          <p:cNvPr id="8" name="Rectangle 7"/>
          <p:cNvSpPr/>
          <p:nvPr/>
        </p:nvSpPr>
        <p:spPr>
          <a:xfrm>
            <a:off x="4724400" y="1508670"/>
            <a:ext cx="4190999"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Approach</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7991669" cy="124906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Technologies:</a:t>
            </a:r>
            <a:r>
              <a:rPr sz="1300" b="0" i="0" dirty="0">
                <a:solidFill>
                  <a:srgbClr val="616161"/>
                </a:solidFill>
                <a:latin typeface="Proxima Nova"/>
              </a:rPr>
              <a:t> Python, </a:t>
            </a:r>
            <a:r>
              <a:rPr sz="1300" b="0" i="0" dirty="0" err="1">
                <a:solidFill>
                  <a:srgbClr val="616161"/>
                </a:solidFill>
                <a:latin typeface="Proxima Nova"/>
              </a:rPr>
              <a:t>Numpy</a:t>
            </a:r>
            <a:r>
              <a:rPr sz="1300" b="0" i="0" dirty="0">
                <a:solidFill>
                  <a:srgbClr val="616161"/>
                </a:solidFill>
                <a:latin typeface="Proxima Nova"/>
              </a:rPr>
              <a:t>, Pandas, </a:t>
            </a:r>
            <a:r>
              <a:rPr sz="1300" b="0" i="0" dirty="0" err="1">
                <a:solidFill>
                  <a:srgbClr val="616161"/>
                </a:solidFill>
                <a:latin typeface="Proxima Nova"/>
              </a:rPr>
              <a:t>PostgreSQL</a:t>
            </a:r>
            <a:r>
              <a:rPr sz="1300" b="0" i="0" dirty="0">
                <a:solidFill>
                  <a:srgbClr val="616161"/>
                </a:solidFill>
                <a:latin typeface="Proxima Nova"/>
              </a:rPr>
              <a:t>, </a:t>
            </a:r>
            <a:r>
              <a:rPr sz="1300" b="0" i="0" dirty="0" err="1">
                <a:solidFill>
                  <a:srgbClr val="616161"/>
                </a:solidFill>
                <a:latin typeface="Proxima Nova"/>
              </a:rPr>
              <a:t>Scikit</a:t>
            </a:r>
            <a:r>
              <a:rPr sz="1300" b="0" i="0" dirty="0">
                <a:solidFill>
                  <a:srgbClr val="616161"/>
                </a:solidFill>
                <a:latin typeface="Proxima Nova"/>
              </a:rPr>
              <a:t>-Learn, </a:t>
            </a:r>
            <a:r>
              <a:rPr sz="1300" b="0" i="0" dirty="0" err="1">
                <a:solidFill>
                  <a:srgbClr val="616161"/>
                </a:solidFill>
                <a:latin typeface="Proxima Nova"/>
              </a:rPr>
              <a:t>Plotly</a:t>
            </a:r>
            <a:r>
              <a:rPr sz="1300" b="0" i="0" dirty="0">
                <a:solidFill>
                  <a:srgbClr val="616161"/>
                </a:solidFill>
                <a:latin typeface="Proxima Nova"/>
              </a:rPr>
              <a:t>, </a:t>
            </a:r>
            <a:r>
              <a:rPr sz="1300" b="0" i="0" dirty="0" err="1">
                <a:solidFill>
                  <a:srgbClr val="616161"/>
                </a:solidFill>
                <a:latin typeface="Proxima Nova"/>
              </a:rPr>
              <a:t>Matplotlib</a:t>
            </a:r>
            <a:r>
              <a:rPr sz="1300" b="0" i="0" dirty="0">
                <a:solidFill>
                  <a:srgbClr val="616161"/>
                </a:solidFill>
                <a:latin typeface="Proxima Nova"/>
              </a:rPr>
              <a:t>, </a:t>
            </a:r>
            <a:r>
              <a:rPr sz="1300" b="0" i="0" dirty="0" err="1">
                <a:solidFill>
                  <a:srgbClr val="616161"/>
                </a:solidFill>
                <a:latin typeface="Proxima Nova"/>
              </a:rPr>
              <a:t>Seaborn</a:t>
            </a:r>
            <a:r>
              <a:rPr sz="1300" b="0" i="0" dirty="0">
                <a:solidFill>
                  <a:srgbClr val="616161"/>
                </a:solidFill>
                <a:latin typeface="Proxima Nova"/>
              </a:rPr>
              <a:t>, </a:t>
            </a:r>
            <a:r>
              <a:rPr sz="1300" b="0" i="0" dirty="0" err="1">
                <a:solidFill>
                  <a:srgbClr val="616161"/>
                </a:solidFill>
                <a:latin typeface="Proxima Nova"/>
              </a:rPr>
              <a:t>Streamlit</a:t>
            </a:r>
            <a:r>
              <a:rPr sz="1300" b="0" i="0" dirty="0">
                <a:solidFill>
                  <a:srgbClr val="616161"/>
                </a:solidFill>
                <a:latin typeface="Proxima Nova"/>
              </a:rPr>
              <a:t>, Pickle.</a:t>
            </a:r>
          </a:p>
          <a:p>
            <a:pPr marL="228600" lvl="1" indent="-91440" algn="l">
              <a:spcBef>
                <a:spcPts val="1200"/>
              </a:spcBef>
              <a:spcAft>
                <a:spcPts val="0"/>
              </a:spcAft>
              <a:buSzPct val="100000"/>
              <a:buFont typeface="Arial"/>
              <a:buChar char="•"/>
            </a:pPr>
            <a:r>
              <a:rPr sz="1300" b="1" i="0" dirty="0">
                <a:solidFill>
                  <a:srgbClr val="616161"/>
                </a:solidFill>
                <a:latin typeface="Proxima Nova"/>
              </a:rPr>
              <a:t>Installation:</a:t>
            </a:r>
            <a:r>
              <a:rPr sz="1300" b="0" i="0" dirty="0">
                <a:solidFill>
                  <a:srgbClr val="616161"/>
                </a:solidFill>
                <a:latin typeface="Proxima Nova"/>
              </a:rPr>
              <a:t> pip install </a:t>
            </a:r>
            <a:r>
              <a:rPr sz="1300" b="0" i="0" dirty="0" err="1">
                <a:solidFill>
                  <a:srgbClr val="616161"/>
                </a:solidFill>
                <a:latin typeface="Proxima Nova"/>
              </a:rPr>
              <a:t>numpy</a:t>
            </a:r>
            <a:r>
              <a:rPr sz="1300" b="0" i="0" dirty="0">
                <a:solidFill>
                  <a:srgbClr val="616161"/>
                </a:solidFill>
                <a:latin typeface="Proxima Nova"/>
              </a:rPr>
              <a:t> pip install pandas pip install psycopg2 pip install </a:t>
            </a:r>
            <a:r>
              <a:rPr sz="1300" b="0" i="0" dirty="0" err="1">
                <a:solidFill>
                  <a:srgbClr val="616161"/>
                </a:solidFill>
                <a:latin typeface="Proxima Nova"/>
              </a:rPr>
              <a:t>scikit</a:t>
            </a:r>
            <a:r>
              <a:rPr sz="1300" b="0" i="0" dirty="0">
                <a:solidFill>
                  <a:srgbClr val="616161"/>
                </a:solidFill>
                <a:latin typeface="Proxima Nova"/>
              </a:rPr>
              <a:t>-learn pip install </a:t>
            </a:r>
            <a:r>
              <a:rPr sz="1300" b="0" i="0" dirty="0" err="1">
                <a:solidFill>
                  <a:srgbClr val="616161"/>
                </a:solidFill>
                <a:latin typeface="Proxima Nova"/>
              </a:rPr>
              <a:t>xgboost</a:t>
            </a:r>
            <a:r>
              <a:rPr sz="1300" b="0" i="0" dirty="0">
                <a:solidFill>
                  <a:srgbClr val="616161"/>
                </a:solidFill>
                <a:latin typeface="Proxima Nova"/>
              </a:rPr>
              <a:t> pip install </a:t>
            </a:r>
            <a:r>
              <a:rPr sz="1300" b="0" i="0" dirty="0" err="1">
                <a:solidFill>
                  <a:srgbClr val="616161"/>
                </a:solidFill>
                <a:latin typeface="Proxima Nova"/>
              </a:rPr>
              <a:t>plotly</a:t>
            </a:r>
            <a:r>
              <a:rPr sz="1300" b="0" i="0" dirty="0">
                <a:solidFill>
                  <a:srgbClr val="616161"/>
                </a:solidFill>
                <a:latin typeface="Proxima Nova"/>
              </a:rPr>
              <a:t> pip install </a:t>
            </a:r>
            <a:r>
              <a:rPr sz="1300" b="0" i="0" dirty="0" err="1">
                <a:solidFill>
                  <a:srgbClr val="616161"/>
                </a:solidFill>
                <a:latin typeface="Proxima Nova"/>
              </a:rPr>
              <a:t>matplotlib</a:t>
            </a:r>
            <a:r>
              <a:rPr sz="1300" b="0" i="0" dirty="0">
                <a:solidFill>
                  <a:srgbClr val="616161"/>
                </a:solidFill>
                <a:latin typeface="Proxima Nova"/>
              </a:rPr>
              <a:t> pip install </a:t>
            </a:r>
            <a:r>
              <a:rPr sz="1300" b="0" i="0" dirty="0" err="1">
                <a:solidFill>
                  <a:srgbClr val="616161"/>
                </a:solidFill>
                <a:latin typeface="Proxima Nova"/>
              </a:rPr>
              <a:t>seaborn</a:t>
            </a:r>
            <a:r>
              <a:rPr sz="1300" b="0" i="0" dirty="0">
                <a:solidFill>
                  <a:srgbClr val="616161"/>
                </a:solidFill>
                <a:latin typeface="Proxima Nova"/>
              </a:rPr>
              <a:t> pip install </a:t>
            </a:r>
            <a:r>
              <a:rPr sz="1300" b="0" i="0" dirty="0" err="1">
                <a:solidFill>
                  <a:srgbClr val="616161"/>
                </a:solidFill>
                <a:latin typeface="Proxima Nova"/>
              </a:rPr>
              <a:t>streamlit</a:t>
            </a:r>
            <a:endParaRPr sz="1300" b="0" i="0" dirty="0">
              <a:solidFill>
                <a:srgbClr val="616161"/>
              </a:solidFill>
              <a:latin typeface="Proxima Nova"/>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Solution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600" b="0" i="0">
                <a:solidFill>
                  <a:srgbClr val="616161"/>
                </a:solidFill>
                <a:latin typeface="Proxima Nova"/>
              </a:defRPr>
            </a:pPr>
            <a:endParaRPr/>
          </a:p>
        </p:txBody>
      </p:sp>
      <p:sp>
        <p:nvSpPr>
          <p:cNvPr id="5" name="Rectangle 4"/>
          <p:cNvSpPr/>
          <p:nvPr/>
        </p:nvSpPr>
        <p:spPr>
          <a:xfrm>
            <a:off x="228600" y="1508670"/>
            <a:ext cx="8686800" cy="30545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545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88470" y="1122386"/>
            <a:ext cx="8262257" cy="2603277"/>
          </a:xfrm>
          <a:prstGeom prst="rect">
            <a:avLst/>
          </a:prstGeom>
          <a:noFill/>
          <a:ln>
            <a:noFill/>
          </a:ln>
        </p:spPr>
        <p:txBody>
          <a:bodyPr wrap="square" lIns="190500" tIns="0" rIns="0" bIns="190500" anchor="t">
            <a:spAutoFit/>
          </a:bodyPr>
          <a:lstStyle/>
          <a:p>
            <a:pPr marL="228600" indent="-91440">
              <a:spcBef>
                <a:spcPts val="0"/>
              </a:spcBef>
              <a:spcAft>
                <a:spcPts val="800"/>
              </a:spcAft>
              <a:buSzPct val="100000"/>
              <a:buFont typeface="Arial"/>
              <a:buChar char="•"/>
            </a:pPr>
            <a:r>
              <a:rPr sz="1200" b="1" i="0" dirty="0">
                <a:solidFill>
                  <a:srgbClr val="616161"/>
                </a:solidFill>
                <a:latin typeface="Proxima Nova"/>
              </a:rPr>
              <a:t>Data Understanding:</a:t>
            </a:r>
            <a:r>
              <a:rPr sz="1200" b="0" i="0" dirty="0">
                <a:solidFill>
                  <a:srgbClr val="616161"/>
                </a:solidFill>
                <a:latin typeface="Proxima Nova"/>
              </a:rPr>
              <a:t> The dataset comprises store, sales, and features data, offering details on store attributes like name, department, date, type, size, weekly sales, and environmental factors such as holiday status, temperature, fuel price, multiple markdowns, CPI, and unemployment. The primary focus is on predicting weekly sales, serving as the target variable for our modeling endeavors.</a:t>
            </a:r>
          </a:p>
          <a:p>
            <a:pPr marL="228600" lvl="1" indent="-91440">
              <a:spcBef>
                <a:spcPts val="1200"/>
              </a:spcBef>
              <a:spcAft>
                <a:spcPts val="0"/>
              </a:spcAft>
              <a:buSzPct val="100000"/>
              <a:buFont typeface="Arial"/>
              <a:buChar char="•"/>
            </a:pPr>
            <a:r>
              <a:rPr sz="1200" b="1" i="0" dirty="0">
                <a:solidFill>
                  <a:srgbClr val="616161"/>
                </a:solidFill>
                <a:latin typeface="Proxima Nova"/>
              </a:rPr>
              <a:t>Encoding and Data Type Conversion:</a:t>
            </a:r>
            <a:r>
              <a:rPr sz="1200" b="0" i="0" dirty="0">
                <a:solidFill>
                  <a:srgbClr val="616161"/>
                </a:solidFill>
                <a:latin typeface="Proxima Nova"/>
              </a:rPr>
              <a:t> Preparing categorical features for modeling by transforming them into numerical representations. Converting data types to align with modeling process requirements.</a:t>
            </a:r>
          </a:p>
          <a:p>
            <a:pPr marL="228600" lvl="1" indent="-91440">
              <a:spcBef>
                <a:spcPts val="1200"/>
              </a:spcBef>
              <a:spcAft>
                <a:spcPts val="0"/>
              </a:spcAft>
              <a:buSzPct val="100000"/>
              <a:buFont typeface="Arial"/>
              <a:buChar char="•"/>
            </a:pPr>
            <a:r>
              <a:rPr sz="1200" b="1" i="0" dirty="0">
                <a:solidFill>
                  <a:srgbClr val="616161"/>
                </a:solidFill>
                <a:latin typeface="Proxima Nova"/>
              </a:rPr>
              <a:t>Handling Null Values:</a:t>
            </a:r>
            <a:r>
              <a:rPr sz="1200" b="0" i="0" dirty="0">
                <a:solidFill>
                  <a:srgbClr val="616161"/>
                </a:solidFill>
                <a:latin typeface="Proxima Nova"/>
              </a:rPr>
              <a:t> '</a:t>
            </a:r>
            <a:r>
              <a:rPr sz="1200" b="0" i="0" dirty="0" err="1">
                <a:solidFill>
                  <a:srgbClr val="616161"/>
                </a:solidFill>
                <a:latin typeface="Proxima Nova"/>
              </a:rPr>
              <a:t>MarkDown</a:t>
            </a:r>
            <a:r>
              <a:rPr sz="1200" b="0" i="0" dirty="0">
                <a:solidFill>
                  <a:srgbClr val="616161"/>
                </a:solidFill>
                <a:latin typeface="Proxima Nova"/>
              </a:rPr>
              <a:t>' columns present a challenge with over 50% null values. Using machine learning models to predict and impute missing values.</a:t>
            </a:r>
          </a:p>
          <a:p>
            <a:pPr marL="228600" lvl="1" indent="-91440">
              <a:spcBef>
                <a:spcPts val="1200"/>
              </a:spcBef>
              <a:spcAft>
                <a:spcPts val="0"/>
              </a:spcAft>
              <a:buSzPct val="100000"/>
              <a:buFont typeface="Arial"/>
              <a:buChar char="•"/>
            </a:pPr>
            <a:r>
              <a:rPr sz="1200" b="1" i="0" dirty="0">
                <a:solidFill>
                  <a:srgbClr val="616161"/>
                </a:solidFill>
                <a:latin typeface="Proxima Nova"/>
              </a:rPr>
              <a:t>Feature Improvement:</a:t>
            </a:r>
            <a:r>
              <a:rPr sz="1200" b="0" i="0" dirty="0">
                <a:solidFill>
                  <a:srgbClr val="616161"/>
                </a:solidFill>
                <a:latin typeface="Proxima Nova"/>
              </a:rPr>
              <a:t> Creating new features to extract deeper insights. Evaluation through </a:t>
            </a:r>
            <a:r>
              <a:rPr sz="1200" b="0" i="0" dirty="0" err="1">
                <a:solidFill>
                  <a:srgbClr val="616161"/>
                </a:solidFill>
                <a:latin typeface="Proxima Nova"/>
              </a:rPr>
              <a:t>Seaborn's</a:t>
            </a:r>
            <a:r>
              <a:rPr sz="1200" b="0" i="0" dirty="0">
                <a:solidFill>
                  <a:srgbClr val="616161"/>
                </a:solidFill>
                <a:latin typeface="Proxima Nova"/>
              </a:rPr>
              <a:t> </a:t>
            </a:r>
            <a:r>
              <a:rPr sz="1200" b="0" i="0" dirty="0" err="1">
                <a:solidFill>
                  <a:srgbClr val="616161"/>
                </a:solidFill>
                <a:latin typeface="Proxima Nova"/>
              </a:rPr>
              <a:t>Heatmap</a:t>
            </a:r>
            <a:r>
              <a:rPr sz="1200" b="0" i="0" dirty="0">
                <a:solidFill>
                  <a:srgbClr val="616161"/>
                </a:solidFill>
                <a:latin typeface="Proxima Nova"/>
              </a:rPr>
              <a:t> reveals low correlation of features with weekly sales</a:t>
            </a:r>
            <a:r>
              <a:rPr sz="1200" b="0" i="0" dirty="0" smtClean="0">
                <a:solidFill>
                  <a:srgbClr val="616161"/>
                </a:solidFill>
                <a:latin typeface="Proxima Nova"/>
              </a:rPr>
              <a:t>.</a:t>
            </a:r>
            <a:endParaRPr sz="1200" b="0" i="0" dirty="0">
              <a:solidFill>
                <a:srgbClr val="616161"/>
              </a:solidFill>
              <a:latin typeface="Proxima Nova"/>
            </a:endParaRPr>
          </a:p>
        </p:txBody>
      </p:sp>
      <p:sp>
        <p:nvSpPr>
          <p:cNvPr id="8" name="Rectangle 7"/>
          <p:cNvSpPr/>
          <p:nvPr/>
        </p:nvSpPr>
        <p:spPr>
          <a:xfrm>
            <a:off x="4724400" y="1508670"/>
            <a:ext cx="4190999" cy="30545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Solution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600" b="0" i="0">
                <a:solidFill>
                  <a:srgbClr val="616161"/>
                </a:solidFill>
                <a:latin typeface="Proxima Nova"/>
              </a:defRPr>
            </a:pPr>
            <a:endParaRPr/>
          </a:p>
        </p:txBody>
      </p:sp>
      <p:sp>
        <p:nvSpPr>
          <p:cNvPr id="5" name="Rectangle 4"/>
          <p:cNvSpPr/>
          <p:nvPr/>
        </p:nvSpPr>
        <p:spPr>
          <a:xfrm>
            <a:off x="228600" y="1508670"/>
            <a:ext cx="8686800" cy="30545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545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88470" y="1299667"/>
            <a:ext cx="8262257" cy="2285241"/>
          </a:xfrm>
          <a:prstGeom prst="rect">
            <a:avLst/>
          </a:prstGeom>
          <a:noFill/>
          <a:ln>
            <a:noFill/>
          </a:ln>
        </p:spPr>
        <p:txBody>
          <a:bodyPr wrap="square" lIns="190500" tIns="0" rIns="0" bIns="190500" anchor="t">
            <a:spAutoFit/>
          </a:bodyPr>
          <a:lstStyle/>
          <a:p>
            <a:pPr marL="228600" lvl="1" indent="-91440">
              <a:spcBef>
                <a:spcPts val="1200"/>
              </a:spcBef>
              <a:buSzPct val="100000"/>
              <a:buFont typeface="Arial"/>
              <a:buChar char="•"/>
            </a:pPr>
            <a:r>
              <a:rPr lang="en-US" sz="1200" b="1" dirty="0">
                <a:solidFill>
                  <a:srgbClr val="616161"/>
                </a:solidFill>
                <a:latin typeface="Proxima Nova"/>
              </a:rPr>
              <a:t>Machine Learning Regression Model:</a:t>
            </a:r>
            <a:r>
              <a:rPr lang="en-US" sz="1200" dirty="0">
                <a:solidFill>
                  <a:srgbClr val="616161"/>
                </a:solidFill>
                <a:latin typeface="Proxima Nova"/>
              </a:rPr>
              <a:t> Two separate models: one leveraging '</a:t>
            </a:r>
            <a:r>
              <a:rPr lang="en-US" sz="1200" dirty="0" err="1">
                <a:solidFill>
                  <a:srgbClr val="616161"/>
                </a:solidFill>
                <a:latin typeface="Proxima Nova"/>
              </a:rPr>
              <a:t>MarkDown</a:t>
            </a:r>
            <a:r>
              <a:rPr lang="en-US" sz="1200" dirty="0">
                <a:solidFill>
                  <a:srgbClr val="616161"/>
                </a:solidFill>
                <a:latin typeface="Proxima Nova"/>
              </a:rPr>
              <a:t>' features and another excluding them.</a:t>
            </a:r>
          </a:p>
          <a:p>
            <a:pPr marL="228600" lvl="1" indent="-91440">
              <a:spcBef>
                <a:spcPts val="1200"/>
              </a:spcBef>
              <a:buSzPct val="100000"/>
              <a:buFont typeface="Arial"/>
              <a:buChar char="•"/>
            </a:pPr>
            <a:r>
              <a:rPr lang="en-US" sz="1200" b="1" dirty="0">
                <a:solidFill>
                  <a:srgbClr val="616161"/>
                </a:solidFill>
                <a:latin typeface="Proxima Nova"/>
              </a:rPr>
              <a:t>Algorithm Assessment:</a:t>
            </a:r>
            <a:r>
              <a:rPr lang="en-US" sz="1200" dirty="0">
                <a:solidFill>
                  <a:srgbClr val="616161"/>
                </a:solidFill>
                <a:latin typeface="Proxima Nova"/>
              </a:rPr>
              <a:t> Splitting the dataset into training and testing subsets. Evaluating various algorithms based on R2 (R-squared) metric.</a:t>
            </a:r>
          </a:p>
          <a:p>
            <a:pPr marL="228600" lvl="1" indent="-91440">
              <a:spcBef>
                <a:spcPts val="1200"/>
              </a:spcBef>
              <a:buSzPct val="100000"/>
              <a:buFont typeface="Arial"/>
              <a:buChar char="•"/>
            </a:pPr>
            <a:r>
              <a:rPr lang="en-US" sz="1200" b="1" dirty="0">
                <a:solidFill>
                  <a:srgbClr val="616161"/>
                </a:solidFill>
                <a:latin typeface="Proxima Nova"/>
              </a:rPr>
              <a:t>Algorithm Selection:</a:t>
            </a:r>
            <a:r>
              <a:rPr lang="en-US" sz="1200" dirty="0">
                <a:solidFill>
                  <a:srgbClr val="616161"/>
                </a:solidFill>
                <a:latin typeface="Proxima Nova"/>
              </a:rPr>
              <a:t> Extra Trees </a:t>
            </a:r>
            <a:r>
              <a:rPr lang="en-US" sz="1200" dirty="0" err="1">
                <a:solidFill>
                  <a:srgbClr val="616161"/>
                </a:solidFill>
                <a:latin typeface="Proxima Nova"/>
              </a:rPr>
              <a:t>Regressor</a:t>
            </a:r>
            <a:r>
              <a:rPr lang="en-US" sz="1200" dirty="0">
                <a:solidFill>
                  <a:srgbClr val="616161"/>
                </a:solidFill>
                <a:latin typeface="Proxima Nova"/>
              </a:rPr>
              <a:t> and Random Forest </a:t>
            </a:r>
            <a:r>
              <a:rPr lang="en-US" sz="1200" dirty="0" err="1">
                <a:solidFill>
                  <a:srgbClr val="616161"/>
                </a:solidFill>
                <a:latin typeface="Proxima Nova"/>
              </a:rPr>
              <a:t>Regressor</a:t>
            </a:r>
            <a:r>
              <a:rPr lang="en-US" sz="1200" dirty="0">
                <a:solidFill>
                  <a:srgbClr val="616161"/>
                </a:solidFill>
                <a:latin typeface="Proxima Nova"/>
              </a:rPr>
              <a:t> demonstrate strong performance.</a:t>
            </a:r>
          </a:p>
          <a:p>
            <a:pPr marL="228600" lvl="1" indent="-91440">
              <a:spcBef>
                <a:spcPts val="1200"/>
              </a:spcBef>
              <a:buSzPct val="100000"/>
              <a:buFont typeface="Arial"/>
              <a:buChar char="•"/>
            </a:pPr>
            <a:r>
              <a:rPr lang="en-US" sz="1200" b="1" dirty="0">
                <a:solidFill>
                  <a:srgbClr val="616161"/>
                </a:solidFill>
                <a:latin typeface="Proxima Nova"/>
              </a:rPr>
              <a:t>Model Accuracy and Metrics:</a:t>
            </a:r>
            <a:r>
              <a:rPr lang="en-US" sz="1200" dirty="0">
                <a:solidFill>
                  <a:srgbClr val="616161"/>
                </a:solidFill>
                <a:latin typeface="Proxima Nova"/>
              </a:rPr>
              <a:t> Model1 (with </a:t>
            </a:r>
            <a:r>
              <a:rPr lang="en-US" sz="1200" dirty="0" err="1">
                <a:solidFill>
                  <a:srgbClr val="616161"/>
                </a:solidFill>
                <a:latin typeface="Proxima Nova"/>
              </a:rPr>
              <a:t>MarkDowns</a:t>
            </a:r>
            <a:r>
              <a:rPr lang="en-US" sz="1200" dirty="0">
                <a:solidFill>
                  <a:srgbClr val="616161"/>
                </a:solidFill>
                <a:latin typeface="Proxima Nova"/>
              </a:rPr>
              <a:t>) ensures robust predictions for unseen data. Key metrics: mean absolute error, mean squared error, root mean squared error, and R-squared.</a:t>
            </a:r>
          </a:p>
          <a:p>
            <a:pPr marL="228600" lvl="1" indent="-91440">
              <a:spcBef>
                <a:spcPts val="1200"/>
              </a:spcBef>
              <a:buSzPct val="100000"/>
              <a:buFont typeface="Arial"/>
              <a:buChar char="•"/>
            </a:pPr>
            <a:r>
              <a:rPr lang="en-US" sz="1200" b="1" dirty="0">
                <a:solidFill>
                  <a:srgbClr val="616161"/>
                </a:solidFill>
                <a:latin typeface="Proxima Nova"/>
              </a:rPr>
              <a:t>Model Persistence:</a:t>
            </a:r>
            <a:r>
              <a:rPr lang="en-US" sz="1200" dirty="0">
                <a:solidFill>
                  <a:srgbClr val="616161"/>
                </a:solidFill>
                <a:latin typeface="Proxima Nova"/>
              </a:rPr>
              <a:t> Saving the well-trained model to a pickle file for future use.</a:t>
            </a:r>
            <a:endParaRPr lang="en-US" sz="1200" dirty="0">
              <a:solidFill>
                <a:srgbClr val="616161"/>
              </a:solidFill>
              <a:latin typeface="Proxima Nova"/>
            </a:endParaRPr>
          </a:p>
        </p:txBody>
      </p:sp>
      <p:sp>
        <p:nvSpPr>
          <p:cNvPr id="8" name="Rectangle 7"/>
          <p:cNvSpPr/>
          <p:nvPr/>
        </p:nvSpPr>
        <p:spPr>
          <a:xfrm>
            <a:off x="4724400" y="1508670"/>
            <a:ext cx="4190999" cy="30545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98023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Benefits from Project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5" name="Rectangle 4"/>
          <p:cNvSpPr/>
          <p:nvPr/>
        </p:nvSpPr>
        <p:spPr>
          <a:xfrm>
            <a:off x="228600" y="1508670"/>
            <a:ext cx="8686800" cy="30628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628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8318241" cy="201850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dirty="0">
                <a:solidFill>
                  <a:srgbClr val="616161"/>
                </a:solidFill>
                <a:latin typeface="Proxima Nova"/>
              </a:rPr>
              <a:t>Enhanced Decision-Making:</a:t>
            </a:r>
            <a:r>
              <a:rPr sz="1200" b="0" i="0" dirty="0">
                <a:solidFill>
                  <a:srgbClr val="616161"/>
                </a:solidFill>
                <a:latin typeface="Proxima Nova"/>
              </a:rPr>
              <a:t> Improved accuracy in sales forecasting enables better decision-making for retail management.</a:t>
            </a:r>
          </a:p>
          <a:p>
            <a:pPr marL="228600" lvl="1" indent="-91440" algn="l">
              <a:spcBef>
                <a:spcPts val="1200"/>
              </a:spcBef>
              <a:spcAft>
                <a:spcPts val="0"/>
              </a:spcAft>
              <a:buSzPct val="100000"/>
              <a:buFont typeface="Arial"/>
              <a:buChar char="•"/>
            </a:pPr>
            <a:r>
              <a:rPr sz="1200" b="1" i="0" dirty="0">
                <a:solidFill>
                  <a:srgbClr val="616161"/>
                </a:solidFill>
                <a:latin typeface="Proxima Nova"/>
              </a:rPr>
              <a:t>Top-Performing Stores:</a:t>
            </a:r>
            <a:r>
              <a:rPr sz="1200" b="0" i="0" dirty="0">
                <a:solidFill>
                  <a:srgbClr val="616161"/>
                </a:solidFill>
                <a:latin typeface="Proxima Nova"/>
              </a:rPr>
              <a:t> Identify and focus on top-performing stores and departments to maximize efficiency.</a:t>
            </a:r>
          </a:p>
          <a:p>
            <a:pPr marL="228600" lvl="1" indent="-91440" algn="l">
              <a:spcBef>
                <a:spcPts val="1200"/>
              </a:spcBef>
              <a:spcAft>
                <a:spcPts val="0"/>
              </a:spcAft>
              <a:buSzPct val="100000"/>
              <a:buFont typeface="Arial"/>
              <a:buChar char="•"/>
            </a:pPr>
            <a:r>
              <a:rPr sz="1200" b="1" i="0" dirty="0">
                <a:solidFill>
                  <a:srgbClr val="616161"/>
                </a:solidFill>
                <a:latin typeface="Proxima Nova"/>
              </a:rPr>
              <a:t>Data-Driven Insights:</a:t>
            </a:r>
            <a:r>
              <a:rPr sz="1200" b="0" i="0" dirty="0">
                <a:solidFill>
                  <a:srgbClr val="616161"/>
                </a:solidFill>
                <a:latin typeface="Proxima Nova"/>
              </a:rPr>
              <a:t> Optimize inventory management and marketing strategies through data-driven insights.</a:t>
            </a:r>
          </a:p>
          <a:p>
            <a:pPr marL="228600" lvl="1" indent="-91440" algn="l">
              <a:spcBef>
                <a:spcPts val="1200"/>
              </a:spcBef>
              <a:spcAft>
                <a:spcPts val="0"/>
              </a:spcAft>
              <a:buSzPct val="100000"/>
              <a:buFont typeface="Arial"/>
              <a:buChar char="•"/>
            </a:pPr>
            <a:r>
              <a:rPr sz="1200" b="1" i="0" dirty="0">
                <a:solidFill>
                  <a:srgbClr val="616161"/>
                </a:solidFill>
                <a:latin typeface="Proxima Nova"/>
              </a:rPr>
              <a:t>Impact Analysis:</a:t>
            </a:r>
            <a:r>
              <a:rPr sz="1200" b="0" i="0" dirty="0">
                <a:solidFill>
                  <a:srgbClr val="616161"/>
                </a:solidFill>
                <a:latin typeface="Proxima Nova"/>
              </a:rPr>
              <a:t> Understand the impact of various factors such as holidays and weather on sales.</a:t>
            </a:r>
          </a:p>
          <a:p>
            <a:pPr marL="228600" lvl="1" indent="-91440" algn="l">
              <a:spcBef>
                <a:spcPts val="1200"/>
              </a:spcBef>
              <a:spcAft>
                <a:spcPts val="0"/>
              </a:spcAft>
              <a:buSzPct val="100000"/>
              <a:buFont typeface="Arial"/>
              <a:buChar char="•"/>
            </a:pPr>
            <a:r>
              <a:rPr sz="1200" b="1" i="0" dirty="0">
                <a:solidFill>
                  <a:srgbClr val="616161"/>
                </a:solidFill>
                <a:latin typeface="Proxima Nova"/>
              </a:rPr>
              <a:t>Strategic Planning:</a:t>
            </a:r>
            <a:r>
              <a:rPr sz="1200" b="0" i="0" dirty="0">
                <a:solidFill>
                  <a:srgbClr val="616161"/>
                </a:solidFill>
                <a:latin typeface="Proxima Nova"/>
              </a:rPr>
              <a:t> Facilitate strategic planning with reliable sales predictions.</a:t>
            </a:r>
          </a:p>
        </p:txBody>
      </p:sp>
      <p:sp>
        <p:nvSpPr>
          <p:cNvPr id="8" name="Rectangle 7"/>
          <p:cNvSpPr/>
          <p:nvPr/>
        </p:nvSpPr>
        <p:spPr>
          <a:xfrm>
            <a:off x="4724400" y="1508670"/>
            <a:ext cx="4190999" cy="30628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270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Rectangle 4"/>
          <p:cNvSpPr/>
          <p:nvPr/>
        </p:nvSpPr>
        <p:spPr>
          <a:xfrm>
            <a:off x="2421412" y="2110085"/>
            <a:ext cx="430117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45044577"/>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498</Words>
  <Application>Microsoft Office PowerPoint</Application>
  <PresentationFormat>On-screen Show (16:9)</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Proxima Nova</vt:lpstr>
      <vt:lpstr>Spearmint</vt:lpstr>
      <vt:lpstr>Retail Sales Prediction</vt:lpstr>
      <vt:lpstr>Problem Statement</vt:lpstr>
      <vt:lpstr>Approach</vt:lpstr>
      <vt:lpstr>Solution</vt:lpstr>
      <vt:lpstr>Solution</vt:lpstr>
      <vt:lpstr>Benefits from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Prediction</dc:title>
  <cp:lastModifiedBy>HP</cp:lastModifiedBy>
  <cp:revision>3</cp:revision>
  <dcterms:modified xsi:type="dcterms:W3CDTF">2024-07-22T07:44:55Z</dcterms:modified>
</cp:coreProperties>
</file>