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8" r:id="rId7"/>
    <p:sldId id="260" r:id="rId8"/>
    <p:sldId id="265" r:id="rId9"/>
    <p:sldId id="26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p:scale>
          <a:sx n="75" d="100"/>
          <a:sy n="75" d="100"/>
        </p:scale>
        <p:origin x="-1218"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209574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63022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105671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55076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D049D-909C-4004-AC5E-55AA9C990B9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4280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ED049D-909C-4004-AC5E-55AA9C990B9F}"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429086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ED049D-909C-4004-AC5E-55AA9C990B9F}"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75003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ED049D-909C-4004-AC5E-55AA9C990B9F}"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295600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D049D-909C-4004-AC5E-55AA9C990B9F}"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88825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049D-909C-4004-AC5E-55AA9C990B9F}"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15812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049D-909C-4004-AC5E-55AA9C990B9F}"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9304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D049D-909C-4004-AC5E-55AA9C990B9F}" type="datetimeFigureOut">
              <a:rPr lang="en-US" smtClean="0"/>
              <a:t>6/11/2024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31601-4232-4ED4-A714-74A8F3D8B88B}" type="slidenum">
              <a:rPr lang="en-US" smtClean="0"/>
              <a:t>‹#›</a:t>
            </a:fld>
            <a:endParaRPr lang="en-US"/>
          </a:p>
        </p:txBody>
      </p:sp>
    </p:spTree>
    <p:extLst>
      <p:ext uri="{BB962C8B-B14F-4D97-AF65-F5344CB8AC3E}">
        <p14:creationId xmlns:p14="http://schemas.microsoft.com/office/powerpoint/2010/main" val="70478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Project Name </a:t>
            </a:r>
            <a:r>
              <a:rPr lang="en-US" dirty="0" smtClean="0"/>
              <a:t>:</a:t>
            </a:r>
            <a:r>
              <a:rPr lang="en-US" b="1" dirty="0" smtClean="0"/>
              <a:t>Chicago Crime Analyzer</a:t>
            </a:r>
            <a:endParaRPr lang="en-US" dirty="0"/>
          </a:p>
        </p:txBody>
      </p:sp>
      <p:sp>
        <p:nvSpPr>
          <p:cNvPr id="3" name="Subtitle 2"/>
          <p:cNvSpPr>
            <a:spLocks noGrp="1"/>
          </p:cNvSpPr>
          <p:nvPr>
            <p:ph type="subTitle" idx="1"/>
          </p:nvPr>
        </p:nvSpPr>
        <p:spPr/>
        <p:txBody>
          <a:bodyPr/>
          <a:lstStyle/>
          <a:p>
            <a:r>
              <a:rPr lang="en-US" b="1" dirty="0" smtClean="0"/>
              <a:t>Name- </a:t>
            </a:r>
            <a:r>
              <a:rPr lang="en-US" b="1" dirty="0" err="1" smtClean="0"/>
              <a:t>Vikram</a:t>
            </a:r>
            <a:r>
              <a:rPr lang="en-US" b="1" dirty="0" smtClean="0"/>
              <a:t> </a:t>
            </a:r>
            <a:r>
              <a:rPr lang="en-US" b="1" dirty="0" err="1" smtClean="0"/>
              <a:t>Pratap</a:t>
            </a:r>
            <a:r>
              <a:rPr lang="en-US" b="1" dirty="0" smtClean="0"/>
              <a:t> Singh</a:t>
            </a:r>
          </a:p>
          <a:p>
            <a:r>
              <a:rPr lang="en-US" b="1" dirty="0" smtClean="0"/>
              <a:t>Master in Data Science- </a:t>
            </a:r>
            <a:r>
              <a:rPr lang="en-US" b="1" dirty="0" err="1" smtClean="0"/>
              <a:t>Guvi</a:t>
            </a:r>
            <a:endParaRPr lang="en-US" b="1" dirty="0" smtClean="0"/>
          </a:p>
          <a:p>
            <a:r>
              <a:rPr lang="en-US" b="1" dirty="0" smtClean="0"/>
              <a:t>Email </a:t>
            </a:r>
            <a:r>
              <a:rPr lang="en-US" b="1" smtClean="0"/>
              <a:t>– sify.vikram@gmail.com</a:t>
            </a:r>
            <a:endParaRPr lang="en-US" b="1" dirty="0"/>
          </a:p>
        </p:txBody>
      </p:sp>
    </p:spTree>
    <p:extLst>
      <p:ext uri="{BB962C8B-B14F-4D97-AF65-F5344CB8AC3E}">
        <p14:creationId xmlns:p14="http://schemas.microsoft.com/office/powerpoint/2010/main" val="280596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Understanding</a:t>
            </a:r>
            <a:endParaRPr lang="en-US" dirty="0"/>
          </a:p>
        </p:txBody>
      </p:sp>
      <p:sp>
        <p:nvSpPr>
          <p:cNvPr id="3" name="Content Placeholder 2"/>
          <p:cNvSpPr>
            <a:spLocks noGrp="1"/>
          </p:cNvSpPr>
          <p:nvPr>
            <p:ph idx="1"/>
          </p:nvPr>
        </p:nvSpPr>
        <p:spPr/>
        <p:txBody>
          <a:bodyPr>
            <a:normAutofit/>
          </a:bodyPr>
          <a:lstStyle/>
          <a:p>
            <a:pPr lvl="0"/>
            <a:r>
              <a:rPr lang="en-US" sz="2000" dirty="0"/>
              <a:t>Notable surge in crime activity observed in recent Chicago records</a:t>
            </a:r>
            <a:r>
              <a:rPr lang="en-US" sz="2000" dirty="0" smtClean="0"/>
              <a:t>.</a:t>
            </a:r>
          </a:p>
          <a:p>
            <a:pPr lvl="0"/>
            <a:r>
              <a:rPr lang="en-US" sz="2000" dirty="0"/>
              <a:t>Assigned as Senior Investigation Officer to Chicago on special assignment</a:t>
            </a:r>
            <a:r>
              <a:rPr lang="en-US" sz="2000" dirty="0" smtClean="0"/>
              <a:t>.</a:t>
            </a:r>
          </a:p>
          <a:p>
            <a:pPr lvl="0"/>
            <a:r>
              <a:rPr lang="en-US" sz="2000" dirty="0"/>
              <a:t>Analyze historical and current crime data to unveil patterns, trends, and high-risk areas</a:t>
            </a:r>
            <a:r>
              <a:rPr lang="en-US" sz="2000" dirty="0" smtClean="0"/>
              <a:t>.</a:t>
            </a:r>
          </a:p>
          <a:p>
            <a:pPr lvl="0"/>
            <a:r>
              <a:rPr lang="en-US" sz="2000" dirty="0"/>
              <a:t>Guide strategic decisions, optimize resource distribution, and enhance public safety through data-driven insights.</a:t>
            </a:r>
            <a:endParaRPr lang="en-US" sz="2000" dirty="0"/>
          </a:p>
        </p:txBody>
      </p:sp>
    </p:spTree>
    <p:extLst>
      <p:ext uri="{BB962C8B-B14F-4D97-AF65-F5344CB8AC3E}">
        <p14:creationId xmlns:p14="http://schemas.microsoft.com/office/powerpoint/2010/main" val="417312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sz="2000" dirty="0"/>
              <a:t>The resale flat market in Singapore is highly competitive, and it can be challenging to accurately estimate the resale value of a flat. There are many factors that can affect resale prices, such as location, flat type, floor area, and lease duration</a:t>
            </a:r>
            <a:r>
              <a:rPr lang="en-US" sz="2000" dirty="0" smtClean="0"/>
              <a:t>.</a:t>
            </a:r>
          </a:p>
          <a:p>
            <a:r>
              <a:rPr lang="en-US" sz="2000" dirty="0"/>
              <a:t>A predictive model can help to overcome these challenges by providing users with an estimated resale price based on these factors</a:t>
            </a:r>
            <a:r>
              <a:rPr lang="en-US" sz="2000" dirty="0" smtClean="0"/>
              <a:t>.</a:t>
            </a:r>
          </a:p>
          <a:p>
            <a:r>
              <a:rPr lang="en-US" sz="2000" dirty="0"/>
              <a:t>Analyze historical and current crime data to unveil patterns, trends, and high-risk areas.</a:t>
            </a:r>
            <a:endParaRPr lang="en-US" sz="2000" dirty="0" smtClean="0"/>
          </a:p>
          <a:p>
            <a:r>
              <a:rPr lang="en-US" sz="2000" dirty="0"/>
              <a:t>This model leverages historical data and advanced machine learning algorithms to analyze and predict the resale prices, offering a valuable tool for both buyers and sellers navigating the market.</a:t>
            </a:r>
            <a:endParaRPr lang="en-US" sz="2000" dirty="0" smtClean="0"/>
          </a:p>
        </p:txBody>
      </p:sp>
    </p:spTree>
    <p:extLst>
      <p:ext uri="{BB962C8B-B14F-4D97-AF65-F5344CB8AC3E}">
        <p14:creationId xmlns:p14="http://schemas.microsoft.com/office/powerpoint/2010/main" val="13601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the project</a:t>
            </a:r>
            <a:endParaRPr lang="en-US" dirty="0"/>
          </a:p>
        </p:txBody>
      </p:sp>
      <p:sp>
        <p:nvSpPr>
          <p:cNvPr id="3" name="Content Placeholder 2"/>
          <p:cNvSpPr>
            <a:spLocks noGrp="1"/>
          </p:cNvSpPr>
          <p:nvPr>
            <p:ph idx="1"/>
          </p:nvPr>
        </p:nvSpPr>
        <p:spPr/>
        <p:txBody>
          <a:bodyPr>
            <a:noAutofit/>
          </a:bodyPr>
          <a:lstStyle/>
          <a:p>
            <a:pPr fontAlgn="base"/>
            <a:r>
              <a:rPr lang="en-US" sz="2000" b="1" dirty="0"/>
              <a:t>Data Collection and Preprocessing:</a:t>
            </a:r>
            <a:r>
              <a:rPr lang="en-US" sz="2000" dirty="0"/>
              <a:t> Collect a dataset of resale flat transactions from the Singapore Housing and Development Board (HDB) for the years 1990 to Till Date. Preprocess the data to clean and structure it for machine learning.</a:t>
            </a:r>
            <a:endParaRPr lang="en-US" sz="2000" b="1" dirty="0"/>
          </a:p>
          <a:p>
            <a:pPr fontAlgn="base"/>
            <a:r>
              <a:rPr lang="en-US" sz="2000" b="1" dirty="0"/>
              <a:t>Feature Engineering: </a:t>
            </a:r>
            <a:r>
              <a:rPr lang="en-US" sz="2000" dirty="0"/>
              <a:t>Extract relevant features from the dataset, including town, flat type, </a:t>
            </a:r>
            <a:r>
              <a:rPr lang="en-US" sz="2000" dirty="0" err="1"/>
              <a:t>storey</a:t>
            </a:r>
            <a:r>
              <a:rPr lang="en-US" sz="2000" dirty="0"/>
              <a:t> range, floor area, flat model, and lease commence date. Create any additional features that may enhance prediction accuracy.</a:t>
            </a:r>
            <a:endParaRPr lang="en-US" sz="2000" b="1" dirty="0"/>
          </a:p>
          <a:p>
            <a:pPr fontAlgn="base"/>
            <a:r>
              <a:rPr lang="en-US" sz="2000" b="1" dirty="0"/>
              <a:t>Model Selection and Training: </a:t>
            </a:r>
            <a:r>
              <a:rPr lang="en-US" sz="2000" dirty="0"/>
              <a:t>Choose an appropriate machine learning model for regression (e.g., linear regression, decision trees, or random forests). Train the model on the historical data, using a portion of the dataset for training</a:t>
            </a:r>
            <a:r>
              <a:rPr lang="en-US" sz="2000" dirty="0" smtClean="0"/>
              <a:t>.</a:t>
            </a:r>
            <a:endParaRPr lang="en-US" sz="2000" b="1" dirty="0"/>
          </a:p>
        </p:txBody>
      </p:sp>
    </p:spTree>
    <p:extLst>
      <p:ext uri="{BB962C8B-B14F-4D97-AF65-F5344CB8AC3E}">
        <p14:creationId xmlns:p14="http://schemas.microsoft.com/office/powerpoint/2010/main" val="159263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project</a:t>
            </a:r>
          </a:p>
        </p:txBody>
      </p:sp>
      <p:sp>
        <p:nvSpPr>
          <p:cNvPr id="3" name="Content Placeholder 2"/>
          <p:cNvSpPr>
            <a:spLocks noGrp="1"/>
          </p:cNvSpPr>
          <p:nvPr>
            <p:ph idx="1"/>
          </p:nvPr>
        </p:nvSpPr>
        <p:spPr>
          <a:xfrm>
            <a:off x="457200" y="1600200"/>
            <a:ext cx="8229600" cy="4525963"/>
          </a:xfrm>
        </p:spPr>
        <p:txBody>
          <a:bodyPr>
            <a:normAutofit fontScale="70000" lnSpcReduction="20000"/>
          </a:bodyPr>
          <a:lstStyle/>
          <a:p>
            <a:r>
              <a:rPr lang="en-US" sz="2000" b="1" dirty="0"/>
              <a:t>Temporal Analysis</a:t>
            </a:r>
          </a:p>
          <a:p>
            <a:pPr marL="514350" indent="-514350">
              <a:buFont typeface="+mj-lt"/>
              <a:buAutoNum type="romanLcPeriod"/>
            </a:pPr>
            <a:r>
              <a:rPr lang="en-US" sz="2000" dirty="0"/>
              <a:t>Examine crime trends over time by plotting the number of crimes per year, month, or day to identify trends or seasonal variations.</a:t>
            </a:r>
          </a:p>
          <a:p>
            <a:pPr marL="514350" indent="-514350">
              <a:buFont typeface="+mj-lt"/>
              <a:buAutoNum type="romanLcPeriod"/>
            </a:pPr>
            <a:r>
              <a:rPr lang="en-US" sz="2000" dirty="0"/>
              <a:t>Determine peak crime hours by analyzing the 'Date' and 'Time' fields </a:t>
            </a:r>
            <a:r>
              <a:rPr lang="en-US" sz="2000" dirty="0" smtClean="0"/>
              <a:t>to understand </a:t>
            </a:r>
            <a:r>
              <a:rPr lang="en-US" sz="2000" dirty="0"/>
              <a:t>when crimes are most frequently reported</a:t>
            </a:r>
            <a:r>
              <a:rPr lang="en-US" sz="2000" dirty="0" smtClean="0"/>
              <a:t>.</a:t>
            </a:r>
          </a:p>
          <a:p>
            <a:r>
              <a:rPr lang="en-US" sz="2000" b="1" dirty="0"/>
              <a:t>Geospatial Analysis</a:t>
            </a:r>
          </a:p>
          <a:p>
            <a:pPr marL="514350" indent="-514350">
              <a:buFont typeface="+mj-lt"/>
              <a:buAutoNum type="romanLcPeriod"/>
            </a:pPr>
            <a:r>
              <a:rPr lang="en-US" sz="2000" dirty="0" smtClean="0"/>
              <a:t>Identify </a:t>
            </a:r>
            <a:r>
              <a:rPr lang="en-US" sz="2000" dirty="0"/>
              <a:t>crime hotspots using latitude and longitude coordinates, utilizing tools like </a:t>
            </a:r>
            <a:r>
              <a:rPr lang="en-US" sz="2000" dirty="0" err="1"/>
              <a:t>heatmaps</a:t>
            </a:r>
            <a:r>
              <a:rPr lang="en-US" sz="2000" dirty="0"/>
              <a:t> or kernel density </a:t>
            </a:r>
            <a:r>
              <a:rPr lang="en-US" sz="2000" dirty="0" smtClean="0"/>
              <a:t>estimation.</a:t>
            </a:r>
          </a:p>
          <a:p>
            <a:pPr marL="514350" indent="-514350">
              <a:buFont typeface="+mj-lt"/>
              <a:buAutoNum type="romanLcPeriod"/>
            </a:pPr>
            <a:r>
              <a:rPr lang="en-US" sz="2000" dirty="0" smtClean="0"/>
              <a:t>Compare crime rates across different districts and wards to identify areas more prone to specific types of crimes.</a:t>
            </a:r>
          </a:p>
          <a:p>
            <a:r>
              <a:rPr lang="en-US" sz="2000" b="1" dirty="0" smtClean="0"/>
              <a:t>Crime </a:t>
            </a:r>
            <a:r>
              <a:rPr lang="en-US" sz="2000" b="1" dirty="0"/>
              <a:t>Type Analysis</a:t>
            </a:r>
          </a:p>
          <a:p>
            <a:pPr marL="514350" indent="-514350">
              <a:buFont typeface="+mj-lt"/>
              <a:buAutoNum type="romanLcPeriod"/>
            </a:pPr>
            <a:r>
              <a:rPr lang="en-US" sz="2000" dirty="0" smtClean="0"/>
              <a:t>Analyze </a:t>
            </a:r>
            <a:r>
              <a:rPr lang="en-US" sz="2000" dirty="0"/>
              <a:t>the frequency of different crime types to understand the most common types of crimes.</a:t>
            </a:r>
          </a:p>
          <a:p>
            <a:pPr marL="514350" indent="-514350">
              <a:buFont typeface="+mj-lt"/>
              <a:buAutoNum type="romanLcPeriod"/>
            </a:pPr>
            <a:r>
              <a:rPr lang="en-US" sz="2000" dirty="0"/>
              <a:t>Investigate the distribution of severe crimes versus less severe crimes to understand the severity of criminal activity.</a:t>
            </a:r>
          </a:p>
          <a:p>
            <a:r>
              <a:rPr lang="en-US" sz="2000" b="1" dirty="0"/>
              <a:t>Arrest and Domestic Incident Analysis</a:t>
            </a:r>
          </a:p>
          <a:p>
            <a:pPr marL="514350" indent="-514350">
              <a:buFont typeface="+mj-lt"/>
              <a:buAutoNum type="romanLcPeriod"/>
            </a:pPr>
            <a:r>
              <a:rPr lang="en-US" sz="2000" dirty="0"/>
              <a:t>Calculate arrest rates by crime type, location, and time period to assess law enforcement effectiveness.</a:t>
            </a:r>
          </a:p>
          <a:p>
            <a:pPr marL="514350" indent="-514350">
              <a:buFont typeface="+mj-lt"/>
              <a:buAutoNum type="romanLcPeriod"/>
            </a:pPr>
            <a:r>
              <a:rPr lang="en-US" sz="2000" dirty="0"/>
              <a:t>Compare characteristics and frequencies of domestic-related incidents versus non-domestic incidents.</a:t>
            </a:r>
          </a:p>
          <a:p>
            <a:r>
              <a:rPr lang="en-US" sz="2000" b="1" dirty="0"/>
              <a:t>Location-Specific Analysis</a:t>
            </a:r>
          </a:p>
          <a:p>
            <a:pPr marL="514350" indent="-514350">
              <a:buFont typeface="+mj-lt"/>
              <a:buAutoNum type="romanLcPeriod"/>
            </a:pPr>
            <a:r>
              <a:rPr lang="en-US" sz="2000" dirty="0"/>
              <a:t>Investigate common crime locations (e.g., streets, parking lots) and how crime types vary by location.</a:t>
            </a:r>
          </a:p>
          <a:p>
            <a:pPr marL="514350" indent="-514350">
              <a:buFont typeface="+mj-lt"/>
              <a:buAutoNum type="romanLcPeriod"/>
            </a:pPr>
            <a:r>
              <a:rPr lang="en-US" sz="2000" dirty="0"/>
              <a:t>Analyze crime data by beat and community area to identify localized crime patterns and hotspots.</a:t>
            </a:r>
          </a:p>
          <a:p>
            <a:endParaRPr lang="en-US" sz="2000" dirty="0"/>
          </a:p>
          <a:p>
            <a:endParaRPr lang="en-US"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38455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project</a:t>
            </a:r>
          </a:p>
        </p:txBody>
      </p:sp>
      <p:sp>
        <p:nvSpPr>
          <p:cNvPr id="3" name="Content Placeholder 2"/>
          <p:cNvSpPr>
            <a:spLocks noGrp="1"/>
          </p:cNvSpPr>
          <p:nvPr>
            <p:ph idx="1"/>
          </p:nvPr>
        </p:nvSpPr>
        <p:spPr>
          <a:xfrm>
            <a:off x="457200" y="1600200"/>
            <a:ext cx="8229600" cy="4525963"/>
          </a:xfrm>
        </p:spPr>
        <p:txBody>
          <a:bodyPr>
            <a:noAutofit/>
          </a:bodyPr>
          <a:lstStyle/>
          <a:p>
            <a:r>
              <a:rPr lang="en-US" sz="1300" b="1" dirty="0" smtClean="0"/>
              <a:t>Seasonal </a:t>
            </a:r>
            <a:r>
              <a:rPr lang="en-US" sz="1300" b="1" dirty="0"/>
              <a:t>and Weather Impact</a:t>
            </a:r>
          </a:p>
          <a:p>
            <a:pPr marL="514350" indent="-514350">
              <a:buFont typeface="+mj-lt"/>
              <a:buAutoNum type="romanLcPeriod"/>
            </a:pPr>
            <a:r>
              <a:rPr lang="en-US" sz="1300" dirty="0"/>
              <a:t>Examine whether certain types of crimes are more prevalent in specific seasons to understand seasonal trends.</a:t>
            </a:r>
          </a:p>
          <a:p>
            <a:pPr marL="514350" indent="-514350">
              <a:buFont typeface="+mj-lt"/>
              <a:buAutoNum type="romanLcPeriod"/>
            </a:pPr>
            <a:r>
              <a:rPr lang="en-US" sz="1300" dirty="0"/>
              <a:t>Investigate the impact of weather conditions on crime occurrences.</a:t>
            </a:r>
          </a:p>
          <a:p>
            <a:r>
              <a:rPr lang="en-US" sz="1300" b="1" dirty="0"/>
              <a:t>Repeat Offenders and Recidivism</a:t>
            </a:r>
          </a:p>
          <a:p>
            <a:pPr marL="514350" indent="-514350">
              <a:buFont typeface="+mj-lt"/>
              <a:buAutoNum type="romanLcPeriod"/>
            </a:pPr>
            <a:r>
              <a:rPr lang="en-US" sz="1300" dirty="0"/>
              <a:t>Identify locations repeatedly associated with criminal activity to understand repeat crime locations.</a:t>
            </a:r>
          </a:p>
          <a:p>
            <a:pPr marL="514350" indent="-514350">
              <a:buFont typeface="+mj-lt"/>
              <a:buAutoNum type="romanLcPeriod"/>
            </a:pPr>
            <a:r>
              <a:rPr lang="en-US" sz="1300" dirty="0"/>
              <a:t>Analyze recidivism rates and factors contributing to repeat offenses if data on repeat offenders is available.</a:t>
            </a:r>
          </a:p>
          <a:p>
            <a:r>
              <a:rPr lang="en-US" sz="1300" b="1" dirty="0"/>
              <a:t>Predictive Modeling and Risk Assessment</a:t>
            </a:r>
          </a:p>
          <a:p>
            <a:pPr marL="514350" indent="-514350">
              <a:buFont typeface="+mj-lt"/>
              <a:buAutoNum type="romanLcPeriod"/>
            </a:pPr>
            <a:r>
              <a:rPr lang="en-US" sz="1300" dirty="0"/>
              <a:t>Develop models to predict future crime incidents based on historical data and relevant factors.</a:t>
            </a:r>
          </a:p>
          <a:p>
            <a:pPr marL="514350" indent="-514350">
              <a:buFont typeface="+mj-lt"/>
              <a:buAutoNum type="romanLcPeriod"/>
            </a:pPr>
            <a:r>
              <a:rPr lang="en-US" sz="1300" dirty="0"/>
              <a:t>Assess the risk of different areas and times for specific types of crimes to aid resource allocation for law enforcement.</a:t>
            </a:r>
          </a:p>
          <a:p>
            <a:r>
              <a:rPr lang="en-US" sz="1300" b="1" dirty="0"/>
              <a:t>Visualization and Reporting</a:t>
            </a:r>
          </a:p>
          <a:p>
            <a:pPr marL="514350" indent="-514350">
              <a:buFont typeface="+mj-lt"/>
              <a:buAutoNum type="romanLcPeriod"/>
            </a:pPr>
            <a:r>
              <a:rPr lang="en-US" sz="1300" dirty="0"/>
              <a:t>Create interactive dashboards to dynamically visualize and explore crime data.</a:t>
            </a:r>
          </a:p>
          <a:p>
            <a:pPr marL="514350" indent="-514350">
              <a:buFont typeface="+mj-lt"/>
              <a:buAutoNum type="romanLcPeriod"/>
            </a:pPr>
            <a:r>
              <a:rPr lang="en-US" sz="1300" dirty="0"/>
              <a:t>Generate detailed reports highlighting key trends, hotspots, and critical insights for stakeholders.</a:t>
            </a:r>
          </a:p>
          <a:p>
            <a:r>
              <a:rPr lang="en-US" sz="1300" b="1" dirty="0"/>
              <a:t>Potential Insights:</a:t>
            </a:r>
          </a:p>
          <a:p>
            <a:pPr marL="514350" indent="-514350">
              <a:buFont typeface="+mj-lt"/>
              <a:buAutoNum type="romanLcPeriod"/>
            </a:pPr>
            <a:r>
              <a:rPr lang="en-US" sz="1300" dirty="0"/>
              <a:t>Trends and seasonal variations in crime occurrences.</a:t>
            </a:r>
          </a:p>
          <a:p>
            <a:pPr marL="514350" indent="-514350">
              <a:buFont typeface="+mj-lt"/>
              <a:buAutoNum type="romanLcPeriod"/>
            </a:pPr>
            <a:r>
              <a:rPr lang="en-US" sz="1300" dirty="0"/>
              <a:t>High-risk areas and hotspots for different types of crimes.</a:t>
            </a:r>
          </a:p>
          <a:p>
            <a:pPr marL="514350" indent="-514350">
              <a:buFont typeface="+mj-lt"/>
              <a:buAutoNum type="romanLcPeriod"/>
            </a:pPr>
            <a:r>
              <a:rPr lang="en-US" sz="1300" dirty="0"/>
              <a:t>Effectiveness of law enforcement in making arrests.</a:t>
            </a:r>
          </a:p>
          <a:p>
            <a:pPr marL="514350" indent="-514350">
              <a:buFont typeface="+mj-lt"/>
              <a:buAutoNum type="romanLcPeriod"/>
            </a:pPr>
            <a:r>
              <a:rPr lang="en-US" sz="1300" dirty="0"/>
              <a:t>Patterns of domestic-related crimes</a:t>
            </a:r>
            <a:r>
              <a:rPr lang="en-US" sz="1300" dirty="0" smtClean="0"/>
              <a:t>.</a:t>
            </a:r>
          </a:p>
          <a:p>
            <a:pPr marL="514350" indent="-514350">
              <a:buFont typeface="+mj-lt"/>
              <a:buAutoNum type="romanLcPeriod"/>
            </a:pPr>
            <a:r>
              <a:rPr lang="en-US" sz="1300" dirty="0"/>
              <a:t>Common locations for specific types of crimes.</a:t>
            </a:r>
          </a:p>
          <a:p>
            <a:pPr marL="0" indent="0">
              <a:buNone/>
            </a:pPr>
            <a:endParaRPr lang="en-US" sz="1300" dirty="0"/>
          </a:p>
          <a:p>
            <a:pPr marL="0" indent="0">
              <a:buNone/>
            </a:pPr>
            <a:endParaRPr lang="en-US" sz="1300" dirty="0"/>
          </a:p>
          <a:p>
            <a:endParaRPr lang="en-US" sz="1300" dirty="0" smtClean="0"/>
          </a:p>
          <a:p>
            <a:endParaRPr lang="en-US" sz="1300" dirty="0"/>
          </a:p>
          <a:p>
            <a:pPr marL="0" indent="0">
              <a:buNone/>
            </a:pPr>
            <a:endParaRPr lang="en-US" sz="1300" dirty="0"/>
          </a:p>
        </p:txBody>
      </p:sp>
    </p:spTree>
    <p:extLst>
      <p:ext uri="{BB962C8B-B14F-4D97-AF65-F5344CB8AC3E}">
        <p14:creationId xmlns:p14="http://schemas.microsoft.com/office/powerpoint/2010/main" val="219801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from the project:</a:t>
            </a:r>
            <a:endParaRPr lang="en-US" dirty="0"/>
          </a:p>
        </p:txBody>
      </p:sp>
      <p:sp>
        <p:nvSpPr>
          <p:cNvPr id="3" name="Content Placeholder 2"/>
          <p:cNvSpPr>
            <a:spLocks noGrp="1"/>
          </p:cNvSpPr>
          <p:nvPr>
            <p:ph idx="1"/>
          </p:nvPr>
        </p:nvSpPr>
        <p:spPr/>
        <p:txBody>
          <a:bodyPr>
            <a:normAutofit/>
          </a:bodyPr>
          <a:lstStyle/>
          <a:p>
            <a:pPr lvl="0"/>
            <a:r>
              <a:rPr lang="en-US" sz="2000" dirty="0"/>
              <a:t>Improved Understanding of Crime </a:t>
            </a:r>
            <a:r>
              <a:rPr lang="en-US" sz="2000" dirty="0" smtClean="0"/>
              <a:t>Trends</a:t>
            </a:r>
          </a:p>
          <a:p>
            <a:pPr lvl="0"/>
            <a:r>
              <a:rPr lang="en-US" sz="2000" dirty="0"/>
              <a:t>Effective Resource </a:t>
            </a:r>
            <a:r>
              <a:rPr lang="en-US" sz="2000" dirty="0" smtClean="0"/>
              <a:t>Allocation</a:t>
            </a:r>
          </a:p>
          <a:p>
            <a:pPr lvl="0"/>
            <a:r>
              <a:rPr lang="en-US" sz="2000" dirty="0"/>
              <a:t>Enhanced Crime Prevention </a:t>
            </a:r>
            <a:r>
              <a:rPr lang="en-US" sz="2000" dirty="0" smtClean="0"/>
              <a:t>Strategies</a:t>
            </a:r>
          </a:p>
          <a:p>
            <a:pPr lvl="0"/>
            <a:r>
              <a:rPr lang="en-US" sz="2000" dirty="0"/>
              <a:t>Improved Law Enforcement </a:t>
            </a:r>
            <a:r>
              <a:rPr lang="en-US" sz="2000" dirty="0" smtClean="0"/>
              <a:t>Response</a:t>
            </a:r>
          </a:p>
          <a:p>
            <a:pPr lvl="0"/>
            <a:r>
              <a:rPr lang="en-US" sz="2000" dirty="0"/>
              <a:t>Identification of Repeat Offenders and </a:t>
            </a:r>
            <a:r>
              <a:rPr lang="en-US" sz="2000" dirty="0" smtClean="0"/>
              <a:t>Hotspots</a:t>
            </a:r>
          </a:p>
          <a:p>
            <a:pPr lvl="0"/>
            <a:r>
              <a:rPr lang="en-US" sz="2000" dirty="0"/>
              <a:t>Enhanced Predictive </a:t>
            </a:r>
            <a:r>
              <a:rPr lang="en-US" sz="2000" dirty="0" smtClean="0"/>
              <a:t>Capabilities</a:t>
            </a:r>
          </a:p>
          <a:p>
            <a:pPr lvl="0"/>
            <a:r>
              <a:rPr lang="en-US" sz="2000" dirty="0"/>
              <a:t>Increased Transparency and Accountability</a:t>
            </a:r>
            <a:endParaRPr lang="en-US" sz="2000" dirty="0"/>
          </a:p>
        </p:txBody>
      </p:sp>
    </p:spTree>
    <p:extLst>
      <p:ext uri="{BB962C8B-B14F-4D97-AF65-F5344CB8AC3E}">
        <p14:creationId xmlns:p14="http://schemas.microsoft.com/office/powerpoint/2010/main" val="22744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039" t="70072" r="61353" b="19110"/>
          <a:stretch/>
        </p:blipFill>
        <p:spPr bwMode="auto">
          <a:xfrm>
            <a:off x="990600" y="1676400"/>
            <a:ext cx="7170741"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3352800"/>
            <a:ext cx="7239000" cy="2554545"/>
          </a:xfrm>
          <a:prstGeom prst="rect">
            <a:avLst/>
          </a:prstGeom>
          <a:noFill/>
        </p:spPr>
        <p:txBody>
          <a:bodyPr wrap="square" rtlCol="0">
            <a:spAutoFit/>
          </a:bodyPr>
          <a:lstStyle/>
          <a:p>
            <a:pPr marL="285750" indent="-285750">
              <a:buFont typeface="Arial" pitchFamily="34" charset="0"/>
              <a:buChar char="•"/>
            </a:pPr>
            <a:r>
              <a:rPr lang="en-US" sz="2000" dirty="0"/>
              <a:t>The MAE shows the average absolute error between predicted and actual values</a:t>
            </a:r>
            <a:r>
              <a:rPr lang="en-US" sz="2000" dirty="0" smtClean="0"/>
              <a:t>.</a:t>
            </a:r>
          </a:p>
          <a:p>
            <a:pPr marL="285750" indent="-285750">
              <a:buFont typeface="Arial" pitchFamily="34" charset="0"/>
              <a:buChar char="•"/>
            </a:pPr>
            <a:r>
              <a:rPr lang="en-US" sz="2000" dirty="0"/>
              <a:t>The MSE and RMSE provide insight into the average squared and root squared errors, respectively, with RMSE being in the same units as the target variable, making it more interpretable</a:t>
            </a:r>
            <a:r>
              <a:rPr lang="en-US" sz="2000" dirty="0" smtClean="0"/>
              <a:t>.</a:t>
            </a:r>
          </a:p>
          <a:p>
            <a:pPr marL="285750" indent="-285750">
              <a:buFont typeface="Arial" pitchFamily="34" charset="0"/>
              <a:buChar char="•"/>
            </a:pPr>
            <a:r>
              <a:rPr lang="en-US" sz="2000" dirty="0"/>
              <a:t>The R² score indicates that approximately 98.46% of the variance in the resale prices can be explained by the model, demonstrating a high level of predictive accuracy.</a:t>
            </a:r>
          </a:p>
        </p:txBody>
      </p:sp>
    </p:spTree>
    <p:extLst>
      <p:ext uri="{BB962C8B-B14F-4D97-AF65-F5344CB8AC3E}">
        <p14:creationId xmlns:p14="http://schemas.microsoft.com/office/powerpoint/2010/main" val="74024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293318"/>
            <a:ext cx="5410200" cy="5366482"/>
          </a:xfrm>
        </p:spPr>
      </p:pic>
    </p:spTree>
    <p:extLst>
      <p:ext uri="{BB962C8B-B14F-4D97-AF65-F5344CB8AC3E}">
        <p14:creationId xmlns:p14="http://schemas.microsoft.com/office/powerpoint/2010/main" val="310054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TotalTime>
  <Words>819</Words>
  <Application>Microsoft Office PowerPoint</Application>
  <PresentationFormat>On-screen Show (4:3)</PresentationFormat>
  <Paragraphs>71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Project Name :Chicago Crime Analyzer</vt:lpstr>
      <vt:lpstr>Problem Understanding</vt:lpstr>
      <vt:lpstr>Solution</vt:lpstr>
      <vt:lpstr>Goal of the project</vt:lpstr>
      <vt:lpstr>Goal of the project</vt:lpstr>
      <vt:lpstr>Goal of the project</vt:lpstr>
      <vt:lpstr>Benefit from the project:</vt:lpstr>
      <vt:lpstr>Model Evaluation</vt:lpstr>
      <vt:lpstr>Best Model</vt:lpstr>
    </vt:vector>
  </TitlesOfParts>
  <Company>IndianOil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home</dc:creator>
  <cp:lastModifiedBy>HP</cp:lastModifiedBy>
  <cp:revision>18</cp:revision>
  <dcterms:created xsi:type="dcterms:W3CDTF">2024-03-21T14:08:55Z</dcterms:created>
  <dcterms:modified xsi:type="dcterms:W3CDTF">2024-06-11T12:19:26Z</dcterms:modified>
</cp:coreProperties>
</file>