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5" r:id="rId8"/>
    <p:sldId id="26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69" d="100"/>
          <a:sy n="69" d="100"/>
        </p:scale>
        <p:origin x="-13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ED049D-909C-4004-AC5E-55AA9C990B9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209574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ED049D-909C-4004-AC5E-55AA9C990B9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363022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ED049D-909C-4004-AC5E-55AA9C990B9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105671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ED049D-909C-4004-AC5E-55AA9C990B9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355076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ED049D-909C-4004-AC5E-55AA9C990B9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4280440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ED049D-909C-4004-AC5E-55AA9C990B9F}"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429086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ED049D-909C-4004-AC5E-55AA9C990B9F}" type="datetimeFigureOut">
              <a:rPr lang="en-US" smtClean="0"/>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375003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ED049D-909C-4004-AC5E-55AA9C990B9F}"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2956008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ED049D-909C-4004-AC5E-55AA9C990B9F}" type="datetimeFigureOut">
              <a:rPr lang="en-US" smtClean="0"/>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3888253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ED049D-909C-4004-AC5E-55AA9C990B9F}"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15812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ED049D-909C-4004-AC5E-55AA9C990B9F}"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31601-4232-4ED4-A714-74A8F3D8B88B}" type="slidenum">
              <a:rPr lang="en-US" smtClean="0"/>
              <a:t>‹#›</a:t>
            </a:fld>
            <a:endParaRPr lang="en-US"/>
          </a:p>
        </p:txBody>
      </p:sp>
    </p:spTree>
    <p:extLst>
      <p:ext uri="{BB962C8B-B14F-4D97-AF65-F5344CB8AC3E}">
        <p14:creationId xmlns:p14="http://schemas.microsoft.com/office/powerpoint/2010/main" val="93047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D049D-909C-4004-AC5E-55AA9C990B9F}" type="datetimeFigureOut">
              <a:rPr lang="en-US" smtClean="0"/>
              <a:t>6/5/2024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31601-4232-4ED4-A714-74A8F3D8B88B}" type="slidenum">
              <a:rPr lang="en-US" smtClean="0"/>
              <a:t>‹#›</a:t>
            </a:fld>
            <a:endParaRPr lang="en-US"/>
          </a:p>
        </p:txBody>
      </p:sp>
    </p:spTree>
    <p:extLst>
      <p:ext uri="{BB962C8B-B14F-4D97-AF65-F5344CB8AC3E}">
        <p14:creationId xmlns:p14="http://schemas.microsoft.com/office/powerpoint/2010/main" val="704786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Project Name </a:t>
            </a:r>
            <a:r>
              <a:rPr lang="en-US" dirty="0" smtClean="0"/>
              <a:t>:</a:t>
            </a:r>
            <a:r>
              <a:rPr lang="en-US" b="1" dirty="0"/>
              <a:t>Singapore  Resale Flat Prices Predicting</a:t>
            </a:r>
            <a:r>
              <a:rPr lang="en-US" b="1" dirty="0"/>
              <a:t/>
            </a:r>
            <a:br>
              <a:rPr lang="en-US" b="1" dirty="0"/>
            </a:br>
            <a:r>
              <a:rPr lang="en-US" b="1" dirty="0"/>
              <a:t/>
            </a:r>
            <a:br>
              <a:rPr lang="en-US" b="1" dirty="0"/>
            </a:br>
            <a:endParaRPr lang="en-US" dirty="0"/>
          </a:p>
        </p:txBody>
      </p:sp>
      <p:sp>
        <p:nvSpPr>
          <p:cNvPr id="3" name="Subtitle 2"/>
          <p:cNvSpPr>
            <a:spLocks noGrp="1"/>
          </p:cNvSpPr>
          <p:nvPr>
            <p:ph type="subTitle" idx="1"/>
          </p:nvPr>
        </p:nvSpPr>
        <p:spPr/>
        <p:txBody>
          <a:bodyPr/>
          <a:lstStyle/>
          <a:p>
            <a:r>
              <a:rPr lang="en-US" b="1" dirty="0" smtClean="0"/>
              <a:t>Name- </a:t>
            </a:r>
            <a:r>
              <a:rPr lang="en-US" b="1" dirty="0" err="1" smtClean="0"/>
              <a:t>Vikram</a:t>
            </a:r>
            <a:r>
              <a:rPr lang="en-US" b="1" dirty="0" smtClean="0"/>
              <a:t> </a:t>
            </a:r>
            <a:r>
              <a:rPr lang="en-US" b="1" dirty="0" err="1" smtClean="0"/>
              <a:t>Pratap</a:t>
            </a:r>
            <a:r>
              <a:rPr lang="en-US" b="1" dirty="0" smtClean="0"/>
              <a:t> Singh</a:t>
            </a:r>
          </a:p>
          <a:p>
            <a:r>
              <a:rPr lang="en-US" b="1" dirty="0" smtClean="0"/>
              <a:t>Master in Data Science- </a:t>
            </a:r>
            <a:r>
              <a:rPr lang="en-US" b="1" dirty="0" err="1" smtClean="0"/>
              <a:t>Guvi</a:t>
            </a:r>
            <a:endParaRPr lang="en-US" b="1" dirty="0" smtClean="0"/>
          </a:p>
          <a:p>
            <a:r>
              <a:rPr lang="en-US" b="1" dirty="0" smtClean="0"/>
              <a:t>Email </a:t>
            </a:r>
            <a:r>
              <a:rPr lang="en-US" b="1" smtClean="0"/>
              <a:t>– sify.vikram@gmail.com</a:t>
            </a:r>
            <a:endParaRPr lang="en-US" b="1" dirty="0"/>
          </a:p>
        </p:txBody>
      </p:sp>
    </p:spTree>
    <p:extLst>
      <p:ext uri="{BB962C8B-B14F-4D97-AF65-F5344CB8AC3E}">
        <p14:creationId xmlns:p14="http://schemas.microsoft.com/office/powerpoint/2010/main" val="280596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Understanding</a:t>
            </a:r>
            <a:endParaRPr lang="en-US" dirty="0"/>
          </a:p>
        </p:txBody>
      </p:sp>
      <p:sp>
        <p:nvSpPr>
          <p:cNvPr id="3" name="Content Placeholder 2"/>
          <p:cNvSpPr>
            <a:spLocks noGrp="1"/>
          </p:cNvSpPr>
          <p:nvPr>
            <p:ph idx="1"/>
          </p:nvPr>
        </p:nvSpPr>
        <p:spPr/>
        <p:txBody>
          <a:bodyPr>
            <a:normAutofit/>
          </a:bodyPr>
          <a:lstStyle/>
          <a:p>
            <a:pPr lvl="0"/>
            <a:r>
              <a:rPr lang="en-US" sz="2000" dirty="0"/>
              <a:t>The objective of this project is to develop a machine learning model and deploy it as a user-friendly web application that predicts the resale prices of flats in Singapore</a:t>
            </a:r>
            <a:r>
              <a:rPr lang="en-US" sz="2000" dirty="0" smtClean="0"/>
              <a:t>.</a:t>
            </a:r>
          </a:p>
          <a:p>
            <a:pPr lvl="0"/>
            <a:r>
              <a:rPr lang="en-US" sz="2000" dirty="0"/>
              <a:t>This predictive model will be based on historical data of resale flat transactions</a:t>
            </a:r>
            <a:r>
              <a:rPr lang="en-US" sz="2000" dirty="0" smtClean="0"/>
              <a:t>.</a:t>
            </a:r>
          </a:p>
          <a:p>
            <a:pPr lvl="0"/>
            <a:r>
              <a:rPr lang="en-US" sz="2000" dirty="0"/>
              <a:t>It aims to assist both potential buyers and sellers in estimating the resale value of a flat.</a:t>
            </a:r>
            <a:endParaRPr lang="en-US" sz="2000" dirty="0"/>
          </a:p>
        </p:txBody>
      </p:sp>
    </p:spTree>
    <p:extLst>
      <p:ext uri="{BB962C8B-B14F-4D97-AF65-F5344CB8AC3E}">
        <p14:creationId xmlns:p14="http://schemas.microsoft.com/office/powerpoint/2010/main" val="417312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r>
              <a:rPr lang="en-US" sz="2000" dirty="0"/>
              <a:t>The resale flat market in Singapore is highly competitive, and it can be challenging to accurately estimate the resale value of a flat. There are many factors that can affect resale prices, such as location, flat type, floor area, and lease duration</a:t>
            </a:r>
            <a:r>
              <a:rPr lang="en-US" sz="2000" dirty="0" smtClean="0"/>
              <a:t>.</a:t>
            </a:r>
          </a:p>
          <a:p>
            <a:r>
              <a:rPr lang="en-US" sz="2000" dirty="0"/>
              <a:t>A predictive model can help to overcome these challenges by providing users with an estimated resale price based on these factors</a:t>
            </a:r>
            <a:r>
              <a:rPr lang="en-US" sz="2000" dirty="0" smtClean="0"/>
              <a:t>.</a:t>
            </a:r>
          </a:p>
          <a:p>
            <a:r>
              <a:rPr lang="en-US" sz="2000" dirty="0"/>
              <a:t>This model leverages historical data and advanced machine learning algorithms to analyze and predict the resale prices, offering a valuable tool for both buyers and sellers navigating the market.</a:t>
            </a:r>
            <a:endParaRPr lang="en-US" sz="2000" dirty="0" smtClean="0"/>
          </a:p>
        </p:txBody>
      </p:sp>
    </p:spTree>
    <p:extLst>
      <p:ext uri="{BB962C8B-B14F-4D97-AF65-F5344CB8AC3E}">
        <p14:creationId xmlns:p14="http://schemas.microsoft.com/office/powerpoint/2010/main" val="13601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of the project</a:t>
            </a:r>
            <a:endParaRPr lang="en-US" dirty="0"/>
          </a:p>
        </p:txBody>
      </p:sp>
      <p:sp>
        <p:nvSpPr>
          <p:cNvPr id="3" name="Content Placeholder 2"/>
          <p:cNvSpPr>
            <a:spLocks noGrp="1"/>
          </p:cNvSpPr>
          <p:nvPr>
            <p:ph idx="1"/>
          </p:nvPr>
        </p:nvSpPr>
        <p:spPr/>
        <p:txBody>
          <a:bodyPr>
            <a:noAutofit/>
          </a:bodyPr>
          <a:lstStyle/>
          <a:p>
            <a:pPr fontAlgn="base"/>
            <a:r>
              <a:rPr lang="en-US" sz="2000" b="1" dirty="0"/>
              <a:t>Data Collection and Preprocessing:</a:t>
            </a:r>
            <a:r>
              <a:rPr lang="en-US" sz="2000" dirty="0"/>
              <a:t> Collect a dataset of resale flat transactions from the Singapore Housing and Development Board (HDB) for the years 1990 to Till Date. Preprocess the data to clean and structure it for machine learning.</a:t>
            </a:r>
            <a:endParaRPr lang="en-US" sz="2000" b="1" dirty="0"/>
          </a:p>
          <a:p>
            <a:pPr fontAlgn="base"/>
            <a:r>
              <a:rPr lang="en-US" sz="2000" b="1" dirty="0"/>
              <a:t>Feature Engineering: </a:t>
            </a:r>
            <a:r>
              <a:rPr lang="en-US" sz="2000" dirty="0"/>
              <a:t>Extract relevant features from the dataset, including town, flat type, </a:t>
            </a:r>
            <a:r>
              <a:rPr lang="en-US" sz="2000" dirty="0" err="1"/>
              <a:t>storey</a:t>
            </a:r>
            <a:r>
              <a:rPr lang="en-US" sz="2000" dirty="0"/>
              <a:t> range, floor area, flat model, and lease commence date. Create any additional features that may enhance prediction accuracy.</a:t>
            </a:r>
            <a:endParaRPr lang="en-US" sz="2000" b="1" dirty="0"/>
          </a:p>
          <a:p>
            <a:pPr fontAlgn="base"/>
            <a:r>
              <a:rPr lang="en-US" sz="2000" b="1" dirty="0"/>
              <a:t>Model Selection and Training: </a:t>
            </a:r>
            <a:r>
              <a:rPr lang="en-US" sz="2000" dirty="0"/>
              <a:t>Choose an appropriate machine learning model for regression (e.g., linear regression, decision trees, or random forests). Train the model on the historical data, using a portion of the dataset for training</a:t>
            </a:r>
            <a:r>
              <a:rPr lang="en-US" sz="2000" dirty="0" smtClean="0"/>
              <a:t>.</a:t>
            </a:r>
            <a:endParaRPr lang="en-US" sz="2000" b="1" dirty="0"/>
          </a:p>
        </p:txBody>
      </p:sp>
    </p:spTree>
    <p:extLst>
      <p:ext uri="{BB962C8B-B14F-4D97-AF65-F5344CB8AC3E}">
        <p14:creationId xmlns:p14="http://schemas.microsoft.com/office/powerpoint/2010/main" val="159263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the project</a:t>
            </a:r>
          </a:p>
        </p:txBody>
      </p:sp>
      <p:sp>
        <p:nvSpPr>
          <p:cNvPr id="3" name="Content Placeholder 2"/>
          <p:cNvSpPr>
            <a:spLocks noGrp="1"/>
          </p:cNvSpPr>
          <p:nvPr>
            <p:ph idx="1"/>
          </p:nvPr>
        </p:nvSpPr>
        <p:spPr/>
        <p:txBody>
          <a:bodyPr>
            <a:normAutofit/>
          </a:bodyPr>
          <a:lstStyle/>
          <a:p>
            <a:pPr fontAlgn="base"/>
            <a:r>
              <a:rPr lang="en-US" sz="2000" b="1" dirty="0"/>
              <a:t>Model Evaluation: </a:t>
            </a:r>
            <a:r>
              <a:rPr lang="en-US" sz="2000" dirty="0"/>
              <a:t>Evaluate the model's predictive performance using regression metrics such as Mean Absolute Error (MAE), Mean Squared Error (MSE), or Root Mean Squared Error (RMSE) and R2 Score.</a:t>
            </a:r>
            <a:endParaRPr lang="en-US" sz="2000" b="1" dirty="0"/>
          </a:p>
          <a:p>
            <a:pPr fontAlgn="base"/>
            <a:r>
              <a:rPr lang="en-US" sz="2000" b="1" dirty="0" err="1"/>
              <a:t>Streamlit</a:t>
            </a:r>
            <a:r>
              <a:rPr lang="en-US" sz="2000" b="1" dirty="0"/>
              <a:t> Web Application: </a:t>
            </a:r>
            <a:r>
              <a:rPr lang="en-US" sz="2000" dirty="0"/>
              <a:t>Develop a user-friendly web application using </a:t>
            </a:r>
            <a:r>
              <a:rPr lang="en-US" sz="2000" dirty="0" err="1"/>
              <a:t>Streamlit</a:t>
            </a:r>
            <a:r>
              <a:rPr lang="en-US" sz="2000" dirty="0"/>
              <a:t> that allows users to input details of a flat (town, flat type, </a:t>
            </a:r>
            <a:r>
              <a:rPr lang="en-US" sz="2000" dirty="0" err="1"/>
              <a:t>storey</a:t>
            </a:r>
            <a:r>
              <a:rPr lang="en-US" sz="2000" dirty="0"/>
              <a:t> range, etc.). Utilize the trained machine learning model to predict the resale price based on user inputs.</a:t>
            </a:r>
            <a:endParaRPr lang="en-US" sz="2000" b="1" dirty="0"/>
          </a:p>
          <a:p>
            <a:pPr fontAlgn="base"/>
            <a:r>
              <a:rPr lang="en-US" sz="2000" b="1" dirty="0"/>
              <a:t>Deployment on Render: </a:t>
            </a:r>
            <a:r>
              <a:rPr lang="en-US" sz="2000" dirty="0"/>
              <a:t>Deploy the </a:t>
            </a:r>
            <a:r>
              <a:rPr lang="en-US" sz="2000" dirty="0" err="1"/>
              <a:t>Streamlit</a:t>
            </a:r>
            <a:r>
              <a:rPr lang="en-US" sz="2000" dirty="0"/>
              <a:t> application on the Render platform to make it accessible to users over the internet.</a:t>
            </a:r>
            <a:endParaRPr lang="en-US" sz="2000" b="1" dirty="0"/>
          </a:p>
          <a:p>
            <a:pPr fontAlgn="base"/>
            <a:r>
              <a:rPr lang="en-US" sz="2000" b="1" dirty="0"/>
              <a:t>Testing and Validation: </a:t>
            </a:r>
            <a:r>
              <a:rPr lang="en-US" sz="2000" dirty="0"/>
              <a:t>Thoroughly test the deployed application to ensure it functions correctly and provides accurate predictions.</a:t>
            </a:r>
            <a:endParaRPr lang="en-US" sz="2000" b="1" dirty="0"/>
          </a:p>
          <a:p>
            <a:endParaRPr lang="en-US" sz="2000" dirty="0" smtClean="0"/>
          </a:p>
          <a:p>
            <a:endParaRPr lang="en-US" sz="2000" dirty="0"/>
          </a:p>
          <a:p>
            <a:pPr marL="0" indent="0">
              <a:buNone/>
            </a:pPr>
            <a:endParaRPr lang="en-US" sz="2000" dirty="0"/>
          </a:p>
        </p:txBody>
      </p:sp>
    </p:spTree>
    <p:extLst>
      <p:ext uri="{BB962C8B-B14F-4D97-AF65-F5344CB8AC3E}">
        <p14:creationId xmlns:p14="http://schemas.microsoft.com/office/powerpoint/2010/main" val="384552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 from the project:</a:t>
            </a:r>
            <a:endParaRPr lang="en-US" dirty="0"/>
          </a:p>
        </p:txBody>
      </p:sp>
      <p:sp>
        <p:nvSpPr>
          <p:cNvPr id="3" name="Content Placeholder 2"/>
          <p:cNvSpPr>
            <a:spLocks noGrp="1"/>
          </p:cNvSpPr>
          <p:nvPr>
            <p:ph idx="1"/>
          </p:nvPr>
        </p:nvSpPr>
        <p:spPr/>
        <p:txBody>
          <a:bodyPr>
            <a:normAutofit/>
          </a:bodyPr>
          <a:lstStyle/>
          <a:p>
            <a:pPr lvl="0"/>
            <a:r>
              <a:rPr lang="en-US" sz="2000" dirty="0"/>
              <a:t>The project will benefit both potential buyers and sellers in the Singapore housing market</a:t>
            </a:r>
            <a:r>
              <a:rPr lang="en-US" sz="2000" dirty="0" smtClean="0"/>
              <a:t>.</a:t>
            </a:r>
          </a:p>
          <a:p>
            <a:pPr lvl="0"/>
            <a:r>
              <a:rPr lang="en-US" sz="2000" dirty="0"/>
              <a:t>Buyers can use the application to estimate resale prices and make informed decisions</a:t>
            </a:r>
            <a:r>
              <a:rPr lang="en-US" sz="2000" dirty="0" smtClean="0"/>
              <a:t>.</a:t>
            </a:r>
          </a:p>
          <a:p>
            <a:pPr lvl="0"/>
            <a:r>
              <a:rPr lang="en-US" sz="2000" dirty="0"/>
              <a:t>Sellers can get an idea of their flat's potential market value</a:t>
            </a:r>
            <a:r>
              <a:rPr lang="en-US" sz="2000" dirty="0" smtClean="0"/>
              <a:t>.</a:t>
            </a:r>
          </a:p>
          <a:p>
            <a:pPr lvl="0"/>
            <a:r>
              <a:rPr lang="en-US" sz="2000" dirty="0" smtClean="0"/>
              <a:t>The </a:t>
            </a:r>
            <a:r>
              <a:rPr lang="en-US" sz="2000" dirty="0"/>
              <a:t>project demonstrates the practical application of machine learning in real estate and web development.</a:t>
            </a:r>
            <a:endParaRPr lang="en-US" sz="2000" dirty="0" smtClean="0"/>
          </a:p>
          <a:p>
            <a:endParaRPr lang="en-US" sz="2000" dirty="0"/>
          </a:p>
        </p:txBody>
      </p:sp>
    </p:spTree>
    <p:extLst>
      <p:ext uri="{BB962C8B-B14F-4D97-AF65-F5344CB8AC3E}">
        <p14:creationId xmlns:p14="http://schemas.microsoft.com/office/powerpoint/2010/main" val="22744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039" t="70072" r="61353" b="19110"/>
          <a:stretch/>
        </p:blipFill>
        <p:spPr bwMode="auto">
          <a:xfrm>
            <a:off x="990600" y="1676400"/>
            <a:ext cx="7170741" cy="147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43000" y="3352800"/>
            <a:ext cx="7239000" cy="2554545"/>
          </a:xfrm>
          <a:prstGeom prst="rect">
            <a:avLst/>
          </a:prstGeom>
          <a:noFill/>
        </p:spPr>
        <p:txBody>
          <a:bodyPr wrap="square" rtlCol="0">
            <a:spAutoFit/>
          </a:bodyPr>
          <a:lstStyle/>
          <a:p>
            <a:pPr marL="285750" indent="-285750">
              <a:buFont typeface="Arial" pitchFamily="34" charset="0"/>
              <a:buChar char="•"/>
            </a:pPr>
            <a:r>
              <a:rPr lang="en-US" sz="2000" dirty="0"/>
              <a:t>The MAE shows the average absolute error between predicted and actual values</a:t>
            </a:r>
            <a:r>
              <a:rPr lang="en-US" sz="2000" dirty="0" smtClean="0"/>
              <a:t>.</a:t>
            </a:r>
          </a:p>
          <a:p>
            <a:pPr marL="285750" indent="-285750">
              <a:buFont typeface="Arial" pitchFamily="34" charset="0"/>
              <a:buChar char="•"/>
            </a:pPr>
            <a:r>
              <a:rPr lang="en-US" sz="2000" dirty="0"/>
              <a:t>The MSE and RMSE provide insight into the average squared and root squared errors, respectively, with RMSE being in the same units as the target variable, making it more interpretable</a:t>
            </a:r>
            <a:r>
              <a:rPr lang="en-US" sz="2000" dirty="0" smtClean="0"/>
              <a:t>.</a:t>
            </a:r>
          </a:p>
          <a:p>
            <a:pPr marL="285750" indent="-285750">
              <a:buFont typeface="Arial" pitchFamily="34" charset="0"/>
              <a:buChar char="•"/>
            </a:pPr>
            <a:r>
              <a:rPr lang="en-US" sz="2000" dirty="0"/>
              <a:t>The R² score indicates that approximately 98.46% of the variance in the resale prices can be explained by the model, demonstrating a high level of predictive accuracy.</a:t>
            </a:r>
          </a:p>
        </p:txBody>
      </p:sp>
    </p:spTree>
    <p:extLst>
      <p:ext uri="{BB962C8B-B14F-4D97-AF65-F5344CB8AC3E}">
        <p14:creationId xmlns:p14="http://schemas.microsoft.com/office/powerpoint/2010/main" val="74024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Model</a:t>
            </a:r>
            <a:endParaRPr lang="en-US" dirty="0"/>
          </a:p>
        </p:txBody>
      </p:sp>
      <p:pic>
        <p:nvPicPr>
          <p:cNvPr id="205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714" t="30152" r="13660" b="17807"/>
          <a:stretch/>
        </p:blipFill>
        <p:spPr bwMode="auto">
          <a:xfrm>
            <a:off x="0" y="1295400"/>
            <a:ext cx="9144000" cy="349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549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584</Words>
  <Application>Microsoft Office PowerPoint</Application>
  <PresentationFormat>On-screen Show (4:3)</PresentationFormat>
  <Paragraphs>32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Project Name :Singapore  Resale Flat Prices Predicting  </vt:lpstr>
      <vt:lpstr>Problem Understanding</vt:lpstr>
      <vt:lpstr>Solution</vt:lpstr>
      <vt:lpstr>Goal of the project</vt:lpstr>
      <vt:lpstr>Goal of the project</vt:lpstr>
      <vt:lpstr>Benefit from the project:</vt:lpstr>
      <vt:lpstr>Model Evaluation</vt:lpstr>
      <vt:lpstr>Best Model</vt:lpstr>
    </vt:vector>
  </TitlesOfParts>
  <Company>IndianOil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home</dc:creator>
  <cp:lastModifiedBy>HP</cp:lastModifiedBy>
  <cp:revision>15</cp:revision>
  <dcterms:created xsi:type="dcterms:W3CDTF">2024-03-21T14:08:55Z</dcterms:created>
  <dcterms:modified xsi:type="dcterms:W3CDTF">2024-06-05T18:49:47Z</dcterms:modified>
</cp:coreProperties>
</file>