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5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1.xml.rels" ContentType="application/vnd.openxmlformats-package.relationships+xml"/>
  <Override PartName="/ppt/notesSlides/notesSlide5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_rels/presentation.xml.rels" ContentType="application/vnd.openxmlformats-package.relationships+xml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</p:sldIdLst>
  <p:sldSz cx="9144000" cy="6858000"/>
  <p:notesSz cx="9144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731D4DF-AAE5-40CE-AE12-BA723DCCFBD3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1" name="TextShape 2"/>
          <p:cNvSpPr txBox="1"/>
          <p:nvPr/>
        </p:nvSpPr>
        <p:spPr>
          <a:xfrm>
            <a:off x="5180040" y="6513480"/>
            <a:ext cx="3962160" cy="342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63277B4-DD6A-4386-ACA6-EE850D1D4B13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3" name="TextShape 2"/>
          <p:cNvSpPr txBox="1"/>
          <p:nvPr/>
        </p:nvSpPr>
        <p:spPr>
          <a:xfrm>
            <a:off x="5180040" y="6513480"/>
            <a:ext cx="3962160" cy="342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B523658-5BF6-42DF-AA42-C360AAB2E11F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Identical to finding offset in 1-dimensional storage of a 2-dimensional matrix: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index = x + width * y;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5" name="TextShape 2"/>
          <p:cNvSpPr txBox="1"/>
          <p:nvPr/>
        </p:nvSpPr>
        <p:spPr>
          <a:xfrm>
            <a:off x="5180040" y="6513480"/>
            <a:ext cx="3962160" cy="342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F6FE3FC-35E6-40F8-95A0-BA81C6DBB8A8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7" name="TextShape 2"/>
          <p:cNvSpPr txBox="1"/>
          <p:nvPr/>
        </p:nvSpPr>
        <p:spPr>
          <a:xfrm>
            <a:off x="5180040" y="6513480"/>
            <a:ext cx="3962160" cy="342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5DBC068-2E16-493F-B2C7-2D5FDE94A2F8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9" name="TextShape 2"/>
          <p:cNvSpPr txBox="1"/>
          <p:nvPr/>
        </p:nvSpPr>
        <p:spPr>
          <a:xfrm>
            <a:off x="5180040" y="6513480"/>
            <a:ext cx="3962160" cy="342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8D5A807-0B15-4909-B546-9E386DAFF8BB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1" name="TextShape 2"/>
          <p:cNvSpPr txBox="1"/>
          <p:nvPr/>
        </p:nvSpPr>
        <p:spPr>
          <a:xfrm>
            <a:off x="5180040" y="6513480"/>
            <a:ext cx="3962160" cy="342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186C633-58BC-4DE4-9360-8BB4E0EEA8E1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3" name="TextShape 2"/>
          <p:cNvSpPr txBox="1"/>
          <p:nvPr/>
        </p:nvSpPr>
        <p:spPr>
          <a:xfrm>
            <a:off x="5180040" y="6513480"/>
            <a:ext cx="3962160" cy="342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0472E19-988C-4ED5-9C9B-9FCAD27066C2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7" name="TextShape 2"/>
          <p:cNvSpPr txBox="1"/>
          <p:nvPr/>
        </p:nvSpPr>
        <p:spPr>
          <a:xfrm>
            <a:off x="5180040" y="6513480"/>
            <a:ext cx="3962160" cy="342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807DC42-9E7E-4FD8-94B6-0B8221B4E03C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9" name="TextShape 2"/>
          <p:cNvSpPr txBox="1"/>
          <p:nvPr/>
        </p:nvSpPr>
        <p:spPr>
          <a:xfrm>
            <a:off x="5180040" y="6513480"/>
            <a:ext cx="3962160" cy="342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B6D91F2-20E8-4D30-88F4-DA901195E681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4/19/2013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4/19/2013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ftr"/>
          </p:nvPr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4/19/2013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ftr"/>
          </p:nvPr>
        </p:nvSpPr>
        <p:spPr>
          <a:xfrm>
            <a:off x="6248520" y="649296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5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5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5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5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5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5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5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CUDA C/C++ BASICS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NVIDIA Corporation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Picture 4" descr=""/>
          <p:cNvPicPr/>
          <p:nvPr/>
        </p:nvPicPr>
        <p:blipFill>
          <a:blip r:embed="rId1"/>
          <a:stretch/>
        </p:blipFill>
        <p:spPr>
          <a:xfrm>
            <a:off x="836640" y="1493640"/>
            <a:ext cx="2642400" cy="2038680"/>
          </a:xfrm>
          <a:prstGeom prst="rect">
            <a:avLst/>
          </a:prstGeom>
          <a:ln>
            <a:noFill/>
          </a:ln>
        </p:spPr>
      </p:pic>
      <p:pic>
        <p:nvPicPr>
          <p:cNvPr id="317" name="Picture 3" descr=""/>
          <p:cNvPicPr/>
          <p:nvPr/>
        </p:nvPicPr>
        <p:blipFill>
          <a:blip r:embed="rId2"/>
          <a:stretch/>
        </p:blipFill>
        <p:spPr>
          <a:xfrm>
            <a:off x="4809960" y="1133640"/>
            <a:ext cx="4169160" cy="5120280"/>
          </a:xfrm>
          <a:prstGeom prst="rect">
            <a:avLst/>
          </a:prstGeom>
          <a:ln>
            <a:noFill/>
          </a:ln>
        </p:spPr>
      </p:pic>
      <p:sp>
        <p:nvSpPr>
          <p:cNvPr id="3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 Processing Flow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464400" y="4143240"/>
            <a:ext cx="410724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Copy input data from CPU memory to GPU memory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 GPU program and execute,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caching data on chip for performance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Copy results from GPU memory to CPU memory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 flipV="1" rot="10800000">
            <a:off x="6507360" y="5498640"/>
            <a:ext cx="3950640" cy="2927160"/>
          </a:xfrm>
          <a:prstGeom prst="bentArrow">
            <a:avLst>
              <a:gd name="adj1" fmla="val 14333"/>
              <a:gd name="adj2" fmla="val 13740"/>
              <a:gd name="adj3" fmla="val 20259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TextShape 4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2" name="CustomShape 5"/>
          <p:cNvSpPr/>
          <p:nvPr/>
        </p:nvSpPr>
        <p:spPr>
          <a:xfrm>
            <a:off x="3262320" y="2034000"/>
            <a:ext cx="1666440" cy="545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PCI Bus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0" dur="indefinite" restart="never" nodeType="tmRoot">
          <p:childTnLst>
            <p:seq>
              <p:cTn id="121" dur="indefinite" nodeType="mainSeq"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126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 World!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457560" y="1599840"/>
            <a:ext cx="5853960" cy="472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IN" sz="2000" spc="-1" strike="noStrike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main(</a:t>
            </a:r>
            <a:r>
              <a:rPr b="1" lang="en-IN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 {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printf("Hello World!\n");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return</a:t>
            </a:r>
            <a:r>
              <a:rPr b="1" lang="en-IN" sz="2000" spc="-1" strike="noStrike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Blip>
                <a:blip r:embed="rId1"/>
              </a:buBlip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Standard C that runs on the host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Blip>
                <a:blip r:embed="rId2"/>
              </a:buBlip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NVIDIA compiler (nvcc) can be used to compile programs with no </a:t>
            </a:r>
            <a:r>
              <a:rPr b="1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device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code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6372360" y="1599840"/>
            <a:ext cx="2454840" cy="472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Output: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 nvcc hello_world.cu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 a.out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Hello World!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TextShape 4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62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3" dur="500"/>
                                        <p:tgtEl>
                                          <p:spTgt spid="324">
                                            <p:txEl>
                                              <p:pRg st="62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96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6" dur="500"/>
                                        <p:tgtEl>
                                          <p:spTgt spid="324">
                                            <p:txEl>
                                              <p:pRg st="96" end="1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5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" dur="500"/>
                                        <p:tgtEl>
                                          <p:spTgt spid="325">
                                            <p:txEl>
                                              <p:pRg st="5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4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2" dur="500"/>
                                        <p:tgtEl>
                                          <p:spTgt spid="325">
                                            <p:txEl>
                                              <p:pRg st="14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36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" dur="500"/>
                                        <p:tgtEl>
                                          <p:spTgt spid="325">
                                            <p:txEl>
                                              <p:pRg st="36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44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8" dur="500"/>
                                        <p:tgtEl>
                                          <p:spTgt spid="325">
                                            <p:txEl>
                                              <p:pRg st="44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57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1" dur="500"/>
                                        <p:tgtEl>
                                          <p:spTgt spid="325">
                                            <p:txEl>
                                              <p:pRg st="57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 World! with Device Code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457560" y="1599840"/>
            <a:ext cx="8368560" cy="472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__global__ void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mykernel(</a:t>
            </a:r>
            <a:r>
              <a:rPr b="1" lang="en-IN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 {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main(</a:t>
            </a:r>
            <a:r>
              <a:rPr b="1" lang="en-IN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 {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mykernel&lt;&lt;&lt;1,1&gt;&gt;&gt;();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printf("Hello World!\n");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return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0;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Two new syntactic elements…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2" dur="indefinite" restart="never" nodeType="tmRoot">
          <p:childTnLst>
            <p:seq>
              <p:cTn id="153" dur="indefinite" nodeType="mainSeq">
                <p:childTnLst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23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8" dur="500"/>
                                        <p:tgtEl>
                                          <p:spTgt spid="328">
                                            <p:txEl>
                                              <p:pRg st="123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 World! with Device Code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__global__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mykernel(void) 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CUDA C/C++ keyword </a:t>
            </a:r>
            <a:r>
              <a:rPr b="1" lang="en-US" sz="20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__global__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indicates a function that: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Runs on the device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called from host code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nvcc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separates source code into host and device components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Device functions (e.g.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mykernel()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processed by NVIDIA compiler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Host functions (e.g.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main()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processed by standard host compiler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gcc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cl.exe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2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9" dur="indefinite" restart="never" nodeType="tmRoot">
          <p:childTnLst>
            <p:seq>
              <p:cTn id="160" dur="indefinite" nodeType="mainSeq">
                <p:childTnLst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8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5" dur="500"/>
                                        <p:tgtEl>
                                          <p:spTgt spid="331">
                                            <p:txEl>
                                              <p:pRg st="38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95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8" dur="500"/>
                                        <p:tgtEl>
                                          <p:spTgt spid="331">
                                            <p:txEl>
                                              <p:pRg st="95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14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1" dur="500"/>
                                        <p:tgtEl>
                                          <p:spTgt spid="331">
                                            <p:txEl>
                                              <p:pRg st="114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40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4" dur="500"/>
                                        <p:tgtEl>
                                          <p:spTgt spid="331">
                                            <p:txEl>
                                              <p:pRg st="140" end="1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99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7" dur="500"/>
                                        <p:tgtEl>
                                          <p:spTgt spid="331">
                                            <p:txEl>
                                              <p:pRg st="199" end="2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63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0" dur="500"/>
                                        <p:tgtEl>
                                          <p:spTgt spid="331">
                                            <p:txEl>
                                              <p:pRg st="263" end="3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28" end="3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3" dur="500"/>
                                        <p:tgtEl>
                                          <p:spTgt spid="331">
                                            <p:txEl>
                                              <p:pRg st="328" end="3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 World! with Device COde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mykernel&lt;&lt;&lt;1,1&gt;&gt;&gt;();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Triple angle brackets mark a call from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host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code to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device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code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Also called a “kernel launch”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We’ll return to the parameters (1,1) in a moment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That’s all that is required to execute a function on the GPU!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5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84" dur="indefinite" restart="never" nodeType="tmRoot">
          <p:childTnLst>
            <p:seq>
              <p:cTn id="185" dur="indefinite" nodeType="mainSeq">
                <p:childTnLst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3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0" dur="500"/>
                                        <p:tgtEl>
                                          <p:spTgt spid="334">
                                            <p:txEl>
                                              <p:pRg st="23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87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3" dur="500"/>
                                        <p:tgtEl>
                                          <p:spTgt spid="334">
                                            <p:txEl>
                                              <p:pRg st="87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17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6" dur="500"/>
                                        <p:tgtEl>
                                          <p:spTgt spid="334">
                                            <p:txEl>
                                              <p:pRg st="117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67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9" dur="500"/>
                                        <p:tgtEl>
                                          <p:spTgt spid="334">
                                            <p:txEl>
                                              <p:pRg st="167" end="2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 World! with Device Code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457560" y="1599840"/>
            <a:ext cx="5853960" cy="472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__global__ void</a:t>
            </a: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mykernel(</a:t>
            </a:r>
            <a:r>
              <a:rPr b="1" lang="en-IN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){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main(</a:t>
            </a:r>
            <a:r>
              <a:rPr b="1" lang="en-IN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 {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mykernel&lt;&lt;&lt;1,1&gt;&gt;&gt;();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printf("Hello World!\n");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return</a:t>
            </a: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Blip>
                <a:blip r:embed="rId1"/>
              </a:buBlip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mykernel()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does nothing, somewhat anticlimactic!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6372360" y="1599840"/>
            <a:ext cx="2454840" cy="472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Output: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 nvcc hello.cu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 a.out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Hello World!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TextShape 4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00" dur="indefinite" restart="never" nodeType="tmRoot">
          <p:childTnLst>
            <p:seq>
              <p:cTn id="201" dur="indefinite" nodeType="mainSeq">
                <p:childTnLst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22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6" dur="500"/>
                                        <p:tgtEl>
                                          <p:spTgt spid="337">
                                            <p:txEl>
                                              <p:pRg st="122" end="1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9" dur="500"/>
                                        <p:tgtEl>
                                          <p:spTgt spid="338">
                                            <p:txEl>
                                              <p:pRg st="3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2" dur="500"/>
                                        <p:tgtEl>
                                          <p:spTgt spid="338">
                                            <p:txEl>
                                              <p:pRg st="12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8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5" dur="500"/>
                                        <p:tgtEl>
                                          <p:spTgt spid="338">
                                            <p:txEl>
                                              <p:pRg st="28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6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8" dur="500"/>
                                        <p:tgtEl>
                                          <p:spTgt spid="338">
                                            <p:txEl>
                                              <p:pRg st="36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9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1" dur="500"/>
                                        <p:tgtEl>
                                          <p:spTgt spid="338">
                                            <p:txEl>
                                              <p:pRg st="49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Parallel Programming in CUDA C/C++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457560" y="1599840"/>
            <a:ext cx="5853960" cy="472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272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But wait… GPU computing is about massive parallelism!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 need a more interesting example…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We’ll start by adding two integers and build up to vector addition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6582240" y="2504520"/>
            <a:ext cx="329760" cy="32000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6fa9d"/>
              </a:gs>
              <a:gs pos="35000">
                <a:srgbClr val="e2fabb"/>
              </a:gs>
              <a:gs pos="100000">
                <a:srgbClr val="f2fde4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3" name="Line 4"/>
          <p:cNvSpPr/>
          <p:nvPr/>
        </p:nvSpPr>
        <p:spPr>
          <a:xfrm>
            <a:off x="6581880" y="3304440"/>
            <a:ext cx="330120" cy="36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Line 5"/>
          <p:cNvSpPr/>
          <p:nvPr/>
        </p:nvSpPr>
        <p:spPr>
          <a:xfrm>
            <a:off x="6581880" y="2904480"/>
            <a:ext cx="330120" cy="36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Line 6"/>
          <p:cNvSpPr/>
          <p:nvPr/>
        </p:nvSpPr>
        <p:spPr>
          <a:xfrm>
            <a:off x="6581880" y="3704760"/>
            <a:ext cx="330120" cy="36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Line 7"/>
          <p:cNvSpPr/>
          <p:nvPr/>
        </p:nvSpPr>
        <p:spPr>
          <a:xfrm>
            <a:off x="6581880" y="4109040"/>
            <a:ext cx="330120" cy="36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Line 8"/>
          <p:cNvSpPr/>
          <p:nvPr/>
        </p:nvSpPr>
        <p:spPr>
          <a:xfrm>
            <a:off x="6581880" y="4504680"/>
            <a:ext cx="330120" cy="36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Line 9"/>
          <p:cNvSpPr/>
          <p:nvPr/>
        </p:nvSpPr>
        <p:spPr>
          <a:xfrm>
            <a:off x="6581880" y="4904640"/>
            <a:ext cx="330120" cy="36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Line 10"/>
          <p:cNvSpPr/>
          <p:nvPr/>
        </p:nvSpPr>
        <p:spPr>
          <a:xfrm>
            <a:off x="6581880" y="5308920"/>
            <a:ext cx="330120" cy="36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11"/>
          <p:cNvSpPr/>
          <p:nvPr/>
        </p:nvSpPr>
        <p:spPr>
          <a:xfrm>
            <a:off x="7302240" y="2513160"/>
            <a:ext cx="329760" cy="32000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6fa9d"/>
              </a:gs>
              <a:gs pos="35000">
                <a:srgbClr val="e2fabb"/>
              </a:gs>
              <a:gs pos="100000">
                <a:srgbClr val="f2fde4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1" name="Line 12"/>
          <p:cNvSpPr/>
          <p:nvPr/>
        </p:nvSpPr>
        <p:spPr>
          <a:xfrm>
            <a:off x="7302240" y="3313080"/>
            <a:ext cx="329760" cy="36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Line 13"/>
          <p:cNvSpPr/>
          <p:nvPr/>
        </p:nvSpPr>
        <p:spPr>
          <a:xfrm>
            <a:off x="7302240" y="2913120"/>
            <a:ext cx="329760" cy="36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Line 14"/>
          <p:cNvSpPr/>
          <p:nvPr/>
        </p:nvSpPr>
        <p:spPr>
          <a:xfrm>
            <a:off x="7302240" y="3713040"/>
            <a:ext cx="329760" cy="36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Line 15"/>
          <p:cNvSpPr/>
          <p:nvPr/>
        </p:nvSpPr>
        <p:spPr>
          <a:xfrm>
            <a:off x="7302240" y="4117320"/>
            <a:ext cx="329760" cy="36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Line 16"/>
          <p:cNvSpPr/>
          <p:nvPr/>
        </p:nvSpPr>
        <p:spPr>
          <a:xfrm>
            <a:off x="7302240" y="4513320"/>
            <a:ext cx="329760" cy="36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Line 17"/>
          <p:cNvSpPr/>
          <p:nvPr/>
        </p:nvSpPr>
        <p:spPr>
          <a:xfrm>
            <a:off x="7302240" y="4913280"/>
            <a:ext cx="329760" cy="36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Line 18"/>
          <p:cNvSpPr/>
          <p:nvPr/>
        </p:nvSpPr>
        <p:spPr>
          <a:xfrm>
            <a:off x="7302240" y="5317560"/>
            <a:ext cx="329760" cy="36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19"/>
          <p:cNvSpPr/>
          <p:nvPr/>
        </p:nvSpPr>
        <p:spPr>
          <a:xfrm>
            <a:off x="8352360" y="2508840"/>
            <a:ext cx="329760" cy="32000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6fa9d"/>
              </a:gs>
              <a:gs pos="35000">
                <a:srgbClr val="e2fabb"/>
              </a:gs>
              <a:gs pos="100000">
                <a:srgbClr val="f2fde4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9" name="Line 20"/>
          <p:cNvSpPr/>
          <p:nvPr/>
        </p:nvSpPr>
        <p:spPr>
          <a:xfrm>
            <a:off x="8352360" y="3308760"/>
            <a:ext cx="329760" cy="36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Line 21"/>
          <p:cNvSpPr/>
          <p:nvPr/>
        </p:nvSpPr>
        <p:spPr>
          <a:xfrm>
            <a:off x="8352360" y="2908800"/>
            <a:ext cx="329760" cy="36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Line 22"/>
          <p:cNvSpPr/>
          <p:nvPr/>
        </p:nvSpPr>
        <p:spPr>
          <a:xfrm>
            <a:off x="8352360" y="3708720"/>
            <a:ext cx="329760" cy="36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Line 23"/>
          <p:cNvSpPr/>
          <p:nvPr/>
        </p:nvSpPr>
        <p:spPr>
          <a:xfrm>
            <a:off x="8352360" y="4113000"/>
            <a:ext cx="329760" cy="36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Line 24"/>
          <p:cNvSpPr/>
          <p:nvPr/>
        </p:nvSpPr>
        <p:spPr>
          <a:xfrm>
            <a:off x="8352360" y="4509000"/>
            <a:ext cx="329760" cy="36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Line 25"/>
          <p:cNvSpPr/>
          <p:nvPr/>
        </p:nvSpPr>
        <p:spPr>
          <a:xfrm>
            <a:off x="8352360" y="4908960"/>
            <a:ext cx="329760" cy="36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Line 26"/>
          <p:cNvSpPr/>
          <p:nvPr/>
        </p:nvSpPr>
        <p:spPr>
          <a:xfrm>
            <a:off x="8352360" y="5313240"/>
            <a:ext cx="329760" cy="360"/>
          </a:xfrm>
          <a:prstGeom prst="line">
            <a:avLst/>
          </a:prstGeom>
          <a:ln w="9360">
            <a:solidFill>
              <a:srgbClr val="86a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27"/>
          <p:cNvSpPr/>
          <p:nvPr/>
        </p:nvSpPr>
        <p:spPr>
          <a:xfrm>
            <a:off x="6965280" y="3904920"/>
            <a:ext cx="299520" cy="399600"/>
          </a:xfrm>
          <a:prstGeom prst="mathPlus">
            <a:avLst>
              <a:gd name="adj1" fmla="val 23520"/>
            </a:avLst>
          </a:prstGeom>
          <a:gradFill>
            <a:gsLst>
              <a:gs pos="0">
                <a:srgbClr val="d6fa9d"/>
              </a:gs>
              <a:gs pos="35000">
                <a:srgbClr val="e2fabb"/>
              </a:gs>
              <a:gs pos="100000">
                <a:srgbClr val="f2fde4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7" name="CustomShape 28"/>
          <p:cNvSpPr/>
          <p:nvPr/>
        </p:nvSpPr>
        <p:spPr>
          <a:xfrm>
            <a:off x="7831800" y="3876840"/>
            <a:ext cx="380520" cy="507600"/>
          </a:xfrm>
          <a:prstGeom prst="mathEqual">
            <a:avLst>
              <a:gd name="adj1" fmla="val 23520"/>
              <a:gd name="adj2" fmla="val 11760"/>
            </a:avLst>
          </a:prstGeom>
          <a:gradFill>
            <a:gsLst>
              <a:gs pos="0">
                <a:srgbClr val="d6fa9d"/>
              </a:gs>
              <a:gs pos="35000">
                <a:srgbClr val="e2fabb"/>
              </a:gs>
              <a:gs pos="100000">
                <a:srgbClr val="f2fde4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8" name="CustomShape 29"/>
          <p:cNvSpPr/>
          <p:nvPr/>
        </p:nvSpPr>
        <p:spPr>
          <a:xfrm>
            <a:off x="6606000" y="5745240"/>
            <a:ext cx="33372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30"/>
          <p:cNvSpPr/>
          <p:nvPr/>
        </p:nvSpPr>
        <p:spPr>
          <a:xfrm>
            <a:off x="7327080" y="5745240"/>
            <a:ext cx="34272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31"/>
          <p:cNvSpPr/>
          <p:nvPr/>
        </p:nvSpPr>
        <p:spPr>
          <a:xfrm>
            <a:off x="8382960" y="5745240"/>
            <a:ext cx="3153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TextShape 32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22" dur="indefinite" restart="never" nodeType="tmRoot">
          <p:childTnLst>
            <p:seq>
              <p:cTn id="2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Addition on the Device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simple kernel to add two integers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__global__ void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add(</a:t>
            </a:r>
            <a:r>
              <a:rPr b="1" lang="en-US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US" sz="20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*a, </a:t>
            </a:r>
            <a:r>
              <a:rPr b="1" lang="en-US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*b, </a:t>
            </a:r>
            <a:r>
              <a:rPr b="1" lang="en-US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US" sz="20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*c) 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*c = *a + *b;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before </a:t>
            </a:r>
            <a:r>
              <a:rPr b="1" lang="en-US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__global__</a:t>
            </a:r>
            <a:r>
              <a:rPr b="1" lang="en-US" sz="20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a CUDA C/C++ keyword meaning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add()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will execute on the device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add()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will be called from the host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4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24" dur="indefinite" restart="never" nodeType="tmRoot">
          <p:childTnLst>
            <p:seq>
              <p:cTn id="225" dur="indefinite" nodeType="mainSeq">
                <p:childTnLst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05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0" dur="500"/>
                                        <p:tgtEl>
                                          <p:spTgt spid="373">
                                            <p:txEl>
                                              <p:pRg st="105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58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3" dur="500"/>
                                        <p:tgtEl>
                                          <p:spTgt spid="373">
                                            <p:txEl>
                                              <p:pRg st="158" end="1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91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6" dur="500"/>
                                        <p:tgtEl>
                                          <p:spTgt spid="373">
                                            <p:txEl>
                                              <p:pRg st="191" end="2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Addition on the Device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 that we use pointers for the variables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__global__ void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add(</a:t>
            </a:r>
            <a:r>
              <a:rPr b="1" lang="en-US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US" sz="20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*a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b="1" lang="en-US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*b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b="1" lang="en-US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US" sz="20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*c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 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*c = *a + *b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add()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runs on the device, so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must point to device memory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need to allocate memory on the GPU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7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37" dur="indefinite" restart="never" nodeType="tmRoot">
          <p:childTnLst>
            <p:seq>
              <p:cTn id="238" dur="indefinite" nodeType="mainSeq">
                <p:childTnLst>
                  <p:par>
                    <p:cTn id="239" fill="hold">
                      <p:stCondLst>
                        <p:cond delay="0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3" dur="500"/>
                                        <p:tgtEl>
                                          <p:spTgt spid="376">
                                            <p:txEl>
                                              <p:pRg st="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112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8" dur="500"/>
                                        <p:tgtEl>
                                          <p:spTgt spid="376">
                                            <p:txEl>
                                              <p:pRg st="112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181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1" dur="500"/>
                                        <p:tgtEl>
                                          <p:spTgt spid="376">
                                            <p:txEl>
                                              <p:pRg st="181" end="2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 Management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251640" y="1600200"/>
            <a:ext cx="873072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Host and device memory are separate entities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f79646"/>
              </a:buClr>
              <a:buFont typeface="Arial"/>
              <a:buChar char="–"/>
            </a:pPr>
            <a:r>
              <a:rPr b="0" i="1" lang="en-US" sz="2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Device</a:t>
            </a:r>
            <a:r>
              <a:rPr b="0" i="1" lang="en-US" sz="28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pointers point to GPU memory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May be passed to/from host code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May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dereferenced in host code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f79646"/>
              </a:buClr>
              <a:buFont typeface="Arial"/>
              <a:buChar char="–"/>
            </a:pPr>
            <a:r>
              <a:rPr b="0" i="1" lang="en-US" sz="2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Host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pointers point to CPU memory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May be passed to/from device code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May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dereferenced in device code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 CUDA API for handling device memory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cudaMalloc()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cudaFree()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cudaMemcpy()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Similar to the C equivalents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malloc()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free()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memcpy()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80" name="Picture 3" descr=""/>
          <p:cNvPicPr/>
          <p:nvPr/>
        </p:nvPicPr>
        <p:blipFill>
          <a:blip r:embed="rId1"/>
          <a:stretch/>
        </p:blipFill>
        <p:spPr>
          <a:xfrm>
            <a:off x="5877000" y="3174120"/>
            <a:ext cx="1214640" cy="911160"/>
          </a:xfrm>
          <a:prstGeom prst="rect">
            <a:avLst/>
          </a:prstGeom>
          <a:ln>
            <a:noFill/>
          </a:ln>
        </p:spPr>
      </p:pic>
      <p:pic>
        <p:nvPicPr>
          <p:cNvPr id="381" name="Picture 2" descr=""/>
          <p:cNvPicPr/>
          <p:nvPr/>
        </p:nvPicPr>
        <p:blipFill>
          <a:blip r:embed="rId2"/>
          <a:stretch/>
        </p:blipFill>
        <p:spPr>
          <a:xfrm>
            <a:off x="6012000" y="2144880"/>
            <a:ext cx="1232640" cy="833760"/>
          </a:xfrm>
          <a:prstGeom prst="rect">
            <a:avLst/>
          </a:prstGeom>
          <a:ln>
            <a:noFill/>
          </a:ln>
        </p:spPr>
      </p:pic>
      <p:sp>
        <p:nvSpPr>
          <p:cNvPr id="382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52" dur="indefinite" restart="never" nodeType="tmRoot">
          <p:childTnLst>
            <p:seq>
              <p:cTn id="253" dur="indefinite" nodeType="mainSeq">
                <p:childTnLst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258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8" dur="500"/>
                                        <p:tgtEl>
                                          <p:spTgt spid="379">
                                            <p:txEl>
                                              <p:pRg st="258" end="3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301" end="3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1" dur="500"/>
                                        <p:tgtEl>
                                          <p:spTgt spid="379">
                                            <p:txEl>
                                              <p:pRg st="301" end="3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340" end="3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4" dur="500"/>
                                        <p:tgtEl>
                                          <p:spTgt spid="379">
                                            <p:txEl>
                                              <p:pRg st="340" end="3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CUDA?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CUDA Architecture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Expose GPU parallelism for general-purpose computing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Retain performance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CUDA C/C++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Based on industry-standard C/C++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Small set of extensions to enable heterogeneous programming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Straightforward APIs to manage devices, memory etc.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session introduces CUDA C/C++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48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197">
                                            <p:txEl>
                                              <p:pRg st="248" end="2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nodeType="withEffect" fill="hold" presetClass="emph" presetID="1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97">
                                            <p:txEl>
                                              <p:pRg st="91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97">
                                            <p:txEl>
                                              <p:pRg st="91" end="102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mph" presetID="1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97">
                                            <p:txEl>
                                              <p:pRg st="102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97">
                                            <p:txEl>
                                              <p:pRg st="102" end="135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16" nodeType="withEffect" fill="hold" presetClass="emph" presetID="1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97">
                                            <p:txEl>
                                              <p:pRg st="135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97">
                                            <p:txEl>
                                              <p:pRg st="135" end="195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mph" presetID="1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97">
                                            <p:txEl>
                                              <p:pRg st="195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97">
                                            <p:txEl>
                                              <p:pRg st="195" end="247"/>
                                            </p:txEl>
                                          </p:spTgt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Addition on the Device: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add()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Returning to our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add()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kernel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__global__ void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add(</a:t>
            </a:r>
            <a:r>
              <a:rPr b="1" lang="en-US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US" sz="20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*a, </a:t>
            </a:r>
            <a:r>
              <a:rPr b="1" lang="en-US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*b, </a:t>
            </a:r>
            <a:r>
              <a:rPr b="1" lang="en-US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US" sz="20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*c) 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*c = *a + *b;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Let’s take a look at main()…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5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65" dur="indefinite" restart="never" nodeType="tmRoot">
          <p:childTnLst>
            <p:seq>
              <p:cTn id="2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Additio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 on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Device: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main()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0" y="1600200"/>
            <a:ext cx="907200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7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main(</a:t>
            </a:r>
            <a:r>
              <a:rPr b="1" lang="en-US" sz="17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 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7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US" sz="1700" spc="-1" strike="noStrike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a, b, c;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</a:t>
            </a:r>
            <a:r>
              <a:rPr b="1" i="1" lang="en-US" sz="17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host copies of a, b, 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7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*d_a, *d_b, *d_c;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</a:t>
            </a:r>
            <a:r>
              <a:rPr b="1" i="1" lang="en-US" sz="17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device copies of a, b, 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7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size = </a:t>
            </a:r>
            <a:r>
              <a:rPr b="1" lang="en-US" sz="17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sizeof(int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i="1" lang="en-US" sz="17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i="1" lang="en-US" sz="17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i="1" lang="en-US" sz="17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Allocate space for device copies of a, b, 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cudaMalloc((</a:t>
            </a:r>
            <a:r>
              <a:rPr b="1" lang="en-US" sz="17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**)&amp;d_a, size);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cudaMalloc((</a:t>
            </a:r>
            <a:r>
              <a:rPr b="1" lang="en-US" sz="17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**)&amp;d_b, size);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cudaMalloc((</a:t>
            </a:r>
            <a:r>
              <a:rPr b="1" lang="en-US" sz="17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**)&amp;d_c, size);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i="1" lang="en-US" sz="17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i="1" lang="en-US" sz="17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i="1" lang="en-US" sz="17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Setup input values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 = 2;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 = 7;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8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67" dur="indefinite" restart="never" nodeType="tmRoot">
          <p:childTnLst>
            <p:seq>
              <p:cTn id="268" dur="indefinite" nodeType="mainSeq">
                <p:childTnLst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28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3" dur="500"/>
                                        <p:tgtEl>
                                          <p:spTgt spid="387">
                                            <p:txEl>
                                              <p:pRg st="128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54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6" dur="500"/>
                                        <p:tgtEl>
                                          <p:spTgt spid="387">
                                            <p:txEl>
                                              <p:pRg st="154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57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9" dur="500"/>
                                        <p:tgtEl>
                                          <p:spTgt spid="387">
                                            <p:txEl>
                                              <p:pRg st="157" end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206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2" dur="500"/>
                                        <p:tgtEl>
                                          <p:spTgt spid="387">
                                            <p:txEl>
                                              <p:pRg st="206" end="2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241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5" dur="500"/>
                                        <p:tgtEl>
                                          <p:spTgt spid="387">
                                            <p:txEl>
                                              <p:pRg st="241" end="2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276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8" dur="500"/>
                                        <p:tgtEl>
                                          <p:spTgt spid="387">
                                            <p:txEl>
                                              <p:pRg st="276" end="3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312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3" dur="500"/>
                                        <p:tgtEl>
                                          <p:spTgt spid="387">
                                            <p:txEl>
                                              <p:pRg st="312" end="3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336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6" dur="500"/>
                                        <p:tgtEl>
                                          <p:spTgt spid="387">
                                            <p:txEl>
                                              <p:pRg st="336" end="3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345" end="3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9" dur="500"/>
                                        <p:tgtEl>
                                          <p:spTgt spid="387">
                                            <p:txEl>
                                              <p:pRg st="345" end="3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Addition on the Device: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main()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TextShape 2"/>
          <p:cNvSpPr txBox="1"/>
          <p:nvPr/>
        </p:nvSpPr>
        <p:spPr>
          <a:xfrm>
            <a:off x="0" y="1600200"/>
            <a:ext cx="91436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i="1" lang="en-US" sz="17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Copy inputs to device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cudaMemcpy(d_a, &amp;a, size, cudaMemcpyHostToDevice);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cudaMemcpy(d_b, &amp;b, size, cudaMemcpyHostToDevice);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i="1" lang="en-US" sz="17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i="1" lang="en-US" sz="17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i="1" lang="en-US" sz="17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Launch add() kernel on GPU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add&lt;&lt;&lt;1,1&gt;&gt;&gt;(d_a, d_b, d_c);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i="1" lang="en-US" sz="17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i="1" lang="en-US" sz="17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i="1" lang="en-US" sz="17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Copy result back to host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cudaMemcpy(&amp;c, d_c, size, cudaMemcpyDeviceToHost);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i="1" lang="en-US" sz="17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i="1" lang="en-US" sz="17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i="1" lang="en-US" sz="17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Cleanup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cudaFree(d_a); cudaFree(d_b); cudaFree(d_c);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7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return 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1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slow">
    <p:push dir="u"/>
  </p:transition>
  <p:timing>
    <p:tnLst>
      <p:par>
        <p:cTn id="300" dur="indefinite" restart="never" nodeType="tmRoot">
          <p:childTnLst>
            <p:seq>
              <p:cTn id="301" dur="indefinite" nodeType="mainSeq">
                <p:childTnLst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34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6" dur="500"/>
                                        <p:tgtEl>
                                          <p:spTgt spid="390">
                                            <p:txEl>
                                              <p:pRg st="134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66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9" dur="500"/>
                                        <p:tgtEl>
                                          <p:spTgt spid="390">
                                            <p:txEl>
                                              <p:pRg st="166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98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4" dur="500"/>
                                        <p:tgtEl>
                                          <p:spTgt spid="390">
                                            <p:txEl>
                                              <p:pRg st="198" end="2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28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7" dur="500"/>
                                        <p:tgtEl>
                                          <p:spTgt spid="390">
                                            <p:txEl>
                                              <p:pRg st="228" end="2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82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2" dur="500"/>
                                        <p:tgtEl>
                                          <p:spTgt spid="390">
                                            <p:txEl>
                                              <p:pRg st="282" end="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95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5" dur="500"/>
                                        <p:tgtEl>
                                          <p:spTgt spid="390">
                                            <p:txEl>
                                              <p:pRg st="295" end="3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42" end="3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8" dur="500"/>
                                        <p:tgtEl>
                                          <p:spTgt spid="390">
                                            <p:txEl>
                                              <p:pRg st="342" end="3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54" end="3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1" dur="500"/>
                                        <p:tgtEl>
                                          <p:spTgt spid="390">
                                            <p:txEl>
                                              <p:pRg st="354" end="3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722160" y="4406760"/>
            <a:ext cx="5424480" cy="1310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4000" spc="-1" strike="noStrike" cap="all">
                <a:solidFill>
                  <a:srgbClr val="73b9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Running in Parallel</a:t>
            </a:r>
            <a:endParaRPr b="0" lang="en-IN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Line 2"/>
          <p:cNvSpPr/>
          <p:nvPr/>
        </p:nvSpPr>
        <p:spPr>
          <a:xfrm>
            <a:off x="6399000" y="1512720"/>
            <a:ext cx="2880" cy="351468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Line 3"/>
          <p:cNvSpPr/>
          <p:nvPr/>
        </p:nvSpPr>
        <p:spPr>
          <a:xfrm>
            <a:off x="6401880" y="149616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Line 4"/>
          <p:cNvSpPr/>
          <p:nvPr/>
        </p:nvSpPr>
        <p:spPr>
          <a:xfrm>
            <a:off x="4376880" y="1688760"/>
            <a:ext cx="202500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5"/>
          <p:cNvSpPr/>
          <p:nvPr/>
        </p:nvSpPr>
        <p:spPr>
          <a:xfrm>
            <a:off x="6739920" y="1296360"/>
            <a:ext cx="233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Heterogeneous Computing</a:t>
            </a:r>
            <a:r>
              <a:rPr b="0" lang="en-IN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CustomShape 6"/>
          <p:cNvSpPr/>
          <p:nvPr/>
        </p:nvSpPr>
        <p:spPr>
          <a:xfrm>
            <a:off x="6739920" y="1737720"/>
            <a:ext cx="2332440" cy="3996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Blocks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7"/>
          <p:cNvSpPr/>
          <p:nvPr/>
        </p:nvSpPr>
        <p:spPr>
          <a:xfrm>
            <a:off x="6739920" y="2179080"/>
            <a:ext cx="233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Threads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CustomShape 8"/>
          <p:cNvSpPr/>
          <p:nvPr/>
        </p:nvSpPr>
        <p:spPr>
          <a:xfrm>
            <a:off x="6739920" y="2620440"/>
            <a:ext cx="233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Indexing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9"/>
          <p:cNvSpPr/>
          <p:nvPr/>
        </p:nvSpPr>
        <p:spPr>
          <a:xfrm>
            <a:off x="6739920" y="3062160"/>
            <a:ext cx="233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Shared memory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CustomShape 10"/>
          <p:cNvSpPr/>
          <p:nvPr/>
        </p:nvSpPr>
        <p:spPr>
          <a:xfrm>
            <a:off x="6739920" y="3503520"/>
            <a:ext cx="233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__syncthreads()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11"/>
          <p:cNvSpPr/>
          <p:nvPr/>
        </p:nvSpPr>
        <p:spPr>
          <a:xfrm>
            <a:off x="6739920" y="3944880"/>
            <a:ext cx="233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Asynchronous operation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CustomShape 12"/>
          <p:cNvSpPr/>
          <p:nvPr/>
        </p:nvSpPr>
        <p:spPr>
          <a:xfrm>
            <a:off x="6739920" y="4386240"/>
            <a:ext cx="233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Handling errors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13"/>
          <p:cNvSpPr/>
          <p:nvPr/>
        </p:nvSpPr>
        <p:spPr>
          <a:xfrm>
            <a:off x="6739920" y="4827600"/>
            <a:ext cx="233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Managing devices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14"/>
          <p:cNvSpPr/>
          <p:nvPr/>
        </p:nvSpPr>
        <p:spPr>
          <a:xfrm>
            <a:off x="4142520" y="1231560"/>
            <a:ext cx="20008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4557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CONCEPTS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Line 15"/>
          <p:cNvSpPr/>
          <p:nvPr/>
        </p:nvSpPr>
        <p:spPr>
          <a:xfrm>
            <a:off x="6400800" y="237888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Line 16"/>
          <p:cNvSpPr/>
          <p:nvPr/>
        </p:nvSpPr>
        <p:spPr>
          <a:xfrm>
            <a:off x="6401880" y="195264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Line 17"/>
          <p:cNvSpPr/>
          <p:nvPr/>
        </p:nvSpPr>
        <p:spPr>
          <a:xfrm>
            <a:off x="6400800" y="282060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Line 18"/>
          <p:cNvSpPr/>
          <p:nvPr/>
        </p:nvSpPr>
        <p:spPr>
          <a:xfrm>
            <a:off x="6401880" y="326196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Line 19"/>
          <p:cNvSpPr/>
          <p:nvPr/>
        </p:nvSpPr>
        <p:spPr>
          <a:xfrm>
            <a:off x="6401880" y="370332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Line 20"/>
          <p:cNvSpPr/>
          <p:nvPr/>
        </p:nvSpPr>
        <p:spPr>
          <a:xfrm>
            <a:off x="6401880" y="414468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Line 21"/>
          <p:cNvSpPr/>
          <p:nvPr/>
        </p:nvSpPr>
        <p:spPr>
          <a:xfrm>
            <a:off x="6401880" y="458604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Line 22"/>
          <p:cNvSpPr/>
          <p:nvPr/>
        </p:nvSpPr>
        <p:spPr>
          <a:xfrm>
            <a:off x="6401880" y="502740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TextShape 2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32" dur="indefinite" restart="never" nodeType="tmRoot">
          <p:childTnLst>
            <p:seq>
              <p:cTn id="3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Moving to Parallel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 computing is about massive parallelism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 how do we run code in parallel on the device?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add&lt;&lt;&lt; 1, 1 &gt;&gt;&gt;();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add&lt;&lt;&lt;</a:t>
            </a:r>
            <a:r>
              <a:rPr b="1" lang="en-US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1 &gt;&gt;&gt;();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Instead of executing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add()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once, execute N times in parallel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3492000" y="3609000"/>
            <a:ext cx="61560" cy="365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92d05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1001">
            <a:schemeClr val="lt2"/>
          </a:fillRef>
          <a:effectRef idx="2">
            <a:schemeClr val="accent4"/>
          </a:effectRef>
          <a:fontRef idx="minor"/>
        </p:style>
      </p:sp>
      <p:sp>
        <p:nvSpPr>
          <p:cNvPr id="418" name="TextShape 4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34" dur="indefinite" restart="never" nodeType="tmRoot">
          <p:childTnLst>
            <p:seq>
              <p:cTn id="335" dur="indefinite" nodeType="mainSeq">
                <p:childTnLst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93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0" dur="500"/>
                                        <p:tgtEl>
                                          <p:spTgt spid="416">
                                            <p:txEl>
                                              <p:pRg st="93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"/>
                            </p:stCondLst>
                            <p:childTnLst>
                              <p:par>
                                <p:cTn id="34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115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4" dur="500"/>
                                        <p:tgtEl>
                                          <p:spTgt spid="416">
                                            <p:txEl>
                                              <p:pRg st="115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137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7" dur="500"/>
                                        <p:tgtEl>
                                          <p:spTgt spid="416">
                                            <p:txEl>
                                              <p:pRg st="137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0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Vector Addition on the Device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TextShape 2"/>
          <p:cNvSpPr txBox="1"/>
          <p:nvPr/>
        </p:nvSpPr>
        <p:spPr>
          <a:xfrm>
            <a:off x="109080" y="1599840"/>
            <a:ext cx="8963280" cy="4725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add()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running in parallel we can do vector addition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Terminology: each parallel invocation of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add()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referred to as a </a:t>
            </a:r>
            <a:r>
              <a:rPr b="0" lang="en-US" sz="32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set of blocks is referred to as a </a:t>
            </a:r>
            <a:r>
              <a:rPr b="0" lang="en-US" sz="2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grid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invocation can refer to its block index using </a:t>
            </a:r>
            <a:r>
              <a:rPr b="1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blockIdx.x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__global__ void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add(</a:t>
            </a:r>
            <a:r>
              <a:rPr b="1" lang="en-US" sz="20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US" sz="20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*a, </a:t>
            </a:r>
            <a:r>
              <a:rPr b="1" lang="en-US" sz="20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*b, </a:t>
            </a:r>
            <a:r>
              <a:rPr b="1" lang="en-US" sz="20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US" sz="20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*c) 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c[</a:t>
            </a:r>
            <a:r>
              <a:rPr b="1" lang="en-US" sz="20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blockIdx.x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 = a[</a:t>
            </a:r>
            <a:r>
              <a:rPr b="1" lang="en-US" sz="20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blockIdx.x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 + b[</a:t>
            </a:r>
            <a:r>
              <a:rPr b="1" lang="en-US" sz="20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blockIdx.x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 using </a:t>
            </a:r>
            <a:r>
              <a:rPr b="1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blockIdx.x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index into the array, each block handles a different index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1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51" dur="indefinite" restart="never" nodeType="tmRoot">
          <p:childTnLst>
            <p:seq>
              <p:cTn id="352" dur="indefinite" nodeType="mainSeq">
                <p:childTnLst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58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7" dur="500"/>
                                        <p:tgtEl>
                                          <p:spTgt spid="420">
                                            <p:txEl>
                                              <p:pRg st="58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31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2" dur="500"/>
                                        <p:tgtEl>
                                          <p:spTgt spid="420">
                                            <p:txEl>
                                              <p:pRg st="131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74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5" dur="500"/>
                                        <p:tgtEl>
                                          <p:spTgt spid="420">
                                            <p:txEl>
                                              <p:pRg st="174" end="2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237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8" dur="500"/>
                                        <p:tgtEl>
                                          <p:spTgt spid="420">
                                            <p:txEl>
                                              <p:pRg st="237" end="2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284" end="3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1" dur="500"/>
                                        <p:tgtEl>
                                          <p:spTgt spid="420">
                                            <p:txEl>
                                              <p:pRg st="284" end="3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333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4" dur="500"/>
                                        <p:tgtEl>
                                          <p:spTgt spid="420">
                                            <p:txEl>
                                              <p:pRg st="333" end="3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337" end="4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7" dur="500"/>
                                        <p:tgtEl>
                                          <p:spTgt spid="420">
                                            <p:txEl>
                                              <p:pRg st="337" end="4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Vector Addition on the Device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TextShape 2"/>
          <p:cNvSpPr txBox="1"/>
          <p:nvPr/>
        </p:nvSpPr>
        <p:spPr>
          <a:xfrm>
            <a:off x="71640" y="1600200"/>
            <a:ext cx="900072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__global__ void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add(</a:t>
            </a:r>
            <a:r>
              <a:rPr b="1" lang="en-US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US" sz="18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*a, </a:t>
            </a:r>
            <a:r>
              <a:rPr b="1" lang="en-US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*b, </a:t>
            </a:r>
            <a:r>
              <a:rPr b="1" lang="en-US" sz="1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US" sz="18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*c) 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c[</a:t>
            </a:r>
            <a:r>
              <a:rPr b="1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blockIdx.x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 = a[</a:t>
            </a:r>
            <a:r>
              <a:rPr b="1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blockIdx.x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 + b[</a:t>
            </a:r>
            <a:r>
              <a:rPr b="1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blockIdx.x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the device, each block can execute in parallel: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799200" y="4892400"/>
            <a:ext cx="1890000" cy="486360"/>
          </a:xfrm>
          <a:prstGeom prst="roundRect">
            <a:avLst>
              <a:gd name="adj" fmla="val 16667"/>
            </a:avLst>
          </a:prstGeom>
          <a:solidFill>
            <a:schemeClr val="accent3">
              <a:lumMod val="50000"/>
            </a:schemeClr>
          </a:solidFill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lIns="36000" rIns="36000" anchor="ctr"/>
          <a:p>
            <a:pPr algn="ctr">
              <a:lnSpc>
                <a:spcPct val="100000"/>
              </a:lnSpc>
            </a:pPr>
            <a:r>
              <a:rPr b="1" lang="en-IN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c[0]  = a[0] + b[0];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4"/>
          <p:cNvSpPr/>
          <p:nvPr/>
        </p:nvSpPr>
        <p:spPr>
          <a:xfrm>
            <a:off x="2809440" y="4892400"/>
            <a:ext cx="1890000" cy="486360"/>
          </a:xfrm>
          <a:prstGeom prst="roundRect">
            <a:avLst>
              <a:gd name="adj" fmla="val 16667"/>
            </a:avLst>
          </a:prstGeom>
          <a:solidFill>
            <a:schemeClr val="accent3">
              <a:lumMod val="50000"/>
            </a:schemeClr>
          </a:solidFill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lIns="36000" rIns="36000" anchor="ctr"/>
          <a:p>
            <a:pPr algn="ctr">
              <a:lnSpc>
                <a:spcPct val="100000"/>
              </a:lnSpc>
            </a:pPr>
            <a:r>
              <a:rPr b="1" lang="en-IN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c[1]  = a[1] + b[1];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5"/>
          <p:cNvSpPr/>
          <p:nvPr/>
        </p:nvSpPr>
        <p:spPr>
          <a:xfrm>
            <a:off x="4824360" y="4869000"/>
            <a:ext cx="1890000" cy="486360"/>
          </a:xfrm>
          <a:prstGeom prst="roundRect">
            <a:avLst>
              <a:gd name="adj" fmla="val 16667"/>
            </a:avLst>
          </a:prstGeom>
          <a:solidFill>
            <a:schemeClr val="accent3">
              <a:lumMod val="50000"/>
            </a:schemeClr>
          </a:solidFill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lIns="36000" rIns="36000" anchor="ctr"/>
          <a:p>
            <a:pPr algn="ctr">
              <a:lnSpc>
                <a:spcPct val="100000"/>
              </a:lnSpc>
            </a:pPr>
            <a:r>
              <a:rPr b="1" lang="en-IN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c[2]  = a[2] + b[2];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6"/>
          <p:cNvSpPr/>
          <p:nvPr/>
        </p:nvSpPr>
        <p:spPr>
          <a:xfrm>
            <a:off x="6834600" y="4869000"/>
            <a:ext cx="1890000" cy="486360"/>
          </a:xfrm>
          <a:prstGeom prst="roundRect">
            <a:avLst>
              <a:gd name="adj" fmla="val 16667"/>
            </a:avLst>
          </a:prstGeom>
          <a:solidFill>
            <a:schemeClr val="accent3">
              <a:lumMod val="50000"/>
            </a:schemeClr>
          </a:solidFill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lIns="36000" rIns="36000" anchor="ctr"/>
          <a:p>
            <a:pPr algn="ctr">
              <a:lnSpc>
                <a:spcPct val="100000"/>
              </a:lnSpc>
            </a:pPr>
            <a:r>
              <a:rPr b="1" lang="en-IN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c[3]  = a[3] + b[3];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7"/>
          <p:cNvSpPr/>
          <p:nvPr/>
        </p:nvSpPr>
        <p:spPr>
          <a:xfrm>
            <a:off x="627840" y="4500000"/>
            <a:ext cx="1019160" cy="36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Block 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CustomShape 8"/>
          <p:cNvSpPr/>
          <p:nvPr/>
        </p:nvSpPr>
        <p:spPr>
          <a:xfrm>
            <a:off x="2638080" y="4500000"/>
            <a:ext cx="1019160" cy="36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Block 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9"/>
          <p:cNvSpPr/>
          <p:nvPr/>
        </p:nvSpPr>
        <p:spPr>
          <a:xfrm>
            <a:off x="4653000" y="4469760"/>
            <a:ext cx="1019160" cy="36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Block 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CustomShape 10"/>
          <p:cNvSpPr/>
          <p:nvPr/>
        </p:nvSpPr>
        <p:spPr>
          <a:xfrm>
            <a:off x="6663240" y="4469760"/>
            <a:ext cx="1019160" cy="36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Block 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TextShape 11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78" dur="indefinite" restart="never" nodeType="tmRoot">
          <p:childTnLst>
            <p:seq>
              <p:cTn id="379" dur="indefinite" nodeType="mainSeq">
                <p:childTnLst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00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4" dur="500"/>
                                        <p:tgtEl>
                                          <p:spTgt spid="423">
                                            <p:txEl>
                                              <p:pRg st="100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500"/>
                            </p:stCondLst>
                            <p:childTnLst>
                              <p:par>
                                <p:cTn id="38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8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1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4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7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0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3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6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9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Vector Addition on the Device: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add()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Returning to our parallelized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add()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kernel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__global__ void</a:t>
            </a:r>
            <a:r>
              <a:rPr b="1" lang="en-US" sz="16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add(</a:t>
            </a:r>
            <a:r>
              <a:rPr b="1" lang="en-US" sz="16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US" sz="16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*a, </a:t>
            </a:r>
            <a:r>
              <a:rPr b="1" lang="en-US" sz="16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*b, </a:t>
            </a:r>
            <a:r>
              <a:rPr b="1" lang="en-US" sz="16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US" sz="16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*c) 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c[blockIdx.x] = a[blockIdx.x] + b[blockIdx.x];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Let’s take a look at main()…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5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10" dur="indefinite" restart="never" nodeType="tmRoot">
          <p:childTnLst>
            <p:seq>
              <p:cTn id="41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Vector Addition on the Device: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main()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0" y="1207800"/>
            <a:ext cx="9143640" cy="514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IN" sz="16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#define N 512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IN" sz="1600" spc="-1" strike="noStrike">
                <a:solidFill>
                  <a:srgbClr val="b9e7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main(void) {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IN" sz="1600" spc="-1" strike="noStrike">
                <a:solidFill>
                  <a:srgbClr val="b9e7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16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*a</a:t>
            </a: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b="1" lang="en-IN" sz="16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*b</a:t>
            </a: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b="1" lang="en-IN" sz="16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*c</a:t>
            </a: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i="1" lang="en-IN" sz="16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host copies of a, b, c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IN" sz="1600" spc="-1" strike="noStrike">
                <a:solidFill>
                  <a:srgbClr val="b9e7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*d_a, *d_b, *d_c;</a:t>
            </a: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i="1" lang="en-IN" sz="16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device copies of a, b, c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IN" sz="1600" spc="-1" strike="noStrike">
                <a:solidFill>
                  <a:srgbClr val="b9e7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size =</a:t>
            </a: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16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 * </a:t>
            </a: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sizeof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i="1" lang="en-IN" sz="16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</a:t>
            </a:r>
            <a:r>
              <a:rPr b="1" lang="en-IN" sz="16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Alloc space for device copies of a, b, c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cudaMalloc((</a:t>
            </a: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**)&amp;d_a, size);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cudaMalloc((</a:t>
            </a: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**)&amp;d_b, size);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cudaMalloc((</a:t>
            </a: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**)&amp;d_c, size);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i="1" lang="en-IN" sz="16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Alloc space for host copies of a, b, c and setup input values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16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 = (int *)malloc(size); random_ints(a, N);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16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 = (int *)malloc(size); random_ints(b, N);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16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 = (int *)malloc(size);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12" dur="indefinite" restart="never" nodeType="tmRoot">
          <p:childTnLst>
            <p:seq>
              <p:cTn id="413" dur="indefinite" nodeType="mainSeq">
                <p:childTnLst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34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8" dur="500"/>
                                        <p:tgtEl>
                                          <p:spTgt spid="437">
                                            <p:txEl>
                                              <p:pRg st="134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63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1" dur="500"/>
                                        <p:tgtEl>
                                          <p:spTgt spid="437">
                                            <p:txEl>
                                              <p:pRg st="163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66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4" dur="500"/>
                                        <p:tgtEl>
                                          <p:spTgt spid="437">
                                            <p:txEl>
                                              <p:pRg st="166" end="2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211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7" dur="500"/>
                                        <p:tgtEl>
                                          <p:spTgt spid="437">
                                            <p:txEl>
                                              <p:pRg st="211" end="2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245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0" dur="500"/>
                                        <p:tgtEl>
                                          <p:spTgt spid="437">
                                            <p:txEl>
                                              <p:pRg st="245" end="2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279" end="3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3" dur="500"/>
                                        <p:tgtEl>
                                          <p:spTgt spid="437">
                                            <p:txEl>
                                              <p:pRg st="279" end="3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314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8" dur="500"/>
                                        <p:tgtEl>
                                          <p:spTgt spid="437">
                                            <p:txEl>
                                              <p:pRg st="314" end="3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380" end="4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1" dur="500"/>
                                        <p:tgtEl>
                                          <p:spTgt spid="437">
                                            <p:txEl>
                                              <p:pRg st="380" end="4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425" end="4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4" dur="500"/>
                                        <p:tgtEl>
                                          <p:spTgt spid="437">
                                            <p:txEl>
                                              <p:pRg st="425" end="4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470" end="4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7" dur="500"/>
                                        <p:tgtEl>
                                          <p:spTgt spid="437">
                                            <p:txEl>
                                              <p:pRg st="470" end="4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Vector Addition on the Device: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main()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0" y="1437840"/>
            <a:ext cx="9143640" cy="5096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i="1" lang="en-IN" sz="16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Copy inputs to device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cudaMemcpy(d_a, a, size, cudaMemcpyHostToDevice);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cudaMemcpy(d_b, b, size, cudaMemcpyHostToDevice);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i="1" lang="en-IN" sz="16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Launch add() kernel on GPU with N blocks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add&lt;&lt;&lt;</a:t>
            </a:r>
            <a:r>
              <a:rPr b="1" lang="en-IN" sz="16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,1&gt;&gt;&gt;(d_a, d_b, d_c);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i="1" lang="en-IN" sz="16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Copy result back to host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cudaMemcpy(c, d_c, size, cudaMemcpyDeviceToHost);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i="1" lang="en-IN" sz="16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Cleanup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free(a); free(b); free(c);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cudaFree(d_a); cudaFree(d_b); cudaFree(d_c);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return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0;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slow">
    <p:push dir="u"/>
  </p:transition>
  <p:timing>
    <p:tnLst>
      <p:par>
        <p:cTn id="448" dur="indefinite" restart="never" nodeType="tmRoot">
          <p:childTnLst>
            <p:seq>
              <p:cTn id="449" dur="indefinite" nodeType="mainSeq">
                <p:childTnLst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50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4" dur="500"/>
                                        <p:tgtEl>
                                          <p:spTgt spid="440">
                                            <p:txEl>
                                              <p:pRg st="150" end="2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02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7" dur="500"/>
                                        <p:tgtEl>
                                          <p:spTgt spid="440">
                                            <p:txEl>
                                              <p:pRg st="202" end="2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40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2" dur="500"/>
                                        <p:tgtEl>
                                          <p:spTgt spid="440">
                                            <p:txEl>
                                              <p:pRg st="240" end="2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76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5" dur="500"/>
                                        <p:tgtEl>
                                          <p:spTgt spid="440">
                                            <p:txEl>
                                              <p:pRg st="276" end="3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335" end="3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0" dur="500"/>
                                        <p:tgtEl>
                                          <p:spTgt spid="440">
                                            <p:txEl>
                                              <p:pRg st="335" end="3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354" end="3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3" dur="500"/>
                                        <p:tgtEl>
                                          <p:spTgt spid="440">
                                            <p:txEl>
                                              <p:pRg st="354" end="3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389" end="4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6" dur="500"/>
                                        <p:tgtEl>
                                          <p:spTgt spid="440">
                                            <p:txEl>
                                              <p:pRg st="389" end="4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442" end="4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9" dur="500"/>
                                        <p:tgtEl>
                                          <p:spTgt spid="440">
                                            <p:txEl>
                                              <p:pRg st="442" end="4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460" end="4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2" dur="500"/>
                                        <p:tgtEl>
                                          <p:spTgt spid="440">
                                            <p:txEl>
                                              <p:pRg st="460" end="4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 to CUDA C/C++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will you learn in this session?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 from “Hello World!”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 and launch CUDA C/C++ kernels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Manage GPU memory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Manage communication and synchronization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2" dur="indefinite" restart="never" nodeType="tmRoot">
          <p:childTnLst>
            <p:seq>
              <p:cTn id="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Review (1 of 2)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Difference between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host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device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f79646"/>
              </a:buClr>
              <a:buFont typeface="Arial"/>
              <a:buChar char="–"/>
            </a:pPr>
            <a:r>
              <a:rPr b="0" i="1" lang="en-US" sz="2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Host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f79646"/>
              </a:buClr>
              <a:buFont typeface="Arial"/>
              <a:buChar char="–"/>
            </a:pPr>
            <a:r>
              <a:rPr b="0" i="1" lang="en-US" sz="2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Device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</a:t>
            </a:r>
            <a:r>
              <a:rPr b="1" lang="en-US" sz="20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__global__</a:t>
            </a:r>
            <a:r>
              <a:rPr b="0" lang="en-US" sz="20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declare a function as device code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Executes on the device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Called from the host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Passing parameters from host code to a device function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4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83" dur="indefinite" restart="never" nodeType="tmRoot">
          <p:childTnLst>
            <p:seq>
              <p:cTn id="4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Review (2 of 2)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device memory management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cudaMalloc()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cudaMemcpy()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cudaFree()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Launching parallel kernels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Launch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copies of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add()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with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</a:t>
            </a:r>
            <a:r>
              <a:rPr b="1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&lt;&lt;&lt;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N,1</a:t>
            </a:r>
            <a:r>
              <a:rPr b="1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(…)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</a:t>
            </a:r>
            <a:r>
              <a:rPr b="1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blockIdx.x</a:t>
            </a:r>
            <a:r>
              <a:rPr b="0" lang="en-US" sz="18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access block index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7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85" dur="indefinite" restart="never" nodeType="tmRoot">
          <p:childTnLst>
            <p:seq>
              <p:cTn id="4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722160" y="4406760"/>
            <a:ext cx="5424480" cy="1310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4000" spc="-1" strike="noStrike" cap="all">
                <a:solidFill>
                  <a:srgbClr val="73b9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Introducing Threads</a:t>
            </a:r>
            <a:endParaRPr b="0" lang="en-IN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Line 2"/>
          <p:cNvSpPr/>
          <p:nvPr/>
        </p:nvSpPr>
        <p:spPr>
          <a:xfrm>
            <a:off x="6399000" y="1512720"/>
            <a:ext cx="2880" cy="351468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Line 3"/>
          <p:cNvSpPr/>
          <p:nvPr/>
        </p:nvSpPr>
        <p:spPr>
          <a:xfrm>
            <a:off x="6401880" y="149616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Line 4"/>
          <p:cNvSpPr/>
          <p:nvPr/>
        </p:nvSpPr>
        <p:spPr>
          <a:xfrm>
            <a:off x="4376880" y="1688760"/>
            <a:ext cx="202500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5"/>
          <p:cNvSpPr/>
          <p:nvPr/>
        </p:nvSpPr>
        <p:spPr>
          <a:xfrm>
            <a:off x="6739920" y="129636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Heterogeneous Computing</a:t>
            </a:r>
            <a:r>
              <a:rPr b="0" lang="en-IN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6"/>
          <p:cNvSpPr/>
          <p:nvPr/>
        </p:nvSpPr>
        <p:spPr>
          <a:xfrm>
            <a:off x="6739920" y="173772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Blocks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CustomShape 7"/>
          <p:cNvSpPr/>
          <p:nvPr/>
        </p:nvSpPr>
        <p:spPr>
          <a:xfrm>
            <a:off x="6739920" y="2179080"/>
            <a:ext cx="2242440" cy="3996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Threads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CustomShape 8"/>
          <p:cNvSpPr/>
          <p:nvPr/>
        </p:nvSpPr>
        <p:spPr>
          <a:xfrm>
            <a:off x="6739920" y="262044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Indexing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CustomShape 9"/>
          <p:cNvSpPr/>
          <p:nvPr/>
        </p:nvSpPr>
        <p:spPr>
          <a:xfrm>
            <a:off x="6739920" y="306216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Shared memory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CustomShape 10"/>
          <p:cNvSpPr/>
          <p:nvPr/>
        </p:nvSpPr>
        <p:spPr>
          <a:xfrm>
            <a:off x="6739920" y="350352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__syncthreads()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CustomShape 11"/>
          <p:cNvSpPr/>
          <p:nvPr/>
        </p:nvSpPr>
        <p:spPr>
          <a:xfrm>
            <a:off x="6739920" y="394488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Asynchronous operation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12"/>
          <p:cNvSpPr/>
          <p:nvPr/>
        </p:nvSpPr>
        <p:spPr>
          <a:xfrm>
            <a:off x="6739920" y="438624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Handling errors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CustomShape 13"/>
          <p:cNvSpPr/>
          <p:nvPr/>
        </p:nvSpPr>
        <p:spPr>
          <a:xfrm>
            <a:off x="6739920" y="482760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Managing devices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CustomShape 14"/>
          <p:cNvSpPr/>
          <p:nvPr/>
        </p:nvSpPr>
        <p:spPr>
          <a:xfrm>
            <a:off x="4142520" y="1231560"/>
            <a:ext cx="20008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4557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CONCEPTS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Line 15"/>
          <p:cNvSpPr/>
          <p:nvPr/>
        </p:nvSpPr>
        <p:spPr>
          <a:xfrm>
            <a:off x="6400800" y="237888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Line 16"/>
          <p:cNvSpPr/>
          <p:nvPr/>
        </p:nvSpPr>
        <p:spPr>
          <a:xfrm>
            <a:off x="6401880" y="195264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Line 17"/>
          <p:cNvSpPr/>
          <p:nvPr/>
        </p:nvSpPr>
        <p:spPr>
          <a:xfrm>
            <a:off x="6400800" y="282060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Line 18"/>
          <p:cNvSpPr/>
          <p:nvPr/>
        </p:nvSpPr>
        <p:spPr>
          <a:xfrm>
            <a:off x="6401880" y="326196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Line 19"/>
          <p:cNvSpPr/>
          <p:nvPr/>
        </p:nvSpPr>
        <p:spPr>
          <a:xfrm>
            <a:off x="6401880" y="370332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Line 20"/>
          <p:cNvSpPr/>
          <p:nvPr/>
        </p:nvSpPr>
        <p:spPr>
          <a:xfrm>
            <a:off x="6401880" y="414468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Line 21"/>
          <p:cNvSpPr/>
          <p:nvPr/>
        </p:nvSpPr>
        <p:spPr>
          <a:xfrm>
            <a:off x="6401880" y="458604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Line 22"/>
          <p:cNvSpPr/>
          <p:nvPr/>
        </p:nvSpPr>
        <p:spPr>
          <a:xfrm>
            <a:off x="6401880" y="502740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TextShape 2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87" dur="indefinite" restart="never" nodeType="tmRoot">
          <p:childTnLst>
            <p:seq>
              <p:cTn id="4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CUDA Threads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2" name="TextShape 2"/>
          <p:cNvSpPr txBox="1"/>
          <p:nvPr/>
        </p:nvSpPr>
        <p:spPr>
          <a:xfrm>
            <a:off x="259200" y="1599840"/>
            <a:ext cx="8884440" cy="2308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Terminology: a block can be split into parallel </a:t>
            </a:r>
            <a:r>
              <a:rPr b="0" lang="en-US" sz="32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Let’s change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add()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use parallel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instead of parallel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blocks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3" name="TextShape 3"/>
          <p:cNvSpPr txBox="1"/>
          <p:nvPr/>
        </p:nvSpPr>
        <p:spPr>
          <a:xfrm>
            <a:off x="259200" y="4007520"/>
            <a:ext cx="8884440" cy="2308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use </a:t>
            </a:r>
            <a:r>
              <a:rPr b="1" lang="en-US" sz="20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threadIdx.x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instead of </a:t>
            </a:r>
            <a:r>
              <a:rPr b="1" lang="en-US" sz="20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blockIdx.x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Need to make one change in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main()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4" name="CustomShape 4"/>
          <p:cNvSpPr/>
          <p:nvPr/>
        </p:nvSpPr>
        <p:spPr>
          <a:xfrm>
            <a:off x="701640" y="3713760"/>
            <a:ext cx="8325720" cy="975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__global__ void</a:t>
            </a: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add(</a:t>
            </a:r>
            <a:r>
              <a:rPr b="1" lang="en-IN" sz="18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*a,</a:t>
            </a: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18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*b,</a:t>
            </a: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18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*c)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c[</a:t>
            </a:r>
            <a:r>
              <a:rPr b="1" lang="en-IN" sz="18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threadIdx.x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 = a[</a:t>
            </a:r>
            <a:r>
              <a:rPr b="1" lang="en-IN" sz="18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threadIdx.x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 + b[</a:t>
            </a:r>
            <a:r>
              <a:rPr b="1" lang="en-IN" sz="18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threadIdx.x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TextShape 5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89" dur="indefinite" restart="never" nodeType="tmRoot">
          <p:childTnLst>
            <p:seq>
              <p:cTn id="490" dur="indefinite" nodeType="mainSeq"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5" dur="500"/>
                                        <p:tgtEl>
                                          <p:spTgt spid="473">
                                            <p:txEl>
                                              <p:pRg st="2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4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0" dur="500"/>
                                        <p:tgtEl>
                                          <p:spTgt spid="473">
                                            <p:txEl>
                                              <p:pRg st="44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3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Vector Addition Using Threads: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main()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0" y="1337760"/>
            <a:ext cx="9143640" cy="519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#define N 512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IN" sz="1600" spc="-1" strike="noStrike">
                <a:solidFill>
                  <a:srgbClr val="b9e7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main(void) {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IN" sz="1600" spc="-1" strike="noStrike">
                <a:solidFill>
                  <a:srgbClr val="b9e7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*a, *b, *c;</a:t>
            </a: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i="1" lang="en-IN" sz="16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host copies of a, b, c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IN" sz="1600" spc="-1" strike="noStrike">
                <a:solidFill>
                  <a:srgbClr val="b9e7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*d_a, *d_b, *d_c;</a:t>
            </a: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i="1" lang="en-IN" sz="16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device copies of a, b, c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IN" sz="1600" spc="-1" strike="noStrike">
                <a:solidFill>
                  <a:srgbClr val="b9e7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size = N * </a:t>
            </a: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sizeof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i="1" lang="en-IN" sz="16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</a:t>
            </a:r>
            <a:r>
              <a:rPr b="1" lang="en-IN" sz="16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Alloc space for device copies of a, b, c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cudaMalloc((</a:t>
            </a: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**)&amp;d_a, size);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cudaMalloc((</a:t>
            </a: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**)&amp;d_b, size);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cudaMalloc((</a:t>
            </a: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**)&amp;d_c, size);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i="1" lang="en-IN" sz="16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Alloc space for host copies of a, b, c and setup input values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 = (int *)malloc(size); random_ints(a, N);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 = (int *)malloc(size); random_ints(b, N);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 = (int *)malloc(size);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04" dur="indefinite" restart="never" nodeType="tmRoot">
          <p:childTnLst>
            <p:seq>
              <p:cTn id="50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Vector Addition Using Threads: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main()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CustomShape 2"/>
          <p:cNvSpPr/>
          <p:nvPr/>
        </p:nvSpPr>
        <p:spPr>
          <a:xfrm>
            <a:off x="0" y="1387800"/>
            <a:ext cx="9143640" cy="514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</a:t>
            </a:r>
            <a:r>
              <a:rPr b="1" i="1" lang="en-IN" sz="16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Copy inputs to device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cudaMemcpy(d_a, a, size, cudaMemcpyHostToDevice);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cudaMemcpy(d_b, b, size, cudaMemcpyHostToDevice);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i="1" lang="en-IN" sz="16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Launch add() kernel on GPU with N </a:t>
            </a:r>
            <a:r>
              <a:rPr b="1" i="1" lang="en-IN" sz="16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threads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add&lt;&lt;&lt;</a:t>
            </a:r>
            <a:r>
              <a:rPr b="1" lang="en-IN" sz="16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1,N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&gt;&gt;&gt;(d_a, d_b, d_c);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i="1" lang="en-IN" sz="16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Copy result back to host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cudaMemcpy(c, d_c, size, cudaMemcpyDeviceToHost);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i="1" lang="en-IN" sz="16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Cleanup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free(a); free(b); free(c);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cudaFree(d_a); cudaFree(d_b); cudaFree(d_c);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return</a:t>
            </a: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1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slow">
    <p:push dir="u"/>
  </p:transition>
  <p:timing>
    <p:tnLst>
      <p:par>
        <p:cTn id="506" dur="indefinite" restart="never" nodeType="tmRoot">
          <p:childTnLst>
            <p:seq>
              <p:cTn id="507" dur="indefinite" nodeType="mainSeq">
                <p:childTnLst>
                  <p:par>
                    <p:cTn id="508" fill="hold">
                      <p:stCondLst>
                        <p:cond delay="0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2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206640" y="4406760"/>
            <a:ext cx="5940360" cy="1310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4000" spc="-1" strike="noStrike" cap="all">
                <a:solidFill>
                  <a:srgbClr val="73b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Combining Threads</a:t>
            </a:r>
            <a:r>
              <a:rPr b="1" lang="en-IN" sz="4000" spc="-1" strike="noStrike" cap="all">
                <a:solidFill>
                  <a:srgbClr val="73b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IN" sz="4000" spc="-1" strike="noStrike" cap="all">
                <a:solidFill>
                  <a:srgbClr val="73b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Blocks</a:t>
            </a:r>
            <a:endParaRPr b="0" lang="en-IN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3" name="Line 2"/>
          <p:cNvSpPr/>
          <p:nvPr/>
        </p:nvSpPr>
        <p:spPr>
          <a:xfrm>
            <a:off x="6444000" y="1512720"/>
            <a:ext cx="2880" cy="351468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Line 3"/>
          <p:cNvSpPr/>
          <p:nvPr/>
        </p:nvSpPr>
        <p:spPr>
          <a:xfrm>
            <a:off x="6446880" y="149616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Line 4"/>
          <p:cNvSpPr/>
          <p:nvPr/>
        </p:nvSpPr>
        <p:spPr>
          <a:xfrm>
            <a:off x="4421880" y="1688760"/>
            <a:ext cx="202500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5"/>
          <p:cNvSpPr/>
          <p:nvPr/>
        </p:nvSpPr>
        <p:spPr>
          <a:xfrm>
            <a:off x="6784920" y="129636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Heterogeneous Computing</a:t>
            </a:r>
            <a:r>
              <a:rPr b="0" lang="en-IN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7" name="CustomShape 6"/>
          <p:cNvSpPr/>
          <p:nvPr/>
        </p:nvSpPr>
        <p:spPr>
          <a:xfrm>
            <a:off x="6784920" y="173772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Blocks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CustomShape 7"/>
          <p:cNvSpPr/>
          <p:nvPr/>
        </p:nvSpPr>
        <p:spPr>
          <a:xfrm>
            <a:off x="6784920" y="217908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Threads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9" name="CustomShape 8"/>
          <p:cNvSpPr/>
          <p:nvPr/>
        </p:nvSpPr>
        <p:spPr>
          <a:xfrm>
            <a:off x="6784920" y="2620440"/>
            <a:ext cx="2242440" cy="3996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Indexing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CustomShape 9"/>
          <p:cNvSpPr/>
          <p:nvPr/>
        </p:nvSpPr>
        <p:spPr>
          <a:xfrm>
            <a:off x="6784920" y="306216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Shared memory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1" name="CustomShape 10"/>
          <p:cNvSpPr/>
          <p:nvPr/>
        </p:nvSpPr>
        <p:spPr>
          <a:xfrm>
            <a:off x="6784920" y="350352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__syncthreads()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2" name="CustomShape 11"/>
          <p:cNvSpPr/>
          <p:nvPr/>
        </p:nvSpPr>
        <p:spPr>
          <a:xfrm>
            <a:off x="6784920" y="394488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Asynchronous operation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CustomShape 12"/>
          <p:cNvSpPr/>
          <p:nvPr/>
        </p:nvSpPr>
        <p:spPr>
          <a:xfrm>
            <a:off x="6784920" y="438624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Handling errors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4" name="CustomShape 13"/>
          <p:cNvSpPr/>
          <p:nvPr/>
        </p:nvSpPr>
        <p:spPr>
          <a:xfrm>
            <a:off x="6784920" y="482760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Managing devices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CustomShape 14"/>
          <p:cNvSpPr/>
          <p:nvPr/>
        </p:nvSpPr>
        <p:spPr>
          <a:xfrm>
            <a:off x="4187520" y="1231560"/>
            <a:ext cx="20008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4557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CONCEPTS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Line 15"/>
          <p:cNvSpPr/>
          <p:nvPr/>
        </p:nvSpPr>
        <p:spPr>
          <a:xfrm>
            <a:off x="6445800" y="237888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Line 16"/>
          <p:cNvSpPr/>
          <p:nvPr/>
        </p:nvSpPr>
        <p:spPr>
          <a:xfrm>
            <a:off x="6446880" y="195264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Line 17"/>
          <p:cNvSpPr/>
          <p:nvPr/>
        </p:nvSpPr>
        <p:spPr>
          <a:xfrm>
            <a:off x="6445800" y="282060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Line 18"/>
          <p:cNvSpPr/>
          <p:nvPr/>
        </p:nvSpPr>
        <p:spPr>
          <a:xfrm>
            <a:off x="6446880" y="326196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Line 19"/>
          <p:cNvSpPr/>
          <p:nvPr/>
        </p:nvSpPr>
        <p:spPr>
          <a:xfrm>
            <a:off x="6446880" y="370332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Line 20"/>
          <p:cNvSpPr/>
          <p:nvPr/>
        </p:nvSpPr>
        <p:spPr>
          <a:xfrm>
            <a:off x="6446880" y="414468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Line 21"/>
          <p:cNvSpPr/>
          <p:nvPr/>
        </p:nvSpPr>
        <p:spPr>
          <a:xfrm>
            <a:off x="6446880" y="458604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Line 22"/>
          <p:cNvSpPr/>
          <p:nvPr/>
        </p:nvSpPr>
        <p:spPr>
          <a:xfrm>
            <a:off x="6446880" y="502740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TextShape 2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13" dur="indefinite" restart="never" nodeType="tmRoot">
          <p:childTnLst>
            <p:seq>
              <p:cTn id="5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Combining Blocks and Threads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We’ve seen parallel vector addition using: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Many blocks with one thread each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block with many threads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Let’s adapt vector addition to use both blocks and threads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Why? We’ll come to that…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let’s discuss data indexing…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7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15" dur="indefinite" restart="never" nodeType="tmRoot">
          <p:childTnLst>
            <p:seq>
              <p:cTn id="516" dur="indefinite" nodeType="mainSeq">
                <p:childTnLst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05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1" dur="500"/>
                                        <p:tgtEl>
                                          <p:spTgt spid="506">
                                            <p:txEl>
                                              <p:pRg st="105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65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6" dur="500"/>
                                        <p:tgtEl>
                                          <p:spTgt spid="506">
                                            <p:txEl>
                                              <p:pRg st="165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91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9" dur="500"/>
                                        <p:tgtEl>
                                          <p:spTgt spid="506">
                                            <p:txEl>
                                              <p:pRg st="191" end="2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CustomShape 1"/>
          <p:cNvSpPr/>
          <p:nvPr/>
        </p:nvSpPr>
        <p:spPr>
          <a:xfrm rot="16200000">
            <a:off x="1114200" y="3814200"/>
            <a:ext cx="479520" cy="224640"/>
          </a:xfrm>
          <a:prstGeom prst="round2SameRect">
            <a:avLst>
              <a:gd name="adj1" fmla="val 16667"/>
              <a:gd name="adj2" fmla="val 1764"/>
            </a:avLst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vert="vert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9" name="CustomShape 2"/>
          <p:cNvSpPr/>
          <p:nvPr/>
        </p:nvSpPr>
        <p:spPr>
          <a:xfrm>
            <a:off x="146664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0" name="CustomShape 3"/>
          <p:cNvSpPr/>
          <p:nvPr/>
        </p:nvSpPr>
        <p:spPr>
          <a:xfrm flipH="1" rot="5400000">
            <a:off x="8090280" y="3813840"/>
            <a:ext cx="479520" cy="224640"/>
          </a:xfrm>
          <a:prstGeom prst="round2SameRect">
            <a:avLst>
              <a:gd name="adj1" fmla="val 16667"/>
              <a:gd name="adj2" fmla="val 1764"/>
            </a:avLst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vert="vert27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1" name="CustomShape 4"/>
          <p:cNvSpPr/>
          <p:nvPr/>
        </p:nvSpPr>
        <p:spPr>
          <a:xfrm>
            <a:off x="169164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2" name="CustomShape 5"/>
          <p:cNvSpPr/>
          <p:nvPr/>
        </p:nvSpPr>
        <p:spPr>
          <a:xfrm>
            <a:off x="191664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3" name="CustomShape 6"/>
          <p:cNvSpPr/>
          <p:nvPr/>
        </p:nvSpPr>
        <p:spPr>
          <a:xfrm>
            <a:off x="214164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CustomShape 7"/>
          <p:cNvSpPr/>
          <p:nvPr/>
        </p:nvSpPr>
        <p:spPr>
          <a:xfrm>
            <a:off x="236664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5" name="CustomShape 8"/>
          <p:cNvSpPr/>
          <p:nvPr/>
        </p:nvSpPr>
        <p:spPr>
          <a:xfrm>
            <a:off x="259164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CustomShape 9"/>
          <p:cNvSpPr/>
          <p:nvPr/>
        </p:nvSpPr>
        <p:spPr>
          <a:xfrm>
            <a:off x="281664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7" name="CustomShape 10"/>
          <p:cNvSpPr/>
          <p:nvPr/>
        </p:nvSpPr>
        <p:spPr>
          <a:xfrm>
            <a:off x="304200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63c8c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8" name="CustomShape 11"/>
          <p:cNvSpPr/>
          <p:nvPr/>
        </p:nvSpPr>
        <p:spPr>
          <a:xfrm>
            <a:off x="326700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63c8c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9" name="CustomShape 12"/>
          <p:cNvSpPr/>
          <p:nvPr/>
        </p:nvSpPr>
        <p:spPr>
          <a:xfrm>
            <a:off x="349200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63c8c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0" name="CustomShape 13"/>
          <p:cNvSpPr/>
          <p:nvPr/>
        </p:nvSpPr>
        <p:spPr>
          <a:xfrm>
            <a:off x="371700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63c8c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1" name="CustomShape 14"/>
          <p:cNvSpPr/>
          <p:nvPr/>
        </p:nvSpPr>
        <p:spPr>
          <a:xfrm>
            <a:off x="394200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63c8c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2" name="CustomShape 15"/>
          <p:cNvSpPr/>
          <p:nvPr/>
        </p:nvSpPr>
        <p:spPr>
          <a:xfrm>
            <a:off x="416700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63c8c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3" name="CustomShape 16"/>
          <p:cNvSpPr/>
          <p:nvPr/>
        </p:nvSpPr>
        <p:spPr>
          <a:xfrm>
            <a:off x="439200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63c8c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4" name="CustomShape 17"/>
          <p:cNvSpPr/>
          <p:nvPr/>
        </p:nvSpPr>
        <p:spPr>
          <a:xfrm>
            <a:off x="461700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63c8c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5" name="CustomShape 18"/>
          <p:cNvSpPr/>
          <p:nvPr/>
        </p:nvSpPr>
        <p:spPr>
          <a:xfrm>
            <a:off x="484200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6" name="CustomShape 19"/>
          <p:cNvSpPr/>
          <p:nvPr/>
        </p:nvSpPr>
        <p:spPr>
          <a:xfrm>
            <a:off x="506700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7" name="CustomShape 20"/>
          <p:cNvSpPr/>
          <p:nvPr/>
        </p:nvSpPr>
        <p:spPr>
          <a:xfrm>
            <a:off x="529200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8" name="CustomShape 21"/>
          <p:cNvSpPr/>
          <p:nvPr/>
        </p:nvSpPr>
        <p:spPr>
          <a:xfrm>
            <a:off x="551700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9" name="CustomShape 22"/>
          <p:cNvSpPr/>
          <p:nvPr/>
        </p:nvSpPr>
        <p:spPr>
          <a:xfrm>
            <a:off x="574200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CustomShape 23"/>
          <p:cNvSpPr/>
          <p:nvPr/>
        </p:nvSpPr>
        <p:spPr>
          <a:xfrm>
            <a:off x="596700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CustomShape 24"/>
          <p:cNvSpPr/>
          <p:nvPr/>
        </p:nvSpPr>
        <p:spPr>
          <a:xfrm>
            <a:off x="619236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CustomShape 25"/>
          <p:cNvSpPr/>
          <p:nvPr/>
        </p:nvSpPr>
        <p:spPr>
          <a:xfrm>
            <a:off x="641736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3" name="CustomShape 26"/>
          <p:cNvSpPr/>
          <p:nvPr/>
        </p:nvSpPr>
        <p:spPr>
          <a:xfrm>
            <a:off x="664236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4" name="CustomShape 27"/>
          <p:cNvSpPr/>
          <p:nvPr/>
        </p:nvSpPr>
        <p:spPr>
          <a:xfrm>
            <a:off x="686736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5" name="CustomShape 28"/>
          <p:cNvSpPr/>
          <p:nvPr/>
        </p:nvSpPr>
        <p:spPr>
          <a:xfrm>
            <a:off x="709236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6" name="CustomShape 29"/>
          <p:cNvSpPr/>
          <p:nvPr/>
        </p:nvSpPr>
        <p:spPr>
          <a:xfrm>
            <a:off x="731736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7" name="CustomShape 30"/>
          <p:cNvSpPr/>
          <p:nvPr/>
        </p:nvSpPr>
        <p:spPr>
          <a:xfrm>
            <a:off x="754236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8" name="CustomShape 31"/>
          <p:cNvSpPr/>
          <p:nvPr/>
        </p:nvSpPr>
        <p:spPr>
          <a:xfrm>
            <a:off x="776736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9" name="CustomShape 32"/>
          <p:cNvSpPr/>
          <p:nvPr/>
        </p:nvSpPr>
        <p:spPr>
          <a:xfrm>
            <a:off x="7992360" y="368640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0" name="TextShape 3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Indexing Arrays with Blocks and Threads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1" name="TextShape 34"/>
          <p:cNvSpPr txBox="1"/>
          <p:nvPr/>
        </p:nvSpPr>
        <p:spPr>
          <a:xfrm>
            <a:off x="566640" y="4879080"/>
            <a:ext cx="8368560" cy="143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M threads/block a unique index for each thread is given by: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US" sz="2000" spc="-1" strike="noStrike">
                <a:solidFill>
                  <a:srgbClr val="b9e7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index = threadIdx.x + blockIdx.x * M;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2" name="TextShape 35"/>
          <p:cNvSpPr txBox="1"/>
          <p:nvPr/>
        </p:nvSpPr>
        <p:spPr>
          <a:xfrm>
            <a:off x="611640" y="1885320"/>
            <a:ext cx="8442000" cy="2308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longer as simple as using </a:t>
            </a:r>
            <a:r>
              <a:rPr b="1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blockIdx.x</a:t>
            </a:r>
            <a:r>
              <a:rPr b="1" lang="en-US" sz="2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threadIdx.x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Consider indexing an array with one element per thread (8 threads/block)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3" name="CustomShape 36"/>
          <p:cNvSpPr/>
          <p:nvPr/>
        </p:nvSpPr>
        <p:spPr>
          <a:xfrm>
            <a:off x="1241640" y="3317040"/>
            <a:ext cx="180000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6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threadIdx.x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4" name="CustomShape 37"/>
          <p:cNvSpPr/>
          <p:nvPr/>
        </p:nvSpPr>
        <p:spPr>
          <a:xfrm>
            <a:off x="3042000" y="3310200"/>
            <a:ext cx="180000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600" spc="-1" strike="noStrike">
                <a:solidFill>
                  <a:srgbClr val="63c8c8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threadIdx.x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5" name="CustomShape 38"/>
          <p:cNvSpPr/>
          <p:nvPr/>
        </p:nvSpPr>
        <p:spPr>
          <a:xfrm>
            <a:off x="4842000" y="3317040"/>
            <a:ext cx="180000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6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threadIdx.x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CustomShape 39"/>
          <p:cNvSpPr/>
          <p:nvPr/>
        </p:nvSpPr>
        <p:spPr>
          <a:xfrm>
            <a:off x="6642360" y="3310200"/>
            <a:ext cx="180000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threadIdx.x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7" name="CustomShape 40"/>
          <p:cNvSpPr/>
          <p:nvPr/>
        </p:nvSpPr>
        <p:spPr>
          <a:xfrm rot="16200000">
            <a:off x="2029320" y="3399480"/>
            <a:ext cx="224640" cy="1800000"/>
          </a:xfrm>
          <a:prstGeom prst="leftBrace">
            <a:avLst>
              <a:gd name="adj1" fmla="val 39890"/>
              <a:gd name="adj2" fmla="val 50000"/>
            </a:avLst>
          </a:prstGeom>
          <a:noFill/>
          <a:ln w="9360">
            <a:solidFill>
              <a:srgbClr val="ff99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41"/>
          <p:cNvSpPr/>
          <p:nvPr/>
        </p:nvSpPr>
        <p:spPr>
          <a:xfrm rot="16200000">
            <a:off x="3829680" y="3399480"/>
            <a:ext cx="224640" cy="1800000"/>
          </a:xfrm>
          <a:prstGeom prst="leftBrace">
            <a:avLst>
              <a:gd name="adj1" fmla="val 39890"/>
              <a:gd name="adj2" fmla="val 50000"/>
            </a:avLst>
          </a:prstGeom>
          <a:noFill/>
          <a:ln w="9360">
            <a:solidFill>
              <a:srgbClr val="63c8c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42"/>
          <p:cNvSpPr/>
          <p:nvPr/>
        </p:nvSpPr>
        <p:spPr>
          <a:xfrm rot="16200000">
            <a:off x="5629680" y="3399480"/>
            <a:ext cx="224640" cy="1800000"/>
          </a:xfrm>
          <a:prstGeom prst="leftBrace">
            <a:avLst>
              <a:gd name="adj1" fmla="val 39890"/>
              <a:gd name="adj2" fmla="val 50000"/>
            </a:avLst>
          </a:prstGeom>
          <a:noFill/>
          <a:ln w="936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43"/>
          <p:cNvSpPr/>
          <p:nvPr/>
        </p:nvSpPr>
        <p:spPr>
          <a:xfrm rot="16200000">
            <a:off x="7430040" y="3399480"/>
            <a:ext cx="224640" cy="1800000"/>
          </a:xfrm>
          <a:prstGeom prst="leftBrace">
            <a:avLst>
              <a:gd name="adj1" fmla="val 39890"/>
              <a:gd name="adj2" fmla="val 50000"/>
            </a:avLst>
          </a:prstGeom>
          <a:noFill/>
          <a:ln w="93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44"/>
          <p:cNvSpPr/>
          <p:nvPr/>
        </p:nvSpPr>
        <p:spPr>
          <a:xfrm>
            <a:off x="1241640" y="4516200"/>
            <a:ext cx="180000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blockIdx.x = 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CustomShape 45"/>
          <p:cNvSpPr/>
          <p:nvPr/>
        </p:nvSpPr>
        <p:spPr>
          <a:xfrm>
            <a:off x="3042000" y="4516200"/>
            <a:ext cx="180000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63c8c8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blockIdx.x = 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3" name="CustomShape 46"/>
          <p:cNvSpPr/>
          <p:nvPr/>
        </p:nvSpPr>
        <p:spPr>
          <a:xfrm>
            <a:off x="4842000" y="4516200"/>
            <a:ext cx="180000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blockIdx.x = 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4" name="CustomShape 47"/>
          <p:cNvSpPr/>
          <p:nvPr/>
        </p:nvSpPr>
        <p:spPr>
          <a:xfrm>
            <a:off x="6642360" y="4516200"/>
            <a:ext cx="180000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blockIdx.x = 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5" name="TextShape 48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30" dur="indefinite" restart="never" nodeType="tmRoot">
          <p:childTnLst>
            <p:seq>
              <p:cTn id="531" dur="indefinite" nodeType="mainSeq">
                <p:childTnLst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6" dur="500"/>
                                        <p:tgtEl>
                                          <p:spTgt spid="541">
                                            <p:txEl>
                                              <p:pRg st="0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65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9" dur="500"/>
                                        <p:tgtEl>
                                          <p:spTgt spid="541">
                                            <p:txEl>
                                              <p:pRg st="65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5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0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3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Indexing Arrays: Example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Which thread will operate on the red element?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8" name="CustomShape 3"/>
          <p:cNvSpPr/>
          <p:nvPr/>
        </p:nvSpPr>
        <p:spPr>
          <a:xfrm>
            <a:off x="386640" y="5411520"/>
            <a:ext cx="8368560" cy="1437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IN" sz="2000" spc="-1" strike="noStrike">
                <a:solidFill>
                  <a:srgbClr val="b9e7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index = threadIdx.x + blockIdx.x * M;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      5      +     2      * 8;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 21;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9" name="CustomShape 4"/>
          <p:cNvSpPr/>
          <p:nvPr/>
        </p:nvSpPr>
        <p:spPr>
          <a:xfrm rot="16200000">
            <a:off x="844200" y="4173840"/>
            <a:ext cx="479520" cy="224640"/>
          </a:xfrm>
          <a:prstGeom prst="round2SameRect">
            <a:avLst>
              <a:gd name="adj1" fmla="val 16667"/>
              <a:gd name="adj2" fmla="val 1764"/>
            </a:avLst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vert="vert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0" name="CustomShape 5"/>
          <p:cNvSpPr/>
          <p:nvPr/>
        </p:nvSpPr>
        <p:spPr>
          <a:xfrm>
            <a:off x="1196640" y="404604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1" name="CustomShape 6"/>
          <p:cNvSpPr/>
          <p:nvPr/>
        </p:nvSpPr>
        <p:spPr>
          <a:xfrm flipH="1" rot="5400000">
            <a:off x="7820280" y="4173480"/>
            <a:ext cx="479520" cy="224640"/>
          </a:xfrm>
          <a:prstGeom prst="round2SameRect">
            <a:avLst>
              <a:gd name="adj1" fmla="val 16667"/>
              <a:gd name="adj2" fmla="val 1764"/>
            </a:avLst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vert="vert270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2" name="CustomShape 7"/>
          <p:cNvSpPr/>
          <p:nvPr/>
        </p:nvSpPr>
        <p:spPr>
          <a:xfrm>
            <a:off x="1421640" y="404604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3" name="CustomShape 8"/>
          <p:cNvSpPr/>
          <p:nvPr/>
        </p:nvSpPr>
        <p:spPr>
          <a:xfrm>
            <a:off x="1646640" y="404604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4" name="CustomShape 9"/>
          <p:cNvSpPr/>
          <p:nvPr/>
        </p:nvSpPr>
        <p:spPr>
          <a:xfrm>
            <a:off x="1871640" y="404604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5" name="CustomShape 10"/>
          <p:cNvSpPr/>
          <p:nvPr/>
        </p:nvSpPr>
        <p:spPr>
          <a:xfrm>
            <a:off x="2096640" y="404604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6" name="CustomShape 11"/>
          <p:cNvSpPr/>
          <p:nvPr/>
        </p:nvSpPr>
        <p:spPr>
          <a:xfrm>
            <a:off x="2321640" y="404604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7" name="CustomShape 12"/>
          <p:cNvSpPr/>
          <p:nvPr/>
        </p:nvSpPr>
        <p:spPr>
          <a:xfrm>
            <a:off x="2546640" y="404604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8" name="CustomShape 13"/>
          <p:cNvSpPr/>
          <p:nvPr/>
        </p:nvSpPr>
        <p:spPr>
          <a:xfrm>
            <a:off x="2771640" y="404604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63c8c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9" name="CustomShape 14"/>
          <p:cNvSpPr/>
          <p:nvPr/>
        </p:nvSpPr>
        <p:spPr>
          <a:xfrm>
            <a:off x="2997000" y="404604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63c8c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0" name="CustomShape 15"/>
          <p:cNvSpPr/>
          <p:nvPr/>
        </p:nvSpPr>
        <p:spPr>
          <a:xfrm>
            <a:off x="3222000" y="404604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63c8c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1" name="CustomShape 16"/>
          <p:cNvSpPr/>
          <p:nvPr/>
        </p:nvSpPr>
        <p:spPr>
          <a:xfrm>
            <a:off x="3447000" y="404604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63c8c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2" name="CustomShape 17"/>
          <p:cNvSpPr/>
          <p:nvPr/>
        </p:nvSpPr>
        <p:spPr>
          <a:xfrm>
            <a:off x="3672000" y="404604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63c8c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3" name="CustomShape 18"/>
          <p:cNvSpPr/>
          <p:nvPr/>
        </p:nvSpPr>
        <p:spPr>
          <a:xfrm>
            <a:off x="3897000" y="404604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63c8c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4" name="CustomShape 19"/>
          <p:cNvSpPr/>
          <p:nvPr/>
        </p:nvSpPr>
        <p:spPr>
          <a:xfrm>
            <a:off x="4122000" y="404604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63c8c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5" name="CustomShape 20"/>
          <p:cNvSpPr/>
          <p:nvPr/>
        </p:nvSpPr>
        <p:spPr>
          <a:xfrm>
            <a:off x="4347000" y="404604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63c8c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6" name="CustomShape 21"/>
          <p:cNvSpPr/>
          <p:nvPr/>
        </p:nvSpPr>
        <p:spPr>
          <a:xfrm>
            <a:off x="4572000" y="404604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7" name="CustomShape 22"/>
          <p:cNvSpPr/>
          <p:nvPr/>
        </p:nvSpPr>
        <p:spPr>
          <a:xfrm>
            <a:off x="4797000" y="404604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8" name="CustomShape 23"/>
          <p:cNvSpPr/>
          <p:nvPr/>
        </p:nvSpPr>
        <p:spPr>
          <a:xfrm>
            <a:off x="5022000" y="404604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9" name="CustomShape 24"/>
          <p:cNvSpPr/>
          <p:nvPr/>
        </p:nvSpPr>
        <p:spPr>
          <a:xfrm>
            <a:off x="5247000" y="404604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CustomShape 25"/>
          <p:cNvSpPr/>
          <p:nvPr/>
        </p:nvSpPr>
        <p:spPr>
          <a:xfrm>
            <a:off x="5472000" y="404604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1" name="CustomShape 26"/>
          <p:cNvSpPr/>
          <p:nvPr/>
        </p:nvSpPr>
        <p:spPr>
          <a:xfrm>
            <a:off x="5697000" y="4046040"/>
            <a:ext cx="224640" cy="479520"/>
          </a:xfrm>
          <a:prstGeom prst="rect">
            <a:avLst/>
          </a:prstGeom>
          <a:solidFill>
            <a:srgbClr val="c00000"/>
          </a:solidFill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2" name="CustomShape 27"/>
          <p:cNvSpPr/>
          <p:nvPr/>
        </p:nvSpPr>
        <p:spPr>
          <a:xfrm>
            <a:off x="5922000" y="404604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3" name="CustomShape 28"/>
          <p:cNvSpPr/>
          <p:nvPr/>
        </p:nvSpPr>
        <p:spPr>
          <a:xfrm>
            <a:off x="6147000" y="404604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4" name="CustomShape 29"/>
          <p:cNvSpPr/>
          <p:nvPr/>
        </p:nvSpPr>
        <p:spPr>
          <a:xfrm>
            <a:off x="6372360" y="404604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5" name="CustomShape 30"/>
          <p:cNvSpPr/>
          <p:nvPr/>
        </p:nvSpPr>
        <p:spPr>
          <a:xfrm>
            <a:off x="6597360" y="404604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6" name="CustomShape 31"/>
          <p:cNvSpPr/>
          <p:nvPr/>
        </p:nvSpPr>
        <p:spPr>
          <a:xfrm>
            <a:off x="6822360" y="404604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7" name="CustomShape 32"/>
          <p:cNvSpPr/>
          <p:nvPr/>
        </p:nvSpPr>
        <p:spPr>
          <a:xfrm>
            <a:off x="7047360" y="404604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8" name="CustomShape 33"/>
          <p:cNvSpPr/>
          <p:nvPr/>
        </p:nvSpPr>
        <p:spPr>
          <a:xfrm>
            <a:off x="7272360" y="404604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9" name="CustomShape 34"/>
          <p:cNvSpPr/>
          <p:nvPr/>
        </p:nvSpPr>
        <p:spPr>
          <a:xfrm>
            <a:off x="7497360" y="404604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0" name="CustomShape 35"/>
          <p:cNvSpPr/>
          <p:nvPr/>
        </p:nvSpPr>
        <p:spPr>
          <a:xfrm>
            <a:off x="7722360" y="404604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1" name="CustomShape 36"/>
          <p:cNvSpPr/>
          <p:nvPr/>
        </p:nvSpPr>
        <p:spPr>
          <a:xfrm>
            <a:off x="5022000" y="3475440"/>
            <a:ext cx="249732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6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threadIdx.x = 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2" name="CustomShape 37"/>
          <p:cNvSpPr/>
          <p:nvPr/>
        </p:nvSpPr>
        <p:spPr>
          <a:xfrm rot="16200000">
            <a:off x="5359680" y="3759120"/>
            <a:ext cx="224640" cy="1800000"/>
          </a:xfrm>
          <a:prstGeom prst="leftBrace">
            <a:avLst>
              <a:gd name="adj1" fmla="val 39890"/>
              <a:gd name="adj2" fmla="val 50000"/>
            </a:avLst>
          </a:prstGeom>
          <a:noFill/>
          <a:ln w="936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38"/>
          <p:cNvSpPr/>
          <p:nvPr/>
        </p:nvSpPr>
        <p:spPr>
          <a:xfrm>
            <a:off x="4347000" y="4717800"/>
            <a:ext cx="22500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blockIdx.x = 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4" name="CustomShape 39"/>
          <p:cNvSpPr/>
          <p:nvPr/>
        </p:nvSpPr>
        <p:spPr>
          <a:xfrm rot="16200000">
            <a:off x="844200" y="2787480"/>
            <a:ext cx="479520" cy="224640"/>
          </a:xfrm>
          <a:prstGeom prst="round2SameRect">
            <a:avLst>
              <a:gd name="adj1" fmla="val 16667"/>
              <a:gd name="adj2" fmla="val 1764"/>
            </a:avLst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5" name="CustomShape 40"/>
          <p:cNvSpPr/>
          <p:nvPr/>
        </p:nvSpPr>
        <p:spPr>
          <a:xfrm>
            <a:off x="119664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6" name="CustomShape 41"/>
          <p:cNvSpPr/>
          <p:nvPr/>
        </p:nvSpPr>
        <p:spPr>
          <a:xfrm flipH="1" rot="5400000">
            <a:off x="7841880" y="2764440"/>
            <a:ext cx="479520" cy="269640"/>
          </a:xfrm>
          <a:prstGeom prst="round2SameRect">
            <a:avLst>
              <a:gd name="adj1" fmla="val 16667"/>
              <a:gd name="adj2" fmla="val 1764"/>
            </a:avLst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7" name="CustomShape 42"/>
          <p:cNvSpPr/>
          <p:nvPr/>
        </p:nvSpPr>
        <p:spPr>
          <a:xfrm>
            <a:off x="142164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8" name="CustomShape 43"/>
          <p:cNvSpPr/>
          <p:nvPr/>
        </p:nvSpPr>
        <p:spPr>
          <a:xfrm>
            <a:off x="164664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9" name="CustomShape 44"/>
          <p:cNvSpPr/>
          <p:nvPr/>
        </p:nvSpPr>
        <p:spPr>
          <a:xfrm>
            <a:off x="187164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0" name="CustomShape 45"/>
          <p:cNvSpPr/>
          <p:nvPr/>
        </p:nvSpPr>
        <p:spPr>
          <a:xfrm>
            <a:off x="209664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1" name="CustomShape 46"/>
          <p:cNvSpPr/>
          <p:nvPr/>
        </p:nvSpPr>
        <p:spPr>
          <a:xfrm>
            <a:off x="232164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2" name="CustomShape 47"/>
          <p:cNvSpPr/>
          <p:nvPr/>
        </p:nvSpPr>
        <p:spPr>
          <a:xfrm>
            <a:off x="254664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3" name="CustomShape 48"/>
          <p:cNvSpPr/>
          <p:nvPr/>
        </p:nvSpPr>
        <p:spPr>
          <a:xfrm>
            <a:off x="277164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4" name="CustomShape 49"/>
          <p:cNvSpPr/>
          <p:nvPr/>
        </p:nvSpPr>
        <p:spPr>
          <a:xfrm>
            <a:off x="299700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5" name="CustomShape 50"/>
          <p:cNvSpPr/>
          <p:nvPr/>
        </p:nvSpPr>
        <p:spPr>
          <a:xfrm>
            <a:off x="322200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6" name="CustomShape 51"/>
          <p:cNvSpPr/>
          <p:nvPr/>
        </p:nvSpPr>
        <p:spPr>
          <a:xfrm>
            <a:off x="344700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7" name="CustomShape 52"/>
          <p:cNvSpPr/>
          <p:nvPr/>
        </p:nvSpPr>
        <p:spPr>
          <a:xfrm>
            <a:off x="367200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8" name="CustomShape 53"/>
          <p:cNvSpPr/>
          <p:nvPr/>
        </p:nvSpPr>
        <p:spPr>
          <a:xfrm>
            <a:off x="389700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9" name="CustomShape 54"/>
          <p:cNvSpPr/>
          <p:nvPr/>
        </p:nvSpPr>
        <p:spPr>
          <a:xfrm>
            <a:off x="412200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0" name="CustomShape 55"/>
          <p:cNvSpPr/>
          <p:nvPr/>
        </p:nvSpPr>
        <p:spPr>
          <a:xfrm>
            <a:off x="434700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1" name="CustomShape 56"/>
          <p:cNvSpPr/>
          <p:nvPr/>
        </p:nvSpPr>
        <p:spPr>
          <a:xfrm>
            <a:off x="457200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2" name="CustomShape 57"/>
          <p:cNvSpPr/>
          <p:nvPr/>
        </p:nvSpPr>
        <p:spPr>
          <a:xfrm>
            <a:off x="479700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3" name="CustomShape 58"/>
          <p:cNvSpPr/>
          <p:nvPr/>
        </p:nvSpPr>
        <p:spPr>
          <a:xfrm>
            <a:off x="502200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4" name="CustomShape 59"/>
          <p:cNvSpPr/>
          <p:nvPr/>
        </p:nvSpPr>
        <p:spPr>
          <a:xfrm>
            <a:off x="524700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5" name="CustomShape 60"/>
          <p:cNvSpPr/>
          <p:nvPr/>
        </p:nvSpPr>
        <p:spPr>
          <a:xfrm>
            <a:off x="547200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6" name="CustomShape 61"/>
          <p:cNvSpPr/>
          <p:nvPr/>
        </p:nvSpPr>
        <p:spPr>
          <a:xfrm>
            <a:off x="5697000" y="2659680"/>
            <a:ext cx="224640" cy="479520"/>
          </a:xfrm>
          <a:prstGeom prst="rect">
            <a:avLst/>
          </a:prstGeom>
          <a:solidFill>
            <a:srgbClr val="c00000"/>
          </a:solidFill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7" name="CustomShape 62"/>
          <p:cNvSpPr/>
          <p:nvPr/>
        </p:nvSpPr>
        <p:spPr>
          <a:xfrm>
            <a:off x="592200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8" name="CustomShape 63"/>
          <p:cNvSpPr/>
          <p:nvPr/>
        </p:nvSpPr>
        <p:spPr>
          <a:xfrm>
            <a:off x="614700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9" name="CustomShape 64"/>
          <p:cNvSpPr/>
          <p:nvPr/>
        </p:nvSpPr>
        <p:spPr>
          <a:xfrm>
            <a:off x="637236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0" name="CustomShape 65"/>
          <p:cNvSpPr/>
          <p:nvPr/>
        </p:nvSpPr>
        <p:spPr>
          <a:xfrm>
            <a:off x="659736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1" name="CustomShape 66"/>
          <p:cNvSpPr/>
          <p:nvPr/>
        </p:nvSpPr>
        <p:spPr>
          <a:xfrm>
            <a:off x="682236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2" name="CustomShape 67"/>
          <p:cNvSpPr/>
          <p:nvPr/>
        </p:nvSpPr>
        <p:spPr>
          <a:xfrm>
            <a:off x="704736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3" name="CustomShape 68"/>
          <p:cNvSpPr/>
          <p:nvPr/>
        </p:nvSpPr>
        <p:spPr>
          <a:xfrm>
            <a:off x="727236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4" name="CustomShape 69"/>
          <p:cNvSpPr/>
          <p:nvPr/>
        </p:nvSpPr>
        <p:spPr>
          <a:xfrm>
            <a:off x="749736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5" name="CustomShape 70"/>
          <p:cNvSpPr/>
          <p:nvPr/>
        </p:nvSpPr>
        <p:spPr>
          <a:xfrm>
            <a:off x="7722360" y="2659680"/>
            <a:ext cx="224640" cy="479520"/>
          </a:xfrm>
          <a:prstGeom prst="rect">
            <a:avLst/>
          </a:prstGeom>
          <a:noFill/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6" name="CustomShape 71"/>
          <p:cNvSpPr/>
          <p:nvPr/>
        </p:nvSpPr>
        <p:spPr>
          <a:xfrm rot="16200000">
            <a:off x="844200" y="2787480"/>
            <a:ext cx="479520" cy="224640"/>
          </a:xfrm>
          <a:prstGeom prst="round2SameRect">
            <a:avLst>
              <a:gd name="adj1" fmla="val 16667"/>
              <a:gd name="adj2" fmla="val 1764"/>
            </a:avLst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 vert="vert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7" name="CustomShape 72"/>
          <p:cNvSpPr/>
          <p:nvPr/>
        </p:nvSpPr>
        <p:spPr>
          <a:xfrm>
            <a:off x="1196640" y="265968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8" name="CustomShape 73"/>
          <p:cNvSpPr/>
          <p:nvPr/>
        </p:nvSpPr>
        <p:spPr>
          <a:xfrm flipH="1" rot="5400000">
            <a:off x="7841880" y="2764440"/>
            <a:ext cx="479520" cy="269640"/>
          </a:xfrm>
          <a:prstGeom prst="round2SameRect">
            <a:avLst>
              <a:gd name="adj1" fmla="val 16667"/>
              <a:gd name="adj2" fmla="val 1764"/>
            </a:avLst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 vert="vert270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9" name="CustomShape 74"/>
          <p:cNvSpPr/>
          <p:nvPr/>
        </p:nvSpPr>
        <p:spPr>
          <a:xfrm>
            <a:off x="1421640" y="265968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0" name="CustomShape 75"/>
          <p:cNvSpPr/>
          <p:nvPr/>
        </p:nvSpPr>
        <p:spPr>
          <a:xfrm>
            <a:off x="1646640" y="265968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1" name="CustomShape 76"/>
          <p:cNvSpPr/>
          <p:nvPr/>
        </p:nvSpPr>
        <p:spPr>
          <a:xfrm>
            <a:off x="1871640" y="265968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2" name="CustomShape 77"/>
          <p:cNvSpPr/>
          <p:nvPr/>
        </p:nvSpPr>
        <p:spPr>
          <a:xfrm>
            <a:off x="2096640" y="265968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3" name="CustomShape 78"/>
          <p:cNvSpPr/>
          <p:nvPr/>
        </p:nvSpPr>
        <p:spPr>
          <a:xfrm>
            <a:off x="2321640" y="265968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4" name="CustomShape 79"/>
          <p:cNvSpPr/>
          <p:nvPr/>
        </p:nvSpPr>
        <p:spPr>
          <a:xfrm>
            <a:off x="2546640" y="265968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5" name="CustomShape 80"/>
          <p:cNvSpPr/>
          <p:nvPr/>
        </p:nvSpPr>
        <p:spPr>
          <a:xfrm>
            <a:off x="2771640" y="265968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6" name="CustomShape 81"/>
          <p:cNvSpPr/>
          <p:nvPr/>
        </p:nvSpPr>
        <p:spPr>
          <a:xfrm>
            <a:off x="2997000" y="265968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7" name="CustomShape 82"/>
          <p:cNvSpPr/>
          <p:nvPr/>
        </p:nvSpPr>
        <p:spPr>
          <a:xfrm>
            <a:off x="3222000" y="265968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8" name="CustomShape 83"/>
          <p:cNvSpPr/>
          <p:nvPr/>
        </p:nvSpPr>
        <p:spPr>
          <a:xfrm>
            <a:off x="3447000" y="265968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9" name="CustomShape 84"/>
          <p:cNvSpPr/>
          <p:nvPr/>
        </p:nvSpPr>
        <p:spPr>
          <a:xfrm>
            <a:off x="3672000" y="265968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0" name="CustomShape 85"/>
          <p:cNvSpPr/>
          <p:nvPr/>
        </p:nvSpPr>
        <p:spPr>
          <a:xfrm>
            <a:off x="3897000" y="265968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1" name="CustomShape 86"/>
          <p:cNvSpPr/>
          <p:nvPr/>
        </p:nvSpPr>
        <p:spPr>
          <a:xfrm>
            <a:off x="4122000" y="265968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2" name="CustomShape 87"/>
          <p:cNvSpPr/>
          <p:nvPr/>
        </p:nvSpPr>
        <p:spPr>
          <a:xfrm>
            <a:off x="4347000" y="265968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3" name="CustomShape 88"/>
          <p:cNvSpPr/>
          <p:nvPr/>
        </p:nvSpPr>
        <p:spPr>
          <a:xfrm>
            <a:off x="4572000" y="265968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4" name="CustomShape 89"/>
          <p:cNvSpPr/>
          <p:nvPr/>
        </p:nvSpPr>
        <p:spPr>
          <a:xfrm>
            <a:off x="4797000" y="265968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5" name="CustomShape 90"/>
          <p:cNvSpPr/>
          <p:nvPr/>
        </p:nvSpPr>
        <p:spPr>
          <a:xfrm>
            <a:off x="5022000" y="265968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6" name="CustomShape 91"/>
          <p:cNvSpPr/>
          <p:nvPr/>
        </p:nvSpPr>
        <p:spPr>
          <a:xfrm>
            <a:off x="5247000" y="265968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7" name="CustomShape 92"/>
          <p:cNvSpPr/>
          <p:nvPr/>
        </p:nvSpPr>
        <p:spPr>
          <a:xfrm>
            <a:off x="5472000" y="265968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8" name="CustomShape 93"/>
          <p:cNvSpPr/>
          <p:nvPr/>
        </p:nvSpPr>
        <p:spPr>
          <a:xfrm>
            <a:off x="5697000" y="2659680"/>
            <a:ext cx="224640" cy="479520"/>
          </a:xfrm>
          <a:prstGeom prst="rect">
            <a:avLst/>
          </a:prstGeom>
          <a:solidFill>
            <a:srgbClr val="c00000"/>
          </a:solidFill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9" name="CustomShape 94"/>
          <p:cNvSpPr/>
          <p:nvPr/>
        </p:nvSpPr>
        <p:spPr>
          <a:xfrm>
            <a:off x="5922000" y="265968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0" name="CustomShape 95"/>
          <p:cNvSpPr/>
          <p:nvPr/>
        </p:nvSpPr>
        <p:spPr>
          <a:xfrm>
            <a:off x="6147000" y="265968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1" name="CustomShape 96"/>
          <p:cNvSpPr/>
          <p:nvPr/>
        </p:nvSpPr>
        <p:spPr>
          <a:xfrm>
            <a:off x="6372360" y="265968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2" name="CustomShape 97"/>
          <p:cNvSpPr/>
          <p:nvPr/>
        </p:nvSpPr>
        <p:spPr>
          <a:xfrm>
            <a:off x="6597360" y="265968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3" name="CustomShape 98"/>
          <p:cNvSpPr/>
          <p:nvPr/>
        </p:nvSpPr>
        <p:spPr>
          <a:xfrm>
            <a:off x="6822360" y="265968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4" name="CustomShape 99"/>
          <p:cNvSpPr/>
          <p:nvPr/>
        </p:nvSpPr>
        <p:spPr>
          <a:xfrm>
            <a:off x="7047360" y="265968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CustomShape 100"/>
          <p:cNvSpPr/>
          <p:nvPr/>
        </p:nvSpPr>
        <p:spPr>
          <a:xfrm>
            <a:off x="7272360" y="265968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CustomShape 101"/>
          <p:cNvSpPr/>
          <p:nvPr/>
        </p:nvSpPr>
        <p:spPr>
          <a:xfrm>
            <a:off x="7497360" y="265968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29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CustomShape 102"/>
          <p:cNvSpPr/>
          <p:nvPr/>
        </p:nvSpPr>
        <p:spPr>
          <a:xfrm>
            <a:off x="7722360" y="2659680"/>
            <a:ext cx="224640" cy="479520"/>
          </a:xfrm>
          <a:prstGeom prst="rect">
            <a:avLst/>
          </a:prstGeom>
          <a:noFill/>
          <a:ln w="9360">
            <a:solidFill>
              <a:schemeClr val="accent3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103"/>
          <p:cNvSpPr/>
          <p:nvPr/>
        </p:nvSpPr>
        <p:spPr>
          <a:xfrm flipH="1">
            <a:off x="5809680" y="3830760"/>
            <a:ext cx="22464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86a9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104"/>
          <p:cNvSpPr/>
          <p:nvPr/>
        </p:nvSpPr>
        <p:spPr>
          <a:xfrm flipV="1" rot="5400000">
            <a:off x="1762560" y="3033000"/>
            <a:ext cx="224640" cy="1800000"/>
          </a:xfrm>
          <a:prstGeom prst="leftBrace">
            <a:avLst>
              <a:gd name="adj1" fmla="val 39890"/>
              <a:gd name="adj2" fmla="val 50000"/>
            </a:avLst>
          </a:prstGeom>
          <a:noFill/>
          <a:ln w="9360">
            <a:solidFill>
              <a:srgbClr val="ff99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CustomShape 105"/>
          <p:cNvSpPr/>
          <p:nvPr/>
        </p:nvSpPr>
        <p:spPr>
          <a:xfrm>
            <a:off x="971640" y="3509640"/>
            <a:ext cx="180000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 = 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TextShape 106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54" dur="indefinite" restart="never" nodeType="tmRoot">
          <p:childTnLst>
            <p:seq>
              <p:cTn id="555" dur="indefinite" nodeType="mainSeq">
                <p:childTnLst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0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5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8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1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4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7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0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3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8" dur="500"/>
                                        <p:tgtEl>
                                          <p:spTgt spid="558">
                                            <p:txEl>
                                              <p:pRg st="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43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1" dur="500"/>
                                        <p:tgtEl>
                                          <p:spTgt spid="558">
                                            <p:txEl>
                                              <p:pRg st="43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86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4" dur="500"/>
                                        <p:tgtEl>
                                          <p:spTgt spid="558">
                                            <p:txEl>
                                              <p:pRg st="86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Line 1"/>
          <p:cNvSpPr/>
          <p:nvPr/>
        </p:nvSpPr>
        <p:spPr>
          <a:xfrm>
            <a:off x="4900680" y="1570680"/>
            <a:ext cx="360" cy="462852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Line 2"/>
          <p:cNvSpPr/>
          <p:nvPr/>
        </p:nvSpPr>
        <p:spPr>
          <a:xfrm>
            <a:off x="4900680" y="1570680"/>
            <a:ext cx="51876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3"/>
          <p:cNvSpPr/>
          <p:nvPr/>
        </p:nvSpPr>
        <p:spPr>
          <a:xfrm flipV="1">
            <a:off x="1064520" y="3873960"/>
            <a:ext cx="3825000" cy="1080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4"/>
          <p:cNvSpPr/>
          <p:nvPr/>
        </p:nvSpPr>
        <p:spPr>
          <a:xfrm>
            <a:off x="5419800" y="1311120"/>
            <a:ext cx="2977200" cy="51948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Heterogeneous Computing</a:t>
            </a:r>
            <a:r>
              <a:rPr b="0" lang="en-IN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5419800" y="1889640"/>
            <a:ext cx="2977200" cy="51948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Blocks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6"/>
          <p:cNvSpPr/>
          <p:nvPr/>
        </p:nvSpPr>
        <p:spPr>
          <a:xfrm>
            <a:off x="5419800" y="2468160"/>
            <a:ext cx="2977200" cy="51948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Threads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7"/>
          <p:cNvSpPr/>
          <p:nvPr/>
        </p:nvSpPr>
        <p:spPr>
          <a:xfrm>
            <a:off x="5419800" y="3046680"/>
            <a:ext cx="2977200" cy="51948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Indexing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8"/>
          <p:cNvSpPr/>
          <p:nvPr/>
        </p:nvSpPr>
        <p:spPr>
          <a:xfrm>
            <a:off x="5419800" y="3625200"/>
            <a:ext cx="2977200" cy="51948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Shared memory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9"/>
          <p:cNvSpPr/>
          <p:nvPr/>
        </p:nvSpPr>
        <p:spPr>
          <a:xfrm>
            <a:off x="5419800" y="4203720"/>
            <a:ext cx="2977200" cy="51948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__syncthreads()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10"/>
          <p:cNvSpPr/>
          <p:nvPr/>
        </p:nvSpPr>
        <p:spPr>
          <a:xfrm>
            <a:off x="5419800" y="4782240"/>
            <a:ext cx="2977200" cy="51948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Asynchronous operation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11"/>
          <p:cNvSpPr/>
          <p:nvPr/>
        </p:nvSpPr>
        <p:spPr>
          <a:xfrm>
            <a:off x="5419800" y="5360760"/>
            <a:ext cx="2977200" cy="51948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Handling errors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12"/>
          <p:cNvSpPr/>
          <p:nvPr/>
        </p:nvSpPr>
        <p:spPr>
          <a:xfrm>
            <a:off x="5419800" y="5939280"/>
            <a:ext cx="2977200" cy="51948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Managing devices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Line 13"/>
          <p:cNvSpPr/>
          <p:nvPr/>
        </p:nvSpPr>
        <p:spPr>
          <a:xfrm>
            <a:off x="4900680" y="2149200"/>
            <a:ext cx="51876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Line 14"/>
          <p:cNvSpPr/>
          <p:nvPr/>
        </p:nvSpPr>
        <p:spPr>
          <a:xfrm>
            <a:off x="4900680" y="2725200"/>
            <a:ext cx="51876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Line 15"/>
          <p:cNvSpPr/>
          <p:nvPr/>
        </p:nvSpPr>
        <p:spPr>
          <a:xfrm>
            <a:off x="4900680" y="3306240"/>
            <a:ext cx="51876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Line 16"/>
          <p:cNvSpPr/>
          <p:nvPr/>
        </p:nvSpPr>
        <p:spPr>
          <a:xfrm>
            <a:off x="4900680" y="3884760"/>
            <a:ext cx="51876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Line 17"/>
          <p:cNvSpPr/>
          <p:nvPr/>
        </p:nvSpPr>
        <p:spPr>
          <a:xfrm>
            <a:off x="4900680" y="4463280"/>
            <a:ext cx="51876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Line 18"/>
          <p:cNvSpPr/>
          <p:nvPr/>
        </p:nvSpPr>
        <p:spPr>
          <a:xfrm>
            <a:off x="4900680" y="5042160"/>
            <a:ext cx="51876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Line 19"/>
          <p:cNvSpPr/>
          <p:nvPr/>
        </p:nvSpPr>
        <p:spPr>
          <a:xfrm>
            <a:off x="4900680" y="5637240"/>
            <a:ext cx="51876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Line 20"/>
          <p:cNvSpPr/>
          <p:nvPr/>
        </p:nvSpPr>
        <p:spPr>
          <a:xfrm>
            <a:off x="4900680" y="6203880"/>
            <a:ext cx="51876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21"/>
          <p:cNvSpPr/>
          <p:nvPr/>
        </p:nvSpPr>
        <p:spPr>
          <a:xfrm>
            <a:off x="777240" y="3283200"/>
            <a:ext cx="2756880" cy="608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34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CONCEPTS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TextShape 22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4" dur="indefinite" restart="never" nodeType="tmRoot">
          <p:childTnLst>
            <p:seq>
              <p:cTn id="2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Vector Addition with Blocks and Threads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TextShape 2"/>
          <p:cNvSpPr txBox="1"/>
          <p:nvPr/>
        </p:nvSpPr>
        <p:spPr>
          <a:xfrm>
            <a:off x="387720" y="4007520"/>
            <a:ext cx="8368560" cy="2308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changes need to be made in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main()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4" name="TextShape 3"/>
          <p:cNvSpPr txBox="1"/>
          <p:nvPr/>
        </p:nvSpPr>
        <p:spPr>
          <a:xfrm>
            <a:off x="387720" y="1599840"/>
            <a:ext cx="8368560" cy="2308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the built-in variable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blockDim.x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threads per block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US" sz="2000" spc="-1" strike="noStrike">
                <a:solidFill>
                  <a:srgbClr val="b9e7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index = threadIdx.x + blockIdx.x * </a:t>
            </a:r>
            <a:r>
              <a:rPr b="1" lang="en-US" sz="20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blockDim.x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Combined version of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add()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use parallel threads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parallel blocks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5" name="CustomShape 4"/>
          <p:cNvSpPr/>
          <p:nvPr/>
        </p:nvSpPr>
        <p:spPr>
          <a:xfrm>
            <a:off x="1061640" y="3990960"/>
            <a:ext cx="7965360" cy="128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__global__ void</a:t>
            </a: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add(</a:t>
            </a:r>
            <a:r>
              <a:rPr b="1" lang="en-IN" sz="18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*a, </a:t>
            </a:r>
            <a:r>
              <a:rPr b="1" lang="en-IN" sz="18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*b, </a:t>
            </a:r>
            <a:r>
              <a:rPr b="1" lang="en-IN" sz="18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*c)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IN" sz="18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IN" sz="1800" spc="-1" strike="noStrike">
                <a:solidFill>
                  <a:srgbClr val="b9e7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index = threadIdx.x + blockIdx.x *</a:t>
            </a: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blockDim.x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c[index] = a[index] + b[index];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6" name="TextShape 5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95" dur="indefinite" restart="never" nodeType="tmRoot">
          <p:childTnLst>
            <p:seq>
              <p:cTn id="596" dur="indefinite" nodeType="mainSeq">
                <p:childTnLst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112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1" dur="500"/>
                                        <p:tgtEl>
                                          <p:spTgt spid="664">
                                            <p:txEl>
                                              <p:pRg st="112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6" dur="500"/>
                                        <p:tgtEl>
                                          <p:spTgt spid="663">
                                            <p:txEl>
                                              <p:pRg st="3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9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251640" y="274680"/>
            <a:ext cx="86857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Addition with Blocks and Threads: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main()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0" y="1342800"/>
            <a:ext cx="9143640" cy="514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IN" sz="16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#define N (2048*2048)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IN" sz="16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#define THREADS_PER_BLOCK 512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IN" sz="1600" spc="-1" strike="noStrike">
                <a:solidFill>
                  <a:srgbClr val="b9e7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main(void) {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IN" sz="1600" spc="-1" strike="noStrike">
                <a:solidFill>
                  <a:srgbClr val="b9e7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*a, *b, *c;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i="1" lang="en-IN" sz="16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host copies of a, b, c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IN" sz="1600" spc="-1" strike="noStrike">
                <a:solidFill>
                  <a:srgbClr val="b9e7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*d_a, *d_b, *d_c;</a:t>
            </a: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i="1" lang="en-IN" sz="16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device copies of a, b, c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IN" sz="1600" spc="-1" strike="noStrike">
                <a:solidFill>
                  <a:srgbClr val="b9e7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size = N * </a:t>
            </a: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sizeof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635"/>
              </a:lnSpc>
            </a:pP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i="1" lang="en-IN" sz="16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Alloc space for device copies of a, b, c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cudaMalloc((</a:t>
            </a: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</a:t>
            </a:r>
            <a:r>
              <a:rPr b="1" lang="en-IN" sz="1600" spc="-1" strike="noStrike">
                <a:solidFill>
                  <a:srgbClr val="b9e7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**)&amp;d_a, size);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cudaMalloc((</a:t>
            </a: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**)&amp;d_b, size);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cudaMalloc((</a:t>
            </a: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**)&amp;d_c, size);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635"/>
              </a:lnSpc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i="1" lang="en-IN" sz="16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Alloc space for host copies of a, b, c and setup input values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 = (int *)malloc(size); random_ints(a, N);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 = (int *)malloc(size); random_ints(b, N);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 = (int *)malloc(size);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10" dur="indefinite" restart="never" nodeType="tmRoot">
          <p:childTnLst>
            <p:seq>
              <p:cTn id="61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TextShape 1"/>
          <p:cNvSpPr txBox="1"/>
          <p:nvPr/>
        </p:nvSpPr>
        <p:spPr>
          <a:xfrm>
            <a:off x="206640" y="274680"/>
            <a:ext cx="87757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Addition with Blocks and Threads: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main()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2"/>
          <p:cNvSpPr/>
          <p:nvPr/>
        </p:nvSpPr>
        <p:spPr>
          <a:xfrm>
            <a:off x="0" y="1532880"/>
            <a:ext cx="9143640" cy="504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i="1" lang="en-IN" sz="16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Copy inputs to device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cudaMemcpy(d_a, a, size, cudaMemcpyHostToDevice);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cudaMemcpy(d_b, b, size, cudaMemcpyHostToDevice);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i="1" lang="en-IN" sz="16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Launch add() kernel on GPU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add&lt;&lt;&lt;</a:t>
            </a:r>
            <a:r>
              <a:rPr b="1" lang="en-IN" sz="16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N/THREADS_PER_BLOCK</a:t>
            </a: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1" lang="en-IN" sz="16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THREADS_PER_BLOCK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&gt;&gt;&gt;(d_a, d_b, d_c);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i="1" lang="en-IN" sz="16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Copy result back to host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cudaMemcpy(c, d_c, size, cudaMemcpyDeviceToHost);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i="1" lang="en-IN" sz="16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Cleanup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free(a); free(b); free(c);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cudaFree(d_a); cudaFree(d_b); cudaFree(d_c);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return</a:t>
            </a: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0;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2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slow">
    <p:push dir="u"/>
  </p:transition>
  <p:timing>
    <p:tnLst>
      <p:par>
        <p:cTn id="612" dur="indefinite" restart="never" nodeType="tmRoot">
          <p:childTnLst>
            <p:seq>
              <p:cTn id="61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Handling Arbitrary Vector Sizes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4" name="TextShape 2"/>
          <p:cNvSpPr txBox="1"/>
          <p:nvPr/>
        </p:nvSpPr>
        <p:spPr>
          <a:xfrm>
            <a:off x="775080" y="4007520"/>
            <a:ext cx="8368560" cy="2308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Update the kernel launch: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add&lt;&lt;&lt;</a:t>
            </a:r>
            <a:r>
              <a:rPr b="1" lang="en-US" sz="18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(N + M-1) / M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,M&gt;&gt;&gt;(d_a, d_b, d_c,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5" name="TextShape 3"/>
          <p:cNvSpPr txBox="1"/>
          <p:nvPr/>
        </p:nvSpPr>
        <p:spPr>
          <a:xfrm>
            <a:off x="775080" y="1599840"/>
            <a:ext cx="8368560" cy="2308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Typical problems are not friendly multiples of </a:t>
            </a:r>
            <a:r>
              <a:rPr b="1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blockDim.x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Avoid accessing beyond the end of the arrays: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6" name="CustomShape 4"/>
          <p:cNvSpPr/>
          <p:nvPr/>
        </p:nvSpPr>
        <p:spPr>
          <a:xfrm>
            <a:off x="1219680" y="3447000"/>
            <a:ext cx="7139880" cy="147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__global__ void</a:t>
            </a: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add(</a:t>
            </a: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*a,</a:t>
            </a: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*b,</a:t>
            </a: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*c,</a:t>
            </a: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n)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IN" sz="16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IN" sz="1600" spc="-1" strike="noStrike">
                <a:solidFill>
                  <a:srgbClr val="b9e7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index = threadIdx.x + blockIdx.x * </a:t>
            </a:r>
            <a:r>
              <a:rPr b="1" lang="en-IN" sz="16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blockDim.x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(index &lt; n)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c[index] = a[index] + b[index];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7" name="TextShape 5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14" dur="indefinite" restart="never" nodeType="tmRoot">
          <p:childTnLst>
            <p:seq>
              <p:cTn id="615" dur="indefinite" nodeType="mainSeq">
                <p:childTnLst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59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0" dur="500"/>
                                        <p:tgtEl>
                                          <p:spTgt spid="675">
                                            <p:txEl>
                                              <p:pRg st="59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3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5" dur="500"/>
                                        <p:tgtEl>
                                          <p:spTgt spid="674">
                                            <p:txEl>
                                              <p:pRg st="3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29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0" dur="500"/>
                                        <p:tgtEl>
                                          <p:spTgt spid="674">
                                            <p:txEl>
                                              <p:pRg st="29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3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Bother with Threads?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Threads seem unnecessary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They add a level of complexity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do we gain?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Unlike parallel blocks, threads have mechanisms to: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Communicate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Synchronize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look closer, we need a new example…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0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34" dur="indefinite" restart="never" nodeType="tmRoot">
          <p:childTnLst>
            <p:seq>
              <p:cTn id="635" dur="indefinite" nodeType="mainSeq">
                <p:childTnLst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74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0" dur="500"/>
                                        <p:tgtEl>
                                          <p:spTgt spid="679">
                                            <p:txEl>
                                              <p:pRg st="74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126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3" dur="500"/>
                                        <p:tgtEl>
                                          <p:spTgt spid="679">
                                            <p:txEl>
                                              <p:pRg st="126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138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6" dur="500"/>
                                        <p:tgtEl>
                                          <p:spTgt spid="679">
                                            <p:txEl>
                                              <p:pRg st="138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151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1" dur="500"/>
                                        <p:tgtEl>
                                          <p:spTgt spid="679">
                                            <p:txEl>
                                              <p:pRg st="151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TextShape 1"/>
          <p:cNvSpPr txBox="1"/>
          <p:nvPr/>
        </p:nvSpPr>
        <p:spPr>
          <a:xfrm>
            <a:off x="457560" y="275040"/>
            <a:ext cx="7669800" cy="649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Review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Launching parallel kernels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Launch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copies of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add()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add&lt;&lt;&lt;N/M,M&gt;&gt;&gt;(…);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</a:t>
            </a:r>
            <a:r>
              <a:rPr b="1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blockIdx.x</a:t>
            </a:r>
            <a:r>
              <a:rPr b="0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access block index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</a:t>
            </a:r>
            <a:r>
              <a:rPr b="1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threadIdx.x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access thread index within block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Allocate elements to threads: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US" sz="2000" spc="-1" strike="noStrike">
                <a:solidFill>
                  <a:srgbClr val="b9e7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index = threadIdx.x + blockIdx.x * </a:t>
            </a:r>
            <a:r>
              <a:rPr b="1" lang="en-US" sz="20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blockDim.x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3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52" dur="indefinite" restart="never" nodeType="tmRoot">
          <p:childTnLst>
            <p:seq>
              <p:cTn id="65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CustomShape 1"/>
          <p:cNvSpPr/>
          <p:nvPr/>
        </p:nvSpPr>
        <p:spPr>
          <a:xfrm>
            <a:off x="722160" y="4406760"/>
            <a:ext cx="5424480" cy="1310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4000" spc="-1" strike="noStrike" cap="all">
                <a:solidFill>
                  <a:srgbClr val="73b9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Cooperating Threads</a:t>
            </a:r>
            <a:endParaRPr b="0" lang="en-IN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Line 2"/>
          <p:cNvSpPr/>
          <p:nvPr/>
        </p:nvSpPr>
        <p:spPr>
          <a:xfrm>
            <a:off x="6444000" y="1512720"/>
            <a:ext cx="2880" cy="351468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Line 3"/>
          <p:cNvSpPr/>
          <p:nvPr/>
        </p:nvSpPr>
        <p:spPr>
          <a:xfrm>
            <a:off x="6446880" y="149616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Line 4"/>
          <p:cNvSpPr/>
          <p:nvPr/>
        </p:nvSpPr>
        <p:spPr>
          <a:xfrm>
            <a:off x="4421880" y="1688760"/>
            <a:ext cx="202500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5"/>
          <p:cNvSpPr/>
          <p:nvPr/>
        </p:nvSpPr>
        <p:spPr>
          <a:xfrm>
            <a:off x="6784920" y="129636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Heterogeneous Computing</a:t>
            </a:r>
            <a:r>
              <a:rPr b="0" lang="en-IN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9" name="CustomShape 6"/>
          <p:cNvSpPr/>
          <p:nvPr/>
        </p:nvSpPr>
        <p:spPr>
          <a:xfrm>
            <a:off x="6784920" y="173772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Blocks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0" name="CustomShape 7"/>
          <p:cNvSpPr/>
          <p:nvPr/>
        </p:nvSpPr>
        <p:spPr>
          <a:xfrm>
            <a:off x="6784920" y="217908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Threads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CustomShape 8"/>
          <p:cNvSpPr/>
          <p:nvPr/>
        </p:nvSpPr>
        <p:spPr>
          <a:xfrm>
            <a:off x="6784920" y="262044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Indexing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9"/>
          <p:cNvSpPr/>
          <p:nvPr/>
        </p:nvSpPr>
        <p:spPr>
          <a:xfrm>
            <a:off x="6784920" y="3062160"/>
            <a:ext cx="2242440" cy="3996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Shared memory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10"/>
          <p:cNvSpPr/>
          <p:nvPr/>
        </p:nvSpPr>
        <p:spPr>
          <a:xfrm>
            <a:off x="6784920" y="3503520"/>
            <a:ext cx="2242440" cy="3996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__syncthreads()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CustomShape 11"/>
          <p:cNvSpPr/>
          <p:nvPr/>
        </p:nvSpPr>
        <p:spPr>
          <a:xfrm>
            <a:off x="6784920" y="394488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Asynchronous operation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CustomShape 12"/>
          <p:cNvSpPr/>
          <p:nvPr/>
        </p:nvSpPr>
        <p:spPr>
          <a:xfrm>
            <a:off x="6784920" y="438624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Handling errors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6" name="CustomShape 13"/>
          <p:cNvSpPr/>
          <p:nvPr/>
        </p:nvSpPr>
        <p:spPr>
          <a:xfrm>
            <a:off x="6784920" y="4827600"/>
            <a:ext cx="2242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Managing devices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CustomShape 14"/>
          <p:cNvSpPr/>
          <p:nvPr/>
        </p:nvSpPr>
        <p:spPr>
          <a:xfrm>
            <a:off x="4187520" y="1231560"/>
            <a:ext cx="20008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4557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CONCEPTS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8" name="Line 15"/>
          <p:cNvSpPr/>
          <p:nvPr/>
        </p:nvSpPr>
        <p:spPr>
          <a:xfrm>
            <a:off x="6445800" y="237888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Line 16"/>
          <p:cNvSpPr/>
          <p:nvPr/>
        </p:nvSpPr>
        <p:spPr>
          <a:xfrm>
            <a:off x="6446880" y="195264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Line 17"/>
          <p:cNvSpPr/>
          <p:nvPr/>
        </p:nvSpPr>
        <p:spPr>
          <a:xfrm>
            <a:off x="6445800" y="282060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Line 18"/>
          <p:cNvSpPr/>
          <p:nvPr/>
        </p:nvSpPr>
        <p:spPr>
          <a:xfrm>
            <a:off x="6446880" y="326196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Line 19"/>
          <p:cNvSpPr/>
          <p:nvPr/>
        </p:nvSpPr>
        <p:spPr>
          <a:xfrm>
            <a:off x="6446880" y="370332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Line 20"/>
          <p:cNvSpPr/>
          <p:nvPr/>
        </p:nvSpPr>
        <p:spPr>
          <a:xfrm>
            <a:off x="6446880" y="414468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Line 21"/>
          <p:cNvSpPr/>
          <p:nvPr/>
        </p:nvSpPr>
        <p:spPr>
          <a:xfrm>
            <a:off x="6446880" y="458604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Line 22"/>
          <p:cNvSpPr/>
          <p:nvPr/>
        </p:nvSpPr>
        <p:spPr>
          <a:xfrm>
            <a:off x="6446880" y="502740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TextShape 2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54" dur="indefinite" restart="never" nodeType="tmRoot">
          <p:childTnLst>
            <p:seq>
              <p:cTn id="65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Sharing Data Between Threads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Terminology: within a block, threads share data via </a:t>
            </a:r>
            <a:r>
              <a:rPr b="0" lang="en-US" sz="2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shared memory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Extremely fast on-chip memory, user-managed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Declare using </a:t>
            </a:r>
            <a:r>
              <a:rPr b="0" lang="en-US" sz="28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__shared__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allocated per block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is not visible to threads in other blocks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9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56" dur="indefinite" restart="never" nodeType="tmRoot">
          <p:childTnLst>
            <p:seq>
              <p:cTn id="65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Implementing With Shared Memory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1" name="TextShape 2"/>
          <p:cNvSpPr txBox="1"/>
          <p:nvPr/>
        </p:nvSpPr>
        <p:spPr>
          <a:xfrm>
            <a:off x="304920" y="1566720"/>
            <a:ext cx="8584920" cy="513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Cache data in shared memory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 (blockDim.x + 2 * radius) input elements from global memory to shared memory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Compute blockDim.x output elements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 blockDim.x output elements to global memory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block needs a </a:t>
            </a:r>
            <a:r>
              <a:rPr b="0" lang="en-US" sz="2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halo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radius elements at each boundary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2" name="CustomShape 3"/>
          <p:cNvSpPr/>
          <p:nvPr/>
        </p:nvSpPr>
        <p:spPr>
          <a:xfrm>
            <a:off x="2171880" y="567864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668100"/>
              </a:gs>
              <a:gs pos="80000">
                <a:srgbClr val="85a7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3" name="CustomShape 4"/>
          <p:cNvSpPr/>
          <p:nvPr/>
        </p:nvSpPr>
        <p:spPr>
          <a:xfrm>
            <a:off x="2478240" y="567864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668100"/>
              </a:gs>
              <a:gs pos="80000">
                <a:srgbClr val="85a7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4" name="CustomShape 5"/>
          <p:cNvSpPr/>
          <p:nvPr/>
        </p:nvSpPr>
        <p:spPr>
          <a:xfrm>
            <a:off x="2782800" y="567864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668100"/>
              </a:gs>
              <a:gs pos="80000">
                <a:srgbClr val="85a7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5" name="CustomShape 6"/>
          <p:cNvSpPr/>
          <p:nvPr/>
        </p:nvSpPr>
        <p:spPr>
          <a:xfrm>
            <a:off x="3089160" y="567864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668100"/>
              </a:gs>
              <a:gs pos="80000">
                <a:srgbClr val="85a7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6" name="CustomShape 7"/>
          <p:cNvSpPr/>
          <p:nvPr/>
        </p:nvSpPr>
        <p:spPr>
          <a:xfrm>
            <a:off x="3395520" y="567864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668100"/>
              </a:gs>
              <a:gs pos="80000">
                <a:srgbClr val="85a7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7" name="CustomShape 8"/>
          <p:cNvSpPr/>
          <p:nvPr/>
        </p:nvSpPr>
        <p:spPr>
          <a:xfrm>
            <a:off x="3701880" y="567864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668100"/>
              </a:gs>
              <a:gs pos="80000">
                <a:srgbClr val="85a7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8" name="CustomShape 9"/>
          <p:cNvSpPr/>
          <p:nvPr/>
        </p:nvSpPr>
        <p:spPr>
          <a:xfrm>
            <a:off x="4006800" y="567864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668100"/>
              </a:gs>
              <a:gs pos="80000">
                <a:srgbClr val="85a7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9" name="CustomShape 10"/>
          <p:cNvSpPr/>
          <p:nvPr/>
        </p:nvSpPr>
        <p:spPr>
          <a:xfrm>
            <a:off x="4313160" y="567864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668100"/>
              </a:gs>
              <a:gs pos="80000">
                <a:srgbClr val="85a7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0" name="CustomShape 11"/>
          <p:cNvSpPr/>
          <p:nvPr/>
        </p:nvSpPr>
        <p:spPr>
          <a:xfrm>
            <a:off x="4619520" y="567864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668100"/>
              </a:gs>
              <a:gs pos="80000">
                <a:srgbClr val="85a7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1" name="CustomShape 12"/>
          <p:cNvSpPr/>
          <p:nvPr/>
        </p:nvSpPr>
        <p:spPr>
          <a:xfrm>
            <a:off x="4925880" y="567864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668100"/>
              </a:gs>
              <a:gs pos="80000">
                <a:srgbClr val="85a7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2" name="CustomShape 13"/>
          <p:cNvSpPr/>
          <p:nvPr/>
        </p:nvSpPr>
        <p:spPr>
          <a:xfrm>
            <a:off x="5230800" y="567864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668100"/>
              </a:gs>
              <a:gs pos="80000">
                <a:srgbClr val="85a7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3" name="CustomShape 14"/>
          <p:cNvSpPr/>
          <p:nvPr/>
        </p:nvSpPr>
        <p:spPr>
          <a:xfrm>
            <a:off x="5537160" y="567864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668100"/>
              </a:gs>
              <a:gs pos="80000">
                <a:srgbClr val="85a7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4" name="CustomShape 15"/>
          <p:cNvSpPr/>
          <p:nvPr/>
        </p:nvSpPr>
        <p:spPr>
          <a:xfrm>
            <a:off x="5843520" y="567864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668100"/>
              </a:gs>
              <a:gs pos="80000">
                <a:srgbClr val="85a7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5" name="CustomShape 16"/>
          <p:cNvSpPr/>
          <p:nvPr/>
        </p:nvSpPr>
        <p:spPr>
          <a:xfrm>
            <a:off x="6149880" y="567864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668100"/>
              </a:gs>
              <a:gs pos="80000">
                <a:srgbClr val="85a7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6" name="CustomShape 17"/>
          <p:cNvSpPr/>
          <p:nvPr/>
        </p:nvSpPr>
        <p:spPr>
          <a:xfrm>
            <a:off x="6454800" y="567864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668100"/>
              </a:gs>
              <a:gs pos="80000">
                <a:srgbClr val="85a7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7" name="CustomShape 18"/>
          <p:cNvSpPr/>
          <p:nvPr/>
        </p:nvSpPr>
        <p:spPr>
          <a:xfrm>
            <a:off x="6761160" y="567864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668100"/>
              </a:gs>
              <a:gs pos="80000">
                <a:srgbClr val="85a7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8" name="CustomShape 19"/>
          <p:cNvSpPr/>
          <p:nvPr/>
        </p:nvSpPr>
        <p:spPr>
          <a:xfrm>
            <a:off x="217188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668100"/>
              </a:gs>
              <a:gs pos="80000">
                <a:srgbClr val="85a7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9" name="CustomShape 20"/>
          <p:cNvSpPr/>
          <p:nvPr/>
        </p:nvSpPr>
        <p:spPr>
          <a:xfrm>
            <a:off x="247824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668100"/>
              </a:gs>
              <a:gs pos="80000">
                <a:srgbClr val="85a7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0" name="CustomShape 21"/>
          <p:cNvSpPr/>
          <p:nvPr/>
        </p:nvSpPr>
        <p:spPr>
          <a:xfrm>
            <a:off x="278280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668100"/>
              </a:gs>
              <a:gs pos="80000">
                <a:srgbClr val="85a7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1" name="CustomShape 22"/>
          <p:cNvSpPr/>
          <p:nvPr/>
        </p:nvSpPr>
        <p:spPr>
          <a:xfrm>
            <a:off x="308916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668100"/>
              </a:gs>
              <a:gs pos="80000">
                <a:srgbClr val="85a7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2" name="CustomShape 23"/>
          <p:cNvSpPr/>
          <p:nvPr/>
        </p:nvSpPr>
        <p:spPr>
          <a:xfrm>
            <a:off x="339552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668100"/>
              </a:gs>
              <a:gs pos="80000">
                <a:srgbClr val="85a7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3" name="CustomShape 24"/>
          <p:cNvSpPr/>
          <p:nvPr/>
        </p:nvSpPr>
        <p:spPr>
          <a:xfrm>
            <a:off x="370188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668100"/>
              </a:gs>
              <a:gs pos="80000">
                <a:srgbClr val="85a7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4" name="CustomShape 25"/>
          <p:cNvSpPr/>
          <p:nvPr/>
        </p:nvSpPr>
        <p:spPr>
          <a:xfrm>
            <a:off x="400680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668100"/>
              </a:gs>
              <a:gs pos="80000">
                <a:srgbClr val="85a7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5" name="CustomShape 26"/>
          <p:cNvSpPr/>
          <p:nvPr/>
        </p:nvSpPr>
        <p:spPr>
          <a:xfrm>
            <a:off x="431316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668100"/>
              </a:gs>
              <a:gs pos="80000">
                <a:srgbClr val="85a7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6" name="CustomShape 27"/>
          <p:cNvSpPr/>
          <p:nvPr/>
        </p:nvSpPr>
        <p:spPr>
          <a:xfrm>
            <a:off x="461952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668100"/>
              </a:gs>
              <a:gs pos="80000">
                <a:srgbClr val="85a7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7" name="CustomShape 28"/>
          <p:cNvSpPr/>
          <p:nvPr/>
        </p:nvSpPr>
        <p:spPr>
          <a:xfrm>
            <a:off x="492588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668100"/>
              </a:gs>
              <a:gs pos="80000">
                <a:srgbClr val="85a7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8" name="CustomShape 29"/>
          <p:cNvSpPr/>
          <p:nvPr/>
        </p:nvSpPr>
        <p:spPr>
          <a:xfrm>
            <a:off x="523080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668100"/>
              </a:gs>
              <a:gs pos="80000">
                <a:srgbClr val="85a7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9" name="CustomShape 30"/>
          <p:cNvSpPr/>
          <p:nvPr/>
        </p:nvSpPr>
        <p:spPr>
          <a:xfrm>
            <a:off x="553716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668100"/>
              </a:gs>
              <a:gs pos="80000">
                <a:srgbClr val="85a7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0" name="CustomShape 31"/>
          <p:cNvSpPr/>
          <p:nvPr/>
        </p:nvSpPr>
        <p:spPr>
          <a:xfrm>
            <a:off x="584352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668100"/>
              </a:gs>
              <a:gs pos="80000">
                <a:srgbClr val="85a7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1" name="CustomShape 32"/>
          <p:cNvSpPr/>
          <p:nvPr/>
        </p:nvSpPr>
        <p:spPr>
          <a:xfrm>
            <a:off x="614988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668100"/>
              </a:gs>
              <a:gs pos="80000">
                <a:srgbClr val="85a7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2" name="CustomShape 33"/>
          <p:cNvSpPr/>
          <p:nvPr/>
        </p:nvSpPr>
        <p:spPr>
          <a:xfrm>
            <a:off x="645480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668100"/>
              </a:gs>
              <a:gs pos="80000">
                <a:srgbClr val="85a7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3" name="CustomShape 34"/>
          <p:cNvSpPr/>
          <p:nvPr/>
        </p:nvSpPr>
        <p:spPr>
          <a:xfrm>
            <a:off x="676116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668100"/>
              </a:gs>
              <a:gs pos="80000">
                <a:srgbClr val="85a7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4" name="CustomShape 35"/>
          <p:cNvSpPr/>
          <p:nvPr/>
        </p:nvSpPr>
        <p:spPr>
          <a:xfrm>
            <a:off x="706284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c1660c"/>
              </a:gs>
              <a:gs pos="80000">
                <a:srgbClr val="fa8510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5" name="CustomShape 36"/>
          <p:cNvSpPr/>
          <p:nvPr/>
        </p:nvSpPr>
        <p:spPr>
          <a:xfrm>
            <a:off x="736920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c1660c"/>
              </a:gs>
              <a:gs pos="80000">
                <a:srgbClr val="fa8510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6" name="CustomShape 37"/>
          <p:cNvSpPr/>
          <p:nvPr/>
        </p:nvSpPr>
        <p:spPr>
          <a:xfrm>
            <a:off x="7675560" y="4729320"/>
            <a:ext cx="27432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c1660c"/>
              </a:gs>
              <a:gs pos="80000">
                <a:srgbClr val="fa8510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7" name="CustomShape 38"/>
          <p:cNvSpPr/>
          <p:nvPr/>
        </p:nvSpPr>
        <p:spPr>
          <a:xfrm>
            <a:off x="1260360" y="4729320"/>
            <a:ext cx="27432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c1660c"/>
              </a:gs>
              <a:gs pos="80000">
                <a:srgbClr val="fa8510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8" name="CustomShape 39"/>
          <p:cNvSpPr/>
          <p:nvPr/>
        </p:nvSpPr>
        <p:spPr>
          <a:xfrm>
            <a:off x="156528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c1660c"/>
              </a:gs>
              <a:gs pos="80000">
                <a:srgbClr val="fa8510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9" name="CustomShape 40"/>
          <p:cNvSpPr/>
          <p:nvPr/>
        </p:nvSpPr>
        <p:spPr>
          <a:xfrm>
            <a:off x="1871640" y="4729320"/>
            <a:ext cx="275760" cy="27432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c1660c"/>
              </a:gs>
              <a:gs pos="80000">
                <a:srgbClr val="fa8510"/>
              </a:gs>
              <a:gs pos="100000">
                <a:srgbClr val="ff860c"/>
              </a:gs>
            </a:gsLst>
            <a:lin ang="16200000"/>
          </a:gradFill>
          <a:ln w="9360">
            <a:solidFill>
              <a:srgbClr val="e68627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0" name="CustomShape 41"/>
          <p:cNvSpPr/>
          <p:nvPr/>
        </p:nvSpPr>
        <p:spPr>
          <a:xfrm>
            <a:off x="4384800" y="5278320"/>
            <a:ext cx="448920" cy="250560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35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1" name="CustomShape 42"/>
          <p:cNvSpPr/>
          <p:nvPr/>
        </p:nvSpPr>
        <p:spPr>
          <a:xfrm rot="16200000">
            <a:off x="4454280" y="3795840"/>
            <a:ext cx="299520" cy="4865400"/>
          </a:xfrm>
          <a:prstGeom prst="leftBrace">
            <a:avLst>
              <a:gd name="adj1" fmla="val 55365"/>
              <a:gd name="adj2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CustomShape 43"/>
          <p:cNvSpPr/>
          <p:nvPr/>
        </p:nvSpPr>
        <p:spPr>
          <a:xfrm rot="16200000">
            <a:off x="1628640" y="4810320"/>
            <a:ext cx="150480" cy="887040"/>
          </a:xfrm>
          <a:prstGeom prst="leftBrace">
            <a:avLst>
              <a:gd name="adj1" fmla="val 33417"/>
              <a:gd name="adj2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44"/>
          <p:cNvSpPr/>
          <p:nvPr/>
        </p:nvSpPr>
        <p:spPr>
          <a:xfrm rot="16200000">
            <a:off x="7427880" y="4810320"/>
            <a:ext cx="150480" cy="887040"/>
          </a:xfrm>
          <a:prstGeom prst="leftBrace">
            <a:avLst>
              <a:gd name="adj1" fmla="val 33417"/>
              <a:gd name="adj2" fmla="val 50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45"/>
          <p:cNvSpPr/>
          <p:nvPr/>
        </p:nvSpPr>
        <p:spPr>
          <a:xfrm>
            <a:off x="3261600" y="6378480"/>
            <a:ext cx="2677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blockDim.x output elements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5" name="CustomShape 46"/>
          <p:cNvSpPr/>
          <p:nvPr/>
        </p:nvSpPr>
        <p:spPr>
          <a:xfrm>
            <a:off x="1115640" y="5303880"/>
            <a:ext cx="117468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halo on left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6" name="CustomShape 47"/>
          <p:cNvSpPr/>
          <p:nvPr/>
        </p:nvSpPr>
        <p:spPr>
          <a:xfrm>
            <a:off x="6855840" y="5297400"/>
            <a:ext cx="12981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halo on right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7" name="TextShape 48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58" dur="indefinite" restart="never" nodeType="tmRoot">
          <p:childTnLst>
            <p:seq>
              <p:cTn id="659" dur="indefinite" nodeType="mainSeq">
                <p:childTnLst>
                  <p:par>
                    <p:cTn id="660" nodeType="clickEffect" fill="hold">
                      <p:stCondLst>
                        <p:cond delay="indefinite"/>
                      </p:stCondLst>
                      <p:childTnLst>
                        <p:par>
                          <p:cTn id="66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196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4" dur="500"/>
                                        <p:tgtEl>
                                          <p:spTgt spid="711">
                                            <p:txEl>
                                              <p:pRg st="196" end="2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7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0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3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6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9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2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5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8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1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4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__syncthreads()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</a:t>
            </a:r>
            <a:r>
              <a:rPr b="0" lang="en-US" sz="3200" spc="-1" strike="noStrike">
                <a:solidFill>
                  <a:srgbClr val="d6840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__syncthreads()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Synchronizes all threads within a block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Used to prevent RAW / WAR / WAW hazards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threads must reach the barrier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conditional code, the condition must be uniform across the block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0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95" dur="indefinite" restart="never" nodeType="tmRoot">
          <p:childTnLst>
            <p:seq>
              <p:cTn id="6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722160" y="4406760"/>
            <a:ext cx="5424480" cy="701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4000" spc="-1" strike="noStrike" cap="all">
                <a:solidFill>
                  <a:srgbClr val="73b9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Hello World!</a:t>
            </a:r>
            <a:endParaRPr b="0" lang="en-IN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Line 2"/>
          <p:cNvSpPr/>
          <p:nvPr/>
        </p:nvSpPr>
        <p:spPr>
          <a:xfrm>
            <a:off x="6457320" y="1512720"/>
            <a:ext cx="3240" cy="351468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3"/>
          <p:cNvSpPr/>
          <p:nvPr/>
        </p:nvSpPr>
        <p:spPr>
          <a:xfrm>
            <a:off x="6460560" y="1496160"/>
            <a:ext cx="33732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4"/>
          <p:cNvSpPr/>
          <p:nvPr/>
        </p:nvSpPr>
        <p:spPr>
          <a:xfrm>
            <a:off x="4435200" y="1688760"/>
            <a:ext cx="202536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5"/>
          <p:cNvSpPr/>
          <p:nvPr/>
        </p:nvSpPr>
        <p:spPr>
          <a:xfrm>
            <a:off x="6796080" y="1296360"/>
            <a:ext cx="2231280" cy="3996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Heterogeneous Computing</a:t>
            </a:r>
            <a:r>
              <a:rPr b="0" lang="en-IN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6796080" y="1737720"/>
            <a:ext cx="223128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Blocks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7"/>
          <p:cNvSpPr/>
          <p:nvPr/>
        </p:nvSpPr>
        <p:spPr>
          <a:xfrm>
            <a:off x="6796080" y="2179080"/>
            <a:ext cx="223128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Threads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8"/>
          <p:cNvSpPr/>
          <p:nvPr/>
        </p:nvSpPr>
        <p:spPr>
          <a:xfrm>
            <a:off x="6796080" y="2620440"/>
            <a:ext cx="223128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Indexing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9"/>
          <p:cNvSpPr/>
          <p:nvPr/>
        </p:nvSpPr>
        <p:spPr>
          <a:xfrm>
            <a:off x="6796080" y="3062160"/>
            <a:ext cx="223128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Shared memory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0"/>
          <p:cNvSpPr/>
          <p:nvPr/>
        </p:nvSpPr>
        <p:spPr>
          <a:xfrm>
            <a:off x="6796080" y="3503520"/>
            <a:ext cx="223128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__syncthreads()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11"/>
          <p:cNvSpPr/>
          <p:nvPr/>
        </p:nvSpPr>
        <p:spPr>
          <a:xfrm>
            <a:off x="6796080" y="3944880"/>
            <a:ext cx="223128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Asynchronous operation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12"/>
          <p:cNvSpPr/>
          <p:nvPr/>
        </p:nvSpPr>
        <p:spPr>
          <a:xfrm>
            <a:off x="6796080" y="4386240"/>
            <a:ext cx="223128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Handling errors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13"/>
          <p:cNvSpPr/>
          <p:nvPr/>
        </p:nvSpPr>
        <p:spPr>
          <a:xfrm>
            <a:off x="6796080" y="4827600"/>
            <a:ext cx="223128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Managing devices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14"/>
          <p:cNvSpPr/>
          <p:nvPr/>
        </p:nvSpPr>
        <p:spPr>
          <a:xfrm>
            <a:off x="4200840" y="1231560"/>
            <a:ext cx="20008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4557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CONCEPTS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Line 15"/>
          <p:cNvSpPr/>
          <p:nvPr/>
        </p:nvSpPr>
        <p:spPr>
          <a:xfrm>
            <a:off x="6459120" y="237888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16"/>
          <p:cNvSpPr/>
          <p:nvPr/>
        </p:nvSpPr>
        <p:spPr>
          <a:xfrm>
            <a:off x="6460560" y="1952640"/>
            <a:ext cx="33732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Line 17"/>
          <p:cNvSpPr/>
          <p:nvPr/>
        </p:nvSpPr>
        <p:spPr>
          <a:xfrm>
            <a:off x="6459120" y="282060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Line 18"/>
          <p:cNvSpPr/>
          <p:nvPr/>
        </p:nvSpPr>
        <p:spPr>
          <a:xfrm>
            <a:off x="6460560" y="3261960"/>
            <a:ext cx="33732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19"/>
          <p:cNvSpPr/>
          <p:nvPr/>
        </p:nvSpPr>
        <p:spPr>
          <a:xfrm>
            <a:off x="6460560" y="3703320"/>
            <a:ext cx="33732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Line 20"/>
          <p:cNvSpPr/>
          <p:nvPr/>
        </p:nvSpPr>
        <p:spPr>
          <a:xfrm>
            <a:off x="6460560" y="4144680"/>
            <a:ext cx="33732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Line 21"/>
          <p:cNvSpPr/>
          <p:nvPr/>
        </p:nvSpPr>
        <p:spPr>
          <a:xfrm>
            <a:off x="6460560" y="4586040"/>
            <a:ext cx="33732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Line 22"/>
          <p:cNvSpPr/>
          <p:nvPr/>
        </p:nvSpPr>
        <p:spPr>
          <a:xfrm>
            <a:off x="6460560" y="5027400"/>
            <a:ext cx="33732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6" dur="indefinite" restart="never" nodeType="tmRoot">
          <p:childTnLst>
            <p:seq>
              <p:cTn id="2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Review (1 of 2)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2" name="TextShape 2"/>
          <p:cNvSpPr txBox="1"/>
          <p:nvPr/>
        </p:nvSpPr>
        <p:spPr>
          <a:xfrm>
            <a:off x="161640" y="1600200"/>
            <a:ext cx="882072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Launching parallel threads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Launch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blocks with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threads per block with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kernel</a:t>
            </a:r>
            <a:r>
              <a:rPr b="1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&lt;&lt;&lt;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N,M</a:t>
            </a:r>
            <a:r>
              <a:rPr b="1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(…)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</a:t>
            </a:r>
            <a:r>
              <a:rPr b="1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blockIdx.x</a:t>
            </a:r>
            <a:r>
              <a:rPr b="0" lang="en-US" sz="18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access block index within grid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</a:t>
            </a:r>
            <a:r>
              <a:rPr b="1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threadIdx.x</a:t>
            </a:r>
            <a:r>
              <a:rPr b="1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access thread index within block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Allocate elements to threads: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8aad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US" sz="2000" spc="-1" strike="noStrike">
                <a:solidFill>
                  <a:srgbClr val="b9e7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index = threadIdx.x + blockIdx.x *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blockDim.x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3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97" dur="indefinite" restart="never" nodeType="tmRoot">
          <p:childTnLst>
            <p:seq>
              <p:cTn id="6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Review (2 of 2)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</a:t>
            </a:r>
            <a:r>
              <a:rPr b="1" lang="en-US" sz="20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__shared__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declare a variable/array in shared memory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is shared between threads in a block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visible to threads in other blocks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</a:t>
            </a:r>
            <a:r>
              <a:rPr b="1" lang="en-US" sz="20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__syncthreads()</a:t>
            </a:r>
            <a:r>
              <a:rPr b="1" lang="en-US" sz="32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a barrier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to prevent data hazards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6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99" dur="indefinite" restart="never" nodeType="tmRoot">
          <p:childTnLst>
            <p:seq>
              <p:cTn id="7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CustomShape 1"/>
          <p:cNvSpPr/>
          <p:nvPr/>
        </p:nvSpPr>
        <p:spPr>
          <a:xfrm>
            <a:off x="722160" y="4406760"/>
            <a:ext cx="5424480" cy="1310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4000" spc="-1" strike="noStrike" cap="all">
                <a:solidFill>
                  <a:srgbClr val="73b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Managing the Device</a:t>
            </a:r>
            <a:endParaRPr b="0" lang="en-IN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8" name="Line 2"/>
          <p:cNvSpPr/>
          <p:nvPr/>
        </p:nvSpPr>
        <p:spPr>
          <a:xfrm>
            <a:off x="6399000" y="1512720"/>
            <a:ext cx="2880" cy="351468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Line 3"/>
          <p:cNvSpPr/>
          <p:nvPr/>
        </p:nvSpPr>
        <p:spPr>
          <a:xfrm>
            <a:off x="6401880" y="149616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Line 4"/>
          <p:cNvSpPr/>
          <p:nvPr/>
        </p:nvSpPr>
        <p:spPr>
          <a:xfrm>
            <a:off x="4376880" y="1688760"/>
            <a:ext cx="202500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CustomShape 5"/>
          <p:cNvSpPr/>
          <p:nvPr/>
        </p:nvSpPr>
        <p:spPr>
          <a:xfrm>
            <a:off x="6739560" y="1296360"/>
            <a:ext cx="2287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Heterogeneous Computing</a:t>
            </a:r>
            <a:r>
              <a:rPr b="0" lang="en-IN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2" name="CustomShape 6"/>
          <p:cNvSpPr/>
          <p:nvPr/>
        </p:nvSpPr>
        <p:spPr>
          <a:xfrm>
            <a:off x="6739560" y="1737720"/>
            <a:ext cx="2287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Blocks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3" name="CustomShape 7"/>
          <p:cNvSpPr/>
          <p:nvPr/>
        </p:nvSpPr>
        <p:spPr>
          <a:xfrm>
            <a:off x="6739560" y="2179080"/>
            <a:ext cx="2287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Threads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4" name="CustomShape 8"/>
          <p:cNvSpPr/>
          <p:nvPr/>
        </p:nvSpPr>
        <p:spPr>
          <a:xfrm>
            <a:off x="6739560" y="2620440"/>
            <a:ext cx="2287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Indexing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5" name="CustomShape 9"/>
          <p:cNvSpPr/>
          <p:nvPr/>
        </p:nvSpPr>
        <p:spPr>
          <a:xfrm>
            <a:off x="6739560" y="3062160"/>
            <a:ext cx="2287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Shared memory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6" name="CustomShape 10"/>
          <p:cNvSpPr/>
          <p:nvPr/>
        </p:nvSpPr>
        <p:spPr>
          <a:xfrm>
            <a:off x="6739560" y="3503520"/>
            <a:ext cx="2287440" cy="399600"/>
          </a:xfrm>
          <a:prstGeom prst="roundRect">
            <a:avLst>
              <a:gd name="adj" fmla="val 0"/>
            </a:avLst>
          </a:prstGeom>
          <a:solidFill>
            <a:srgbClr val="4557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__syncthreads()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7" name="CustomShape 11"/>
          <p:cNvSpPr/>
          <p:nvPr/>
        </p:nvSpPr>
        <p:spPr>
          <a:xfrm>
            <a:off x="6739560" y="3944880"/>
            <a:ext cx="2287440" cy="3996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Asynchronous operation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8" name="CustomShape 12"/>
          <p:cNvSpPr/>
          <p:nvPr/>
        </p:nvSpPr>
        <p:spPr>
          <a:xfrm>
            <a:off x="6739560" y="4386240"/>
            <a:ext cx="2287440" cy="3996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Handling errors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9" name="CustomShape 13"/>
          <p:cNvSpPr/>
          <p:nvPr/>
        </p:nvSpPr>
        <p:spPr>
          <a:xfrm>
            <a:off x="6739560" y="4827600"/>
            <a:ext cx="2287440" cy="3996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MS PGothic"/>
              </a:rPr>
              <a:t>Managing devices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0" name="CustomShape 14"/>
          <p:cNvSpPr/>
          <p:nvPr/>
        </p:nvSpPr>
        <p:spPr>
          <a:xfrm>
            <a:off x="4142520" y="1231560"/>
            <a:ext cx="20008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4557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CONCEPTS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1" name="Line 15"/>
          <p:cNvSpPr/>
          <p:nvPr/>
        </p:nvSpPr>
        <p:spPr>
          <a:xfrm>
            <a:off x="6400800" y="237888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Line 16"/>
          <p:cNvSpPr/>
          <p:nvPr/>
        </p:nvSpPr>
        <p:spPr>
          <a:xfrm>
            <a:off x="6401880" y="195264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Line 17"/>
          <p:cNvSpPr/>
          <p:nvPr/>
        </p:nvSpPr>
        <p:spPr>
          <a:xfrm>
            <a:off x="6400800" y="282060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Line 18"/>
          <p:cNvSpPr/>
          <p:nvPr/>
        </p:nvSpPr>
        <p:spPr>
          <a:xfrm>
            <a:off x="6401880" y="326196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Line 19"/>
          <p:cNvSpPr/>
          <p:nvPr/>
        </p:nvSpPr>
        <p:spPr>
          <a:xfrm>
            <a:off x="6401880" y="370332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Line 20"/>
          <p:cNvSpPr/>
          <p:nvPr/>
        </p:nvSpPr>
        <p:spPr>
          <a:xfrm>
            <a:off x="6401880" y="414468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Line 21"/>
          <p:cNvSpPr/>
          <p:nvPr/>
        </p:nvSpPr>
        <p:spPr>
          <a:xfrm>
            <a:off x="6401880" y="458604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Line 22"/>
          <p:cNvSpPr/>
          <p:nvPr/>
        </p:nvSpPr>
        <p:spPr>
          <a:xfrm>
            <a:off x="6401880" y="5027400"/>
            <a:ext cx="337680" cy="360"/>
          </a:xfrm>
          <a:prstGeom prst="line">
            <a:avLst/>
          </a:prstGeom>
          <a:ln w="15840">
            <a:solidFill>
              <a:srgbClr val="71737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TextShape 2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01" dur="indefinite" restart="never" nodeType="tmRoot">
          <p:childTnLst>
            <p:seq>
              <p:cTn id="7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Coordinating Host &amp; Device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1" name="TextShape 2"/>
          <p:cNvSpPr txBox="1"/>
          <p:nvPr/>
        </p:nvSpPr>
        <p:spPr>
          <a:xfrm>
            <a:off x="161640" y="1600200"/>
            <a:ext cx="879480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Kernel launches are </a:t>
            </a:r>
            <a:r>
              <a:rPr b="0" lang="en-US" sz="32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asynchronous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 returns to the CPU immediately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 needs to synchronize before consuming the results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792" name="Table 3"/>
          <p:cNvGraphicFramePr/>
          <p:nvPr/>
        </p:nvGraphicFramePr>
        <p:xfrm>
          <a:off x="521640" y="4329000"/>
          <a:ext cx="8512920" cy="1535040"/>
        </p:xfrm>
        <a:graphic>
          <a:graphicData uri="http://schemas.openxmlformats.org/drawingml/2006/table">
            <a:tbl>
              <a:tblPr/>
              <a:tblGrid>
                <a:gridCol w="2812680"/>
                <a:gridCol w="5700600"/>
              </a:tblGrid>
              <a:tr h="988560">
                <a:tc>
                  <a:txBody>
                    <a:bodyPr lIns="75960" rIns="75960" tIns="50760" b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cudaMemcpy()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noFill/>
                  </a:tcPr>
                </a:tc>
                <a:tc>
                  <a:txBody>
                    <a:bodyPr lIns="75960" rIns="75960" tIns="50760" b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Blocks the CPU until the copy is complete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Copy begins when all preceding CUDA calls have completed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noFill/>
                  </a:tcPr>
                </a:tc>
              </a:tr>
              <a:tr h="397440">
                <a:tc>
                  <a:txBody>
                    <a:bodyPr lIns="75960" rIns="75960" tIns="50760" b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cudaMemcpyAsync()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noFill/>
                  </a:tcPr>
                </a:tc>
                <a:tc>
                  <a:txBody>
                    <a:bodyPr lIns="75960" rIns="75960" tIns="50760" b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Asynchronous, does not block the CPU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noFill/>
                  </a:tcPr>
                </a:tc>
              </a:tr>
              <a:tr h="693000">
                <a:tc>
                  <a:txBody>
                    <a:bodyPr lIns="75960" rIns="75960" tIns="50760" b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cudaDeviceSynchronize()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noFill/>
                  </a:tcPr>
                </a:tc>
                <a:tc>
                  <a:txBody>
                    <a:bodyPr lIns="75960" rIns="75960" tIns="50760" b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Blocks the CPU until all preceding CUDA calls have completed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noFill/>
                  </a:tcPr>
                </a:tc>
              </a:tr>
            </a:tbl>
          </a:graphicData>
        </a:graphic>
      </p:graphicFrame>
      <p:sp>
        <p:nvSpPr>
          <p:cNvPr id="793" name="TextShape 4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03" dur="indefinite" restart="never" nodeType="tmRoot">
          <p:childTnLst>
            <p:seq>
              <p:cTn id="7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Reporting Errors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CUDA API calls return an error code (</a:t>
            </a:r>
            <a:r>
              <a:rPr b="1" lang="en-US" sz="20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cudaError_t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Error in the API call itself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Error in an earlier asynchronous operation (e.g. kernel)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 the error code for the last error: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cudaError_t </a:t>
            </a:r>
            <a:r>
              <a:rPr b="1" lang="en-US" sz="19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cudaGetLastError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(void)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 a string to describe the error: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char *</a:t>
            </a:r>
            <a:r>
              <a:rPr b="1" lang="en-US" sz="19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cudaGetErrorString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(cudaError_t)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printf("%s\n", cudaGetErrorString(cudaGetLastError()));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6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05" dur="indefinite" restart="never" nodeType="tmRoot">
          <p:childTnLst>
            <p:seq>
              <p:cTn id="706" dur="indefinite" nodeType="mainSeq">
                <p:childTnLst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145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1" dur="500"/>
                                        <p:tgtEl>
                                          <p:spTgt spid="795">
                                            <p:txEl>
                                              <p:pRg st="145" end="1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184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4" dur="500"/>
                                        <p:tgtEl>
                                          <p:spTgt spid="795">
                                            <p:txEl>
                                              <p:pRg st="184" end="2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220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7" dur="500"/>
                                        <p:tgtEl>
                                          <p:spTgt spid="795">
                                            <p:txEl>
                                              <p:pRg st="220" end="2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256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0" dur="500"/>
                                        <p:tgtEl>
                                          <p:spTgt spid="795">
                                            <p:txEl>
                                              <p:pRg st="256" end="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296" end="3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5" dur="500"/>
                                        <p:tgtEl>
                                          <p:spTgt spid="795">
                                            <p:txEl>
                                              <p:pRg st="296" end="3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Device Management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8" name="TextShape 2"/>
          <p:cNvSpPr txBox="1"/>
          <p:nvPr/>
        </p:nvSpPr>
        <p:spPr>
          <a:xfrm>
            <a:off x="457200" y="160020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Application can query and select GPUs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cudaGetDeviceCount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(int *count)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cudaSetDevice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(int device)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cudaGetDevice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(int *device)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cudaGetDeviceProperties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(cudaDeviceProp *prop, int device)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Multiple threads can share a device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single thread can manage multiple devices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cudaSetDevice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(i)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select current device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1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cudaMemcpy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(…)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peer-to-peer copies</a:t>
            </a:r>
            <a:r>
              <a:rPr b="0" lang="en-US" sz="26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9" name="CustomShape 3"/>
          <p:cNvSpPr/>
          <p:nvPr/>
        </p:nvSpPr>
        <p:spPr>
          <a:xfrm>
            <a:off x="6527520" y="6229440"/>
            <a:ext cx="2701440" cy="27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✝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requires OS and device support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0" name="TextShape 4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26" dur="indefinite" restart="never" nodeType="tmRoot">
          <p:childTnLst>
            <p:seq>
              <p:cTn id="72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 to CUDA C/C++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have we learned?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 and launch CUDA C/C++ kernels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__global__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blockIdx.x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threadIdx.x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&lt;&lt;&lt;&gt;&gt;&gt;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Manage GPU memory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cudaMalloc()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cudaMemcpy()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cudaFree()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Manage communication and synchronization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__shared__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__syncthreads()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cudaMemcpy()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vs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cudaMemcpyAsync()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cudaDeviceSynchronize()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3" name="TextShape 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28" dur="indefinite" restart="never" nodeType="tmRoot">
          <p:childTnLst>
            <p:seq>
              <p:cTn id="729" dur="indefinite" nodeType="mainSeq">
                <p:childTnLst>
                  <p:par>
                    <p:cTn id="730" fill="hold">
                      <p:stCondLst>
                        <p:cond delay="indefinite"/>
                      </p:stCondLst>
                      <p:childTnLst>
                        <p:par>
                          <p:cTn id="731" fill="hold">
                            <p:stCondLst>
                              <p:cond delay="0"/>
                            </p:stCondLst>
                            <p:childTnLst>
                              <p:par>
                                <p:cTn id="7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st="2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4" dur="500"/>
                                        <p:tgtEl>
                                          <p:spTgt spid="802">
                                            <p:txEl>
                                              <p:pRg st="22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st="58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7" dur="500"/>
                                        <p:tgtEl>
                                          <p:spTgt spid="802">
                                            <p:txEl>
                                              <p:pRg st="58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st="105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2" dur="500"/>
                                        <p:tgtEl>
                                          <p:spTgt spid="802">
                                            <p:txEl>
                                              <p:pRg st="105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st="123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5" dur="500"/>
                                        <p:tgtEl>
                                          <p:spTgt spid="802">
                                            <p:txEl>
                                              <p:pRg st="123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6" fill="hold">
                      <p:stCondLst>
                        <p:cond delay="indefinite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st="164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0" dur="500"/>
                                        <p:tgtEl>
                                          <p:spTgt spid="802">
                                            <p:txEl>
                                              <p:pRg st="164" end="2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st="205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3" dur="500"/>
                                        <p:tgtEl>
                                          <p:spTgt spid="802">
                                            <p:txEl>
                                              <p:pRg st="205" end="2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st="234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6" dur="500"/>
                                        <p:tgtEl>
                                          <p:spTgt spid="802">
                                            <p:txEl>
                                              <p:pRg st="234" end="2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Compute Capability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1" lang="en-US" sz="20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compute capability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a device describes its architecture, e.g.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of registers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Sizes of memories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Features &amp; capabilities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6" name="TextShape 3"/>
          <p:cNvSpPr txBox="1"/>
          <p:nvPr/>
        </p:nvSpPr>
        <p:spPr>
          <a:xfrm>
            <a:off x="431640" y="6002640"/>
            <a:ext cx="8368560" cy="846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following presentations concentrate on Fermi devices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Compute Capability &gt;= 2.0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807" name="Table 4"/>
          <p:cNvGraphicFramePr/>
          <p:nvPr/>
        </p:nvGraphicFramePr>
        <p:xfrm>
          <a:off x="656640" y="3024000"/>
          <a:ext cx="7800480" cy="2110680"/>
        </p:xfrm>
        <a:graphic>
          <a:graphicData uri="http://schemas.openxmlformats.org/drawingml/2006/table">
            <a:tbl>
              <a:tblPr/>
              <a:tblGrid>
                <a:gridCol w="1312560"/>
                <a:gridCol w="5070240"/>
                <a:gridCol w="1417680"/>
              </a:tblGrid>
              <a:tr h="897840">
                <a:tc>
                  <a:txBody>
                    <a:bodyPr lIns="75960" rIns="75960" tIns="50760" b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Compute Capability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T w="12240">
                      <a:solidFill>
                        <a:srgbClr val="558ed5"/>
                      </a:solidFill>
                    </a:lnT>
                    <a:lnB w="12240">
                      <a:solidFill>
                        <a:srgbClr val="558ed5"/>
                      </a:solidFill>
                    </a:lnB>
                    <a:noFill/>
                  </a:tcPr>
                </a:tc>
                <a:tc>
                  <a:txBody>
                    <a:bodyPr lIns="75960" rIns="75960" tIns="50760" b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Selected Features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
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(see CUDA C Programming Guide for complete list)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T w="12240">
                      <a:solidFill>
                        <a:srgbClr val="558ed5"/>
                      </a:solidFill>
                    </a:lnT>
                    <a:lnB w="12240">
                      <a:solidFill>
                        <a:srgbClr val="558ed5"/>
                      </a:solidFill>
                    </a:lnB>
                    <a:noFill/>
                  </a:tcPr>
                </a:tc>
                <a:tc>
                  <a:txBody>
                    <a:bodyPr lIns="75960" rIns="75960" tIns="50760" b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Tesla models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T w="12240">
                      <a:solidFill>
                        <a:srgbClr val="558ed5"/>
                      </a:solidFill>
                    </a:lnT>
                    <a:lnB w="12240">
                      <a:solidFill>
                        <a:srgbClr val="558ed5"/>
                      </a:solidFill>
                    </a:lnB>
                    <a:noFill/>
                  </a:tcPr>
                </a:tc>
              </a:tr>
              <a:tr h="367200">
                <a:tc>
                  <a:txBody>
                    <a:bodyPr lIns="75960" rIns="75960" tIns="50760" b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T w="12240">
                      <a:solidFill>
                        <a:srgbClr val="558ed5"/>
                      </a:solidFill>
                    </a:lnT>
                    <a:lnB w="12240">
                      <a:solidFill>
                        <a:srgbClr val="8064a2"/>
                      </a:solidFill>
                    </a:lnB>
                    <a:solidFill>
                      <a:srgbClr val="76b900">
                        <a:alpha val="51000"/>
                      </a:srgbClr>
                    </a:solidFill>
                  </a:tcPr>
                </a:tc>
                <a:tc>
                  <a:txBody>
                    <a:bodyPr lIns="75960" rIns="75960" tIns="50760" b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Fundamental CUDA support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T w="12240">
                      <a:solidFill>
                        <a:srgbClr val="558ed5"/>
                      </a:solidFill>
                    </a:lnT>
                    <a:lnB w="12240">
                      <a:solidFill>
                        <a:srgbClr val="8064a2"/>
                      </a:solidFill>
                    </a:lnB>
                    <a:solidFill>
                      <a:srgbClr val="76b900">
                        <a:alpha val="51000"/>
                      </a:srgbClr>
                    </a:solidFill>
                  </a:tcPr>
                </a:tc>
                <a:tc>
                  <a:txBody>
                    <a:bodyPr lIns="75960" rIns="75960" tIns="50760" b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870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T w="12240">
                      <a:solidFill>
                        <a:srgbClr val="558ed5"/>
                      </a:solidFill>
                    </a:lnT>
                    <a:lnB w="12240">
                      <a:solidFill>
                        <a:srgbClr val="8064a2"/>
                      </a:solidFill>
                    </a:lnB>
                    <a:solidFill>
                      <a:srgbClr val="76b900">
                        <a:alpha val="51000"/>
                      </a:srgbClr>
                    </a:solidFill>
                  </a:tcPr>
                </a:tc>
              </a:tr>
              <a:tr h="632520">
                <a:tc>
                  <a:txBody>
                    <a:bodyPr lIns="75960" rIns="75960" tIns="50760" b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T w="12240">
                      <a:solidFill>
                        <a:srgbClr val="8064a2"/>
                      </a:solidFill>
                    </a:lnT>
                    <a:lnB w="12240">
                      <a:solidFill>
                        <a:srgbClr val="8064a2"/>
                      </a:solidFill>
                    </a:lnB>
                    <a:noFill/>
                  </a:tcPr>
                </a:tc>
                <a:tc>
                  <a:txBody>
                    <a:bodyPr lIns="75960" rIns="75960" tIns="50760" b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Double precision, improved memory accesses, atomics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T w="12240">
                      <a:solidFill>
                        <a:srgbClr val="8064a2"/>
                      </a:solidFill>
                    </a:lnT>
                    <a:lnB w="12240">
                      <a:solidFill>
                        <a:srgbClr val="8064a2"/>
                      </a:solidFill>
                    </a:lnB>
                    <a:noFill/>
                  </a:tcPr>
                </a:tc>
                <a:tc>
                  <a:txBody>
                    <a:bodyPr lIns="75960" rIns="75960" tIns="50760" b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10-series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T w="12240">
                      <a:solidFill>
                        <a:srgbClr val="8064a2"/>
                      </a:solidFill>
                    </a:lnT>
                    <a:lnB w="12240">
                      <a:solidFill>
                        <a:srgbClr val="8064a2"/>
                      </a:solidFill>
                    </a:lnB>
                    <a:noFill/>
                  </a:tcPr>
                </a:tc>
              </a:tr>
              <a:tr h="1163160">
                <a:tc>
                  <a:txBody>
                    <a:bodyPr lIns="75960" rIns="75960" tIns="50760" b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2.0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T w="12240">
                      <a:solidFill>
                        <a:srgbClr val="8064a2"/>
                      </a:solidFill>
                    </a:lnT>
                    <a:lnB w="12240">
                      <a:solidFill>
                        <a:srgbClr val="558ed5"/>
                      </a:solidFill>
                    </a:lnB>
                    <a:solidFill>
                      <a:srgbClr val="76b900">
                        <a:alpha val="51000"/>
                      </a:srgbClr>
                    </a:solidFill>
                  </a:tcPr>
                </a:tc>
                <a:tc>
                  <a:txBody>
                    <a:bodyPr lIns="75960" rIns="75960" tIns="50760" b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Caches, fused multiply-add, 3D grids, surfaces, ECC, P2P,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
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concurrent kernels/copies, function pointers, recursion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T w="12240">
                      <a:solidFill>
                        <a:srgbClr val="8064a2"/>
                      </a:solidFill>
                    </a:lnT>
                    <a:lnB w="12240">
                      <a:solidFill>
                        <a:srgbClr val="558ed5"/>
                      </a:solidFill>
                    </a:lnB>
                    <a:solidFill>
                      <a:srgbClr val="76b900">
                        <a:alpha val="51000"/>
                      </a:srgbClr>
                    </a:solidFill>
                  </a:tcPr>
                </a:tc>
                <a:tc>
                  <a:txBody>
                    <a:bodyPr lIns="75960" rIns="75960" tIns="50760" bIns="507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20-series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T w="12240">
                      <a:solidFill>
                        <a:srgbClr val="8064a2"/>
                      </a:solidFill>
                    </a:lnT>
                    <a:lnB w="12240">
                      <a:solidFill>
                        <a:srgbClr val="558ed5"/>
                      </a:solidFill>
                    </a:lnB>
                    <a:solidFill>
                      <a:srgbClr val="76b900">
                        <a:alpha val="51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08" name="TextShape 5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57" dur="indefinite" restart="never" nodeType="tmRoot">
          <p:childTnLst>
            <p:seq>
              <p:cTn id="758" dur="indefinite" nodeType="mainSeq">
                <p:childTnLst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3"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4" fill="hold">
                      <p:stCondLst>
                        <p:cond delay="indefinite"/>
                      </p:stCondLst>
                      <p:childTnLst>
                        <p:par>
                          <p:cTn id="765" fill="hold">
                            <p:stCondLst>
                              <p:cond delay="0"/>
                            </p:stCondLst>
                            <p:childTnLst>
                              <p:par>
                                <p:cTn id="7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8" dur="500"/>
                                        <p:tgtEl>
                                          <p:spTgt spid="806">
                                            <p:txEl>
                                              <p:pRg st="0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st="57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1" dur="500"/>
                                        <p:tgtEl>
                                          <p:spTgt spid="806">
                                            <p:txEl>
                                              <p:pRg st="57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IDs and Dimensions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0" name="TextShape 2"/>
          <p:cNvSpPr txBox="1"/>
          <p:nvPr/>
        </p:nvSpPr>
        <p:spPr>
          <a:xfrm>
            <a:off x="0" y="1578600"/>
            <a:ext cx="4391640" cy="4725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34272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kernel is launched as a grid of blocks of threads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79992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blockIdx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threadIdx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are 3D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79992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showed only one dimension (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Built-in variables: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threadIdx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blockIdx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blockDim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gridDim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1" name="CustomShape 3"/>
          <p:cNvSpPr/>
          <p:nvPr/>
        </p:nvSpPr>
        <p:spPr>
          <a:xfrm>
            <a:off x="4392000" y="1207440"/>
            <a:ext cx="3487680" cy="2977200"/>
          </a:xfrm>
          <a:prstGeom prst="roundRect">
            <a:avLst>
              <a:gd name="adj" fmla="val 2334"/>
            </a:avLst>
          </a:prstGeom>
          <a:gradFill>
            <a:gsLst>
              <a:gs pos="0">
                <a:srgbClr val="d6fa9d"/>
              </a:gs>
              <a:gs pos="35000">
                <a:srgbClr val="e2fabb"/>
              </a:gs>
              <a:gs pos="100000">
                <a:srgbClr val="f2fde4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2" name="CustomShape 4"/>
          <p:cNvSpPr/>
          <p:nvPr/>
        </p:nvSpPr>
        <p:spPr>
          <a:xfrm>
            <a:off x="4767120" y="1922040"/>
            <a:ext cx="2887560" cy="2128320"/>
          </a:xfrm>
          <a:prstGeom prst="roundRect">
            <a:avLst>
              <a:gd name="adj" fmla="val 3356"/>
            </a:avLst>
          </a:prstGeom>
          <a:gradFill>
            <a:gsLst>
              <a:gs pos="0">
                <a:srgbClr val="668100"/>
              </a:gs>
              <a:gs pos="80000">
                <a:srgbClr val="85a700"/>
              </a:gs>
              <a:gs pos="100000">
                <a:srgbClr val="86a800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 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3" name="CustomShape 5"/>
          <p:cNvSpPr/>
          <p:nvPr/>
        </p:nvSpPr>
        <p:spPr>
          <a:xfrm>
            <a:off x="5142240" y="2242800"/>
            <a:ext cx="621000" cy="635760"/>
          </a:xfrm>
          <a:prstGeom prst="roundRect">
            <a:avLst>
              <a:gd name="adj" fmla="val 8002"/>
            </a:avLst>
          </a:prstGeom>
          <a:gradFill>
            <a:gsLst>
              <a:gs pos="0">
                <a:srgbClr val="d5720f"/>
              </a:gs>
              <a:gs pos="80000">
                <a:srgbClr val="ff9429"/>
              </a:gs>
              <a:gs pos="100000">
                <a:srgbClr val="ff942a"/>
              </a:gs>
            </a:gsLst>
            <a:lin ang="16200000"/>
          </a:gradFill>
          <a:ln w="9360">
            <a:solidFill>
              <a:srgbClr val="fe952c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</a:t>
            </a:r>
            <a:r>
              <a:rPr b="0" lang="en-IN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(0,0,0)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4" name="CustomShape 6"/>
          <p:cNvSpPr/>
          <p:nvPr/>
        </p:nvSpPr>
        <p:spPr>
          <a:xfrm>
            <a:off x="5929560" y="2242800"/>
            <a:ext cx="621000" cy="635760"/>
          </a:xfrm>
          <a:prstGeom prst="roundRect">
            <a:avLst>
              <a:gd name="adj" fmla="val 8002"/>
            </a:avLst>
          </a:prstGeom>
          <a:gradFill>
            <a:gsLst>
              <a:gs pos="0">
                <a:srgbClr val="d5720f"/>
              </a:gs>
              <a:gs pos="80000">
                <a:srgbClr val="ff9429"/>
              </a:gs>
              <a:gs pos="100000">
                <a:srgbClr val="ff942a"/>
              </a:gs>
            </a:gsLst>
            <a:lin ang="16200000"/>
          </a:gradFill>
          <a:ln w="9360">
            <a:solidFill>
              <a:srgbClr val="fe952c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</a:t>
            </a:r>
            <a:r>
              <a:rPr b="0" lang="en-IN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(1,0,0)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5" name="CustomShape 7"/>
          <p:cNvSpPr/>
          <p:nvPr/>
        </p:nvSpPr>
        <p:spPr>
          <a:xfrm>
            <a:off x="6717240" y="2242800"/>
            <a:ext cx="621000" cy="635760"/>
          </a:xfrm>
          <a:prstGeom prst="roundRect">
            <a:avLst>
              <a:gd name="adj" fmla="val 8002"/>
            </a:avLst>
          </a:prstGeom>
          <a:gradFill>
            <a:gsLst>
              <a:gs pos="0">
                <a:srgbClr val="d5720f"/>
              </a:gs>
              <a:gs pos="80000">
                <a:srgbClr val="ff9429"/>
              </a:gs>
              <a:gs pos="100000">
                <a:srgbClr val="ff942a"/>
              </a:gs>
            </a:gsLst>
            <a:lin ang="16200000"/>
          </a:gradFill>
          <a:ln w="9360">
            <a:solidFill>
              <a:srgbClr val="fe952c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</a:t>
            </a:r>
            <a:r>
              <a:rPr b="0" lang="en-IN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(2,0,0)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6" name="CustomShape 8"/>
          <p:cNvSpPr/>
          <p:nvPr/>
        </p:nvSpPr>
        <p:spPr>
          <a:xfrm>
            <a:off x="5929560" y="3110400"/>
            <a:ext cx="621000" cy="635760"/>
          </a:xfrm>
          <a:prstGeom prst="roundRect">
            <a:avLst>
              <a:gd name="adj" fmla="val 8002"/>
            </a:avLst>
          </a:prstGeom>
          <a:gradFill>
            <a:gsLst>
              <a:gs pos="0">
                <a:srgbClr val="d5720f"/>
              </a:gs>
              <a:gs pos="80000">
                <a:srgbClr val="ff9429"/>
              </a:gs>
              <a:gs pos="100000">
                <a:srgbClr val="ff942a"/>
              </a:gs>
            </a:gsLst>
            <a:lin ang="16200000"/>
          </a:gradFill>
          <a:ln w="9360">
            <a:solidFill>
              <a:srgbClr val="fe952c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</a:t>
            </a:r>
            <a:r>
              <a:rPr b="0" lang="en-IN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(1,1,0)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CustomShape 9"/>
          <p:cNvSpPr/>
          <p:nvPr/>
        </p:nvSpPr>
        <p:spPr>
          <a:xfrm>
            <a:off x="6717240" y="3110400"/>
            <a:ext cx="621000" cy="635760"/>
          </a:xfrm>
          <a:prstGeom prst="roundRect">
            <a:avLst>
              <a:gd name="adj" fmla="val 8002"/>
            </a:avLst>
          </a:prstGeom>
          <a:gradFill>
            <a:gsLst>
              <a:gs pos="0">
                <a:srgbClr val="d5720f"/>
              </a:gs>
              <a:gs pos="80000">
                <a:srgbClr val="ff9429"/>
              </a:gs>
              <a:gs pos="100000">
                <a:srgbClr val="ff942a"/>
              </a:gs>
            </a:gsLst>
            <a:lin ang="16200000"/>
          </a:gradFill>
          <a:ln w="9360">
            <a:solidFill>
              <a:srgbClr val="fe952c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</a:t>
            </a:r>
            <a:r>
              <a:rPr b="0" lang="en-IN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(2,1,0)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8" name="Line 10"/>
          <p:cNvSpPr/>
          <p:nvPr/>
        </p:nvSpPr>
        <p:spPr>
          <a:xfrm flipH="1">
            <a:off x="4766760" y="3107520"/>
            <a:ext cx="375120" cy="1000080"/>
          </a:xfrm>
          <a:prstGeom prst="line">
            <a:avLst/>
          </a:prstGeom>
          <a:ln w="28440">
            <a:solidFill>
              <a:srgbClr val="262626"/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Line 11"/>
          <p:cNvSpPr/>
          <p:nvPr/>
        </p:nvSpPr>
        <p:spPr>
          <a:xfrm>
            <a:off x="5755320" y="3107520"/>
            <a:ext cx="1486800" cy="1000080"/>
          </a:xfrm>
          <a:prstGeom prst="line">
            <a:avLst/>
          </a:prstGeom>
          <a:ln w="28440">
            <a:solidFill>
              <a:srgbClr val="262626"/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Line 12"/>
          <p:cNvSpPr/>
          <p:nvPr/>
        </p:nvSpPr>
        <p:spPr>
          <a:xfrm flipH="1">
            <a:off x="4729320" y="3707280"/>
            <a:ext cx="440280" cy="2232720"/>
          </a:xfrm>
          <a:prstGeom prst="line">
            <a:avLst/>
          </a:prstGeom>
          <a:ln w="28440">
            <a:solidFill>
              <a:srgbClr val="262626"/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Line 13"/>
          <p:cNvSpPr/>
          <p:nvPr/>
        </p:nvSpPr>
        <p:spPr>
          <a:xfrm>
            <a:off x="5755320" y="3707280"/>
            <a:ext cx="1486800" cy="2300400"/>
          </a:xfrm>
          <a:prstGeom prst="line">
            <a:avLst/>
          </a:prstGeom>
          <a:ln w="28440">
            <a:solidFill>
              <a:srgbClr val="262626"/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CustomShape 14"/>
          <p:cNvSpPr/>
          <p:nvPr/>
        </p:nvSpPr>
        <p:spPr>
          <a:xfrm>
            <a:off x="5142240" y="3110400"/>
            <a:ext cx="621000" cy="635760"/>
          </a:xfrm>
          <a:prstGeom prst="roundRect">
            <a:avLst>
              <a:gd name="adj" fmla="val 8002"/>
            </a:avLst>
          </a:prstGeom>
          <a:gradFill>
            <a:gsLst>
              <a:gs pos="0">
                <a:srgbClr val="d5720f"/>
              </a:gs>
              <a:gs pos="80000">
                <a:srgbClr val="ff9429"/>
              </a:gs>
              <a:gs pos="100000">
                <a:srgbClr val="ff942a"/>
              </a:gs>
            </a:gsLst>
            <a:lin ang="16200000"/>
          </a:gradFill>
          <a:ln w="9360">
            <a:solidFill>
              <a:srgbClr val="fe952c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</a:t>
            </a:r>
            <a:r>
              <a:rPr b="0" lang="en-IN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(0,1,0)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3" name="CustomShape 15"/>
          <p:cNvSpPr/>
          <p:nvPr/>
        </p:nvSpPr>
        <p:spPr>
          <a:xfrm>
            <a:off x="4691880" y="4239360"/>
            <a:ext cx="2624760" cy="1874880"/>
          </a:xfrm>
          <a:prstGeom prst="roundRect">
            <a:avLst>
              <a:gd name="adj" fmla="val 3238"/>
            </a:avLst>
          </a:prstGeom>
          <a:gradFill>
            <a:gsLst>
              <a:gs pos="0">
                <a:srgbClr val="d5720f"/>
              </a:gs>
              <a:gs pos="80000">
                <a:srgbClr val="ff9429"/>
              </a:gs>
              <a:gs pos="100000">
                <a:srgbClr val="ff942a"/>
              </a:gs>
            </a:gsLst>
            <a:lin ang="16200000"/>
          </a:gradFill>
          <a:ln w="9360">
            <a:solidFill>
              <a:srgbClr val="fe952c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 (1,1,0)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24" name="Table 16"/>
          <p:cNvGraphicFramePr/>
          <p:nvPr/>
        </p:nvGraphicFramePr>
        <p:xfrm>
          <a:off x="4823280" y="4580640"/>
          <a:ext cx="2362320" cy="1937880"/>
        </p:xfrm>
        <a:graphic>
          <a:graphicData uri="http://schemas.openxmlformats.org/drawingml/2006/table">
            <a:tbl>
              <a:tblPr/>
              <a:tblGrid>
                <a:gridCol w="472320"/>
                <a:gridCol w="472320"/>
                <a:gridCol w="472320"/>
                <a:gridCol w="472320"/>
                <a:gridCol w="473040"/>
              </a:tblGrid>
              <a:tr h="669240">
                <a:tc>
                  <a:txBody>
                    <a:bodyPr lIns="75960" rIns="759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Thread</a:t>
                      </a: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
</a:t>
                      </a: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(0,0,0)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a6a6a6"/>
                      </a:solidFill>
                    </a:lnL>
                    <a:lnR w="9360">
                      <a:solidFill>
                        <a:srgbClr val="a6a6a6"/>
                      </a:solidFill>
                    </a:lnR>
                    <a:lnT w="9360">
                      <a:solidFill>
                        <a:srgbClr val="a6a6a6"/>
                      </a:solidFill>
                    </a:lnT>
                    <a:lnB w="936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 lIns="75960" rIns="759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Thread</a:t>
                      </a: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
</a:t>
                      </a: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(1,0,0)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a6a6a6"/>
                      </a:solidFill>
                    </a:lnL>
                    <a:lnR w="9360">
                      <a:solidFill>
                        <a:srgbClr val="a6a6a6"/>
                      </a:solidFill>
                    </a:lnR>
                    <a:lnT w="9360">
                      <a:solidFill>
                        <a:srgbClr val="a6a6a6"/>
                      </a:solidFill>
                    </a:lnT>
                    <a:lnB w="936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 lIns="75960" rIns="759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Thread</a:t>
                      </a: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
</a:t>
                      </a: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(2,0,0)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a6a6a6"/>
                      </a:solidFill>
                    </a:lnL>
                    <a:lnR w="9360">
                      <a:solidFill>
                        <a:srgbClr val="a6a6a6"/>
                      </a:solidFill>
                    </a:lnR>
                    <a:lnT w="9360">
                      <a:solidFill>
                        <a:srgbClr val="a6a6a6"/>
                      </a:solidFill>
                    </a:lnT>
                    <a:lnB w="936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 lIns="75960" rIns="759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Thread</a:t>
                      </a: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
</a:t>
                      </a: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(3,0,0)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a6a6a6"/>
                      </a:solidFill>
                    </a:lnL>
                    <a:lnR w="9360">
                      <a:solidFill>
                        <a:srgbClr val="a6a6a6"/>
                      </a:solidFill>
                    </a:lnR>
                    <a:lnT w="9360">
                      <a:solidFill>
                        <a:srgbClr val="a6a6a6"/>
                      </a:solidFill>
                    </a:lnT>
                    <a:lnB w="936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 lIns="75960" rIns="759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Thread</a:t>
                      </a: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
</a:t>
                      </a: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(4,0,0)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a6a6a6"/>
                      </a:solidFill>
                    </a:lnL>
                    <a:lnR w="9360">
                      <a:solidFill>
                        <a:srgbClr val="a6a6a6"/>
                      </a:solidFill>
                    </a:lnR>
                    <a:lnT w="9360">
                      <a:solidFill>
                        <a:srgbClr val="a6a6a6"/>
                      </a:solidFill>
                    </a:lnT>
                    <a:lnB w="9360">
                      <a:solidFill>
                        <a:srgbClr val="a6a6a6"/>
                      </a:solidFill>
                    </a:lnB>
                    <a:noFill/>
                  </a:tcPr>
                </a:tc>
              </a:tr>
              <a:tr h="669240">
                <a:tc>
                  <a:txBody>
                    <a:bodyPr lIns="75960" rIns="759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Thread</a:t>
                      </a: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
</a:t>
                      </a: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(0,1,0)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a6a6a6"/>
                      </a:solidFill>
                    </a:lnL>
                    <a:lnR w="9360">
                      <a:solidFill>
                        <a:srgbClr val="a6a6a6"/>
                      </a:solidFill>
                    </a:lnR>
                    <a:lnT w="9360">
                      <a:solidFill>
                        <a:srgbClr val="a6a6a6"/>
                      </a:solidFill>
                    </a:lnT>
                    <a:lnB w="936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 lIns="75960" rIns="759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Thread</a:t>
                      </a: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
</a:t>
                      </a: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(1,1,0)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a6a6a6"/>
                      </a:solidFill>
                    </a:lnL>
                    <a:lnR w="9360">
                      <a:solidFill>
                        <a:srgbClr val="a6a6a6"/>
                      </a:solidFill>
                    </a:lnR>
                    <a:lnT w="9360">
                      <a:solidFill>
                        <a:srgbClr val="a6a6a6"/>
                      </a:solidFill>
                    </a:lnT>
                    <a:lnB w="936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 lIns="75960" rIns="759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Thread</a:t>
                      </a: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
</a:t>
                      </a: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(2,1,0)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a6a6a6"/>
                      </a:solidFill>
                    </a:lnL>
                    <a:lnR w="9360">
                      <a:solidFill>
                        <a:srgbClr val="a6a6a6"/>
                      </a:solidFill>
                    </a:lnR>
                    <a:lnT w="9360">
                      <a:solidFill>
                        <a:srgbClr val="a6a6a6"/>
                      </a:solidFill>
                    </a:lnT>
                    <a:lnB w="936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 lIns="75960" rIns="759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Thread</a:t>
                      </a: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
</a:t>
                      </a: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(3,1,0)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a6a6a6"/>
                      </a:solidFill>
                    </a:lnL>
                    <a:lnR w="9360">
                      <a:solidFill>
                        <a:srgbClr val="a6a6a6"/>
                      </a:solidFill>
                    </a:lnR>
                    <a:lnT w="9360">
                      <a:solidFill>
                        <a:srgbClr val="a6a6a6"/>
                      </a:solidFill>
                    </a:lnT>
                    <a:lnB w="936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 lIns="75960" rIns="759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Thread</a:t>
                      </a: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
</a:t>
                      </a: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(4,1,0)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a6a6a6"/>
                      </a:solidFill>
                    </a:lnL>
                    <a:lnR w="9360">
                      <a:solidFill>
                        <a:srgbClr val="a6a6a6"/>
                      </a:solidFill>
                    </a:lnR>
                    <a:lnT w="9360">
                      <a:solidFill>
                        <a:srgbClr val="a6a6a6"/>
                      </a:solidFill>
                    </a:lnT>
                    <a:lnB w="9360">
                      <a:solidFill>
                        <a:srgbClr val="a6a6a6"/>
                      </a:solidFill>
                    </a:lnB>
                    <a:noFill/>
                  </a:tcPr>
                </a:tc>
              </a:tr>
              <a:tr h="669240">
                <a:tc>
                  <a:txBody>
                    <a:bodyPr lIns="75960" rIns="759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Thread</a:t>
                      </a: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
</a:t>
                      </a: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(0,2,0)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a6a6a6"/>
                      </a:solidFill>
                    </a:lnL>
                    <a:lnR w="9360">
                      <a:solidFill>
                        <a:srgbClr val="a6a6a6"/>
                      </a:solidFill>
                    </a:lnR>
                    <a:lnT w="9360">
                      <a:solidFill>
                        <a:srgbClr val="a6a6a6"/>
                      </a:solidFill>
                    </a:lnT>
                    <a:lnB w="936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 lIns="75960" rIns="759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Thread</a:t>
                      </a: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
</a:t>
                      </a: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(1,2,0)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a6a6a6"/>
                      </a:solidFill>
                    </a:lnL>
                    <a:lnR w="9360">
                      <a:solidFill>
                        <a:srgbClr val="a6a6a6"/>
                      </a:solidFill>
                    </a:lnR>
                    <a:lnT w="9360">
                      <a:solidFill>
                        <a:srgbClr val="a6a6a6"/>
                      </a:solidFill>
                    </a:lnT>
                    <a:lnB w="936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 lIns="75960" rIns="759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Thread</a:t>
                      </a: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
</a:t>
                      </a: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(2,2,0)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a6a6a6"/>
                      </a:solidFill>
                    </a:lnL>
                    <a:lnR w="9360">
                      <a:solidFill>
                        <a:srgbClr val="a6a6a6"/>
                      </a:solidFill>
                    </a:lnR>
                    <a:lnT w="9360">
                      <a:solidFill>
                        <a:srgbClr val="a6a6a6"/>
                      </a:solidFill>
                    </a:lnT>
                    <a:lnB w="936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 lIns="75960" rIns="759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Thread</a:t>
                      </a: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
</a:t>
                      </a: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(3,2,0)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a6a6a6"/>
                      </a:solidFill>
                    </a:lnL>
                    <a:lnR w="9360">
                      <a:solidFill>
                        <a:srgbClr val="a6a6a6"/>
                      </a:solidFill>
                    </a:lnR>
                    <a:lnT w="9360">
                      <a:solidFill>
                        <a:srgbClr val="a6a6a6"/>
                      </a:solidFill>
                    </a:lnT>
                    <a:lnB w="936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 lIns="75960" rIns="75960" tIns="50760" bIns="507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Thread</a:t>
                      </a: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
</a:t>
                      </a:r>
                      <a:r>
                        <a:rPr b="0" lang="en-IN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(4,2,0)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a6a6a6"/>
                      </a:solidFill>
                    </a:lnL>
                    <a:lnR w="9360">
                      <a:solidFill>
                        <a:srgbClr val="a6a6a6"/>
                      </a:solidFill>
                    </a:lnR>
                    <a:lnT w="9360">
                      <a:solidFill>
                        <a:srgbClr val="a6a6a6"/>
                      </a:solidFill>
                    </a:lnT>
                    <a:lnB w="9360">
                      <a:solidFill>
                        <a:srgbClr val="a6a6a6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25" name="TextShape 17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72" dur="indefinite" restart="never" nodeType="tmRoot">
          <p:childTnLst>
            <p:seq>
              <p:cTn id="77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Heterogeneous Computing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457560" y="1599840"/>
            <a:ext cx="8368560" cy="1982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272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Terminology: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360">
              <a:lnSpc>
                <a:spcPct val="100000"/>
              </a:lnSpc>
              <a:buClr>
                <a:srgbClr val="ff9933"/>
              </a:buClr>
              <a:buSzPct val="90000"/>
              <a:buFont typeface="Wingdings" charset="2"/>
              <a:buChar char=""/>
            </a:pPr>
            <a:r>
              <a:rPr b="0" i="1" lang="en-IN" sz="20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Host</a:t>
            </a:r>
            <a:r>
              <a:rPr b="0" i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CPU and its memory (host memory)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360">
              <a:lnSpc>
                <a:spcPct val="100000"/>
              </a:lnSpc>
              <a:buClr>
                <a:srgbClr val="ff9933"/>
              </a:buClr>
              <a:buSzPct val="90000"/>
              <a:buFont typeface="Wingdings" charset="2"/>
              <a:buChar char=""/>
            </a:pPr>
            <a:r>
              <a:rPr b="0" i="1" lang="en-IN" sz="2000" spc="-1" strike="noStrike">
                <a:solidFill>
                  <a:srgbClr val="ff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</a:t>
            </a:r>
            <a:r>
              <a:rPr b="0" i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GPU and its memory (device memory)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8" name="Picture 3" descr=""/>
          <p:cNvPicPr/>
          <p:nvPr/>
        </p:nvPicPr>
        <p:blipFill>
          <a:blip r:embed="rId1"/>
          <a:stretch/>
        </p:blipFill>
        <p:spPr>
          <a:xfrm>
            <a:off x="1725840" y="3969000"/>
            <a:ext cx="2239560" cy="1941840"/>
          </a:xfrm>
          <a:prstGeom prst="rect">
            <a:avLst/>
          </a:prstGeom>
          <a:ln>
            <a:noFill/>
          </a:ln>
        </p:spPr>
      </p:pic>
      <p:pic>
        <p:nvPicPr>
          <p:cNvPr id="249" name="Picture 2" descr=""/>
          <p:cNvPicPr/>
          <p:nvPr/>
        </p:nvPicPr>
        <p:blipFill>
          <a:blip r:embed="rId2"/>
          <a:stretch/>
        </p:blipFill>
        <p:spPr>
          <a:xfrm>
            <a:off x="5701680" y="3969000"/>
            <a:ext cx="2219400" cy="170532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>
            <a:off x="2244240" y="5911200"/>
            <a:ext cx="70812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6517800" y="5911200"/>
            <a:ext cx="964080" cy="39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TextShape 5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8" dur="indefinite" restart="never" nodeType="tmRoot">
          <p:childTnLst>
            <p:seq>
              <p:cTn id="2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Heterogeneous Computing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1016640" y="1538640"/>
            <a:ext cx="1912320" cy="4500000"/>
          </a:xfrm>
          <a:prstGeom prst="foldedCorner">
            <a:avLst>
              <a:gd name="adj" fmla="val 16667"/>
            </a:avLst>
          </a:prstGeom>
          <a:gradFill>
            <a:gsLst>
              <a:gs pos="0">
                <a:srgbClr val="d6fa9d"/>
              </a:gs>
              <a:gs pos="35000">
                <a:srgbClr val="e2fabb"/>
              </a:gs>
              <a:gs pos="100000">
                <a:srgbClr val="f2fde4"/>
              </a:gs>
            </a:gsLst>
            <a:lin ang="16200000"/>
          </a:gradFill>
          <a:ln w="9360">
            <a:solidFill>
              <a:srgbClr val="86a9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40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&lt;iostream&gt;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40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&lt;algorithm&gt;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namespace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std;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#define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          1024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#define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RADIUS     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#define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BLOCK_SIZE 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__global__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stencil_1d(</a:t>
            </a: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*in, </a:t>
            </a: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*out)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__shared__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temp[BLOCK_SIZE + 2 * RADIUS];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gindex = </a:t>
            </a: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threadIdx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.x + </a:t>
            </a: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blockIdx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.x * </a:t>
            </a: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blockDim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.x;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lindex = </a:t>
            </a: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threadIdx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.x + RADIUS;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Read input elements into shared memory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temp[lindex] = in[gindex];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threadIdx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.x &lt; RADIUS)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temp[lindex - RADIUS] = in[gindex - RADIUS];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temp[lindex + BLOCK_SIZE] = in[gindex + BLOCK_SIZE];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Synchronize (ensure all the data is available)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__syncthreads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Apply the stencil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result = 0;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offset = -RADIUS ; offset &lt;= RADIUS ; offset++)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 += temp[lindex + offset];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Store the result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out[gindex] = result;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fill_ints(</a:t>
            </a: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*x, </a:t>
            </a: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n)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fill_n(x, n, 1);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main(</a:t>
            </a: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*in, *out;              </a:t>
            </a:r>
            <a:r>
              <a:rPr b="0" lang="en-IN" sz="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host copies of a, b, 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*d_in, *d_out;          </a:t>
            </a:r>
            <a:r>
              <a:rPr b="0" lang="en-IN" sz="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device copies of a, b, 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size = (N + 2*RADIUS) * </a:t>
            </a: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sizeof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Alloc space for host copies and setup values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 = (</a:t>
            </a: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*)malloc(size); fill_ints(in,  N + 2*RADIUS);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 = (</a:t>
            </a: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*)malloc(size); fill_ints(out, N + 2*RADIUS);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Alloc space for device copies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cudaMalloc((</a:t>
            </a: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**)&amp;d_in,  size);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cudaMalloc((</a:t>
            </a: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**)&amp;d_out, size);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Copy to device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cudaMemcpy(d_in,  in,  size, cudaMemcpyHostToDevice);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cudaMemcpy(d_out, out, size, cudaMemcpyHostToDevice);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Launch stencil_1d() kernel on GPU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stencil_1d&lt;&lt;&lt;N/BLOCK_SIZE,BLOCK_SIZE&gt;&gt;&gt;(d_in + RADIUS, d_out + RADIUS);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Copy result back to host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cudaMemcpy(out, d_out, size, cudaMemcpyDeviceToHost);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Cleanup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free(in); free(out);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cudaFree(d_in); cudaFree(d_out);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0;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2986560" y="4089240"/>
            <a:ext cx="74520" cy="1099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86a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4"/>
          <p:cNvSpPr/>
          <p:nvPr/>
        </p:nvSpPr>
        <p:spPr>
          <a:xfrm>
            <a:off x="2998440" y="5489280"/>
            <a:ext cx="62640" cy="449640"/>
          </a:xfrm>
          <a:prstGeom prst="righ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86a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5"/>
          <p:cNvSpPr/>
          <p:nvPr/>
        </p:nvSpPr>
        <p:spPr>
          <a:xfrm>
            <a:off x="2986560" y="5189040"/>
            <a:ext cx="74520" cy="299520"/>
          </a:xfrm>
          <a:prstGeom prst="righ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86a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6"/>
          <p:cNvSpPr/>
          <p:nvPr/>
        </p:nvSpPr>
        <p:spPr>
          <a:xfrm>
            <a:off x="3071160" y="4416840"/>
            <a:ext cx="14248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serial code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7"/>
          <p:cNvSpPr/>
          <p:nvPr/>
        </p:nvSpPr>
        <p:spPr>
          <a:xfrm>
            <a:off x="3069360" y="5117040"/>
            <a:ext cx="165492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parallel code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8"/>
          <p:cNvSpPr/>
          <p:nvPr/>
        </p:nvSpPr>
        <p:spPr>
          <a:xfrm>
            <a:off x="3071160" y="5491800"/>
            <a:ext cx="14248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serial code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9"/>
          <p:cNvSpPr/>
          <p:nvPr/>
        </p:nvSpPr>
        <p:spPr>
          <a:xfrm>
            <a:off x="2986560" y="2161080"/>
            <a:ext cx="74520" cy="1627560"/>
          </a:xfrm>
          <a:prstGeom prst="righ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86a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0"/>
          <p:cNvSpPr/>
          <p:nvPr/>
        </p:nvSpPr>
        <p:spPr>
          <a:xfrm>
            <a:off x="3091320" y="2769840"/>
            <a:ext cx="13302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parallel fn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3" name="Picture 3" descr=""/>
          <p:cNvPicPr/>
          <p:nvPr/>
        </p:nvPicPr>
        <p:blipFill>
          <a:blip r:embed="rId1"/>
          <a:stretch/>
        </p:blipFill>
        <p:spPr>
          <a:xfrm>
            <a:off x="7279200" y="1538640"/>
            <a:ext cx="1107360" cy="1107360"/>
          </a:xfrm>
          <a:prstGeom prst="rect">
            <a:avLst/>
          </a:prstGeom>
          <a:ln>
            <a:noFill/>
          </a:ln>
        </p:spPr>
      </p:pic>
      <p:sp>
        <p:nvSpPr>
          <p:cNvPr id="264" name="CustomShape 11"/>
          <p:cNvSpPr/>
          <p:nvPr/>
        </p:nvSpPr>
        <p:spPr>
          <a:xfrm>
            <a:off x="6712200" y="1692360"/>
            <a:ext cx="92520" cy="800640"/>
          </a:xfrm>
          <a:custGeom>
            <a:avLst/>
            <a:gdLst/>
            <a:ahLst/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360">
            <a:solidFill>
              <a:srgbClr val="86a900"/>
            </a:solidFill>
            <a:round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2"/>
          <p:cNvSpPr/>
          <p:nvPr/>
        </p:nvSpPr>
        <p:spPr>
          <a:xfrm>
            <a:off x="6032520" y="2988000"/>
            <a:ext cx="92520" cy="800640"/>
          </a:xfrm>
          <a:custGeom>
            <a:avLst/>
            <a:gdLst/>
            <a:ahLst/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360">
            <a:solidFill>
              <a:srgbClr val="86a900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3"/>
          <p:cNvSpPr/>
          <p:nvPr/>
        </p:nvSpPr>
        <p:spPr>
          <a:xfrm>
            <a:off x="6075720" y="2988000"/>
            <a:ext cx="92520" cy="800640"/>
          </a:xfrm>
          <a:custGeom>
            <a:avLst/>
            <a:gdLst/>
            <a:ahLst/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360">
            <a:solidFill>
              <a:srgbClr val="86a900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4"/>
          <p:cNvSpPr/>
          <p:nvPr/>
        </p:nvSpPr>
        <p:spPr>
          <a:xfrm>
            <a:off x="6118920" y="2988000"/>
            <a:ext cx="92520" cy="800640"/>
          </a:xfrm>
          <a:custGeom>
            <a:avLst/>
            <a:gdLst/>
            <a:ahLst/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360">
            <a:solidFill>
              <a:srgbClr val="86a900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5"/>
          <p:cNvSpPr/>
          <p:nvPr/>
        </p:nvSpPr>
        <p:spPr>
          <a:xfrm>
            <a:off x="6162120" y="2988000"/>
            <a:ext cx="92520" cy="800640"/>
          </a:xfrm>
          <a:custGeom>
            <a:avLst/>
            <a:gdLst/>
            <a:ahLst/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360">
            <a:solidFill>
              <a:srgbClr val="86a900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16"/>
          <p:cNvSpPr/>
          <p:nvPr/>
        </p:nvSpPr>
        <p:spPr>
          <a:xfrm>
            <a:off x="6248880" y="2988000"/>
            <a:ext cx="92520" cy="800640"/>
          </a:xfrm>
          <a:custGeom>
            <a:avLst/>
            <a:gdLst/>
            <a:ahLst/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360">
            <a:solidFill>
              <a:srgbClr val="86a900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17"/>
          <p:cNvSpPr/>
          <p:nvPr/>
        </p:nvSpPr>
        <p:spPr>
          <a:xfrm>
            <a:off x="6335280" y="2988000"/>
            <a:ext cx="92520" cy="800640"/>
          </a:xfrm>
          <a:custGeom>
            <a:avLst/>
            <a:gdLst/>
            <a:ahLst/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360">
            <a:solidFill>
              <a:srgbClr val="86a900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18"/>
          <p:cNvSpPr/>
          <p:nvPr/>
        </p:nvSpPr>
        <p:spPr>
          <a:xfrm>
            <a:off x="6422040" y="2988000"/>
            <a:ext cx="92520" cy="800640"/>
          </a:xfrm>
          <a:custGeom>
            <a:avLst/>
            <a:gdLst/>
            <a:ahLst/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360">
            <a:solidFill>
              <a:srgbClr val="86a900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19"/>
          <p:cNvSpPr/>
          <p:nvPr/>
        </p:nvSpPr>
        <p:spPr>
          <a:xfrm>
            <a:off x="6551640" y="2988000"/>
            <a:ext cx="92520" cy="800640"/>
          </a:xfrm>
          <a:custGeom>
            <a:avLst/>
            <a:gdLst/>
            <a:ahLst/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360">
            <a:solidFill>
              <a:srgbClr val="86a900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0"/>
          <p:cNvSpPr/>
          <p:nvPr/>
        </p:nvSpPr>
        <p:spPr>
          <a:xfrm>
            <a:off x="6681600" y="2988000"/>
            <a:ext cx="92520" cy="800640"/>
          </a:xfrm>
          <a:custGeom>
            <a:avLst/>
            <a:gdLst/>
            <a:ahLst/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360">
            <a:solidFill>
              <a:srgbClr val="86a900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1"/>
          <p:cNvSpPr/>
          <p:nvPr/>
        </p:nvSpPr>
        <p:spPr>
          <a:xfrm>
            <a:off x="6205680" y="2988000"/>
            <a:ext cx="92520" cy="800640"/>
          </a:xfrm>
          <a:custGeom>
            <a:avLst/>
            <a:gdLst/>
            <a:ahLst/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360">
            <a:solidFill>
              <a:srgbClr val="86a900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2"/>
          <p:cNvSpPr/>
          <p:nvPr/>
        </p:nvSpPr>
        <p:spPr>
          <a:xfrm>
            <a:off x="6292080" y="2988000"/>
            <a:ext cx="92520" cy="800640"/>
          </a:xfrm>
          <a:custGeom>
            <a:avLst/>
            <a:gdLst/>
            <a:ahLst/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360">
            <a:solidFill>
              <a:srgbClr val="86a900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23"/>
          <p:cNvSpPr/>
          <p:nvPr/>
        </p:nvSpPr>
        <p:spPr>
          <a:xfrm>
            <a:off x="6378480" y="2988000"/>
            <a:ext cx="92520" cy="800640"/>
          </a:xfrm>
          <a:custGeom>
            <a:avLst/>
            <a:gdLst/>
            <a:ahLst/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360">
            <a:solidFill>
              <a:srgbClr val="86a900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4"/>
          <p:cNvSpPr/>
          <p:nvPr/>
        </p:nvSpPr>
        <p:spPr>
          <a:xfrm>
            <a:off x="6465240" y="2988000"/>
            <a:ext cx="92520" cy="800640"/>
          </a:xfrm>
          <a:custGeom>
            <a:avLst/>
            <a:gdLst/>
            <a:ahLst/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360">
            <a:solidFill>
              <a:srgbClr val="86a900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5"/>
          <p:cNvSpPr/>
          <p:nvPr/>
        </p:nvSpPr>
        <p:spPr>
          <a:xfrm>
            <a:off x="6594840" y="2988000"/>
            <a:ext cx="92520" cy="800640"/>
          </a:xfrm>
          <a:custGeom>
            <a:avLst/>
            <a:gdLst/>
            <a:ahLst/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360">
            <a:solidFill>
              <a:srgbClr val="86a900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6"/>
          <p:cNvSpPr/>
          <p:nvPr/>
        </p:nvSpPr>
        <p:spPr>
          <a:xfrm>
            <a:off x="6724800" y="2988000"/>
            <a:ext cx="92520" cy="800640"/>
          </a:xfrm>
          <a:custGeom>
            <a:avLst/>
            <a:gdLst/>
            <a:ahLst/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360">
            <a:solidFill>
              <a:srgbClr val="86a900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27"/>
          <p:cNvSpPr/>
          <p:nvPr/>
        </p:nvSpPr>
        <p:spPr>
          <a:xfrm>
            <a:off x="6811560" y="2988000"/>
            <a:ext cx="92520" cy="800640"/>
          </a:xfrm>
          <a:custGeom>
            <a:avLst/>
            <a:gdLst/>
            <a:ahLst/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360">
            <a:solidFill>
              <a:srgbClr val="86a900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8"/>
          <p:cNvSpPr/>
          <p:nvPr/>
        </p:nvSpPr>
        <p:spPr>
          <a:xfrm>
            <a:off x="6897960" y="2988000"/>
            <a:ext cx="92520" cy="800640"/>
          </a:xfrm>
          <a:custGeom>
            <a:avLst/>
            <a:gdLst/>
            <a:ahLst/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360">
            <a:solidFill>
              <a:srgbClr val="86a900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29"/>
          <p:cNvSpPr/>
          <p:nvPr/>
        </p:nvSpPr>
        <p:spPr>
          <a:xfrm>
            <a:off x="6984360" y="2988000"/>
            <a:ext cx="92520" cy="800640"/>
          </a:xfrm>
          <a:custGeom>
            <a:avLst/>
            <a:gdLst/>
            <a:ahLst/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360">
            <a:solidFill>
              <a:srgbClr val="86a900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30"/>
          <p:cNvSpPr/>
          <p:nvPr/>
        </p:nvSpPr>
        <p:spPr>
          <a:xfrm>
            <a:off x="6508440" y="2988000"/>
            <a:ext cx="92520" cy="800640"/>
          </a:xfrm>
          <a:custGeom>
            <a:avLst/>
            <a:gdLst/>
            <a:ahLst/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360">
            <a:solidFill>
              <a:srgbClr val="86a900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31"/>
          <p:cNvSpPr/>
          <p:nvPr/>
        </p:nvSpPr>
        <p:spPr>
          <a:xfrm>
            <a:off x="6638400" y="2988000"/>
            <a:ext cx="92520" cy="800640"/>
          </a:xfrm>
          <a:custGeom>
            <a:avLst/>
            <a:gdLst/>
            <a:ahLst/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360">
            <a:solidFill>
              <a:srgbClr val="86a900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32"/>
          <p:cNvSpPr/>
          <p:nvPr/>
        </p:nvSpPr>
        <p:spPr>
          <a:xfrm>
            <a:off x="6768000" y="2988000"/>
            <a:ext cx="92520" cy="800640"/>
          </a:xfrm>
          <a:custGeom>
            <a:avLst/>
            <a:gdLst/>
            <a:ahLst/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360">
            <a:solidFill>
              <a:srgbClr val="86a900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33"/>
          <p:cNvSpPr/>
          <p:nvPr/>
        </p:nvSpPr>
        <p:spPr>
          <a:xfrm>
            <a:off x="6854760" y="2988000"/>
            <a:ext cx="92520" cy="800640"/>
          </a:xfrm>
          <a:custGeom>
            <a:avLst/>
            <a:gdLst/>
            <a:ahLst/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360">
            <a:solidFill>
              <a:srgbClr val="86a900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34"/>
          <p:cNvSpPr/>
          <p:nvPr/>
        </p:nvSpPr>
        <p:spPr>
          <a:xfrm>
            <a:off x="6941160" y="2988000"/>
            <a:ext cx="92520" cy="800640"/>
          </a:xfrm>
          <a:custGeom>
            <a:avLst/>
            <a:gdLst/>
            <a:ahLst/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360">
            <a:solidFill>
              <a:srgbClr val="86a900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35"/>
          <p:cNvSpPr/>
          <p:nvPr/>
        </p:nvSpPr>
        <p:spPr>
          <a:xfrm>
            <a:off x="7027920" y="2988000"/>
            <a:ext cx="92520" cy="800640"/>
          </a:xfrm>
          <a:custGeom>
            <a:avLst/>
            <a:gdLst/>
            <a:ahLst/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360">
            <a:solidFill>
              <a:srgbClr val="86a900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36"/>
          <p:cNvSpPr/>
          <p:nvPr/>
        </p:nvSpPr>
        <p:spPr>
          <a:xfrm>
            <a:off x="7071120" y="2988000"/>
            <a:ext cx="92520" cy="800640"/>
          </a:xfrm>
          <a:custGeom>
            <a:avLst/>
            <a:gdLst/>
            <a:ahLst/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360">
            <a:solidFill>
              <a:srgbClr val="86a900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37"/>
          <p:cNvSpPr/>
          <p:nvPr/>
        </p:nvSpPr>
        <p:spPr>
          <a:xfrm>
            <a:off x="7114320" y="2988000"/>
            <a:ext cx="92520" cy="800640"/>
          </a:xfrm>
          <a:custGeom>
            <a:avLst/>
            <a:gdLst/>
            <a:ahLst/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360">
            <a:solidFill>
              <a:srgbClr val="86a900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38"/>
          <p:cNvSpPr/>
          <p:nvPr/>
        </p:nvSpPr>
        <p:spPr>
          <a:xfrm>
            <a:off x="7157520" y="2988000"/>
            <a:ext cx="92520" cy="800640"/>
          </a:xfrm>
          <a:custGeom>
            <a:avLst/>
            <a:gdLst/>
            <a:ahLst/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360">
            <a:solidFill>
              <a:srgbClr val="86a900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pic>
        <p:nvPicPr>
          <p:cNvPr id="292" name="Picture 2" descr=""/>
          <p:cNvPicPr/>
          <p:nvPr/>
        </p:nvPicPr>
        <p:blipFill>
          <a:blip r:embed="rId2"/>
          <a:stretch/>
        </p:blipFill>
        <p:spPr>
          <a:xfrm>
            <a:off x="7354440" y="2923920"/>
            <a:ext cx="957240" cy="864000"/>
          </a:xfrm>
          <a:prstGeom prst="rect">
            <a:avLst/>
          </a:prstGeom>
          <a:ln>
            <a:noFill/>
          </a:ln>
        </p:spPr>
      </p:pic>
      <p:pic>
        <p:nvPicPr>
          <p:cNvPr id="293" name="Picture 3" descr=""/>
          <p:cNvPicPr/>
          <p:nvPr/>
        </p:nvPicPr>
        <p:blipFill>
          <a:blip r:embed="rId3"/>
          <a:stretch/>
        </p:blipFill>
        <p:spPr>
          <a:xfrm>
            <a:off x="7279200" y="4481280"/>
            <a:ext cx="1107360" cy="1107360"/>
          </a:xfrm>
          <a:prstGeom prst="rect">
            <a:avLst/>
          </a:prstGeom>
          <a:ln>
            <a:noFill/>
          </a:ln>
        </p:spPr>
      </p:pic>
      <p:sp>
        <p:nvSpPr>
          <p:cNvPr id="294" name="CustomShape 39"/>
          <p:cNvSpPr/>
          <p:nvPr/>
        </p:nvSpPr>
        <p:spPr>
          <a:xfrm>
            <a:off x="6712200" y="4635000"/>
            <a:ext cx="92520" cy="800640"/>
          </a:xfrm>
          <a:custGeom>
            <a:avLst/>
            <a:gdLst/>
            <a:ahLst/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360">
            <a:solidFill>
              <a:srgbClr val="86a900"/>
            </a:solidFill>
            <a:round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40"/>
          <p:cNvSpPr/>
          <p:nvPr/>
        </p:nvSpPr>
        <p:spPr>
          <a:xfrm flipV="1">
            <a:off x="4299120" y="2238120"/>
            <a:ext cx="2128680" cy="217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68627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41"/>
          <p:cNvSpPr/>
          <p:nvPr/>
        </p:nvSpPr>
        <p:spPr>
          <a:xfrm flipV="1">
            <a:off x="4572000" y="3788280"/>
            <a:ext cx="1414440" cy="140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68627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42"/>
          <p:cNvSpPr/>
          <p:nvPr/>
        </p:nvSpPr>
        <p:spPr>
          <a:xfrm flipV="1">
            <a:off x="4438800" y="5117040"/>
            <a:ext cx="2026080" cy="55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68627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TextShape 43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0" dur="indefinite" restart="never" nodeType="tmRoot">
          <p:childTnLst>
            <p:seq>
              <p:cTn id="31" dur="indefinite" nodeType="mainSeq">
                <p:childTnLst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 Processing Flow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464400" y="4143240"/>
            <a:ext cx="41072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Copy input data from CPU memory to GPU memory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1" name="Picture 3" descr=""/>
          <p:cNvPicPr/>
          <p:nvPr/>
        </p:nvPicPr>
        <p:blipFill>
          <a:blip r:embed="rId1"/>
          <a:stretch/>
        </p:blipFill>
        <p:spPr>
          <a:xfrm>
            <a:off x="4809960" y="1133640"/>
            <a:ext cx="4169160" cy="5120280"/>
          </a:xfrm>
          <a:prstGeom prst="rect">
            <a:avLst/>
          </a:prstGeom>
          <a:ln>
            <a:noFill/>
          </a:ln>
        </p:spPr>
      </p:pic>
      <p:pic>
        <p:nvPicPr>
          <p:cNvPr id="302" name="Picture 4" descr=""/>
          <p:cNvPicPr/>
          <p:nvPr/>
        </p:nvPicPr>
        <p:blipFill>
          <a:blip r:embed="rId2"/>
          <a:stretch/>
        </p:blipFill>
        <p:spPr>
          <a:xfrm>
            <a:off x="836640" y="1493640"/>
            <a:ext cx="2642400" cy="2038680"/>
          </a:xfrm>
          <a:prstGeom prst="rect">
            <a:avLst/>
          </a:prstGeom>
          <a:ln>
            <a:noFill/>
          </a:ln>
        </p:spPr>
      </p:pic>
      <p:sp>
        <p:nvSpPr>
          <p:cNvPr id="303" name="CustomShape 3"/>
          <p:cNvSpPr/>
          <p:nvPr/>
        </p:nvSpPr>
        <p:spPr>
          <a:xfrm>
            <a:off x="3262320" y="2034000"/>
            <a:ext cx="1666440" cy="545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PCI Bus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4"/>
          <p:cNvSpPr/>
          <p:nvPr/>
        </p:nvSpPr>
        <p:spPr>
          <a:xfrm rot="5400000">
            <a:off x="3202920" y="2278080"/>
            <a:ext cx="2949480" cy="3630960"/>
          </a:xfrm>
          <a:prstGeom prst="bentArrow">
            <a:avLst>
              <a:gd name="adj1" fmla="val 14333"/>
              <a:gd name="adj2" fmla="val 13740"/>
              <a:gd name="adj3" fmla="val 20259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Shape 5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3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4" descr=""/>
          <p:cNvPicPr/>
          <p:nvPr/>
        </p:nvPicPr>
        <p:blipFill>
          <a:blip r:embed="rId1"/>
          <a:stretch/>
        </p:blipFill>
        <p:spPr>
          <a:xfrm>
            <a:off x="836640" y="1493640"/>
            <a:ext cx="2642400" cy="2038680"/>
          </a:xfrm>
          <a:prstGeom prst="rect">
            <a:avLst/>
          </a:prstGeom>
          <a:ln>
            <a:noFill/>
          </a:ln>
        </p:spPr>
      </p:pic>
      <p:pic>
        <p:nvPicPr>
          <p:cNvPr id="307" name="Picture 3" descr=""/>
          <p:cNvPicPr/>
          <p:nvPr/>
        </p:nvPicPr>
        <p:blipFill>
          <a:blip r:embed="rId2"/>
          <a:stretch/>
        </p:blipFill>
        <p:spPr>
          <a:xfrm>
            <a:off x="4809960" y="1133640"/>
            <a:ext cx="4169160" cy="5120280"/>
          </a:xfrm>
          <a:prstGeom prst="rect">
            <a:avLst/>
          </a:prstGeom>
          <a:ln>
            <a:noFill/>
          </a:ln>
        </p:spPr>
      </p:pic>
      <p:sp>
        <p:nvSpPr>
          <p:cNvPr id="3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 Processing Flow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64400" y="4143240"/>
            <a:ext cx="410724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Copy input data from CPU memory to GPU memory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 GPU program and execute,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caching data on chip for performance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 flipH="1" rot="5400000">
            <a:off x="4268880" y="152640"/>
            <a:ext cx="426600" cy="3154680"/>
          </a:xfrm>
          <a:prstGeom prst="bentArrow">
            <a:avLst>
              <a:gd name="adj1" fmla="val 40608"/>
              <a:gd name="adj2" fmla="val 45062"/>
              <a:gd name="adj3" fmla="val 36853"/>
              <a:gd name="adj4" fmla="val 39799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5226840" y="4059000"/>
            <a:ext cx="535320" cy="151524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6196320" y="4059000"/>
            <a:ext cx="535320" cy="151524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6"/>
          <p:cNvSpPr/>
          <p:nvPr/>
        </p:nvSpPr>
        <p:spPr>
          <a:xfrm>
            <a:off x="7632360" y="4059000"/>
            <a:ext cx="535320" cy="151524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TextShape 7"/>
          <p:cNvSpPr txBox="1"/>
          <p:nvPr/>
        </p:nvSpPr>
        <p:spPr>
          <a:xfrm>
            <a:off x="6248520" y="649296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NVIDIA 2013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3262320" y="2034000"/>
            <a:ext cx="1666440" cy="545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PCI Bus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4" dur="indefinite" restart="never" nodeType="tmRoot">
          <p:childTnLst>
            <p:seq>
              <p:cTn id="105" dur="indefinite" nodeType="mainSeq"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0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Horizontal)" transition="in">
                                      <p:cBhvr additive="repl">
                                        <p:cTn id="113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nodeType="withEffect" fill="hold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Horizontal)" transition="in">
                                      <p:cBhvr additive="repl">
                                        <p:cTn id="11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Horizontal)" transition="in">
                                      <p:cBhvr additive="repl">
                                        <p:cTn id="119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59473</TotalTime>
  <Application>LibreOffice/5.1.6.2$Linux_X86_64 LibreOffice_project/10m0$Build-2</Application>
  <Words>2867</Words>
  <Paragraphs>1012</Paragraphs>
  <Company>NVIDIA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2008-09-02T20:19:23Z</dcterms:created>
  <dc:creator>NVIDIA</dc:creator>
  <dc:description/>
  <dc:language>en-IN</dc:language>
  <cp:lastModifiedBy/>
  <dcterms:modified xsi:type="dcterms:W3CDTF">2018-06-20T16:11:21Z</dcterms:modified>
  <cp:revision>1668</cp:revision>
  <dc:subject/>
  <dc:title>Standard Introduction to CUDA C Programming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NVIDIA</vt:lpwstr>
  </property>
  <property fmtid="{D5CDD505-2E9C-101B-9397-08002B2CF9AE}" pid="4" name="ContentTypeId">
    <vt:lpwstr>0x0101003FAE50FE4E83134C8518AD921FB0A4A5</vt:lpwstr>
  </property>
  <property fmtid="{D5CDD505-2E9C-101B-9397-08002B2CF9AE}" pid="5" name="Description0">
    <vt:lpwstr>CUDA Toolkit 4.0 Overview</vt:lpwstr>
  </property>
  <property fmtid="{D5CDD505-2E9C-101B-9397-08002B2CF9AE}" pid="6" name="HiddenSlides">
    <vt:i4>1</vt:i4>
  </property>
  <property fmtid="{D5CDD505-2E9C-101B-9397-08002B2CF9AE}" pid="7" name="HyperlinksChanged">
    <vt:bool>0</vt:bool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10</vt:i4>
  </property>
  <property fmtid="{D5CDD505-2E9C-101B-9397-08002B2CF9AE}" pid="11" name="PresentationFormat">
    <vt:lpwstr>On-screen Show (4:3)</vt:lpwstr>
  </property>
  <property fmtid="{D5CDD505-2E9C-101B-9397-08002B2CF9AE}" pid="12" name="ScaleCrop">
    <vt:bool>0</vt:bool>
  </property>
  <property fmtid="{D5CDD505-2E9C-101B-9397-08002B2CF9AE}" pid="13" name="Security0">
    <vt:lpwstr>Public</vt:lpwstr>
  </property>
  <property fmtid="{D5CDD505-2E9C-101B-9397-08002B2CF9AE}" pid="14" name="ShareDoc">
    <vt:bool>0</vt:bool>
  </property>
  <property fmtid="{D5CDD505-2E9C-101B-9397-08002B2CF9AE}" pid="15" name="Slides">
    <vt:i4>68</vt:i4>
  </property>
  <property fmtid="{D5CDD505-2E9C-101B-9397-08002B2CF9AE}" pid="16" name="_NewReviewCycle">
    <vt:lpwstr/>
  </property>
</Properties>
</file>