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2DCE37-AC45-4D9A-A5BE-A712583DCA20}" type="datetimeFigureOut">
              <a:rPr lang="en-IN" smtClean="0"/>
              <a:t>21-05-2023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6895FD-6AAD-4E35-8559-CDA23BF981C3}" type="slidenum">
              <a:rPr lang="en-IN" smtClean="0"/>
              <a:t>‹#›</a:t>
            </a:fld>
            <a:endParaRPr lang="en-IN"/>
          </a:p>
        </p:txBody>
      </p:sp>
    </p:spTree>
    <p:extLst>
      <p:ext uri="{BB962C8B-B14F-4D97-AF65-F5344CB8AC3E}">
        <p14:creationId xmlns:p14="http://schemas.microsoft.com/office/powerpoint/2010/main" val="3205412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15F7C-3CF1-304A-6743-6D4AC5868A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1231F8B-4896-7A9C-5372-619641A89B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831FAD-1E2E-85A8-B602-4BC065F62EFE}"/>
              </a:ext>
            </a:extLst>
          </p:cNvPr>
          <p:cNvSpPr>
            <a:spLocks noGrp="1"/>
          </p:cNvSpPr>
          <p:nvPr>
            <p:ph type="dt" sz="half" idx="10"/>
          </p:nvPr>
        </p:nvSpPr>
        <p:spPr/>
        <p:txBody>
          <a:bodyPr/>
          <a:lstStyle/>
          <a:p>
            <a:fld id="{F958634E-8A04-48CF-83F7-FD375BD74B67}" type="datetimeFigureOut">
              <a:rPr lang="en-IN" smtClean="0"/>
              <a:t>21-05-2023</a:t>
            </a:fld>
            <a:endParaRPr lang="en-IN"/>
          </a:p>
        </p:txBody>
      </p:sp>
      <p:sp>
        <p:nvSpPr>
          <p:cNvPr id="5" name="Footer Placeholder 4">
            <a:extLst>
              <a:ext uri="{FF2B5EF4-FFF2-40B4-BE49-F238E27FC236}">
                <a16:creationId xmlns:a16="http://schemas.microsoft.com/office/drawing/2014/main" id="{612733BB-5B25-5950-6AB7-F1B50C209B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56A080-63AE-3C3B-C580-66E609024643}"/>
              </a:ext>
            </a:extLst>
          </p:cNvPr>
          <p:cNvSpPr>
            <a:spLocks noGrp="1"/>
          </p:cNvSpPr>
          <p:nvPr>
            <p:ph type="sldNum" sz="quarter" idx="12"/>
          </p:nvPr>
        </p:nvSpPr>
        <p:spPr/>
        <p:txBody>
          <a:bodyPr/>
          <a:lstStyle/>
          <a:p>
            <a:fld id="{39F497E1-9E35-4728-9287-8365446A60D1}" type="slidenum">
              <a:rPr lang="en-IN" smtClean="0"/>
              <a:t>‹#›</a:t>
            </a:fld>
            <a:endParaRPr lang="en-IN"/>
          </a:p>
        </p:txBody>
      </p:sp>
    </p:spTree>
    <p:extLst>
      <p:ext uri="{BB962C8B-B14F-4D97-AF65-F5344CB8AC3E}">
        <p14:creationId xmlns:p14="http://schemas.microsoft.com/office/powerpoint/2010/main" val="1574140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2B7D4-362B-21EA-7805-033AE9A3CF1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CE6ECC-662D-C239-DCD2-CCCB9F096B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D84839-9755-BB82-7E4B-34A1C8F2F735}"/>
              </a:ext>
            </a:extLst>
          </p:cNvPr>
          <p:cNvSpPr>
            <a:spLocks noGrp="1"/>
          </p:cNvSpPr>
          <p:nvPr>
            <p:ph type="dt" sz="half" idx="10"/>
          </p:nvPr>
        </p:nvSpPr>
        <p:spPr/>
        <p:txBody>
          <a:bodyPr/>
          <a:lstStyle/>
          <a:p>
            <a:fld id="{F958634E-8A04-48CF-83F7-FD375BD74B67}" type="datetimeFigureOut">
              <a:rPr lang="en-IN" smtClean="0"/>
              <a:t>21-05-2023</a:t>
            </a:fld>
            <a:endParaRPr lang="en-IN"/>
          </a:p>
        </p:txBody>
      </p:sp>
      <p:sp>
        <p:nvSpPr>
          <p:cNvPr id="5" name="Footer Placeholder 4">
            <a:extLst>
              <a:ext uri="{FF2B5EF4-FFF2-40B4-BE49-F238E27FC236}">
                <a16:creationId xmlns:a16="http://schemas.microsoft.com/office/drawing/2014/main" id="{A676B612-88A0-0871-F8C2-CF6E372DEB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C6212C-1312-9D4D-A280-7772E3D3E07D}"/>
              </a:ext>
            </a:extLst>
          </p:cNvPr>
          <p:cNvSpPr>
            <a:spLocks noGrp="1"/>
          </p:cNvSpPr>
          <p:nvPr>
            <p:ph type="sldNum" sz="quarter" idx="12"/>
          </p:nvPr>
        </p:nvSpPr>
        <p:spPr/>
        <p:txBody>
          <a:bodyPr/>
          <a:lstStyle/>
          <a:p>
            <a:fld id="{39F497E1-9E35-4728-9287-8365446A60D1}" type="slidenum">
              <a:rPr lang="en-IN" smtClean="0"/>
              <a:t>‹#›</a:t>
            </a:fld>
            <a:endParaRPr lang="en-IN"/>
          </a:p>
        </p:txBody>
      </p:sp>
    </p:spTree>
    <p:extLst>
      <p:ext uri="{BB962C8B-B14F-4D97-AF65-F5344CB8AC3E}">
        <p14:creationId xmlns:p14="http://schemas.microsoft.com/office/powerpoint/2010/main" val="3557577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267028-069B-4C5A-11DA-2FED97288D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7F5669-5C61-080F-CEFA-4380835EDA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205321-1D8D-6683-C79F-ED46D1EAC2BB}"/>
              </a:ext>
            </a:extLst>
          </p:cNvPr>
          <p:cNvSpPr>
            <a:spLocks noGrp="1"/>
          </p:cNvSpPr>
          <p:nvPr>
            <p:ph type="dt" sz="half" idx="10"/>
          </p:nvPr>
        </p:nvSpPr>
        <p:spPr/>
        <p:txBody>
          <a:bodyPr/>
          <a:lstStyle/>
          <a:p>
            <a:fld id="{F958634E-8A04-48CF-83F7-FD375BD74B67}" type="datetimeFigureOut">
              <a:rPr lang="en-IN" smtClean="0"/>
              <a:t>21-05-2023</a:t>
            </a:fld>
            <a:endParaRPr lang="en-IN"/>
          </a:p>
        </p:txBody>
      </p:sp>
      <p:sp>
        <p:nvSpPr>
          <p:cNvPr id="5" name="Footer Placeholder 4">
            <a:extLst>
              <a:ext uri="{FF2B5EF4-FFF2-40B4-BE49-F238E27FC236}">
                <a16:creationId xmlns:a16="http://schemas.microsoft.com/office/drawing/2014/main" id="{D6D2DDE0-2E56-5924-A92A-9D9BFB64AE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A96E34-A8AC-DEE4-CF97-2590A36D8BF7}"/>
              </a:ext>
            </a:extLst>
          </p:cNvPr>
          <p:cNvSpPr>
            <a:spLocks noGrp="1"/>
          </p:cNvSpPr>
          <p:nvPr>
            <p:ph type="sldNum" sz="quarter" idx="12"/>
          </p:nvPr>
        </p:nvSpPr>
        <p:spPr/>
        <p:txBody>
          <a:bodyPr/>
          <a:lstStyle/>
          <a:p>
            <a:fld id="{39F497E1-9E35-4728-9287-8365446A60D1}" type="slidenum">
              <a:rPr lang="en-IN" smtClean="0"/>
              <a:t>‹#›</a:t>
            </a:fld>
            <a:endParaRPr lang="en-IN"/>
          </a:p>
        </p:txBody>
      </p:sp>
    </p:spTree>
    <p:extLst>
      <p:ext uri="{BB962C8B-B14F-4D97-AF65-F5344CB8AC3E}">
        <p14:creationId xmlns:p14="http://schemas.microsoft.com/office/powerpoint/2010/main" val="96326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10442-FB23-9D23-4263-A86306BAB1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BB9F22-A4B3-5640-EA24-5F36B7E15C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9B751C-1BBE-ACA3-F474-EF89B9DA5CD4}"/>
              </a:ext>
            </a:extLst>
          </p:cNvPr>
          <p:cNvSpPr>
            <a:spLocks noGrp="1"/>
          </p:cNvSpPr>
          <p:nvPr>
            <p:ph type="dt" sz="half" idx="10"/>
          </p:nvPr>
        </p:nvSpPr>
        <p:spPr/>
        <p:txBody>
          <a:bodyPr/>
          <a:lstStyle/>
          <a:p>
            <a:fld id="{F958634E-8A04-48CF-83F7-FD375BD74B67}" type="datetimeFigureOut">
              <a:rPr lang="en-IN" smtClean="0"/>
              <a:t>21-05-2023</a:t>
            </a:fld>
            <a:endParaRPr lang="en-IN"/>
          </a:p>
        </p:txBody>
      </p:sp>
      <p:sp>
        <p:nvSpPr>
          <p:cNvPr id="5" name="Footer Placeholder 4">
            <a:extLst>
              <a:ext uri="{FF2B5EF4-FFF2-40B4-BE49-F238E27FC236}">
                <a16:creationId xmlns:a16="http://schemas.microsoft.com/office/drawing/2014/main" id="{145D4C90-7EA8-8266-20B5-2B300CBA30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56629F-805B-89ED-7C5A-8E5407184335}"/>
              </a:ext>
            </a:extLst>
          </p:cNvPr>
          <p:cNvSpPr>
            <a:spLocks noGrp="1"/>
          </p:cNvSpPr>
          <p:nvPr>
            <p:ph type="sldNum" sz="quarter" idx="12"/>
          </p:nvPr>
        </p:nvSpPr>
        <p:spPr/>
        <p:txBody>
          <a:bodyPr/>
          <a:lstStyle/>
          <a:p>
            <a:fld id="{39F497E1-9E35-4728-9287-8365446A60D1}" type="slidenum">
              <a:rPr lang="en-IN" smtClean="0"/>
              <a:t>‹#›</a:t>
            </a:fld>
            <a:endParaRPr lang="en-IN"/>
          </a:p>
        </p:txBody>
      </p:sp>
    </p:spTree>
    <p:extLst>
      <p:ext uri="{BB962C8B-B14F-4D97-AF65-F5344CB8AC3E}">
        <p14:creationId xmlns:p14="http://schemas.microsoft.com/office/powerpoint/2010/main" val="1304542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6FA3A-7D43-D04A-5C49-E9F9258B79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0C1587-B600-3C2C-4F80-FFE8607D79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FC123C-B969-EBC4-B60A-35F6E4AAC384}"/>
              </a:ext>
            </a:extLst>
          </p:cNvPr>
          <p:cNvSpPr>
            <a:spLocks noGrp="1"/>
          </p:cNvSpPr>
          <p:nvPr>
            <p:ph type="dt" sz="half" idx="10"/>
          </p:nvPr>
        </p:nvSpPr>
        <p:spPr/>
        <p:txBody>
          <a:bodyPr/>
          <a:lstStyle/>
          <a:p>
            <a:fld id="{F958634E-8A04-48CF-83F7-FD375BD74B67}" type="datetimeFigureOut">
              <a:rPr lang="en-IN" smtClean="0"/>
              <a:t>21-05-2023</a:t>
            </a:fld>
            <a:endParaRPr lang="en-IN"/>
          </a:p>
        </p:txBody>
      </p:sp>
      <p:sp>
        <p:nvSpPr>
          <p:cNvPr id="5" name="Footer Placeholder 4">
            <a:extLst>
              <a:ext uri="{FF2B5EF4-FFF2-40B4-BE49-F238E27FC236}">
                <a16:creationId xmlns:a16="http://schemas.microsoft.com/office/drawing/2014/main" id="{322D78B1-94CA-8273-EFAC-2C1C108880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6757D8-1A5B-1E84-F8A1-2C551153B157}"/>
              </a:ext>
            </a:extLst>
          </p:cNvPr>
          <p:cNvSpPr>
            <a:spLocks noGrp="1"/>
          </p:cNvSpPr>
          <p:nvPr>
            <p:ph type="sldNum" sz="quarter" idx="12"/>
          </p:nvPr>
        </p:nvSpPr>
        <p:spPr/>
        <p:txBody>
          <a:bodyPr/>
          <a:lstStyle/>
          <a:p>
            <a:fld id="{39F497E1-9E35-4728-9287-8365446A60D1}" type="slidenum">
              <a:rPr lang="en-IN" smtClean="0"/>
              <a:t>‹#›</a:t>
            </a:fld>
            <a:endParaRPr lang="en-IN"/>
          </a:p>
        </p:txBody>
      </p:sp>
    </p:spTree>
    <p:extLst>
      <p:ext uri="{BB962C8B-B14F-4D97-AF65-F5344CB8AC3E}">
        <p14:creationId xmlns:p14="http://schemas.microsoft.com/office/powerpoint/2010/main" val="2040079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42CB8-846A-1D3B-5F8C-FAC6EEAC6E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8BA3C3-19DC-EC77-0EAB-80771838F6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45D008-6C10-E45B-487E-3D640ABD20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9F3B23-0AC2-C130-56D4-BA83D512B851}"/>
              </a:ext>
            </a:extLst>
          </p:cNvPr>
          <p:cNvSpPr>
            <a:spLocks noGrp="1"/>
          </p:cNvSpPr>
          <p:nvPr>
            <p:ph type="dt" sz="half" idx="10"/>
          </p:nvPr>
        </p:nvSpPr>
        <p:spPr/>
        <p:txBody>
          <a:bodyPr/>
          <a:lstStyle/>
          <a:p>
            <a:fld id="{F958634E-8A04-48CF-83F7-FD375BD74B67}" type="datetimeFigureOut">
              <a:rPr lang="en-IN" smtClean="0"/>
              <a:t>21-05-2023</a:t>
            </a:fld>
            <a:endParaRPr lang="en-IN"/>
          </a:p>
        </p:txBody>
      </p:sp>
      <p:sp>
        <p:nvSpPr>
          <p:cNvPr id="6" name="Footer Placeholder 5">
            <a:extLst>
              <a:ext uri="{FF2B5EF4-FFF2-40B4-BE49-F238E27FC236}">
                <a16:creationId xmlns:a16="http://schemas.microsoft.com/office/drawing/2014/main" id="{723D0FF6-E1B9-06F6-843C-EB8862E289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29D7ED-AA14-905D-9443-5DB9A37CA794}"/>
              </a:ext>
            </a:extLst>
          </p:cNvPr>
          <p:cNvSpPr>
            <a:spLocks noGrp="1"/>
          </p:cNvSpPr>
          <p:nvPr>
            <p:ph type="sldNum" sz="quarter" idx="12"/>
          </p:nvPr>
        </p:nvSpPr>
        <p:spPr/>
        <p:txBody>
          <a:bodyPr/>
          <a:lstStyle/>
          <a:p>
            <a:fld id="{39F497E1-9E35-4728-9287-8365446A60D1}" type="slidenum">
              <a:rPr lang="en-IN" smtClean="0"/>
              <a:t>‹#›</a:t>
            </a:fld>
            <a:endParaRPr lang="en-IN"/>
          </a:p>
        </p:txBody>
      </p:sp>
    </p:spTree>
    <p:extLst>
      <p:ext uri="{BB962C8B-B14F-4D97-AF65-F5344CB8AC3E}">
        <p14:creationId xmlns:p14="http://schemas.microsoft.com/office/powerpoint/2010/main" val="108445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A440-A6A9-DF72-D987-1E851E2EB67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870B25-6030-7DB2-F921-12EE10D2F2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AAB271-C856-E241-B73C-3DD4E64034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9A32FCC-7B90-B13C-625A-575A8288EA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440B37-0A16-9327-95E1-E66E0C530D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38C72C2-4395-E72A-0EA0-EA191F2341CF}"/>
              </a:ext>
            </a:extLst>
          </p:cNvPr>
          <p:cNvSpPr>
            <a:spLocks noGrp="1"/>
          </p:cNvSpPr>
          <p:nvPr>
            <p:ph type="dt" sz="half" idx="10"/>
          </p:nvPr>
        </p:nvSpPr>
        <p:spPr/>
        <p:txBody>
          <a:bodyPr/>
          <a:lstStyle/>
          <a:p>
            <a:fld id="{F958634E-8A04-48CF-83F7-FD375BD74B67}" type="datetimeFigureOut">
              <a:rPr lang="en-IN" smtClean="0"/>
              <a:t>21-05-2023</a:t>
            </a:fld>
            <a:endParaRPr lang="en-IN"/>
          </a:p>
        </p:txBody>
      </p:sp>
      <p:sp>
        <p:nvSpPr>
          <p:cNvPr id="8" name="Footer Placeholder 7">
            <a:extLst>
              <a:ext uri="{FF2B5EF4-FFF2-40B4-BE49-F238E27FC236}">
                <a16:creationId xmlns:a16="http://schemas.microsoft.com/office/drawing/2014/main" id="{00CB08B8-2B3A-579C-CF06-1007EDA6297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281D2E7-00B1-0E6D-331F-C1160781A8F4}"/>
              </a:ext>
            </a:extLst>
          </p:cNvPr>
          <p:cNvSpPr>
            <a:spLocks noGrp="1"/>
          </p:cNvSpPr>
          <p:nvPr>
            <p:ph type="sldNum" sz="quarter" idx="12"/>
          </p:nvPr>
        </p:nvSpPr>
        <p:spPr/>
        <p:txBody>
          <a:bodyPr/>
          <a:lstStyle/>
          <a:p>
            <a:fld id="{39F497E1-9E35-4728-9287-8365446A60D1}" type="slidenum">
              <a:rPr lang="en-IN" smtClean="0"/>
              <a:t>‹#›</a:t>
            </a:fld>
            <a:endParaRPr lang="en-IN"/>
          </a:p>
        </p:txBody>
      </p:sp>
    </p:spTree>
    <p:extLst>
      <p:ext uri="{BB962C8B-B14F-4D97-AF65-F5344CB8AC3E}">
        <p14:creationId xmlns:p14="http://schemas.microsoft.com/office/powerpoint/2010/main" val="145663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0D504-E6FF-5EAB-80C9-72F604C6DE5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BE33153-BDCC-D2CC-C707-C23BFF8360ED}"/>
              </a:ext>
            </a:extLst>
          </p:cNvPr>
          <p:cNvSpPr>
            <a:spLocks noGrp="1"/>
          </p:cNvSpPr>
          <p:nvPr>
            <p:ph type="dt" sz="half" idx="10"/>
          </p:nvPr>
        </p:nvSpPr>
        <p:spPr/>
        <p:txBody>
          <a:bodyPr/>
          <a:lstStyle/>
          <a:p>
            <a:fld id="{F958634E-8A04-48CF-83F7-FD375BD74B67}" type="datetimeFigureOut">
              <a:rPr lang="en-IN" smtClean="0"/>
              <a:t>21-05-2023</a:t>
            </a:fld>
            <a:endParaRPr lang="en-IN"/>
          </a:p>
        </p:txBody>
      </p:sp>
      <p:sp>
        <p:nvSpPr>
          <p:cNvPr id="4" name="Footer Placeholder 3">
            <a:extLst>
              <a:ext uri="{FF2B5EF4-FFF2-40B4-BE49-F238E27FC236}">
                <a16:creationId xmlns:a16="http://schemas.microsoft.com/office/drawing/2014/main" id="{B4ACD86F-5656-A3B9-07EC-C8F3E60D8C3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1980F67-1D31-4865-9F4B-1D34EE7CA899}"/>
              </a:ext>
            </a:extLst>
          </p:cNvPr>
          <p:cNvSpPr>
            <a:spLocks noGrp="1"/>
          </p:cNvSpPr>
          <p:nvPr>
            <p:ph type="sldNum" sz="quarter" idx="12"/>
          </p:nvPr>
        </p:nvSpPr>
        <p:spPr/>
        <p:txBody>
          <a:bodyPr/>
          <a:lstStyle/>
          <a:p>
            <a:fld id="{39F497E1-9E35-4728-9287-8365446A60D1}" type="slidenum">
              <a:rPr lang="en-IN" smtClean="0"/>
              <a:t>‹#›</a:t>
            </a:fld>
            <a:endParaRPr lang="en-IN"/>
          </a:p>
        </p:txBody>
      </p:sp>
    </p:spTree>
    <p:extLst>
      <p:ext uri="{BB962C8B-B14F-4D97-AF65-F5344CB8AC3E}">
        <p14:creationId xmlns:p14="http://schemas.microsoft.com/office/powerpoint/2010/main" val="617609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F20830-6659-C102-E72E-076C2D3E841B}"/>
              </a:ext>
            </a:extLst>
          </p:cNvPr>
          <p:cNvSpPr>
            <a:spLocks noGrp="1"/>
          </p:cNvSpPr>
          <p:nvPr>
            <p:ph type="dt" sz="half" idx="10"/>
          </p:nvPr>
        </p:nvSpPr>
        <p:spPr/>
        <p:txBody>
          <a:bodyPr/>
          <a:lstStyle/>
          <a:p>
            <a:fld id="{F958634E-8A04-48CF-83F7-FD375BD74B67}" type="datetimeFigureOut">
              <a:rPr lang="en-IN" smtClean="0"/>
              <a:t>21-05-2023</a:t>
            </a:fld>
            <a:endParaRPr lang="en-IN"/>
          </a:p>
        </p:txBody>
      </p:sp>
      <p:sp>
        <p:nvSpPr>
          <p:cNvPr id="3" name="Footer Placeholder 2">
            <a:extLst>
              <a:ext uri="{FF2B5EF4-FFF2-40B4-BE49-F238E27FC236}">
                <a16:creationId xmlns:a16="http://schemas.microsoft.com/office/drawing/2014/main" id="{7563119E-7129-0BA0-029F-1B496491346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A69CAAA-F47A-27A7-D316-68A4F6AF7C1B}"/>
              </a:ext>
            </a:extLst>
          </p:cNvPr>
          <p:cNvSpPr>
            <a:spLocks noGrp="1"/>
          </p:cNvSpPr>
          <p:nvPr>
            <p:ph type="sldNum" sz="quarter" idx="12"/>
          </p:nvPr>
        </p:nvSpPr>
        <p:spPr/>
        <p:txBody>
          <a:bodyPr/>
          <a:lstStyle/>
          <a:p>
            <a:fld id="{39F497E1-9E35-4728-9287-8365446A60D1}" type="slidenum">
              <a:rPr lang="en-IN" smtClean="0"/>
              <a:t>‹#›</a:t>
            </a:fld>
            <a:endParaRPr lang="en-IN"/>
          </a:p>
        </p:txBody>
      </p:sp>
    </p:spTree>
    <p:extLst>
      <p:ext uri="{BB962C8B-B14F-4D97-AF65-F5344CB8AC3E}">
        <p14:creationId xmlns:p14="http://schemas.microsoft.com/office/powerpoint/2010/main" val="2577803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C3A6C-E6E1-E363-DDAD-BB41E960D5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4CAD958-BE0A-B36F-14E3-B4B1BB3C41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9F0E5CE-021F-81BE-D73E-A04914A78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988762-24C4-08E0-2383-8A9169E07589}"/>
              </a:ext>
            </a:extLst>
          </p:cNvPr>
          <p:cNvSpPr>
            <a:spLocks noGrp="1"/>
          </p:cNvSpPr>
          <p:nvPr>
            <p:ph type="dt" sz="half" idx="10"/>
          </p:nvPr>
        </p:nvSpPr>
        <p:spPr/>
        <p:txBody>
          <a:bodyPr/>
          <a:lstStyle/>
          <a:p>
            <a:fld id="{F958634E-8A04-48CF-83F7-FD375BD74B67}" type="datetimeFigureOut">
              <a:rPr lang="en-IN" smtClean="0"/>
              <a:t>21-05-2023</a:t>
            </a:fld>
            <a:endParaRPr lang="en-IN"/>
          </a:p>
        </p:txBody>
      </p:sp>
      <p:sp>
        <p:nvSpPr>
          <p:cNvPr id="6" name="Footer Placeholder 5">
            <a:extLst>
              <a:ext uri="{FF2B5EF4-FFF2-40B4-BE49-F238E27FC236}">
                <a16:creationId xmlns:a16="http://schemas.microsoft.com/office/drawing/2014/main" id="{93BB171C-1884-7113-503F-B64D89265D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348470-E7D9-2542-74B4-33270A1E82B9}"/>
              </a:ext>
            </a:extLst>
          </p:cNvPr>
          <p:cNvSpPr>
            <a:spLocks noGrp="1"/>
          </p:cNvSpPr>
          <p:nvPr>
            <p:ph type="sldNum" sz="quarter" idx="12"/>
          </p:nvPr>
        </p:nvSpPr>
        <p:spPr/>
        <p:txBody>
          <a:bodyPr/>
          <a:lstStyle/>
          <a:p>
            <a:fld id="{39F497E1-9E35-4728-9287-8365446A60D1}" type="slidenum">
              <a:rPr lang="en-IN" smtClean="0"/>
              <a:t>‹#›</a:t>
            </a:fld>
            <a:endParaRPr lang="en-IN"/>
          </a:p>
        </p:txBody>
      </p:sp>
    </p:spTree>
    <p:extLst>
      <p:ext uri="{BB962C8B-B14F-4D97-AF65-F5344CB8AC3E}">
        <p14:creationId xmlns:p14="http://schemas.microsoft.com/office/powerpoint/2010/main" val="3408444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80BC5-1EC1-0634-8272-E2AB2A0E60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82AB961-5D7F-E260-B0EA-C6EA0F3CB2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465B2A6-6785-63C8-ABD7-12ABC60F1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8B3853-49A3-19B2-5937-B3A11BC77D2C}"/>
              </a:ext>
            </a:extLst>
          </p:cNvPr>
          <p:cNvSpPr>
            <a:spLocks noGrp="1"/>
          </p:cNvSpPr>
          <p:nvPr>
            <p:ph type="dt" sz="half" idx="10"/>
          </p:nvPr>
        </p:nvSpPr>
        <p:spPr/>
        <p:txBody>
          <a:bodyPr/>
          <a:lstStyle/>
          <a:p>
            <a:fld id="{F958634E-8A04-48CF-83F7-FD375BD74B67}" type="datetimeFigureOut">
              <a:rPr lang="en-IN" smtClean="0"/>
              <a:t>21-05-2023</a:t>
            </a:fld>
            <a:endParaRPr lang="en-IN"/>
          </a:p>
        </p:txBody>
      </p:sp>
      <p:sp>
        <p:nvSpPr>
          <p:cNvPr id="6" name="Footer Placeholder 5">
            <a:extLst>
              <a:ext uri="{FF2B5EF4-FFF2-40B4-BE49-F238E27FC236}">
                <a16:creationId xmlns:a16="http://schemas.microsoft.com/office/drawing/2014/main" id="{CC4CCED9-6A8D-A6D5-13F0-8303DD199A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CBC093-231F-2A8B-DE98-C1FD1F5696FD}"/>
              </a:ext>
            </a:extLst>
          </p:cNvPr>
          <p:cNvSpPr>
            <a:spLocks noGrp="1"/>
          </p:cNvSpPr>
          <p:nvPr>
            <p:ph type="sldNum" sz="quarter" idx="12"/>
          </p:nvPr>
        </p:nvSpPr>
        <p:spPr/>
        <p:txBody>
          <a:bodyPr/>
          <a:lstStyle/>
          <a:p>
            <a:fld id="{39F497E1-9E35-4728-9287-8365446A60D1}" type="slidenum">
              <a:rPr lang="en-IN" smtClean="0"/>
              <a:t>‹#›</a:t>
            </a:fld>
            <a:endParaRPr lang="en-IN"/>
          </a:p>
        </p:txBody>
      </p:sp>
    </p:spTree>
    <p:extLst>
      <p:ext uri="{BB962C8B-B14F-4D97-AF65-F5344CB8AC3E}">
        <p14:creationId xmlns:p14="http://schemas.microsoft.com/office/powerpoint/2010/main" val="1813198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83CB10-E43D-EA33-9C81-84CEC60524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2F0E43-B48A-25CF-FE33-DE15622641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B75C92-FEF1-77E7-E025-4DD02FD7B6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58634E-8A04-48CF-83F7-FD375BD74B67}" type="datetimeFigureOut">
              <a:rPr lang="en-IN" smtClean="0"/>
              <a:t>21-05-2023</a:t>
            </a:fld>
            <a:endParaRPr lang="en-IN"/>
          </a:p>
        </p:txBody>
      </p:sp>
      <p:sp>
        <p:nvSpPr>
          <p:cNvPr id="5" name="Footer Placeholder 4">
            <a:extLst>
              <a:ext uri="{FF2B5EF4-FFF2-40B4-BE49-F238E27FC236}">
                <a16:creationId xmlns:a16="http://schemas.microsoft.com/office/drawing/2014/main" id="{A170F29B-5E1B-1645-25BE-606566EFD0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09AD7C0-602A-F2AE-7F44-1E11644D8B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F497E1-9E35-4728-9287-8365446A60D1}" type="slidenum">
              <a:rPr lang="en-IN" smtClean="0"/>
              <a:t>‹#›</a:t>
            </a:fld>
            <a:endParaRPr lang="en-IN"/>
          </a:p>
        </p:txBody>
      </p:sp>
    </p:spTree>
    <p:extLst>
      <p:ext uri="{BB962C8B-B14F-4D97-AF65-F5344CB8AC3E}">
        <p14:creationId xmlns:p14="http://schemas.microsoft.com/office/powerpoint/2010/main" val="280823848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901DED8-A066-2D4C-53AB-B5F9922708D2}"/>
              </a:ext>
            </a:extLst>
          </p:cNvPr>
          <p:cNvSpPr txBox="1"/>
          <p:nvPr/>
        </p:nvSpPr>
        <p:spPr>
          <a:xfrm>
            <a:off x="576774" y="182880"/>
            <a:ext cx="11493306" cy="954107"/>
          </a:xfrm>
          <a:prstGeom prst="rect">
            <a:avLst/>
          </a:prstGeom>
          <a:noFill/>
        </p:spPr>
        <p:txBody>
          <a:bodyPr wrap="square" rtlCol="0">
            <a:spAutoFit/>
          </a:bodyPr>
          <a:lstStyle/>
          <a:p>
            <a:pPr algn="ctr"/>
            <a:r>
              <a:rPr lang="en-US" sz="2800" b="1" dirty="0">
                <a:solidFill>
                  <a:srgbClr val="FFC000"/>
                </a:solidFill>
              </a:rPr>
              <a:t>Section - A</a:t>
            </a:r>
          </a:p>
          <a:p>
            <a:r>
              <a:rPr lang="en-US" sz="2800" b="1" dirty="0"/>
              <a:t>1.  Highlight the behavior of the two countries' sales revenue over the years</a:t>
            </a:r>
            <a:r>
              <a:rPr lang="en-US" sz="2000" dirty="0"/>
              <a:t>.</a:t>
            </a:r>
            <a:endParaRPr lang="en-IN" sz="2000" dirty="0"/>
          </a:p>
        </p:txBody>
      </p:sp>
      <p:sp>
        <p:nvSpPr>
          <p:cNvPr id="19" name="TextBox 18">
            <a:extLst>
              <a:ext uri="{FF2B5EF4-FFF2-40B4-BE49-F238E27FC236}">
                <a16:creationId xmlns:a16="http://schemas.microsoft.com/office/drawing/2014/main" id="{F57979EF-AF1C-16FC-57DD-19DEB4AEBF35}"/>
              </a:ext>
            </a:extLst>
          </p:cNvPr>
          <p:cNvSpPr txBox="1"/>
          <p:nvPr/>
        </p:nvSpPr>
        <p:spPr>
          <a:xfrm>
            <a:off x="914402" y="1223889"/>
            <a:ext cx="9861452" cy="1569660"/>
          </a:xfrm>
          <a:prstGeom prst="rect">
            <a:avLst/>
          </a:prstGeom>
          <a:noFill/>
        </p:spPr>
        <p:txBody>
          <a:bodyPr wrap="square" rtlCol="0">
            <a:spAutoFit/>
          </a:bodyPr>
          <a:lstStyle/>
          <a:p>
            <a:pPr marL="285750" indent="-285750">
              <a:buFontTx/>
              <a:buChar char="-"/>
            </a:pPr>
            <a:r>
              <a:rPr lang="en-IN" sz="2400" b="1" dirty="0"/>
              <a:t>After the Lehman Crisis, The US market fell continuously and decreased revenue year on year, The side Lehman Crisis didn’t affect the Germany(DE) market the revenue increased year on year, </a:t>
            </a:r>
          </a:p>
          <a:p>
            <a:r>
              <a:rPr lang="en-IN" sz="2400" b="1" dirty="0"/>
              <a:t>      You show in the Graph</a:t>
            </a:r>
            <a:r>
              <a:rPr lang="en-IN" dirty="0"/>
              <a:t>.</a:t>
            </a:r>
          </a:p>
        </p:txBody>
      </p:sp>
      <p:pic>
        <p:nvPicPr>
          <p:cNvPr id="23" name="Picture 22">
            <a:extLst>
              <a:ext uri="{FF2B5EF4-FFF2-40B4-BE49-F238E27FC236}">
                <a16:creationId xmlns:a16="http://schemas.microsoft.com/office/drawing/2014/main" id="{1921A3EB-A862-C122-9B00-426C018E8E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957" y="3154771"/>
            <a:ext cx="9861452" cy="3520349"/>
          </a:xfrm>
          <a:prstGeom prst="rect">
            <a:avLst/>
          </a:prstGeom>
        </p:spPr>
      </p:pic>
    </p:spTree>
    <p:extLst>
      <p:ext uri="{BB962C8B-B14F-4D97-AF65-F5344CB8AC3E}">
        <p14:creationId xmlns:p14="http://schemas.microsoft.com/office/powerpoint/2010/main" val="540212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97F8D3-7C99-7F01-FB12-564673ADFFC3}"/>
              </a:ext>
            </a:extLst>
          </p:cNvPr>
          <p:cNvSpPr txBox="1"/>
          <p:nvPr/>
        </p:nvSpPr>
        <p:spPr>
          <a:xfrm>
            <a:off x="196948" y="182880"/>
            <a:ext cx="11816861" cy="523220"/>
          </a:xfrm>
          <a:prstGeom prst="rect">
            <a:avLst/>
          </a:prstGeom>
          <a:noFill/>
        </p:spPr>
        <p:txBody>
          <a:bodyPr wrap="square" rtlCol="0">
            <a:spAutoFit/>
          </a:bodyPr>
          <a:lstStyle/>
          <a:p>
            <a:pPr algn="ctr"/>
            <a:r>
              <a:rPr lang="en-US" sz="2800" b="1" dirty="0"/>
              <a:t>2. Try to identify reasons for this behavior in the data?</a:t>
            </a:r>
            <a:endParaRPr lang="en-IN" sz="2800" b="1" dirty="0"/>
          </a:p>
        </p:txBody>
      </p:sp>
      <p:sp>
        <p:nvSpPr>
          <p:cNvPr id="5" name="TextBox 4">
            <a:extLst>
              <a:ext uri="{FF2B5EF4-FFF2-40B4-BE49-F238E27FC236}">
                <a16:creationId xmlns:a16="http://schemas.microsoft.com/office/drawing/2014/main" id="{C1A5408B-A0DF-5A24-4E56-6BFA2912E8A4}"/>
              </a:ext>
            </a:extLst>
          </p:cNvPr>
          <p:cNvSpPr txBox="1"/>
          <p:nvPr/>
        </p:nvSpPr>
        <p:spPr>
          <a:xfrm>
            <a:off x="389965" y="1129553"/>
            <a:ext cx="11456894" cy="5324535"/>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Söhne"/>
              </a:rPr>
              <a:t>Economic Recession: </a:t>
            </a:r>
            <a:r>
              <a:rPr lang="en-US" sz="2000" b="0" i="0" dirty="0">
                <a:effectLst/>
                <a:latin typeface="Söhne"/>
              </a:rPr>
              <a:t>The U.S. experienced a significant rise in unemployment, declining GDP growth, and a housing market collapse, resulting in a prolonged period of economic downturn.</a:t>
            </a:r>
          </a:p>
          <a:p>
            <a:pPr marL="342900" indent="-342900">
              <a:buFont typeface="Arial" panose="020B0604020202020204" pitchFamily="34" charset="0"/>
              <a:buChar char="•"/>
            </a:pPr>
            <a:endParaRPr lang="en-US" sz="2000" b="0" i="0" dirty="0">
              <a:effectLst/>
              <a:latin typeface="Söhne"/>
            </a:endParaRPr>
          </a:p>
          <a:p>
            <a:pPr marL="342900" indent="-342900">
              <a:buFont typeface="Arial" panose="020B0604020202020204" pitchFamily="34" charset="0"/>
              <a:buChar char="•"/>
            </a:pPr>
            <a:r>
              <a:rPr lang="en-IN" sz="2000" b="0" i="0" dirty="0">
                <a:effectLst/>
                <a:latin typeface="Söhne"/>
              </a:rPr>
              <a:t>Government Response: </a:t>
            </a:r>
            <a:r>
              <a:rPr lang="en-US" sz="2000" b="0" i="0" dirty="0">
                <a:effectLst/>
                <a:latin typeface="Söhne"/>
              </a:rPr>
              <a:t>The Federal Reserve implemented monetary policy measures, such as lowering interest rates and implementing quantitative easing, to stimulate the economy and restore liquidity.</a:t>
            </a:r>
          </a:p>
          <a:p>
            <a:pPr marL="342900" indent="-342900">
              <a:buFont typeface="Arial" panose="020B0604020202020204" pitchFamily="34" charset="0"/>
              <a:buChar char="•"/>
            </a:pPr>
            <a:endParaRPr lang="en-US" sz="2000" b="0" i="0" dirty="0">
              <a:effectLst/>
              <a:latin typeface="Söhne"/>
            </a:endParaRPr>
          </a:p>
          <a:p>
            <a:pPr marL="342900" indent="-342900">
              <a:buFont typeface="Arial" panose="020B0604020202020204" pitchFamily="34" charset="0"/>
              <a:buChar char="•"/>
            </a:pPr>
            <a:r>
              <a:rPr lang="en-IN" sz="2000" b="0" i="0" dirty="0">
                <a:effectLst/>
                <a:latin typeface="Söhne"/>
              </a:rPr>
              <a:t>Public Confidence:</a:t>
            </a:r>
            <a:r>
              <a:rPr lang="en-US" sz="2000" dirty="0">
                <a:latin typeface="Söhne"/>
              </a:rPr>
              <a:t> </a:t>
            </a:r>
            <a:r>
              <a:rPr lang="en-US" sz="2000" b="0" i="0" dirty="0">
                <a:effectLst/>
                <a:latin typeface="Söhne"/>
              </a:rPr>
              <a:t>There was public outcry over the use of taxpayer money to bail out failing banks, leading to calls for increased regulation and accountability in the financial sector.</a:t>
            </a:r>
          </a:p>
          <a:p>
            <a:pPr marL="342900" indent="-342900">
              <a:buFont typeface="Arial" panose="020B0604020202020204" pitchFamily="34" charset="0"/>
              <a:buChar char="•"/>
            </a:pPr>
            <a:endParaRPr lang="en-US" sz="2000" dirty="0">
              <a:latin typeface="Söhne"/>
            </a:endParaRPr>
          </a:p>
          <a:p>
            <a:pPr marL="342900" indent="-342900">
              <a:buFont typeface="Arial" panose="020B0604020202020204" pitchFamily="34" charset="0"/>
              <a:buChar char="•"/>
            </a:pPr>
            <a:r>
              <a:rPr lang="en-IN" sz="2000" b="0" i="0" dirty="0">
                <a:effectLst/>
                <a:latin typeface="Söhne"/>
              </a:rPr>
              <a:t>Economic Impact:</a:t>
            </a:r>
            <a:r>
              <a:rPr lang="en-US" sz="2000" b="0" i="0" dirty="0">
                <a:effectLst/>
                <a:latin typeface="Söhne"/>
              </a:rPr>
              <a:t> The German economy experienced a severe contraction as global trade declined, demand for German exports decreased, and access to credit tightened. Industries such as manufacturing and automotive, which heavily rely on exports, faced significant challenges.</a:t>
            </a:r>
          </a:p>
          <a:p>
            <a:pPr marL="342900" indent="-342900">
              <a:buFont typeface="Arial" panose="020B0604020202020204" pitchFamily="34" charset="0"/>
              <a:buChar char="•"/>
            </a:pPr>
            <a:endParaRPr lang="en-US" sz="2000" b="0" i="0" dirty="0">
              <a:effectLst/>
              <a:latin typeface="Söhne"/>
            </a:endParaRPr>
          </a:p>
          <a:p>
            <a:pPr marL="342900" indent="-342900">
              <a:buFont typeface="Arial" panose="020B0604020202020204" pitchFamily="34" charset="0"/>
              <a:buChar char="•"/>
            </a:pPr>
            <a:r>
              <a:rPr lang="en-IN" sz="2000" b="0" i="0" dirty="0">
                <a:effectLst/>
                <a:latin typeface="Söhne"/>
              </a:rPr>
              <a:t>Banking Sector:</a:t>
            </a:r>
            <a:r>
              <a:rPr lang="en-US" sz="2000" dirty="0">
                <a:latin typeface="Söhne"/>
              </a:rPr>
              <a:t> </a:t>
            </a:r>
            <a:r>
              <a:rPr lang="en-US" sz="2000" b="0" i="0" dirty="0">
                <a:effectLst/>
                <a:latin typeface="Söhne"/>
              </a:rPr>
              <a:t>German banks were exposed to the global financial crisis due to their investments in U.S. mortgage-backed securities and complex financial instruments. Some German banks faced liquidity problems, and others incurred substantial losses, requiring government interventions and support to prevent systemic risks.</a:t>
            </a:r>
            <a:endParaRPr lang="en-IN" sz="2000" dirty="0"/>
          </a:p>
        </p:txBody>
      </p:sp>
    </p:spTree>
    <p:extLst>
      <p:ext uri="{BB962C8B-B14F-4D97-AF65-F5344CB8AC3E}">
        <p14:creationId xmlns:p14="http://schemas.microsoft.com/office/powerpoint/2010/main" val="3838984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3035FE-5EBB-9EB6-B9B1-145DEFAA442B}"/>
              </a:ext>
            </a:extLst>
          </p:cNvPr>
          <p:cNvSpPr txBox="1"/>
          <p:nvPr/>
        </p:nvSpPr>
        <p:spPr>
          <a:xfrm>
            <a:off x="389965" y="282388"/>
            <a:ext cx="11591364" cy="1384995"/>
          </a:xfrm>
          <a:prstGeom prst="rect">
            <a:avLst/>
          </a:prstGeom>
          <a:noFill/>
        </p:spPr>
        <p:txBody>
          <a:bodyPr wrap="square" rtlCol="0">
            <a:spAutoFit/>
          </a:bodyPr>
          <a:lstStyle/>
          <a:p>
            <a:r>
              <a:rPr lang="en-US" sz="2800" b="1" dirty="0"/>
              <a:t>3. For this question exclude this customer (Silicon Valley Bikes) from the subsequent step, look at the monthly Sales Revenue compared to the previous year. Relate your result to the Lehman Crisis in 2008</a:t>
            </a:r>
            <a:endParaRPr lang="en-IN" sz="2800" b="1" dirty="0"/>
          </a:p>
        </p:txBody>
      </p:sp>
      <p:sp>
        <p:nvSpPr>
          <p:cNvPr id="6" name="TextBox 5">
            <a:extLst>
              <a:ext uri="{FF2B5EF4-FFF2-40B4-BE49-F238E27FC236}">
                <a16:creationId xmlns:a16="http://schemas.microsoft.com/office/drawing/2014/main" id="{BAD1DA45-87F7-0D9E-82CB-C3301D5F8280}"/>
              </a:ext>
            </a:extLst>
          </p:cNvPr>
          <p:cNvSpPr txBox="1"/>
          <p:nvPr/>
        </p:nvSpPr>
        <p:spPr>
          <a:xfrm>
            <a:off x="389965" y="1923801"/>
            <a:ext cx="11412070" cy="707886"/>
          </a:xfrm>
          <a:prstGeom prst="rect">
            <a:avLst/>
          </a:prstGeom>
          <a:noFill/>
        </p:spPr>
        <p:txBody>
          <a:bodyPr wrap="square" rtlCol="0">
            <a:spAutoFit/>
          </a:bodyPr>
          <a:lstStyle/>
          <a:p>
            <a:pPr marL="285750" indent="-285750">
              <a:buFontTx/>
              <a:buChar char="-"/>
            </a:pPr>
            <a:r>
              <a:rPr lang="en-IN" sz="2000" b="1" dirty="0"/>
              <a:t>Before the Lehman Crisis, The revenue of Silicon Valley Bikes is more than after the Lehman Crisis, </a:t>
            </a:r>
          </a:p>
          <a:p>
            <a:r>
              <a:rPr lang="en-IN" sz="2000" b="1" dirty="0"/>
              <a:t>      You see in the bar Graph.</a:t>
            </a:r>
          </a:p>
        </p:txBody>
      </p:sp>
      <p:pic>
        <p:nvPicPr>
          <p:cNvPr id="8" name="Picture 7">
            <a:extLst>
              <a:ext uri="{FF2B5EF4-FFF2-40B4-BE49-F238E27FC236}">
                <a16:creationId xmlns:a16="http://schemas.microsoft.com/office/drawing/2014/main" id="{FF3D8884-D20F-C2D7-733B-6DCCADD7E6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377" y="3429000"/>
            <a:ext cx="10381129" cy="2958352"/>
          </a:xfrm>
          <a:prstGeom prst="rect">
            <a:avLst/>
          </a:prstGeom>
        </p:spPr>
      </p:pic>
    </p:spTree>
    <p:extLst>
      <p:ext uri="{BB962C8B-B14F-4D97-AF65-F5344CB8AC3E}">
        <p14:creationId xmlns:p14="http://schemas.microsoft.com/office/powerpoint/2010/main" val="29728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D4BEB96-F243-013C-5FCB-C1A3B5941169}"/>
              </a:ext>
            </a:extLst>
          </p:cNvPr>
          <p:cNvSpPr txBox="1"/>
          <p:nvPr/>
        </p:nvSpPr>
        <p:spPr>
          <a:xfrm>
            <a:off x="233083" y="318266"/>
            <a:ext cx="11725834" cy="769441"/>
          </a:xfrm>
          <a:prstGeom prst="rect">
            <a:avLst/>
          </a:prstGeom>
          <a:noFill/>
        </p:spPr>
        <p:txBody>
          <a:bodyPr wrap="square">
            <a:spAutoFit/>
          </a:bodyPr>
          <a:lstStyle/>
          <a:p>
            <a:pPr algn="ctr"/>
            <a:r>
              <a:rPr lang="en-US" sz="2400" b="1" dirty="0">
                <a:solidFill>
                  <a:srgbClr val="FFC000"/>
                </a:solidFill>
              </a:rPr>
              <a:t>Section - B</a:t>
            </a:r>
          </a:p>
          <a:p>
            <a:r>
              <a:rPr lang="en-US" sz="2000" b="1" dirty="0"/>
              <a:t>1. Which product sold the least number (in terms of overall quantity) each year?</a:t>
            </a:r>
            <a:endParaRPr lang="en-IN" sz="2000" b="1" dirty="0"/>
          </a:p>
        </p:txBody>
      </p:sp>
      <p:sp>
        <p:nvSpPr>
          <p:cNvPr id="7" name="TextBox 6">
            <a:extLst>
              <a:ext uri="{FF2B5EF4-FFF2-40B4-BE49-F238E27FC236}">
                <a16:creationId xmlns:a16="http://schemas.microsoft.com/office/drawing/2014/main" id="{26835E33-92C9-691C-161D-57DB514A1EA2}"/>
              </a:ext>
            </a:extLst>
          </p:cNvPr>
          <p:cNvSpPr txBox="1"/>
          <p:nvPr/>
        </p:nvSpPr>
        <p:spPr>
          <a:xfrm>
            <a:off x="320490" y="979693"/>
            <a:ext cx="11725834" cy="400110"/>
          </a:xfrm>
          <a:prstGeom prst="rect">
            <a:avLst/>
          </a:prstGeom>
          <a:noFill/>
        </p:spPr>
        <p:txBody>
          <a:bodyPr wrap="square" rtlCol="0">
            <a:spAutoFit/>
          </a:bodyPr>
          <a:lstStyle/>
          <a:p>
            <a:r>
              <a:rPr lang="en-IN" sz="2000" b="1" dirty="0"/>
              <a:t>- The less sold item in 2009, the product is BOTL1000. You can see it in the dashboard.</a:t>
            </a:r>
          </a:p>
        </p:txBody>
      </p:sp>
      <p:sp>
        <p:nvSpPr>
          <p:cNvPr id="9" name="TextBox 8">
            <a:extLst>
              <a:ext uri="{FF2B5EF4-FFF2-40B4-BE49-F238E27FC236}">
                <a16:creationId xmlns:a16="http://schemas.microsoft.com/office/drawing/2014/main" id="{F99DBC8E-158C-2B2C-A823-E82F1DAC11C4}"/>
              </a:ext>
            </a:extLst>
          </p:cNvPr>
          <p:cNvSpPr txBox="1"/>
          <p:nvPr/>
        </p:nvSpPr>
        <p:spPr>
          <a:xfrm>
            <a:off x="233083" y="1679085"/>
            <a:ext cx="11851341" cy="707886"/>
          </a:xfrm>
          <a:prstGeom prst="rect">
            <a:avLst/>
          </a:prstGeom>
          <a:noFill/>
        </p:spPr>
        <p:txBody>
          <a:bodyPr wrap="square" rtlCol="0">
            <a:spAutoFit/>
          </a:bodyPr>
          <a:lstStyle/>
          <a:p>
            <a:r>
              <a:rPr lang="en-IN" sz="2000" b="1" dirty="0"/>
              <a:t>2. </a:t>
            </a:r>
            <a:r>
              <a:rPr lang="en-US" sz="2000" b="1" dirty="0"/>
              <a:t>Which product category provided the most revenue each year? </a:t>
            </a:r>
          </a:p>
          <a:p>
            <a:r>
              <a:rPr lang="en-US" sz="2000" b="1" dirty="0"/>
              <a:t>   - The top-sold product category is TRE in 2007. You can see it in the dashboard.</a:t>
            </a:r>
            <a:endParaRPr lang="en-IN" sz="2000" b="1" dirty="0"/>
          </a:p>
        </p:txBody>
      </p:sp>
      <p:sp>
        <p:nvSpPr>
          <p:cNvPr id="11" name="TextBox 10">
            <a:extLst>
              <a:ext uri="{FF2B5EF4-FFF2-40B4-BE49-F238E27FC236}">
                <a16:creationId xmlns:a16="http://schemas.microsoft.com/office/drawing/2014/main" id="{564E6044-2641-02D3-45B0-828AAE437AD0}"/>
              </a:ext>
            </a:extLst>
          </p:cNvPr>
          <p:cNvSpPr txBox="1"/>
          <p:nvPr/>
        </p:nvSpPr>
        <p:spPr>
          <a:xfrm>
            <a:off x="233083" y="2886308"/>
            <a:ext cx="11533093" cy="1323439"/>
          </a:xfrm>
          <a:prstGeom prst="rect">
            <a:avLst/>
          </a:prstGeom>
          <a:noFill/>
        </p:spPr>
        <p:txBody>
          <a:bodyPr wrap="square" rtlCol="0">
            <a:spAutoFit/>
          </a:bodyPr>
          <a:lstStyle/>
          <a:p>
            <a:r>
              <a:rPr lang="en-IN" sz="2000" b="1" dirty="0"/>
              <a:t>3(a). For in 2011, </a:t>
            </a:r>
            <a:r>
              <a:rPr lang="en-US" sz="2000" b="1" dirty="0"/>
              <a:t>What percentage did sales of the product category: 'off-road bikes' contribute to the overall bicycle sales quantity?</a:t>
            </a:r>
          </a:p>
          <a:p>
            <a:r>
              <a:rPr lang="en-US" sz="2000" b="1" dirty="0"/>
              <a:t>   -   The Off-road bikes (ORB) are contributing 28.9% in sales of the product category in the year 2011.</a:t>
            </a:r>
          </a:p>
          <a:p>
            <a:r>
              <a:rPr lang="en-US" sz="2000" b="1" dirty="0"/>
              <a:t>       You can see it in the dashboard. </a:t>
            </a:r>
            <a:endParaRPr lang="en-IN" sz="2000" b="1" dirty="0"/>
          </a:p>
        </p:txBody>
      </p:sp>
      <p:sp>
        <p:nvSpPr>
          <p:cNvPr id="12" name="TextBox 11">
            <a:extLst>
              <a:ext uri="{FF2B5EF4-FFF2-40B4-BE49-F238E27FC236}">
                <a16:creationId xmlns:a16="http://schemas.microsoft.com/office/drawing/2014/main" id="{230AB998-1045-EFA9-D50E-639050AC8275}"/>
              </a:ext>
            </a:extLst>
          </p:cNvPr>
          <p:cNvSpPr txBox="1"/>
          <p:nvPr/>
        </p:nvSpPr>
        <p:spPr>
          <a:xfrm>
            <a:off x="233083" y="4437529"/>
            <a:ext cx="11533093" cy="1631216"/>
          </a:xfrm>
          <a:prstGeom prst="rect">
            <a:avLst/>
          </a:prstGeom>
          <a:noFill/>
        </p:spPr>
        <p:txBody>
          <a:bodyPr wrap="square" rtlCol="0">
            <a:spAutoFit/>
          </a:bodyPr>
          <a:lstStyle/>
          <a:p>
            <a:r>
              <a:rPr lang="en-IN" sz="2000" b="1" dirty="0"/>
              <a:t>3(b). </a:t>
            </a:r>
            <a:r>
              <a:rPr lang="en-US" sz="2000" b="1" dirty="0"/>
              <a:t>For 2011, in which 3 cities was this percentage significantly above the average?</a:t>
            </a:r>
          </a:p>
          <a:p>
            <a:r>
              <a:rPr lang="en-US" sz="2000" b="1" dirty="0"/>
              <a:t>    -  The 3 cities in this percentage are.</a:t>
            </a:r>
          </a:p>
          <a:p>
            <a:pPr marL="342900" indent="-342900">
              <a:buFont typeface="Arial" panose="020B0604020202020204" pitchFamily="34" charset="0"/>
              <a:buChar char="•"/>
            </a:pPr>
            <a:r>
              <a:rPr lang="en-US" sz="2000" b="1" dirty="0"/>
              <a:t>München -12.54%</a:t>
            </a:r>
          </a:p>
          <a:p>
            <a:pPr marL="342900" indent="-342900">
              <a:buFont typeface="Arial" panose="020B0604020202020204" pitchFamily="34" charset="0"/>
              <a:buChar char="•"/>
            </a:pPr>
            <a:r>
              <a:rPr lang="en-US" sz="2000" b="1" dirty="0"/>
              <a:t>Homburg -9.84%</a:t>
            </a:r>
          </a:p>
          <a:p>
            <a:pPr marL="342900" indent="-342900">
              <a:buFont typeface="Arial" panose="020B0604020202020204" pitchFamily="34" charset="0"/>
              <a:buChar char="•"/>
            </a:pPr>
            <a:r>
              <a:rPr lang="en-US" sz="2000" b="1" dirty="0"/>
              <a:t>Stuttgart -7%</a:t>
            </a:r>
            <a:endParaRPr lang="en-IN" sz="2000" b="1" dirty="0"/>
          </a:p>
        </p:txBody>
      </p:sp>
    </p:spTree>
    <p:extLst>
      <p:ext uri="{BB962C8B-B14F-4D97-AF65-F5344CB8AC3E}">
        <p14:creationId xmlns:p14="http://schemas.microsoft.com/office/powerpoint/2010/main" val="3867812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C5045C-003D-3236-A75F-3EB6C9786AB8}"/>
              </a:ext>
            </a:extLst>
          </p:cNvPr>
          <p:cNvSpPr txBox="1"/>
          <p:nvPr/>
        </p:nvSpPr>
        <p:spPr>
          <a:xfrm>
            <a:off x="174812" y="147918"/>
            <a:ext cx="11846859" cy="1015663"/>
          </a:xfrm>
          <a:prstGeom prst="rect">
            <a:avLst/>
          </a:prstGeom>
          <a:noFill/>
        </p:spPr>
        <p:txBody>
          <a:bodyPr wrap="square" rtlCol="0">
            <a:spAutoFit/>
          </a:bodyPr>
          <a:lstStyle/>
          <a:p>
            <a:r>
              <a:rPr lang="en-IN" sz="2000" b="1" dirty="0"/>
              <a:t>4. </a:t>
            </a:r>
            <a:r>
              <a:rPr lang="en-US" sz="2000" b="1" dirty="0"/>
              <a:t>One would normally expect that bicycles and accessories would more likely be purchased during spring and summer, rather than during fall and winter time. To investigate whether this hypothesis holds for all products,</a:t>
            </a:r>
          </a:p>
          <a:p>
            <a:r>
              <a:rPr lang="en-US" sz="2000" b="1" dirty="0"/>
              <a:t>- The Revenue of Sales based on the season.</a:t>
            </a:r>
            <a:endParaRPr lang="en-IN" sz="2000" b="1" dirty="0"/>
          </a:p>
        </p:txBody>
      </p:sp>
      <p:pic>
        <p:nvPicPr>
          <p:cNvPr id="6" name="Picture 5">
            <a:extLst>
              <a:ext uri="{FF2B5EF4-FFF2-40B4-BE49-F238E27FC236}">
                <a16:creationId xmlns:a16="http://schemas.microsoft.com/office/drawing/2014/main" id="{B957063C-D13D-6985-9781-52E52CE893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527" y="1486310"/>
            <a:ext cx="10562945" cy="1792962"/>
          </a:xfrm>
          <a:prstGeom prst="rect">
            <a:avLst/>
          </a:prstGeom>
          <a:ln>
            <a:noFill/>
          </a:ln>
          <a:effectLst>
            <a:outerShdw blurRad="292100" dist="139700" dir="2700000" algn="tl" rotWithShape="0">
              <a:srgbClr val="333333">
                <a:alpha val="65000"/>
              </a:srgbClr>
            </a:outerShdw>
          </a:effectLst>
        </p:spPr>
      </p:pic>
      <p:cxnSp>
        <p:nvCxnSpPr>
          <p:cNvPr id="8" name="Straight Connector 7">
            <a:extLst>
              <a:ext uri="{FF2B5EF4-FFF2-40B4-BE49-F238E27FC236}">
                <a16:creationId xmlns:a16="http://schemas.microsoft.com/office/drawing/2014/main" id="{E6E505BE-B986-20CE-8677-A896421C7EE6}"/>
              </a:ext>
            </a:extLst>
          </p:cNvPr>
          <p:cNvCxnSpPr/>
          <p:nvPr/>
        </p:nvCxnSpPr>
        <p:spPr>
          <a:xfrm>
            <a:off x="3576917" y="3429000"/>
            <a:ext cx="1728000" cy="0"/>
          </a:xfrm>
          <a:prstGeom prst="line">
            <a:avLst/>
          </a:prstGeom>
          <a:ln w="57150">
            <a:solidFill>
              <a:schemeClr val="tx1"/>
            </a:solidFill>
          </a:ln>
        </p:spPr>
        <p:style>
          <a:lnRef idx="1">
            <a:schemeClr val="accent3"/>
          </a:lnRef>
          <a:fillRef idx="0">
            <a:schemeClr val="accent3"/>
          </a:fillRef>
          <a:effectRef idx="0">
            <a:schemeClr val="accent3"/>
          </a:effectRef>
          <a:fontRef idx="minor">
            <a:schemeClr val="tx1"/>
          </a:fontRef>
        </p:style>
      </p:cxnSp>
      <p:sp>
        <p:nvSpPr>
          <p:cNvPr id="10" name="TextBox 9">
            <a:extLst>
              <a:ext uri="{FF2B5EF4-FFF2-40B4-BE49-F238E27FC236}">
                <a16:creationId xmlns:a16="http://schemas.microsoft.com/office/drawing/2014/main" id="{2857CDBF-4148-8B6A-95EF-A24C054A03DE}"/>
              </a:ext>
            </a:extLst>
          </p:cNvPr>
          <p:cNvSpPr txBox="1"/>
          <p:nvPr/>
        </p:nvSpPr>
        <p:spPr>
          <a:xfrm>
            <a:off x="3751729" y="3106271"/>
            <a:ext cx="1452283" cy="338554"/>
          </a:xfrm>
          <a:prstGeom prst="rect">
            <a:avLst/>
          </a:prstGeom>
          <a:noFill/>
        </p:spPr>
        <p:txBody>
          <a:bodyPr wrap="square" rtlCol="0">
            <a:spAutoFit/>
          </a:bodyPr>
          <a:lstStyle/>
          <a:p>
            <a:pPr algn="ctr"/>
            <a:r>
              <a:rPr lang="en-IN" sz="1600" b="1" dirty="0">
                <a:highlight>
                  <a:srgbClr val="C0C0C0"/>
                </a:highlight>
              </a:rPr>
              <a:t>Spring Season</a:t>
            </a:r>
          </a:p>
        </p:txBody>
      </p:sp>
      <p:cxnSp>
        <p:nvCxnSpPr>
          <p:cNvPr id="12" name="Straight Connector 11">
            <a:extLst>
              <a:ext uri="{FF2B5EF4-FFF2-40B4-BE49-F238E27FC236}">
                <a16:creationId xmlns:a16="http://schemas.microsoft.com/office/drawing/2014/main" id="{FD98499C-5E8E-8CB9-84F0-7A2BC5582425}"/>
              </a:ext>
            </a:extLst>
          </p:cNvPr>
          <p:cNvCxnSpPr/>
          <p:nvPr/>
        </p:nvCxnSpPr>
        <p:spPr>
          <a:xfrm>
            <a:off x="6096000" y="3444825"/>
            <a:ext cx="237564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EF4DA87-183B-9979-E260-A54BC9B17196}"/>
              </a:ext>
            </a:extLst>
          </p:cNvPr>
          <p:cNvSpPr txBox="1"/>
          <p:nvPr/>
        </p:nvSpPr>
        <p:spPr>
          <a:xfrm>
            <a:off x="6456776" y="3139478"/>
            <a:ext cx="1684438" cy="338554"/>
          </a:xfrm>
          <a:prstGeom prst="rect">
            <a:avLst/>
          </a:prstGeom>
          <a:noFill/>
        </p:spPr>
        <p:txBody>
          <a:bodyPr wrap="square" rtlCol="0">
            <a:spAutoFit/>
          </a:bodyPr>
          <a:lstStyle/>
          <a:p>
            <a:pPr algn="ctr"/>
            <a:r>
              <a:rPr lang="en-IN" sz="1600" b="1" dirty="0">
                <a:highlight>
                  <a:srgbClr val="C0C0C0"/>
                </a:highlight>
              </a:rPr>
              <a:t> Summer Season</a:t>
            </a:r>
          </a:p>
        </p:txBody>
      </p:sp>
      <p:sp>
        <p:nvSpPr>
          <p:cNvPr id="15" name="TextBox 14">
            <a:extLst>
              <a:ext uri="{FF2B5EF4-FFF2-40B4-BE49-F238E27FC236}">
                <a16:creationId xmlns:a16="http://schemas.microsoft.com/office/drawing/2014/main" id="{4A50495B-633B-5FB1-43C8-EEBA5FB297C8}"/>
              </a:ext>
            </a:extLst>
          </p:cNvPr>
          <p:cNvSpPr txBox="1"/>
          <p:nvPr/>
        </p:nvSpPr>
        <p:spPr>
          <a:xfrm>
            <a:off x="699247" y="4114800"/>
            <a:ext cx="10892118" cy="707886"/>
          </a:xfrm>
          <a:prstGeom prst="rect">
            <a:avLst/>
          </a:prstGeom>
          <a:noFill/>
        </p:spPr>
        <p:txBody>
          <a:bodyPr wrap="square" rtlCol="0">
            <a:spAutoFit/>
          </a:bodyPr>
          <a:lstStyle/>
          <a:p>
            <a:r>
              <a:rPr lang="en-IN" sz="2000" b="1" dirty="0"/>
              <a:t>You can see here sale revenue increases between the spring season and summer seasons.</a:t>
            </a:r>
          </a:p>
          <a:p>
            <a:r>
              <a:rPr lang="en-IN" sz="2000" b="1" dirty="0"/>
              <a:t>And you can see it clearly in the dashboard.</a:t>
            </a:r>
          </a:p>
        </p:txBody>
      </p:sp>
    </p:spTree>
    <p:extLst>
      <p:ext uri="{BB962C8B-B14F-4D97-AF65-F5344CB8AC3E}">
        <p14:creationId xmlns:p14="http://schemas.microsoft.com/office/powerpoint/2010/main" val="1597258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E5E967-F7A3-703F-4CC6-9477BCAA34FC}"/>
              </a:ext>
            </a:extLst>
          </p:cNvPr>
          <p:cNvSpPr txBox="1"/>
          <p:nvPr/>
        </p:nvSpPr>
        <p:spPr>
          <a:xfrm>
            <a:off x="376518" y="309282"/>
            <a:ext cx="11497235" cy="1569660"/>
          </a:xfrm>
          <a:prstGeom prst="rect">
            <a:avLst/>
          </a:prstGeom>
          <a:noFill/>
        </p:spPr>
        <p:txBody>
          <a:bodyPr wrap="square" rtlCol="0">
            <a:spAutoFit/>
          </a:bodyPr>
          <a:lstStyle/>
          <a:p>
            <a:r>
              <a:rPr lang="en-US" sz="2400" b="1" dirty="0"/>
              <a:t>5. As an Analyst Generate Insight and recommendations from the provided data.</a:t>
            </a:r>
          </a:p>
          <a:p>
            <a:r>
              <a:rPr lang="en-US" sz="2400" b="1" dirty="0"/>
              <a:t>  - Your data was clean, I don’t need to clean the data.</a:t>
            </a:r>
          </a:p>
          <a:p>
            <a:r>
              <a:rPr lang="en-US" sz="2400" b="1" dirty="0"/>
              <a:t>     I converted your data into visual form for better understanding.</a:t>
            </a:r>
          </a:p>
          <a:p>
            <a:r>
              <a:rPr lang="en-US" sz="2400" b="1" dirty="0"/>
              <a:t>     There were answers to your questions, It is the best insight of your dataset.</a:t>
            </a:r>
            <a:endParaRPr lang="en-IN" sz="2400" b="1" dirty="0"/>
          </a:p>
        </p:txBody>
      </p:sp>
      <p:sp>
        <p:nvSpPr>
          <p:cNvPr id="5" name="TextBox 4">
            <a:extLst>
              <a:ext uri="{FF2B5EF4-FFF2-40B4-BE49-F238E27FC236}">
                <a16:creationId xmlns:a16="http://schemas.microsoft.com/office/drawing/2014/main" id="{CFE364EB-CBA8-AB8D-B4B9-E01D44B3EE2F}"/>
              </a:ext>
            </a:extLst>
          </p:cNvPr>
          <p:cNvSpPr txBox="1"/>
          <p:nvPr/>
        </p:nvSpPr>
        <p:spPr>
          <a:xfrm>
            <a:off x="8135471" y="4840941"/>
            <a:ext cx="3523129" cy="707886"/>
          </a:xfrm>
          <a:prstGeom prst="rect">
            <a:avLst/>
          </a:prstGeom>
          <a:noFill/>
        </p:spPr>
        <p:txBody>
          <a:bodyPr wrap="square" rtlCol="0">
            <a:spAutoFit/>
          </a:bodyPr>
          <a:lstStyle/>
          <a:p>
            <a:r>
              <a:rPr lang="en-IN" sz="2000" b="1" dirty="0"/>
              <a:t>Thank you</a:t>
            </a:r>
          </a:p>
          <a:p>
            <a:r>
              <a:rPr lang="en-IN" sz="2000" b="1" dirty="0"/>
              <a:t>Vikram </a:t>
            </a:r>
            <a:r>
              <a:rPr lang="en-IN" sz="2000" b="1" dirty="0" err="1"/>
              <a:t>Dhakad</a:t>
            </a:r>
            <a:endParaRPr lang="en-IN" sz="2000" b="1" dirty="0"/>
          </a:p>
        </p:txBody>
      </p:sp>
    </p:spTree>
    <p:extLst>
      <p:ext uri="{BB962C8B-B14F-4D97-AF65-F5344CB8AC3E}">
        <p14:creationId xmlns:p14="http://schemas.microsoft.com/office/powerpoint/2010/main" val="1385159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645</Words>
  <Application>Microsoft Office PowerPoint</Application>
  <PresentationFormat>Widescreen</PresentationFormat>
  <Paragraphs>42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 india</dc:creator>
  <cp:lastModifiedBy>hp india</cp:lastModifiedBy>
  <cp:revision>2</cp:revision>
  <dcterms:created xsi:type="dcterms:W3CDTF">2023-05-21T11:22:00Z</dcterms:created>
  <dcterms:modified xsi:type="dcterms:W3CDTF">2023-05-21T11:39:26Z</dcterms:modified>
</cp:coreProperties>
</file>