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6" r:id="rId2"/>
    <p:sldId id="256" r:id="rId3"/>
    <p:sldId id="257" r:id="rId4"/>
    <p:sldId id="259" r:id="rId5"/>
    <p:sldId id="293" r:id="rId6"/>
    <p:sldId id="282" r:id="rId7"/>
    <p:sldId id="289" r:id="rId8"/>
    <p:sldId id="295" r:id="rId9"/>
    <p:sldId id="294" r:id="rId10"/>
    <p:sldId id="258" r:id="rId11"/>
    <p:sldId id="287" r:id="rId12"/>
    <p:sldId id="264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7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24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C622-6CE8-4178-82FA-F3E895B29CA7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76F8BF-F027-468D-96D7-6FCC1C6CB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 err="1" smtClean="0"/>
              <a:t>pHD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Vigneshwar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92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it is classification problem  we have to measure the accuracy of the model with help of 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Specificity </a:t>
            </a:r>
          </a:p>
          <a:p>
            <a:pPr lvl="1"/>
            <a:r>
              <a:rPr lang="en-US" dirty="0" smtClean="0"/>
              <a:t>Sensitivity</a:t>
            </a:r>
          </a:p>
          <a:p>
            <a:pPr marL="914400" lvl="2" indent="0">
              <a:buNone/>
            </a:pPr>
            <a:r>
              <a:rPr lang="en-US" dirty="0" smtClean="0"/>
              <a:t>by comparing our predicted data and actual data of the </a:t>
            </a:r>
            <a:r>
              <a:rPr lang="en-US" dirty="0" err="1" smtClean="0"/>
              <a:t>splitted</a:t>
            </a:r>
            <a:r>
              <a:rPr lang="en-US" dirty="0" smtClean="0"/>
              <a:t> test data from the dataset</a:t>
            </a:r>
          </a:p>
          <a:p>
            <a:pPr lvl="1"/>
            <a:r>
              <a:rPr lang="en-US" dirty="0" smtClean="0"/>
              <a:t>Package used for evaluating the metric:</a:t>
            </a:r>
          </a:p>
          <a:p>
            <a:pPr lvl="2"/>
            <a:r>
              <a:rPr lang="en-US" dirty="0" err="1" smtClean="0"/>
              <a:t>ConfusionMatrix</a:t>
            </a:r>
            <a:r>
              <a:rPr lang="en-US" dirty="0" smtClean="0"/>
              <a:t>() function from Caret Package</a:t>
            </a:r>
          </a:p>
          <a:p>
            <a:pPr lvl="2"/>
            <a:r>
              <a:rPr lang="en-US" dirty="0" smtClean="0"/>
              <a:t>Recall and  precision are </a:t>
            </a:r>
            <a:r>
              <a:rPr lang="en-US" dirty="0" err="1" smtClean="0"/>
              <a:t>auxilliary</a:t>
            </a:r>
            <a:r>
              <a:rPr lang="en-US" dirty="0" smtClean="0"/>
              <a:t> metrics</a:t>
            </a:r>
          </a:p>
          <a:p>
            <a:pPr lvl="2"/>
            <a:r>
              <a:rPr lang="en-US" dirty="0" smtClean="0"/>
              <a:t>F1 stat is used for evaluation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Final Model – </a:t>
            </a:r>
            <a:r>
              <a:rPr lang="en-IN" dirty="0" smtClean="0"/>
              <a:t>Gradient Boosting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boosting model –</a:t>
            </a:r>
          </a:p>
          <a:p>
            <a:pPr lvl="1"/>
            <a:r>
              <a:rPr lang="en-US" dirty="0" err="1" smtClean="0"/>
              <a:t>N_rounds</a:t>
            </a:r>
            <a:r>
              <a:rPr lang="en-US" dirty="0" smtClean="0"/>
              <a:t> – 200</a:t>
            </a:r>
          </a:p>
          <a:p>
            <a:pPr lvl="1"/>
            <a:r>
              <a:rPr lang="en-US" dirty="0" err="1" smtClean="0"/>
              <a:t>Learning_rate</a:t>
            </a:r>
            <a:r>
              <a:rPr lang="en-US" dirty="0" smtClean="0"/>
              <a:t> – 0.1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50" y="3291245"/>
            <a:ext cx="7405697" cy="329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73" y="80109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Metrics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55" y="1761744"/>
            <a:ext cx="10058400" cy="50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Pattern generation for the each class levels in target attribute.</a:t>
            </a:r>
          </a:p>
          <a:p>
            <a:r>
              <a:rPr lang="en-US" dirty="0" smtClean="0"/>
              <a:t>Merging all the tables using the ref no</a:t>
            </a:r>
          </a:p>
          <a:p>
            <a:endParaRPr lang="en-US" dirty="0" smtClean="0"/>
          </a:p>
          <a:p>
            <a:r>
              <a:rPr lang="en-US" dirty="0" err="1"/>
              <a:t>base_data_altered</a:t>
            </a:r>
            <a:r>
              <a:rPr lang="en-US" dirty="0"/>
              <a:t> &lt;- </a:t>
            </a:r>
            <a:r>
              <a:rPr lang="en-US" dirty="0" err="1"/>
              <a:t>base_data</a:t>
            </a:r>
            <a:r>
              <a:rPr lang="en-US" dirty="0"/>
              <a:t>[,!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base_data</a:t>
            </a:r>
            <a:r>
              <a:rPr lang="en-US" dirty="0"/>
              <a:t>) %in% c("Vehicle.Type","</a:t>
            </a:r>
            <a:r>
              <a:rPr lang="en-US" dirty="0" err="1"/>
              <a:t>Vehicle.Reference.No</a:t>
            </a:r>
            <a:r>
              <a:rPr lang="en-US" dirty="0"/>
              <a:t>")]</a:t>
            </a:r>
            <a:endParaRPr lang="en-US" dirty="0" smtClean="0"/>
          </a:p>
          <a:p>
            <a:r>
              <a:rPr lang="en-US" dirty="0"/>
              <a:t>accident_data_1 &lt;-merge(</a:t>
            </a:r>
            <a:r>
              <a:rPr lang="en-US" dirty="0" err="1"/>
              <a:t>new_base_data</a:t>
            </a:r>
            <a:r>
              <a:rPr lang="en-US" dirty="0"/>
              <a:t>, </a:t>
            </a:r>
            <a:r>
              <a:rPr lang="en-US" dirty="0" err="1"/>
              <a:t>accident_data</a:t>
            </a:r>
            <a:r>
              <a:rPr lang="en-US" dirty="0"/>
              <a:t>, by = "</a:t>
            </a:r>
            <a:r>
              <a:rPr lang="en-US" dirty="0" err="1"/>
              <a:t>Collision.Reference.No</a:t>
            </a:r>
            <a:r>
              <a:rPr lang="en-US" dirty="0"/>
              <a:t>.")</a:t>
            </a:r>
          </a:p>
          <a:p>
            <a:r>
              <a:rPr lang="en-US" dirty="0"/>
              <a:t>accident_data_2 &lt;-merge(accident_data_1, </a:t>
            </a:r>
            <a:r>
              <a:rPr lang="en-US" dirty="0" err="1"/>
              <a:t>collision_data</a:t>
            </a:r>
            <a:r>
              <a:rPr lang="en-US" dirty="0"/>
              <a:t>, by = "</a:t>
            </a:r>
            <a:r>
              <a:rPr lang="en-US" dirty="0" err="1"/>
              <a:t>Collision.Reference.No</a:t>
            </a:r>
            <a:r>
              <a:rPr lang="en-US" dirty="0"/>
              <a:t>.")</a:t>
            </a:r>
          </a:p>
          <a:p>
            <a:r>
              <a:rPr lang="en-US" dirty="0" err="1"/>
              <a:t>accident_data_final</a:t>
            </a:r>
            <a:r>
              <a:rPr lang="en-US" dirty="0"/>
              <a:t> &lt;-merge(accident_data_2, </a:t>
            </a:r>
            <a:r>
              <a:rPr lang="en-US" dirty="0" err="1"/>
              <a:t>base_data_altered</a:t>
            </a:r>
            <a:r>
              <a:rPr lang="en-US" dirty="0"/>
              <a:t>, by = "</a:t>
            </a:r>
            <a:r>
              <a:rPr lang="en-US" dirty="0" err="1"/>
              <a:t>Collision.Reference.No</a:t>
            </a:r>
            <a:r>
              <a:rPr lang="en-US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97535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Imputation of the data using median and mode</a:t>
            </a:r>
          </a:p>
          <a:p>
            <a:endParaRPr lang="en-US" dirty="0"/>
          </a:p>
          <a:p>
            <a:r>
              <a:rPr lang="en-US" dirty="0"/>
              <a:t>accident_data_fin1 &lt;-compute(</a:t>
            </a:r>
            <a:r>
              <a:rPr lang="en-US" dirty="0" err="1"/>
              <a:t>accident_data_final</a:t>
            </a:r>
            <a:r>
              <a:rPr lang="en-US" dirty="0"/>
              <a:t>, method = "median/mode" )</a:t>
            </a:r>
          </a:p>
          <a:p>
            <a:r>
              <a:rPr lang="en-US" dirty="0" err="1"/>
              <a:t>accident_data_fin</a:t>
            </a:r>
            <a:r>
              <a:rPr lang="en-US" dirty="0"/>
              <a:t> &lt;-impute(</a:t>
            </a:r>
            <a:r>
              <a:rPr lang="en-US" dirty="0" err="1"/>
              <a:t>accident_data_final</a:t>
            </a:r>
            <a:r>
              <a:rPr lang="en-US" dirty="0"/>
              <a:t>, object = NULL, method = "median/mode", flag = FALSE )</a:t>
            </a:r>
          </a:p>
        </p:txBody>
      </p:sp>
    </p:spTree>
    <p:extLst>
      <p:ext uri="{BB962C8B-B14F-4D97-AF65-F5344CB8AC3E}">
        <p14:creationId xmlns:p14="http://schemas.microsoft.com/office/powerpoint/2010/main" val="261324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Suport</a:t>
            </a:r>
            <a:r>
              <a:rPr lang="en-US" dirty="0" smtClean="0"/>
              <a:t>, Confidence &amp;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Support, Confidence &amp; Lift</a:t>
            </a:r>
          </a:p>
          <a:p>
            <a:r>
              <a:rPr lang="en-US" dirty="0" smtClean="0"/>
              <a:t>Support = p(A and B)/Total Data = how many data support this rule</a:t>
            </a:r>
          </a:p>
          <a:p>
            <a:r>
              <a:rPr lang="en-US" dirty="0" err="1" smtClean="0"/>
              <a:t>Condifence</a:t>
            </a:r>
            <a:r>
              <a:rPr lang="en-US" dirty="0" smtClean="0"/>
              <a:t> = support(A,B)/p(A and B) = how much confidence we can say it supports the rule</a:t>
            </a:r>
          </a:p>
          <a:p>
            <a:r>
              <a:rPr lang="en-US" dirty="0" smtClean="0"/>
              <a:t>Lift = Confidence(A,B)/support(Y)</a:t>
            </a:r>
          </a:p>
          <a:p>
            <a:r>
              <a:rPr lang="en-US" dirty="0" smtClean="0"/>
              <a:t>So we need to take the </a:t>
            </a:r>
            <a:r>
              <a:rPr lang="en-US" dirty="0"/>
              <a:t>top 5 rules </a:t>
            </a:r>
            <a:r>
              <a:rPr lang="en-US" dirty="0" smtClean="0"/>
              <a:t>for each classes levels which supports high Support, Confidence &amp; Lift.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2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Rule 1: (2, lift 73.6)</a:t>
            </a:r>
          </a:p>
          <a:p>
            <a:r>
              <a:rPr lang="en-US" dirty="0"/>
              <a:t>	</a:t>
            </a:r>
            <a:r>
              <a:rPr lang="en-US" dirty="0" err="1"/>
              <a:t>Number.of.Vehicles</a:t>
            </a:r>
            <a:r>
              <a:rPr lang="en-US" dirty="0"/>
              <a:t> = 6</a:t>
            </a:r>
          </a:p>
          <a:p>
            <a:r>
              <a:rPr lang="en-US" dirty="0"/>
              <a:t>	</a:t>
            </a:r>
            <a:r>
              <a:rPr lang="en-US" dirty="0" err="1"/>
              <a:t>Junction.Location.of.Vehicle.at.Time.of.Impact</a:t>
            </a:r>
            <a:r>
              <a:rPr lang="en-US" dirty="0"/>
              <a:t> = 2</a:t>
            </a:r>
          </a:p>
          <a:p>
            <a:r>
              <a:rPr lang="en-US" dirty="0"/>
              <a:t>	</a:t>
            </a:r>
            <a:r>
              <a:rPr lang="en-US" dirty="0" err="1"/>
              <a:t>First.Object.Hit.in.Carriageway</a:t>
            </a:r>
            <a:r>
              <a:rPr lang="en-US" dirty="0"/>
              <a:t> = 1</a:t>
            </a:r>
          </a:p>
          <a:p>
            <a:r>
              <a:rPr lang="en-US" dirty="0"/>
              <a:t>	-&gt;  class 1  [0.750]</a:t>
            </a:r>
          </a:p>
          <a:p>
            <a:endParaRPr lang="en-US" dirty="0"/>
          </a:p>
          <a:p>
            <a:r>
              <a:rPr lang="en-US" dirty="0"/>
              <a:t>Rule 2: (5/1, lift 70.1)</a:t>
            </a:r>
          </a:p>
          <a:p>
            <a:r>
              <a:rPr lang="en-US" dirty="0"/>
              <a:t>	</a:t>
            </a:r>
            <a:r>
              <a:rPr lang="en-US" dirty="0" err="1"/>
              <a:t>Weather.Conditions</a:t>
            </a:r>
            <a:r>
              <a:rPr lang="en-US" dirty="0"/>
              <a:t> in {1, 2}</a:t>
            </a:r>
          </a:p>
          <a:p>
            <a:r>
              <a:rPr lang="en-US" dirty="0"/>
              <a:t>	</a:t>
            </a:r>
            <a:r>
              <a:rPr lang="en-US" dirty="0" err="1"/>
              <a:t>Towing.and.Articulation</a:t>
            </a:r>
            <a:r>
              <a:rPr lang="en-US" dirty="0"/>
              <a:t> = 2</a:t>
            </a:r>
          </a:p>
          <a:p>
            <a:r>
              <a:rPr lang="en-US" dirty="0"/>
              <a:t>	</a:t>
            </a:r>
            <a:r>
              <a:rPr lang="en-US" dirty="0" err="1"/>
              <a:t>Junction.Location.of.Vehicle.at.Time.of.Impact</a:t>
            </a:r>
            <a:r>
              <a:rPr lang="en-US" dirty="0"/>
              <a:t> = 1</a:t>
            </a:r>
          </a:p>
          <a:p>
            <a:r>
              <a:rPr lang="en-US" dirty="0"/>
              <a:t>	Skidding...Overturning = 1</a:t>
            </a:r>
          </a:p>
          <a:p>
            <a:r>
              <a:rPr lang="en-US" dirty="0"/>
              <a:t>	</a:t>
            </a:r>
            <a:r>
              <a:rPr lang="en-US" dirty="0" err="1"/>
              <a:t>First.Object.Hit.in.Carriageway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Vehicle.Leaving.Carriageway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Foreign.Registered</a:t>
            </a:r>
            <a:r>
              <a:rPr lang="en-US" dirty="0"/>
              <a:t>. Vehicle = 1</a:t>
            </a:r>
          </a:p>
          <a:p>
            <a:r>
              <a:rPr lang="en-US" dirty="0"/>
              <a:t>	-&gt;  class 1  [0.714]</a:t>
            </a:r>
          </a:p>
        </p:txBody>
      </p:sp>
    </p:spTree>
    <p:extLst>
      <p:ext uri="{BB962C8B-B14F-4D97-AF65-F5344CB8AC3E}">
        <p14:creationId xmlns:p14="http://schemas.microsoft.com/office/powerpoint/2010/main" val="15314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 4: (14, lift 11.3)</a:t>
            </a:r>
          </a:p>
          <a:p>
            <a:r>
              <a:rPr lang="en-US" dirty="0"/>
              <a:t>	</a:t>
            </a:r>
            <a:r>
              <a:rPr lang="en-US" dirty="0" err="1"/>
              <a:t>Junction.Location.of.Vehicle.at.Time.of.Impact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First.Object.Hit.in.Carriageway</a:t>
            </a:r>
            <a:r>
              <a:rPr lang="en-US" dirty="0"/>
              <a:t> in {14, 15, 8}</a:t>
            </a:r>
          </a:p>
          <a:p>
            <a:r>
              <a:rPr lang="en-US" dirty="0"/>
              <a:t>	-&gt;  class 2  [0.938]</a:t>
            </a:r>
          </a:p>
          <a:p>
            <a:endParaRPr lang="en-US" dirty="0"/>
          </a:p>
          <a:p>
            <a:r>
              <a:rPr lang="en-US" dirty="0"/>
              <a:t>Rule 5: (675/42, lift 11.3)</a:t>
            </a:r>
          </a:p>
          <a:p>
            <a:r>
              <a:rPr lang="en-US" dirty="0"/>
              <a:t>	</a:t>
            </a:r>
            <a:r>
              <a:rPr lang="en-US" dirty="0" err="1"/>
              <a:t>Number.of.Vehicles</a:t>
            </a:r>
            <a:r>
              <a:rPr lang="en-US" dirty="0"/>
              <a:t> in {1, 2, 3, 4}</a:t>
            </a:r>
          </a:p>
          <a:p>
            <a:r>
              <a:rPr lang="en-US" dirty="0"/>
              <a:t>	</a:t>
            </a:r>
            <a:r>
              <a:rPr lang="en-US" dirty="0" err="1"/>
              <a:t>Towing.and.Articulation</a:t>
            </a:r>
            <a:r>
              <a:rPr lang="en-US" dirty="0"/>
              <a:t> in {1, 2, 6}</a:t>
            </a:r>
          </a:p>
          <a:p>
            <a:r>
              <a:rPr lang="en-US" dirty="0"/>
              <a:t>	</a:t>
            </a:r>
            <a:r>
              <a:rPr lang="en-US" dirty="0" err="1"/>
              <a:t>Junction.Location.of.Vehicle.at.Time.of.Impact</a:t>
            </a:r>
            <a:r>
              <a:rPr lang="en-US" dirty="0"/>
              <a:t> in {2, 3, 4, 5, 6, 7}</a:t>
            </a:r>
          </a:p>
          <a:p>
            <a:r>
              <a:rPr lang="en-US" dirty="0"/>
              <a:t>	</a:t>
            </a:r>
            <a:r>
              <a:rPr lang="en-US" dirty="0" err="1"/>
              <a:t>First.Object.Hit.in.Carriageway</a:t>
            </a:r>
            <a:r>
              <a:rPr lang="en-US" dirty="0"/>
              <a:t> = 1</a:t>
            </a:r>
          </a:p>
          <a:p>
            <a:r>
              <a:rPr lang="en-US" dirty="0"/>
              <a:t>	-&gt;  class 2  [0.936]</a:t>
            </a:r>
          </a:p>
        </p:txBody>
      </p:sp>
    </p:spTree>
    <p:extLst>
      <p:ext uri="{BB962C8B-B14F-4D97-AF65-F5344CB8AC3E}">
        <p14:creationId xmlns:p14="http://schemas.microsoft.com/office/powerpoint/2010/main" val="59849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Rule 13: (10917/20, lift 1.1)</a:t>
            </a:r>
          </a:p>
          <a:p>
            <a:r>
              <a:rPr lang="en-US" dirty="0"/>
              <a:t>	</a:t>
            </a:r>
            <a:r>
              <a:rPr lang="en-US" dirty="0" err="1"/>
              <a:t>Weather.Conditions</a:t>
            </a:r>
            <a:r>
              <a:rPr lang="en-US" dirty="0"/>
              <a:t> in {1, 10, 2, 3, 9}</a:t>
            </a:r>
          </a:p>
          <a:p>
            <a:r>
              <a:rPr lang="en-US" dirty="0"/>
              <a:t>	</a:t>
            </a:r>
            <a:r>
              <a:rPr lang="en-US" dirty="0" err="1"/>
              <a:t>First.Object.Hit.in.Carriageway</a:t>
            </a:r>
            <a:r>
              <a:rPr lang="en-US" dirty="0"/>
              <a:t> in {10, 11, 13, 14, 15, 3, 7, 8, 9}</a:t>
            </a:r>
          </a:p>
          <a:p>
            <a:r>
              <a:rPr lang="en-US" dirty="0"/>
              <a:t>	</a:t>
            </a:r>
            <a:r>
              <a:rPr lang="en-US" dirty="0" err="1"/>
              <a:t>First.Object.Hit.off.Carriageway</a:t>
            </a:r>
            <a:r>
              <a:rPr lang="en-US" dirty="0"/>
              <a:t> in {10, 11, 2, 3, 4, 5, 6, 7, 8, 9}</a:t>
            </a:r>
          </a:p>
          <a:p>
            <a:r>
              <a:rPr lang="en-US" dirty="0"/>
              <a:t>	-&gt;  class 3  [0.998]</a:t>
            </a:r>
          </a:p>
          <a:p>
            <a:endParaRPr lang="en-US" dirty="0"/>
          </a:p>
          <a:p>
            <a:r>
              <a:rPr lang="en-US" dirty="0"/>
              <a:t>Rule 14: (202, lift 1.1)</a:t>
            </a:r>
          </a:p>
          <a:p>
            <a:r>
              <a:rPr lang="en-US" dirty="0"/>
              <a:t>	</a:t>
            </a:r>
            <a:r>
              <a:rPr lang="en-US" dirty="0" err="1"/>
              <a:t>Carriageway.Type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Junction.Control</a:t>
            </a:r>
            <a:r>
              <a:rPr lang="en-US" dirty="0"/>
              <a:t> = 1</a:t>
            </a:r>
          </a:p>
          <a:p>
            <a:r>
              <a:rPr lang="en-US" dirty="0"/>
              <a:t>	-&gt;  class 3  [0.995]</a:t>
            </a:r>
          </a:p>
          <a:p>
            <a:endParaRPr lang="en-US" dirty="0"/>
          </a:p>
          <a:p>
            <a:r>
              <a:rPr lang="en-US" dirty="0"/>
              <a:t>Rule 15: (101, lift 1.1)</a:t>
            </a:r>
          </a:p>
          <a:p>
            <a:r>
              <a:rPr lang="en-US" dirty="0"/>
              <a:t>	</a:t>
            </a:r>
            <a:r>
              <a:rPr lang="en-US" dirty="0" err="1"/>
              <a:t>Policing.Area</a:t>
            </a:r>
            <a:r>
              <a:rPr lang="en-US" dirty="0"/>
              <a:t> in {ARBC, BMEN, DCST, FOYL, LISC}</a:t>
            </a:r>
          </a:p>
          <a:p>
            <a:r>
              <a:rPr lang="en-US" dirty="0"/>
              <a:t>	</a:t>
            </a:r>
            <a:r>
              <a:rPr lang="en-US" dirty="0" err="1"/>
              <a:t>Junction.Control</a:t>
            </a:r>
            <a:r>
              <a:rPr lang="en-US" dirty="0"/>
              <a:t> = 7</a:t>
            </a:r>
          </a:p>
          <a:p>
            <a:r>
              <a:rPr lang="en-US" dirty="0"/>
              <a:t>	</a:t>
            </a:r>
            <a:r>
              <a:rPr lang="en-US" dirty="0" err="1"/>
              <a:t>Junction.Location.of.Vehicle.at.Time.of.Impact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Vehicle.Leaving.Carriageway</a:t>
            </a:r>
            <a:r>
              <a:rPr lang="en-US" dirty="0"/>
              <a:t> = 1</a:t>
            </a:r>
          </a:p>
          <a:p>
            <a:r>
              <a:rPr lang="en-US" dirty="0"/>
              <a:t>	-&gt;  class 3  [0.990]</a:t>
            </a:r>
          </a:p>
        </p:txBody>
      </p:sp>
    </p:spTree>
    <p:extLst>
      <p:ext uri="{BB962C8B-B14F-4D97-AF65-F5344CB8AC3E}">
        <p14:creationId xmlns:p14="http://schemas.microsoft.com/office/powerpoint/2010/main" val="298141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1" y="2534194"/>
            <a:ext cx="9218612" cy="2243187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Prediction of collision,</a:t>
            </a:r>
            <a:r>
              <a:rPr lang="en-US" sz="4400" dirty="0"/>
              <a:t>	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>Pattern Extraction on vehicle Data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– collision level – Severity, Serious &amp; Slight injury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Predicting</a:t>
            </a:r>
            <a:r>
              <a:rPr lang="en-US" dirty="0" smtClean="0"/>
              <a:t> the severity of the injury due to collision by </a:t>
            </a:r>
            <a:r>
              <a:rPr lang="en-US" dirty="0"/>
              <a:t>recognizing the key factors that influence accident </a:t>
            </a:r>
            <a:r>
              <a:rPr lang="en-US" dirty="0" smtClean="0"/>
              <a:t>severity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approach is t</a:t>
            </a:r>
            <a:r>
              <a:rPr lang="en-US" dirty="0" smtClean="0"/>
              <a:t>o </a:t>
            </a:r>
            <a:r>
              <a:rPr lang="en-US" dirty="0"/>
              <a:t>achieve the </a:t>
            </a:r>
            <a:r>
              <a:rPr lang="en-US" dirty="0" smtClean="0"/>
              <a:t>prevention of collision, </a:t>
            </a:r>
            <a:r>
              <a:rPr lang="en-US" dirty="0"/>
              <a:t>preventing a potential unsafe road conditions from occurring in the first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Independent </a:t>
            </a:r>
            <a:r>
              <a:rPr lang="en-US" dirty="0" smtClean="0"/>
              <a:t>Variables :</a:t>
            </a:r>
          </a:p>
          <a:p>
            <a:pPr lvl="2"/>
            <a:r>
              <a:rPr lang="en-US" dirty="0"/>
              <a:t>Collision Reference No</a:t>
            </a:r>
            <a:r>
              <a:rPr lang="en-US" dirty="0" smtClean="0"/>
              <a:t>., Policing Area, Collision Severity, Weekday </a:t>
            </a:r>
            <a:r>
              <a:rPr lang="en-US" dirty="0"/>
              <a:t>of </a:t>
            </a:r>
            <a:r>
              <a:rPr lang="en-US" dirty="0" smtClean="0"/>
              <a:t>Collision</a:t>
            </a:r>
          </a:p>
          <a:p>
            <a:pPr lvl="2"/>
            <a:r>
              <a:rPr lang="en-US" dirty="0"/>
              <a:t>Month of </a:t>
            </a:r>
            <a:r>
              <a:rPr lang="en-US" dirty="0" smtClean="0"/>
              <a:t>Collision, </a:t>
            </a:r>
            <a:r>
              <a:rPr lang="en-US" dirty="0"/>
              <a:t>Hour of Collision (24 hour</a:t>
            </a:r>
            <a:r>
              <a:rPr lang="en-US" dirty="0" smtClean="0"/>
              <a:t>), </a:t>
            </a:r>
            <a:r>
              <a:rPr lang="en-US" dirty="0"/>
              <a:t>Carriageway Type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Speed </a:t>
            </a:r>
            <a:r>
              <a:rPr lang="en-US" dirty="0" smtClean="0"/>
              <a:t>Limit, </a:t>
            </a:r>
            <a:r>
              <a:rPr lang="en-US" dirty="0"/>
              <a:t>Junction </a:t>
            </a:r>
            <a:r>
              <a:rPr lang="en-US" dirty="0" smtClean="0"/>
              <a:t>Detail, </a:t>
            </a:r>
            <a:r>
              <a:rPr lang="en-US" dirty="0"/>
              <a:t>Junction </a:t>
            </a:r>
            <a:r>
              <a:rPr lang="en-US" dirty="0" smtClean="0"/>
              <a:t>Control, </a:t>
            </a:r>
            <a:r>
              <a:rPr lang="en-US" dirty="0"/>
              <a:t>Pedestrian Crossing ? Human Control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Pedestrian Crossing ? Physical </a:t>
            </a:r>
            <a:r>
              <a:rPr lang="en-US" dirty="0" smtClean="0"/>
              <a:t>Control, </a:t>
            </a:r>
            <a:r>
              <a:rPr lang="en-US" dirty="0"/>
              <a:t>Light Conditions</a:t>
            </a:r>
            <a:r>
              <a:rPr lang="en-US" dirty="0"/>
              <a:t> </a:t>
            </a:r>
            <a:r>
              <a:rPr lang="en-US" dirty="0" smtClean="0"/>
              <a:t>,</a:t>
            </a:r>
          </a:p>
          <a:p>
            <a:pPr lvl="2"/>
            <a:r>
              <a:rPr lang="en-US" dirty="0"/>
              <a:t>Weather </a:t>
            </a:r>
            <a:r>
              <a:rPr lang="en-US" dirty="0" smtClean="0"/>
              <a:t>Conditions, </a:t>
            </a:r>
            <a:r>
              <a:rPr lang="en-US" dirty="0"/>
              <a:t>Road Surface Conditions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/>
              <a:t>Special Conditions at Site</a:t>
            </a:r>
            <a:r>
              <a:rPr lang="en-US" dirty="0"/>
              <a:t>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Dependent variable:</a:t>
            </a:r>
          </a:p>
          <a:p>
            <a:pPr lvl="2"/>
            <a:r>
              <a:rPr lang="en-US" dirty="0"/>
              <a:t>collision level – </a:t>
            </a:r>
            <a:r>
              <a:rPr lang="en-US" dirty="0" smtClean="0"/>
              <a:t>Fatal, </a:t>
            </a:r>
            <a:r>
              <a:rPr lang="en-US" dirty="0"/>
              <a:t>Serious &amp; Slight </a:t>
            </a:r>
            <a:r>
              <a:rPr lang="en-US" dirty="0" smtClean="0"/>
              <a:t>injury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6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br>
              <a:rPr lang="en-US" dirty="0" smtClean="0"/>
            </a:br>
            <a:r>
              <a:rPr lang="en-US" sz="2800" dirty="0" smtClean="0"/>
              <a:t>data </a:t>
            </a:r>
            <a:r>
              <a:rPr lang="en-US" sz="2800" dirty="0" err="1" smtClean="0"/>
              <a:t>pre_processing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of the independent variables are categorical with more than 3 levels</a:t>
            </a:r>
          </a:p>
          <a:p>
            <a:r>
              <a:rPr lang="en-US" dirty="0" smtClean="0"/>
              <a:t>Conversion of datatypes in to categorical and numerical</a:t>
            </a:r>
            <a:endParaRPr lang="en-US" dirty="0" smtClean="0"/>
          </a:p>
          <a:p>
            <a:r>
              <a:rPr lang="en-US" dirty="0" smtClean="0"/>
              <a:t>Speed is the only variable with numerical data type</a:t>
            </a:r>
          </a:p>
          <a:p>
            <a:r>
              <a:rPr lang="en-US" dirty="0" smtClean="0"/>
              <a:t>Imputation of categorical variables with mode as imputation of missing values</a:t>
            </a:r>
          </a:p>
          <a:p>
            <a:r>
              <a:rPr lang="en-US" dirty="0" smtClean="0"/>
              <a:t>Prediction target variable has high class imbalance</a:t>
            </a:r>
          </a:p>
          <a:p>
            <a:pPr lvl="1"/>
            <a:r>
              <a:rPr lang="en-US" dirty="0" smtClean="0"/>
              <a:t>Using SMOTE to </a:t>
            </a:r>
            <a:r>
              <a:rPr lang="en-US" dirty="0" err="1" smtClean="0"/>
              <a:t>upsample</a:t>
            </a:r>
            <a:r>
              <a:rPr lang="en-US" dirty="0" smtClean="0"/>
              <a:t> the minority data to bring it to equal proportion with the majority 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PreProcessing</a:t>
            </a:r>
            <a:r>
              <a:rPr lang="en-US" dirty="0" smtClean="0"/>
              <a:t> 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Class Balance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659892"/>
            <a:ext cx="4343400" cy="313206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63" y="2659892"/>
            <a:ext cx="4338637" cy="3132066"/>
          </a:xfrm>
        </p:spPr>
      </p:pic>
    </p:spTree>
    <p:extLst>
      <p:ext uri="{BB962C8B-B14F-4D97-AF65-F5344CB8AC3E}">
        <p14:creationId xmlns:p14="http://schemas.microsoft.com/office/powerpoint/2010/main" val="276223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conversion – converting all variables to categorical except Speed since it is a continuous data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30" y="2880852"/>
            <a:ext cx="10531270" cy="31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sz="2700" dirty="0" smtClean="0"/>
              <a:t>Pre Processing steps</a:t>
            </a:r>
            <a:r>
              <a:rPr lang="en-US" dirty="0" smtClean="0"/>
              <a:t>– 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139387" y="1510123"/>
            <a:ext cx="3505199" cy="4262436"/>
          </a:xfrm>
        </p:spPr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Datatype conversion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</a:t>
            </a:r>
            <a:r>
              <a:rPr lang="en-US" dirty="0"/>
              <a:t>Test Validation Split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Imputation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Centering, scaling the numerical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58" y="934244"/>
            <a:ext cx="5181600" cy="372330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steps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SMOTE algorithm to balance the class proportion</a:t>
            </a:r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336432"/>
            <a:ext cx="8915400" cy="13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steps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52" y="2748922"/>
            <a:ext cx="5740502" cy="31623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Imputing the missing data of categorical using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720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613</TotalTime>
  <Words>549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pHD</vt:lpstr>
      <vt:lpstr>Prediction of collision,  Pattern Extraction on vehicle Data </vt:lpstr>
      <vt:lpstr>Problem Statement </vt:lpstr>
      <vt:lpstr>Exploratory data analysis data pre_processing</vt:lpstr>
      <vt:lpstr>PreProcessing Steps</vt:lpstr>
      <vt:lpstr>Pre Processing Models</vt:lpstr>
      <vt:lpstr> Pre Processing steps–  </vt:lpstr>
      <vt:lpstr>Preprocessing steps</vt:lpstr>
      <vt:lpstr>Preprocessing steps </vt:lpstr>
      <vt:lpstr>Evaluation Metrics</vt:lpstr>
      <vt:lpstr>Final Model – Gradient Boosting Model</vt:lpstr>
      <vt:lpstr>Evaluation Metrics </vt:lpstr>
      <vt:lpstr>Pattern Generation</vt:lpstr>
      <vt:lpstr>PreProcessing</vt:lpstr>
      <vt:lpstr>Suport, Confidence &amp; Lift</vt:lpstr>
      <vt:lpstr>Class 1</vt:lpstr>
      <vt:lpstr>Class 2</vt:lpstr>
      <vt:lpstr>Class 3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Srinivasan, Vigneshwar</dc:creator>
  <cp:lastModifiedBy>Srinivasan, Vigneshwar</cp:lastModifiedBy>
  <cp:revision>49</cp:revision>
  <dcterms:created xsi:type="dcterms:W3CDTF">2017-12-17T06:04:09Z</dcterms:created>
  <dcterms:modified xsi:type="dcterms:W3CDTF">2018-04-05T20:40:05Z</dcterms:modified>
</cp:coreProperties>
</file>