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6" r:id="rId2"/>
    <p:sldId id="256" r:id="rId3"/>
    <p:sldId id="257" r:id="rId4"/>
    <p:sldId id="259" r:id="rId5"/>
    <p:sldId id="293" r:id="rId6"/>
    <p:sldId id="282" r:id="rId7"/>
    <p:sldId id="289" r:id="rId8"/>
    <p:sldId id="294" r:id="rId9"/>
    <p:sldId id="266" r:id="rId10"/>
    <p:sldId id="258" r:id="rId11"/>
    <p:sldId id="28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C622-6CE8-4178-82FA-F3E895B29CA7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1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C622-6CE8-4178-82FA-F3E895B29CA7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9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C622-6CE8-4178-82FA-F3E895B29CA7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279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C622-6CE8-4178-82FA-F3E895B29CA7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86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C622-6CE8-4178-82FA-F3E895B29CA7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24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C622-6CE8-4178-82FA-F3E895B29CA7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C622-6CE8-4178-82FA-F3E895B29CA7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78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C622-6CE8-4178-82FA-F3E895B29CA7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5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C622-6CE8-4178-82FA-F3E895B29CA7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C622-6CE8-4178-82FA-F3E895B29CA7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5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C622-6CE8-4178-82FA-F3E895B29CA7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6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C622-6CE8-4178-82FA-F3E895B29CA7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6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C622-6CE8-4178-82FA-F3E895B29CA7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7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C622-6CE8-4178-82FA-F3E895B29CA7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C622-6CE8-4178-82FA-F3E895B29CA7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5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C622-6CE8-4178-82FA-F3E895B29CA7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AC622-6CE8-4178-82FA-F3E895B29CA7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2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1" dirty="0" smtClean="0"/>
              <a:t>CSE 7321 </a:t>
            </a:r>
            <a:r>
              <a:rPr lang="en-IN" sz="6600" b="1" dirty="0" err="1" smtClean="0"/>
              <a:t>CUTe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no:13</a:t>
            </a:r>
          </a:p>
          <a:p>
            <a:endParaRPr lang="en-US" dirty="0"/>
          </a:p>
          <a:p>
            <a:r>
              <a:rPr lang="en-US" dirty="0" err="1" smtClean="0"/>
              <a:t>Vigneshwar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Jaison</a:t>
            </a:r>
            <a:endParaRPr lang="en-US" dirty="0" smtClean="0"/>
          </a:p>
          <a:p>
            <a:r>
              <a:rPr lang="en-US" dirty="0" err="1" smtClean="0"/>
              <a:t>Anvesh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it is classification problem  we have to measure the accuracy of the model with help of </a:t>
            </a:r>
          </a:p>
          <a:p>
            <a:pPr lvl="1"/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Specificity </a:t>
            </a:r>
          </a:p>
          <a:p>
            <a:pPr lvl="1"/>
            <a:r>
              <a:rPr lang="en-US" dirty="0" smtClean="0"/>
              <a:t>Sensitivity</a:t>
            </a:r>
          </a:p>
          <a:p>
            <a:pPr marL="914400" lvl="2" indent="0">
              <a:buNone/>
            </a:pPr>
            <a:r>
              <a:rPr lang="en-US" dirty="0" smtClean="0"/>
              <a:t>by comparing our predicted data and actual data of the </a:t>
            </a:r>
            <a:r>
              <a:rPr lang="en-US" dirty="0" err="1" smtClean="0"/>
              <a:t>splitted</a:t>
            </a:r>
            <a:r>
              <a:rPr lang="en-US" dirty="0" smtClean="0"/>
              <a:t> test data from the dataset</a:t>
            </a:r>
          </a:p>
          <a:p>
            <a:pPr lvl="1"/>
            <a:r>
              <a:rPr lang="en-US" dirty="0" smtClean="0"/>
              <a:t>Package used for evaluating the metric:</a:t>
            </a:r>
          </a:p>
          <a:p>
            <a:pPr lvl="2"/>
            <a:r>
              <a:rPr lang="en-US" dirty="0" err="1" smtClean="0"/>
              <a:t>ConfusionMatrix</a:t>
            </a:r>
            <a:r>
              <a:rPr lang="en-US" dirty="0" smtClean="0"/>
              <a:t>() function from Caret Package</a:t>
            </a:r>
          </a:p>
          <a:p>
            <a:pPr lvl="2"/>
            <a:r>
              <a:rPr lang="en-US" dirty="0" smtClean="0"/>
              <a:t>Recall and  precision are </a:t>
            </a:r>
            <a:r>
              <a:rPr lang="en-US" dirty="0" err="1" smtClean="0"/>
              <a:t>auxilliary</a:t>
            </a:r>
            <a:r>
              <a:rPr lang="en-US" dirty="0" smtClean="0"/>
              <a:t> metrics</a:t>
            </a:r>
          </a:p>
          <a:p>
            <a:pPr lvl="2"/>
            <a:r>
              <a:rPr lang="en-US" dirty="0" smtClean="0"/>
              <a:t>F1 stat is used for evaluation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03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Final Model – Stacking ML models with 		                                                          NN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593" y="1173970"/>
            <a:ext cx="8715426" cy="21815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743" y="3355554"/>
            <a:ext cx="8989142" cy="17398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03" y="5129917"/>
            <a:ext cx="9593826" cy="1706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873" y="80109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 smtClean="0"/>
              <a:t>Evaluation Metrics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468988"/>
              </p:ext>
            </p:extLst>
          </p:nvPr>
        </p:nvGraphicFramePr>
        <p:xfrm>
          <a:off x="2437580" y="3167898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0633764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737872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357825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566271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730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Stacking</a:t>
                      </a:r>
                      <a:r>
                        <a:rPr lang="en-US" baseline="0" dirty="0" smtClean="0"/>
                        <a:t> Models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26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47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196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05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1" y="2534194"/>
            <a:ext cx="9218612" cy="224318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Supervised Multi classification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  LHSC services - Ticketing prediction based on the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5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In LHSC Services, The </a:t>
            </a:r>
            <a:r>
              <a:rPr lang="en-US" dirty="0"/>
              <a:t>Tickets have the details of Summary of the call and description of the calls written by various staff </a:t>
            </a:r>
            <a:r>
              <a:rPr lang="en-US" dirty="0" smtClean="0"/>
              <a:t>members</a:t>
            </a:r>
          </a:p>
          <a:p>
            <a:pPr lvl="1"/>
            <a:r>
              <a:rPr lang="en-US" dirty="0" smtClean="0"/>
              <a:t>Based on the description of the call, we need to find the appropriate category</a:t>
            </a:r>
            <a:r>
              <a:rPr lang="en-US" dirty="0"/>
              <a:t>(out of 6 Categories)</a:t>
            </a:r>
            <a:endParaRPr lang="en-US" dirty="0" smtClean="0"/>
          </a:p>
          <a:p>
            <a:pPr lvl="1"/>
            <a:r>
              <a:rPr lang="en-US" dirty="0" smtClean="0"/>
              <a:t>Independent Variables :</a:t>
            </a:r>
          </a:p>
          <a:p>
            <a:pPr lvl="2"/>
            <a:r>
              <a:rPr lang="en-US" dirty="0" smtClean="0"/>
              <a:t>Total variables: 1</a:t>
            </a:r>
          </a:p>
          <a:p>
            <a:pPr lvl="2"/>
            <a:r>
              <a:rPr lang="en-US" dirty="0" smtClean="0"/>
              <a:t>Datatype : String – Text Conversation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Dependent variable:</a:t>
            </a:r>
          </a:p>
          <a:p>
            <a:pPr lvl="2"/>
            <a:r>
              <a:rPr lang="en-US" dirty="0" smtClean="0"/>
              <a:t>Datatype: Categorical (6 categories)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Predict</a:t>
            </a:r>
            <a:r>
              <a:rPr lang="en-US" dirty="0" smtClean="0"/>
              <a:t> the type of Call category based on the Call description and </a:t>
            </a:r>
            <a:r>
              <a:rPr lang="en-US" dirty="0" err="1" smtClean="0"/>
              <a:t>sumary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60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br>
              <a:rPr lang="en-US" dirty="0" smtClean="0"/>
            </a:br>
            <a:r>
              <a:rPr lang="en-US" sz="2800" dirty="0" smtClean="0"/>
              <a:t>data </a:t>
            </a:r>
            <a:r>
              <a:rPr lang="en-US" sz="2800" dirty="0" err="1" smtClean="0"/>
              <a:t>pre_processing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Converse Feature –</a:t>
            </a:r>
          </a:p>
          <a:p>
            <a:pPr lvl="1"/>
            <a:r>
              <a:rPr lang="en-US" dirty="0" smtClean="0"/>
              <a:t>Word Tokenization – to assign unique numbers to each word</a:t>
            </a:r>
          </a:p>
          <a:p>
            <a:pPr lvl="1"/>
            <a:r>
              <a:rPr lang="en-US" dirty="0" smtClean="0"/>
              <a:t>Text to Sequence – </a:t>
            </a:r>
            <a:r>
              <a:rPr lang="en-US" dirty="0"/>
              <a:t>to frame the numbers based on the sentences for each observations</a:t>
            </a:r>
          </a:p>
          <a:p>
            <a:pPr lvl="1"/>
            <a:r>
              <a:rPr lang="en-US" dirty="0" smtClean="0"/>
              <a:t>pad sequencing – to bring equal number of columns for all observations</a:t>
            </a:r>
          </a:p>
          <a:p>
            <a:r>
              <a:rPr lang="en-US" dirty="0" smtClean="0"/>
              <a:t>Label Encoding for Target variable</a:t>
            </a:r>
          </a:p>
          <a:p>
            <a:r>
              <a:rPr lang="en-US" dirty="0" err="1" smtClean="0"/>
              <a:t>Dummification</a:t>
            </a:r>
            <a:r>
              <a:rPr lang="en-US" dirty="0" smtClean="0"/>
              <a:t> of Target Variable</a:t>
            </a:r>
          </a:p>
          <a:p>
            <a:endParaRPr lang="en-US" dirty="0"/>
          </a:p>
          <a:p>
            <a:r>
              <a:rPr lang="en-US" dirty="0" err="1" smtClean="0"/>
              <a:t>CountVectorizer</a:t>
            </a:r>
            <a:endParaRPr lang="en-US" dirty="0" smtClean="0"/>
          </a:p>
          <a:p>
            <a:r>
              <a:rPr lang="en-US" dirty="0" err="1" smtClean="0"/>
              <a:t>TfIdfTransformer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PreProcessing</a:t>
            </a:r>
            <a:r>
              <a:rPr lang="en-US" dirty="0" smtClean="0"/>
              <a:t> Steps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TfIdf</a:t>
            </a:r>
            <a:r>
              <a:rPr lang="en-US" dirty="0" smtClean="0"/>
              <a:t> Transformer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6" y="2642111"/>
            <a:ext cx="6327589" cy="2910396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Using Tokenizer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563" y="3268447"/>
            <a:ext cx="4338637" cy="1908606"/>
          </a:xfrm>
        </p:spPr>
      </p:pic>
    </p:spTree>
    <p:extLst>
      <p:ext uri="{BB962C8B-B14F-4D97-AF65-F5344CB8AC3E}">
        <p14:creationId xmlns:p14="http://schemas.microsoft.com/office/powerpoint/2010/main" val="276223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which we tried for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 – Embedding layer, Flatten</a:t>
            </a:r>
          </a:p>
          <a:p>
            <a:r>
              <a:rPr lang="en-US" dirty="0" smtClean="0"/>
              <a:t>CNN </a:t>
            </a:r>
            <a:r>
              <a:rPr lang="en-US" dirty="0"/>
              <a:t>– Embedding </a:t>
            </a:r>
            <a:r>
              <a:rPr lang="en-US" dirty="0" smtClean="0"/>
              <a:t>layer, Flatten, Conv1D</a:t>
            </a:r>
          </a:p>
          <a:p>
            <a:r>
              <a:rPr lang="en-US" dirty="0" smtClean="0"/>
              <a:t>RNN - </a:t>
            </a:r>
            <a:r>
              <a:rPr lang="en-US" dirty="0"/>
              <a:t>Embedding </a:t>
            </a:r>
            <a:r>
              <a:rPr lang="en-US" dirty="0" smtClean="0"/>
              <a:t>layer, Flatten, LSTM</a:t>
            </a:r>
          </a:p>
          <a:p>
            <a:r>
              <a:rPr lang="en-US" dirty="0" smtClean="0"/>
              <a:t>Stacked Models – SGD, </a:t>
            </a:r>
            <a:r>
              <a:rPr lang="en-US" dirty="0" err="1" smtClean="0"/>
              <a:t>RandomForest</a:t>
            </a:r>
            <a:r>
              <a:rPr lang="en-US" dirty="0" smtClean="0"/>
              <a:t>, </a:t>
            </a:r>
            <a:r>
              <a:rPr lang="en-US" dirty="0" err="1" smtClean="0"/>
              <a:t>AdaBoost</a:t>
            </a:r>
            <a:r>
              <a:rPr lang="en-US" dirty="0" smtClean="0"/>
              <a:t> &amp; ANN – Dense Layer.</a:t>
            </a:r>
          </a:p>
        </p:txBody>
      </p:sp>
    </p:spTree>
    <p:extLst>
      <p:ext uri="{BB962C8B-B14F-4D97-AF65-F5344CB8AC3E}">
        <p14:creationId xmlns:p14="http://schemas.microsoft.com/office/powerpoint/2010/main" val="380438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US" sz="2700" dirty="0"/>
              <a:t>Model </a:t>
            </a:r>
            <a:r>
              <a:rPr lang="en-US" sz="2700" dirty="0" smtClean="0"/>
              <a:t>Building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en-IN" dirty="0" smtClean="0"/>
              <a:t>ANN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33" y="1422400"/>
            <a:ext cx="6561525" cy="401336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139387" y="1510123"/>
            <a:ext cx="3505199" cy="4262436"/>
          </a:xfrm>
        </p:spPr>
        <p:txBody>
          <a:bodyPr/>
          <a:lstStyle/>
          <a:p>
            <a:r>
              <a:rPr lang="en-US" dirty="0"/>
              <a:t>Train Test Validation Split</a:t>
            </a:r>
          </a:p>
          <a:p>
            <a:r>
              <a:rPr lang="en-US" b="1" dirty="0"/>
              <a:t>Using ANN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Embedding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Flatten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Drop Out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Optimizer – </a:t>
            </a:r>
            <a:r>
              <a:rPr lang="en-US" dirty="0" err="1"/>
              <a:t>rmsprop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Final Layer – 6 nodes with </a:t>
            </a:r>
            <a:r>
              <a:rPr lang="en-US" dirty="0" err="1"/>
              <a:t>SoftMax</a:t>
            </a:r>
            <a:r>
              <a:rPr lang="en-US" dirty="0"/>
              <a:t> activation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KerasClassifier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75" y="2133600"/>
            <a:ext cx="7000875" cy="3778250"/>
          </a:xfrm>
        </p:spPr>
      </p:pic>
    </p:spTree>
    <p:extLst>
      <p:ext uri="{BB962C8B-B14F-4D97-AF65-F5344CB8AC3E}">
        <p14:creationId xmlns:p14="http://schemas.microsoft.com/office/powerpoint/2010/main" val="405807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364729"/>
            <a:ext cx="8915400" cy="3315991"/>
          </a:xfrm>
        </p:spPr>
      </p:pic>
    </p:spTree>
    <p:extLst>
      <p:ext uri="{BB962C8B-B14F-4D97-AF65-F5344CB8AC3E}">
        <p14:creationId xmlns:p14="http://schemas.microsoft.com/office/powerpoint/2010/main" val="165931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500</TotalTime>
  <Words>318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CSE 7321 CUTe</vt:lpstr>
      <vt:lpstr>Supervised Multi classification</vt:lpstr>
      <vt:lpstr>Problem Statement </vt:lpstr>
      <vt:lpstr>Exploratory data analysis data pre_processing</vt:lpstr>
      <vt:lpstr>PreProcessing Steps</vt:lpstr>
      <vt:lpstr>Models which we tried for classification</vt:lpstr>
      <vt:lpstr> Model Building –  ANN Model</vt:lpstr>
      <vt:lpstr>CNN </vt:lpstr>
      <vt:lpstr>RNN model</vt:lpstr>
      <vt:lpstr>Evaluation Metrics</vt:lpstr>
      <vt:lpstr>Final Model – Stacking ML models with                                                             NN</vt:lpstr>
      <vt:lpstr>Evaluation Metrics 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Srinivasan, Vigneshwar</dc:creator>
  <cp:lastModifiedBy>Srinivasan, Vigneshwar</cp:lastModifiedBy>
  <cp:revision>39</cp:revision>
  <dcterms:created xsi:type="dcterms:W3CDTF">2017-12-17T06:04:09Z</dcterms:created>
  <dcterms:modified xsi:type="dcterms:W3CDTF">2018-03-03T10:13:04Z</dcterms:modified>
</cp:coreProperties>
</file>