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4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5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47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3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9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6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8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3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8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C0DF3-6B08-4362-BAA4-72A182EFA1D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2F72CA-E622-46A4-9854-CF0B91AE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2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2EE-4785-584E-6BD9-26340AD3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958" y="140851"/>
            <a:ext cx="9994084" cy="1000052"/>
          </a:xfrm>
        </p:spPr>
        <p:txBody>
          <a:bodyPr>
            <a:normAutofit/>
          </a:bodyPr>
          <a:lstStyle/>
          <a:p>
            <a:r>
              <a:rPr lang="en-US" b="1" dirty="0"/>
              <a:t>What is AI, ML, DL, and DS?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07EAC4-D017-48B1-6E53-5EEA35B4BB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2337" y="1771393"/>
            <a:ext cx="1139224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(AI)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machines do things that need human intelligence.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part of AI where machines learn patterns from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(DL)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part of ML that learns using special "brain-like" structures called neural networks.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 (DS)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data to answer questions or make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C204-75AC-B098-D188-627F1C3AD605}"/>
              </a:ext>
            </a:extLst>
          </p:cNvPr>
          <p:cNvSpPr txBox="1"/>
          <p:nvPr/>
        </p:nvSpPr>
        <p:spPr>
          <a:xfrm>
            <a:off x="1205219" y="4303552"/>
            <a:ext cx="9994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Machine Learning has 3 main types: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Supervised Learning</a:t>
            </a:r>
            <a:r>
              <a:rPr lang="en-US" dirty="0"/>
              <a:t> – Learn from examples with answers.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Unsupervised Learning</a:t>
            </a:r>
            <a:r>
              <a:rPr lang="en-US" dirty="0"/>
              <a:t> – Group things by similarity, no answers given.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Reinforcement Learning</a:t>
            </a:r>
            <a:r>
              <a:rPr lang="en-US" dirty="0"/>
              <a:t> – Learn by trying, getting rewards or penalties.</a:t>
            </a:r>
          </a:p>
        </p:txBody>
      </p:sp>
    </p:spTree>
    <p:extLst>
      <p:ext uri="{BB962C8B-B14F-4D97-AF65-F5344CB8AC3E}">
        <p14:creationId xmlns:p14="http://schemas.microsoft.com/office/powerpoint/2010/main" val="162706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0A43-6D3E-FF60-B97D-E161B349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92" y="257263"/>
            <a:ext cx="9905998" cy="145409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Hypothesis Function – The Model Equation</a:t>
            </a:r>
            <a:br>
              <a:rPr lang="en-US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19E-7095-039E-F0E9-D2034217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uses this function:</a:t>
            </a:r>
          </a:p>
          <a:p>
            <a:r>
              <a:rPr lang="en-US" b="1" dirty="0" err="1"/>
              <a:t>hθ</a:t>
            </a:r>
            <a:r>
              <a:rPr lang="en-US" b="1" dirty="0"/>
              <a:t>(x) = θ₀ + </a:t>
            </a:r>
            <a:r>
              <a:rPr lang="en-US" b="1" dirty="0" err="1"/>
              <a:t>θ₁x</a:t>
            </a: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hθ</a:t>
            </a:r>
            <a:r>
              <a:rPr lang="en-US" dirty="0"/>
              <a:t>(x) = Predicted output (e.g., predicted weight)</a:t>
            </a:r>
          </a:p>
          <a:p>
            <a:pPr lvl="1"/>
            <a:r>
              <a:rPr lang="en-US" dirty="0"/>
              <a:t>θ₀ = Intercept (prediction when x = 0)</a:t>
            </a:r>
          </a:p>
          <a:p>
            <a:pPr lvl="1"/>
            <a:r>
              <a:rPr lang="en-US" dirty="0"/>
              <a:t>θ₁ = Slope (effect of a one-unit increase in x)</a:t>
            </a:r>
          </a:p>
          <a:p>
            <a:pPr lvl="1"/>
            <a:r>
              <a:rPr lang="en-US" dirty="0"/>
              <a:t>x = Independent variable (e.g., Height)</a:t>
            </a:r>
          </a:p>
          <a:p>
            <a:r>
              <a:rPr lang="en-US" dirty="0"/>
              <a:t>Goal: Find the best values for θ₀ and θ₁ to fit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70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B0C8-B53A-5D22-7274-0749C141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7"/>
            <a:ext cx="10411437" cy="791012"/>
          </a:xfrm>
        </p:spPr>
        <p:txBody>
          <a:bodyPr>
            <a:normAutofit/>
          </a:bodyPr>
          <a:lstStyle/>
          <a:p>
            <a:r>
              <a:rPr lang="en-US" b="1" u="sng" dirty="0"/>
              <a:t>Cost Function – Measuring Model Error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AB6735-0BA5-5DBE-D3D6-D83A060CC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310" y="880189"/>
            <a:ext cx="95473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to measure how bad the predictions 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cost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J(θ₀, θ₁) = (1/2m) ∑(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hθ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(xᶦ) - yᶦ)²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 = Number of training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(xᶦ) = Predicted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yᶦ = Actual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cost = better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Minimize J(θ₀, θ₁)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742B6-01BC-BFC8-898A-943B6414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44" y="2796017"/>
            <a:ext cx="668748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397-D88A-7766-0278-73338A73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83" y="307597"/>
            <a:ext cx="9856554" cy="66552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HOW TO MINIMIZE THIS COST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3E23-EBB3-3670-53ED-17F043C6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9958431" cy="215075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Gradient Descent is used to minimize the cost function.</a:t>
            </a:r>
          </a:p>
          <a:p>
            <a:r>
              <a:rPr lang="en-US" dirty="0"/>
              <a:t>It updates θ₀ and θ₁ step by step by moving in the direction of the steepest descent.</a:t>
            </a:r>
          </a:p>
          <a:p>
            <a:r>
              <a:rPr lang="en-US" dirty="0"/>
              <a:t>General update rule:</a:t>
            </a:r>
          </a:p>
          <a:p>
            <a:r>
              <a:rPr lang="en-US" dirty="0"/>
              <a:t>θⱼ := θⱼ - α × ∂J/∂θⱼ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θⱼ = Parameter being updated</a:t>
            </a:r>
          </a:p>
          <a:p>
            <a:pPr lvl="1"/>
            <a:r>
              <a:rPr lang="en-US" dirty="0"/>
              <a:t>α = Learning rate (step size)</a:t>
            </a:r>
          </a:p>
          <a:p>
            <a:pPr lvl="1"/>
            <a:r>
              <a:rPr lang="en-US" dirty="0"/>
              <a:t>∂J/∂θⱼ = Derivative of cost function w.r.t θⱼ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2A353-AEAA-BFDF-0A93-A53A934B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12" y="2177500"/>
            <a:ext cx="4906926" cy="4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4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EBD-35BE-AED0-07ED-487F24B0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56" y="240485"/>
            <a:ext cx="9630051" cy="967226"/>
          </a:xfrm>
        </p:spPr>
        <p:txBody>
          <a:bodyPr/>
          <a:lstStyle/>
          <a:p>
            <a:r>
              <a:rPr lang="en-IN" b="1" u="sng" dirty="0"/>
              <a:t>CONVERGENCE ALGO INTUITION: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58CDD-9E6F-55FD-AFB4-A470F2223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40" y="1576826"/>
            <a:ext cx="7887219" cy="4916049"/>
          </a:xfrm>
        </p:spPr>
      </p:pic>
    </p:spTree>
    <p:extLst>
      <p:ext uri="{BB962C8B-B14F-4D97-AF65-F5344CB8AC3E}">
        <p14:creationId xmlns:p14="http://schemas.microsoft.com/office/powerpoint/2010/main" val="274560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6486-AF41-D2F8-1059-B8A7D1DE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21" y="290819"/>
            <a:ext cx="9210602" cy="1043031"/>
          </a:xfrm>
        </p:spPr>
        <p:txBody>
          <a:bodyPr/>
          <a:lstStyle/>
          <a:p>
            <a:r>
              <a:rPr lang="en-IN" b="1" u="sng" dirty="0"/>
              <a:t>OUR FINAL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6C17-5477-E51E-BE3E-91342A28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3"/>
            <a:ext cx="8121242" cy="2570206"/>
          </a:xfrm>
        </p:spPr>
        <p:txBody>
          <a:bodyPr/>
          <a:lstStyle/>
          <a:p>
            <a:r>
              <a:rPr lang="en-IN" dirty="0"/>
              <a:t>Repeat until convergence {</a:t>
            </a:r>
          </a:p>
          <a:p>
            <a:r>
              <a:rPr lang="en-IN" dirty="0"/>
              <a:t>    </a:t>
            </a:r>
            <a:r>
              <a:rPr lang="el-GR" dirty="0"/>
              <a:t>θ₀ := θ₀ - α × (1/</a:t>
            </a:r>
            <a:r>
              <a:rPr lang="en-IN" dirty="0"/>
              <a:t>m) ∑(h</a:t>
            </a:r>
            <a:r>
              <a:rPr lang="el-GR" dirty="0"/>
              <a:t>θ(</a:t>
            </a:r>
            <a:r>
              <a:rPr lang="en-IN" dirty="0"/>
              <a:t>xᶦ) - yᶦ)</a:t>
            </a:r>
          </a:p>
          <a:p>
            <a:r>
              <a:rPr lang="en-IN" dirty="0"/>
              <a:t>    </a:t>
            </a:r>
            <a:r>
              <a:rPr lang="el-GR" dirty="0"/>
              <a:t>θ₁ := θ₁ - α × (1/</a:t>
            </a:r>
            <a:r>
              <a:rPr lang="en-IN" dirty="0"/>
              <a:t>m) ∑(h</a:t>
            </a:r>
            <a:r>
              <a:rPr lang="el-GR" dirty="0"/>
              <a:t>θ(</a:t>
            </a:r>
            <a:r>
              <a:rPr lang="en-IN" dirty="0"/>
              <a:t>xᶦ) - yᶦ)·xᶦ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2C1C8-CE07-F44D-6AAE-3DCD62D1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98" y="3168186"/>
            <a:ext cx="682085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8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60EB-B300-6055-E7D9-EF546516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Summary</a:t>
            </a:r>
            <a:br>
              <a:rPr lang="en-US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E477-037D-CF73-F68E-479ABAD7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fits a line using known (x, y) pairs.</a:t>
            </a:r>
          </a:p>
          <a:p>
            <a:r>
              <a:rPr lang="en-US" dirty="0"/>
              <a:t>We model it with </a:t>
            </a:r>
            <a:r>
              <a:rPr lang="en-US" b="1" dirty="0" err="1"/>
              <a:t>hθ</a:t>
            </a:r>
            <a:r>
              <a:rPr lang="en-US" b="1" dirty="0"/>
              <a:t>(x) = θ₀ + </a:t>
            </a:r>
            <a:r>
              <a:rPr lang="en-US" b="1" dirty="0" err="1"/>
              <a:t>θ₁x</a:t>
            </a:r>
            <a:endParaRPr lang="en-US" dirty="0"/>
          </a:p>
          <a:p>
            <a:r>
              <a:rPr lang="en-US" dirty="0"/>
              <a:t>We minimize the cost using </a:t>
            </a:r>
            <a:r>
              <a:rPr lang="en-US" b="1" dirty="0"/>
              <a:t>Gradient Descent</a:t>
            </a:r>
            <a:endParaRPr lang="en-US" dirty="0"/>
          </a:p>
          <a:p>
            <a:r>
              <a:rPr lang="en-US" dirty="0"/>
              <a:t>Final output is a line that predicts </a:t>
            </a:r>
            <a:r>
              <a:rPr lang="en-US" b="1" dirty="0"/>
              <a:t>y</a:t>
            </a:r>
            <a:r>
              <a:rPr lang="en-US" dirty="0"/>
              <a:t> for any new </a:t>
            </a:r>
            <a:r>
              <a:rPr lang="en-US" b="1" dirty="0"/>
              <a:t>x</a:t>
            </a:r>
            <a:endParaRPr lang="en-US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b="1" dirty="0"/>
              <a:t>NOW WE WILL DO A SIMPLE PROJECT AND PRACTICAL FOR PREDICTION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8288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39B3-AF47-9A1D-2C9B-60997F97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598716" cy="1126589"/>
          </a:xfrm>
        </p:spPr>
        <p:txBody>
          <a:bodyPr/>
          <a:lstStyle/>
          <a:p>
            <a:r>
              <a:rPr lang="en-IN" b="1" dirty="0"/>
              <a:t>                           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22CA1-B5B2-6572-3B55-BDA769B9C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596" y="1126589"/>
            <a:ext cx="114258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computer is given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+ correct answers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the 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 predict answers for new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F89E1-9BFB-E8EF-E21F-D3F84C01A6C3}"/>
              </a:ext>
            </a:extLst>
          </p:cNvPr>
          <p:cNvSpPr txBox="1"/>
          <p:nvPr/>
        </p:nvSpPr>
        <p:spPr>
          <a:xfrm>
            <a:off x="3087149" y="2667300"/>
            <a:ext cx="55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Supervised Machine Learning – Regression:</a:t>
            </a:r>
          </a:p>
          <a:p>
            <a:endParaRPr lang="en-IN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5D363-586E-ADAC-6117-E768F521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81" y="3612614"/>
            <a:ext cx="7038364" cy="21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3A03-1B31-0012-865E-91D832E6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35" y="206929"/>
            <a:ext cx="9336437" cy="10346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 TERMS WE WILL USE DURING OUR SESSIONS: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1CBC72-887D-5268-4FE7-E8083B485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161190"/>
              </p:ext>
            </p:extLst>
          </p:nvPr>
        </p:nvGraphicFramePr>
        <p:xfrm>
          <a:off x="838200" y="1920240"/>
          <a:ext cx="10515600" cy="3017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604861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1735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Term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Meaning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97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Independent Features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Inputs used for prediction (e.g., size of house, No of rooms)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07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Dependent Feature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 being predicted (here: </a:t>
                      </a:r>
                      <a:r>
                        <a:rPr lang="en-US" b="1"/>
                        <a:t>Price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930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Output Feature (O/P)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Another name for dependent/target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461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Continuous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 can take any numeric value (used in regression)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75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Regression Task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When the dependent feature is </a:t>
                      </a:r>
                      <a:r>
                        <a:rPr lang="en-US" b="1" dirty="0"/>
                        <a:t>continuous</a:t>
                      </a:r>
                      <a:r>
                        <a:rPr lang="en-US" dirty="0"/>
                        <a:t>, we use </a:t>
                      </a:r>
                      <a:r>
                        <a:rPr lang="en-US" b="1" dirty="0"/>
                        <a:t>regression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474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2F7595-8D82-5723-68DD-75FAB3049123}"/>
              </a:ext>
            </a:extLst>
          </p:cNvPr>
          <p:cNvSpPr txBox="1"/>
          <p:nvPr/>
        </p:nvSpPr>
        <p:spPr>
          <a:xfrm>
            <a:off x="420103" y="5556674"/>
            <a:ext cx="972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Used in Supervised Learning</a:t>
            </a:r>
            <a:r>
              <a:rPr lang="en-US" dirty="0"/>
              <a:t>:  We feed the model both the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correct outputs</a:t>
            </a:r>
            <a:r>
              <a:rPr lang="en-US" dirty="0"/>
              <a:t> during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48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8983-7540-67F1-5129-6FC94D9D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04" y="257263"/>
            <a:ext cx="9378381" cy="103464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Supervised Machine Learning –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E42B2-B66D-BED4-4693-AEC68E8FE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95871"/>
              </p:ext>
            </p:extLst>
          </p:nvPr>
        </p:nvGraphicFramePr>
        <p:xfrm>
          <a:off x="838200" y="1783245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946016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6033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9491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Study Hours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Play Hours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Result (Label)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117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29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4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5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2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00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14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??? (Predict)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72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2252FD-5E58-2EBA-23C7-11D28B23FFB2}"/>
              </a:ext>
            </a:extLst>
          </p:cNvPr>
          <p:cNvSpPr txBox="1"/>
          <p:nvPr/>
        </p:nvSpPr>
        <p:spPr>
          <a:xfrm>
            <a:off x="956345" y="5025006"/>
            <a:ext cx="7993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Classification Works: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The model </a:t>
            </a:r>
            <a:r>
              <a:rPr lang="en-US" b="1" dirty="0"/>
              <a:t>learns patterns</a:t>
            </a:r>
            <a:r>
              <a:rPr lang="en-US" dirty="0"/>
              <a:t>: e.g., more study &amp; less play → Pass</a:t>
            </a:r>
          </a:p>
          <a:p>
            <a:r>
              <a:rPr lang="en-US" dirty="0"/>
              <a:t>It may draw a </a:t>
            </a:r>
            <a:r>
              <a:rPr lang="en-US" b="1" dirty="0"/>
              <a:t>boundary line</a:t>
            </a:r>
            <a:r>
              <a:rPr lang="en-US" dirty="0"/>
              <a:t> in a graph where one side = "Pass", other = "Fail"</a:t>
            </a:r>
          </a:p>
          <a:p>
            <a:r>
              <a:rPr lang="en-US" dirty="0"/>
              <a:t>For new input like (4 study, 4 play), model checks which side it falls on and predicts.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34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CB30-B6BC-66A1-3275-7FD9C7A5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59" y="114300"/>
            <a:ext cx="9084767" cy="1454441"/>
          </a:xfrm>
        </p:spPr>
        <p:txBody>
          <a:bodyPr/>
          <a:lstStyle/>
          <a:p>
            <a:r>
              <a:rPr lang="en-IN" b="1" i="1" u="sng" dirty="0"/>
              <a:t>MATHS BEFORE LEARING ML: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BE9F9-85FD-8BEF-E840-3BB3DC4E8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905" y="1719045"/>
            <a:ext cx="5324340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66429-7982-E4C9-6527-33509FDE406C}"/>
              </a:ext>
            </a:extLst>
          </p:cNvPr>
          <p:cNvSpPr txBox="1"/>
          <p:nvPr/>
        </p:nvSpPr>
        <p:spPr>
          <a:xfrm>
            <a:off x="4479720" y="5209251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EQUATION OF LINE</a:t>
            </a:r>
          </a:p>
        </p:txBody>
      </p:sp>
    </p:spTree>
    <p:extLst>
      <p:ext uri="{BB962C8B-B14F-4D97-AF65-F5344CB8AC3E}">
        <p14:creationId xmlns:p14="http://schemas.microsoft.com/office/powerpoint/2010/main" val="352148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8C9F-3308-B3C4-ED5E-221FD216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012" y="0"/>
            <a:ext cx="9905998" cy="1105602"/>
          </a:xfrm>
        </p:spPr>
        <p:txBody>
          <a:bodyPr>
            <a:normAutofit/>
          </a:bodyPr>
          <a:lstStyle/>
          <a:p>
            <a:r>
              <a:rPr lang="en-IN" sz="4500" b="1" u="sng" dirty="0"/>
              <a:t>Evaluation metrices: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15D6DAC-78CF-F70C-3932-8EA14773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3" y="1165897"/>
            <a:ext cx="666085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MAE (Mean Absolute Error)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Tells average size of errors (in original units).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MAE = better predictions.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C07281B-9A26-D84C-DD12-DE08253E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2" y="1755016"/>
            <a:ext cx="69964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MSE (Mean Squared Error)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 are squared before averaging.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errors hurt more; lower is better.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7FA27DF0-3F7A-2B78-6181-7A00666D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3" y="2610729"/>
            <a:ext cx="66608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RMSE (Root Mean Squared Error)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 root of MSE, in same unit as target.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RMSE = more accurate model.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292C183-6DDF-385C-6A55-93D18E61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2" y="3466442"/>
            <a:ext cx="77094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R² Score (R-Squared)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Tells how much variation the model explains.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Closer to 1 = better; 0 = poor model.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A0E320F-1DBC-0D2C-932F-DB899B25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972" y="4506556"/>
            <a:ext cx="82883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Adjusted R²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adjusted for number of input features.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when there are many features; higher is better.</a:t>
            </a:r>
          </a:p>
        </p:txBody>
      </p:sp>
    </p:spTree>
    <p:extLst>
      <p:ext uri="{BB962C8B-B14F-4D97-AF65-F5344CB8AC3E}">
        <p14:creationId xmlns:p14="http://schemas.microsoft.com/office/powerpoint/2010/main" val="13853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1A6-E2AE-057B-F4DE-3A39CBAE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interpret these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9485-F5FD-BD79-64EC-0C05E48C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🔹 </a:t>
            </a:r>
            <a:r>
              <a:rPr lang="en-IN" b="1" dirty="0"/>
              <a:t>MAE (Mean Absolute Error)</a:t>
            </a:r>
            <a:br>
              <a:rPr lang="en-IN" dirty="0"/>
            </a:br>
            <a:r>
              <a:rPr lang="en-IN" dirty="0"/>
              <a:t>Tells average prediction error in original units.</a:t>
            </a:r>
            <a:br>
              <a:rPr lang="en-IN" dirty="0"/>
            </a:br>
            <a:r>
              <a:rPr lang="en-IN" dirty="0"/>
              <a:t>Lower MAE = More accurate model.</a:t>
            </a:r>
            <a:br>
              <a:rPr lang="en-IN" dirty="0"/>
            </a:br>
            <a:r>
              <a:rPr lang="en-IN" dirty="0"/>
              <a:t>MAE = 0 → Perfect predictions.</a:t>
            </a:r>
          </a:p>
          <a:p>
            <a:r>
              <a:rPr lang="en-IN" dirty="0"/>
              <a:t>🔹 </a:t>
            </a:r>
            <a:r>
              <a:rPr lang="en-IN" b="1" dirty="0"/>
              <a:t>MSE (Mean Squared Error)</a:t>
            </a:r>
            <a:br>
              <a:rPr lang="en-IN" dirty="0"/>
            </a:br>
            <a:r>
              <a:rPr lang="en-IN" dirty="0"/>
              <a:t>Larger errors have more impact (squared).</a:t>
            </a:r>
            <a:br>
              <a:rPr lang="en-IN" dirty="0"/>
            </a:br>
            <a:r>
              <a:rPr lang="en-IN" dirty="0"/>
              <a:t>Lower MSE = Fewer large mistakes.</a:t>
            </a:r>
            <a:br>
              <a:rPr lang="en-IN" dirty="0"/>
            </a:br>
            <a:r>
              <a:rPr lang="en-IN" dirty="0"/>
              <a:t>Big gap between MSE &amp; MAE → Model has outliers.</a:t>
            </a:r>
          </a:p>
          <a:p>
            <a:r>
              <a:rPr lang="en-IN" dirty="0"/>
              <a:t>🔹 </a:t>
            </a:r>
            <a:r>
              <a:rPr lang="en-IN" b="1" dirty="0"/>
              <a:t>RMSE (Root Mean Squared Error)</a:t>
            </a:r>
            <a:br>
              <a:rPr lang="en-IN" dirty="0"/>
            </a:br>
            <a:r>
              <a:rPr lang="en-IN" dirty="0"/>
              <a:t>Like MAE but punishes big errors more.</a:t>
            </a:r>
            <a:br>
              <a:rPr lang="en-IN" dirty="0"/>
            </a:br>
            <a:r>
              <a:rPr lang="en-IN" dirty="0"/>
              <a:t>Same units as target → Easy to compare.</a:t>
            </a:r>
            <a:br>
              <a:rPr lang="en-IN" dirty="0"/>
            </a:br>
            <a:r>
              <a:rPr lang="en-IN" dirty="0"/>
              <a:t>Lower RMSE = Model is more reliable.</a:t>
            </a:r>
          </a:p>
          <a:p>
            <a:r>
              <a:rPr lang="en-IN" dirty="0"/>
              <a:t>🔹 </a:t>
            </a:r>
            <a:r>
              <a:rPr lang="en-IN" b="1" dirty="0"/>
              <a:t>R² Score</a:t>
            </a:r>
            <a:br>
              <a:rPr lang="en-IN" dirty="0"/>
            </a:br>
            <a:r>
              <a:rPr lang="en-IN" dirty="0"/>
              <a:t>R² = 1 → Perfect model (explains all variation).</a:t>
            </a:r>
            <a:br>
              <a:rPr lang="en-IN" dirty="0"/>
            </a:br>
            <a:r>
              <a:rPr lang="en-IN" dirty="0"/>
              <a:t>R² ≈ 0 → Model is no better than guessing.</a:t>
            </a:r>
            <a:br>
              <a:rPr lang="en-IN" dirty="0"/>
            </a:br>
            <a:r>
              <a:rPr lang="en-IN" dirty="0"/>
              <a:t>R² &lt; 0 → Model is worse than baseline.</a:t>
            </a:r>
          </a:p>
          <a:p>
            <a:r>
              <a:rPr lang="en-IN" dirty="0"/>
              <a:t>🔹 </a:t>
            </a:r>
            <a:r>
              <a:rPr lang="en-IN" b="1" dirty="0"/>
              <a:t>Adjusted R²</a:t>
            </a:r>
            <a:br>
              <a:rPr lang="en-IN" dirty="0"/>
            </a:br>
            <a:r>
              <a:rPr lang="en-IN" dirty="0"/>
              <a:t>Adds penalty for too many features.</a:t>
            </a:r>
            <a:br>
              <a:rPr lang="en-IN" dirty="0"/>
            </a:br>
            <a:r>
              <a:rPr lang="en-IN" dirty="0"/>
              <a:t>If Adjusted R² &lt; R² → Some features may be useless.</a:t>
            </a:r>
            <a:br>
              <a:rPr lang="en-IN" dirty="0"/>
            </a:br>
            <a:r>
              <a:rPr lang="en-IN" dirty="0"/>
              <a:t>Prefer higher Adjusted R² for complex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7A3-489C-150A-D9C2-11D5F679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An Introduction to Simple Linear Regression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44D13C-376D-66F9-1584-ECB0C219E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4060"/>
            <a:ext cx="97121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model the relationship between two continuous variables. It aims to find the best-fitting straight line through the data points that can be used to predict the value of a dependent variable based on the value of an independent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8E9F75-35D0-FC14-B52E-42A54377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59" y="2953130"/>
            <a:ext cx="3532397" cy="3461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EA61FC-2D13-4023-C8DF-7F0C7EAF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14" y="2986945"/>
            <a:ext cx="4587564" cy="3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34B-5C49-0364-2F56-CDA938E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281" y="181762"/>
            <a:ext cx="9319659" cy="975919"/>
          </a:xfrm>
        </p:spPr>
        <p:txBody>
          <a:bodyPr/>
          <a:lstStyle/>
          <a:p>
            <a:r>
              <a:rPr lang="en-IN" b="1" u="sng" dirty="0"/>
              <a:t>BEST FIT LINE AND ERROR IN LR: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5316-7E3D-6207-723D-C9B6289B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60" y="1909515"/>
            <a:ext cx="5112357" cy="3576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3B69E-4A12-80F1-0927-035732EB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94" y="1909515"/>
            <a:ext cx="5992246" cy="36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1266</TotalTime>
  <Words>1114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What is AI, ML, DL, and DS?</vt:lpstr>
      <vt:lpstr>                           Supervised Learning</vt:lpstr>
      <vt:lpstr>KEY TERMS WE WILL USE DURING OUR SESSIONS:</vt:lpstr>
      <vt:lpstr>Supervised Machine Learning – Classification</vt:lpstr>
      <vt:lpstr>MATHS BEFORE LEARING ML:</vt:lpstr>
      <vt:lpstr>Evaluation metrices:</vt:lpstr>
      <vt:lpstr>How to interpret these values?</vt:lpstr>
      <vt:lpstr>An Introduction to Simple Linear Regression</vt:lpstr>
      <vt:lpstr>BEST FIT LINE AND ERROR IN LR:</vt:lpstr>
      <vt:lpstr>Hypothesis Function – The Model Equation </vt:lpstr>
      <vt:lpstr>Cost Function – Measuring Model Error</vt:lpstr>
      <vt:lpstr>HOW TO MINIMIZE THIS COST FUNCTION?</vt:lpstr>
      <vt:lpstr>CONVERGENCE ALGO INTUITION:</vt:lpstr>
      <vt:lpstr>OUR FINAL GOAL: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Achilles 064</dc:creator>
  <cp:lastModifiedBy>Achilles 064</cp:lastModifiedBy>
  <cp:revision>1</cp:revision>
  <dcterms:created xsi:type="dcterms:W3CDTF">2025-07-13T15:23:21Z</dcterms:created>
  <dcterms:modified xsi:type="dcterms:W3CDTF">2025-07-14T13:20:31Z</dcterms:modified>
</cp:coreProperties>
</file>